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6"/>
  </p:notes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90"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7772400" cy="10058400"/>
  <p:notesSz cx="10058400" cy="7772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6" d="100"/>
          <a:sy n="56" d="100"/>
        </p:scale>
        <p:origin x="24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thembiso Mpungose" userId="b2df32c6-5a9d-413a-8bd6-55829703aaad" providerId="ADAL" clId="{FFA2A000-84E3-460F-8B07-609D67FD8DFD}"/>
    <pc:docChg chg="modSld">
      <pc:chgData name="Sithembiso Mpungose" userId="b2df32c6-5a9d-413a-8bd6-55829703aaad" providerId="ADAL" clId="{FFA2A000-84E3-460F-8B07-609D67FD8DFD}" dt="2025-06-05T08:34:04.775" v="41" actId="1038"/>
      <pc:docMkLst>
        <pc:docMk/>
      </pc:docMkLst>
      <pc:sldChg chg="modSp mod">
        <pc:chgData name="Sithembiso Mpungose" userId="b2df32c6-5a9d-413a-8bd6-55829703aaad" providerId="ADAL" clId="{FFA2A000-84E3-460F-8B07-609D67FD8DFD}" dt="2025-06-05T08:33:37.957" v="0" actId="948"/>
        <pc:sldMkLst>
          <pc:docMk/>
          <pc:sldMk cId="0" sldId="257"/>
        </pc:sldMkLst>
        <pc:spChg chg="mod">
          <ac:chgData name="Sithembiso Mpungose" userId="b2df32c6-5a9d-413a-8bd6-55829703aaad" providerId="ADAL" clId="{FFA2A000-84E3-460F-8B07-609D67FD8DFD}" dt="2025-06-05T08:33:37.957" v="0" actId="948"/>
          <ac:spMkLst>
            <pc:docMk/>
            <pc:sldMk cId="0" sldId="257"/>
            <ac:spMk id="7" creationId="{00000000-0000-0000-0000-000000000000}"/>
          </ac:spMkLst>
        </pc:spChg>
      </pc:sldChg>
      <pc:sldChg chg="modSp mod">
        <pc:chgData name="Sithembiso Mpungose" userId="b2df32c6-5a9d-413a-8bd6-55829703aaad" providerId="ADAL" clId="{FFA2A000-84E3-460F-8B07-609D67FD8DFD}" dt="2025-06-05T08:34:04.775" v="41" actId="1038"/>
        <pc:sldMkLst>
          <pc:docMk/>
          <pc:sldMk cId="0" sldId="258"/>
        </pc:sldMkLst>
        <pc:picChg chg="mod">
          <ac:chgData name="Sithembiso Mpungose" userId="b2df32c6-5a9d-413a-8bd6-55829703aaad" providerId="ADAL" clId="{FFA2A000-84E3-460F-8B07-609D67FD8DFD}" dt="2025-06-05T08:34:04.775" v="41" actId="1038"/>
          <ac:picMkLst>
            <pc:docMk/>
            <pc:sldMk cId="0" sldId="258"/>
            <ac:picMk id="8"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9279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F4AB6-4847-DC9B-2CBA-36D7610012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5FC5BC-7B53-CFEC-21C9-77713173E4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52066C-A3CD-0F6B-62F1-B0E08C7029C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3DDD327-8D47-F3E3-8319-1E283472A7B6}"/>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22081318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3.png"/><Relationship Id="rId4" Type="http://schemas.openxmlformats.org/officeDocument/2006/relationships/image" Target="../media/image25.png"/><Relationship Id="rId9" Type="http://schemas.openxmlformats.org/officeDocument/2006/relationships/image" Target="../media/image28.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3.png"/><Relationship Id="rId4" Type="http://schemas.openxmlformats.org/officeDocument/2006/relationships/image" Target="../media/image25.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png"/><Relationship Id="rId7"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3.png"/><Relationship Id="rId4" Type="http://schemas.openxmlformats.org/officeDocument/2006/relationships/image" Target="../media/image25.pn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3.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13.png"/><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3.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13.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13.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13.png"/><Relationship Id="rId4" Type="http://schemas.openxmlformats.org/officeDocument/2006/relationships/image" Target="../media/image25.png"/></Relationships>
</file>

<file path=ppt/slides/_rels/slide2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13.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3.png"/><Relationship Id="rId4" Type="http://schemas.openxmlformats.org/officeDocument/2006/relationships/image" Target="../media/image22.png"/></Relationships>
</file>

<file path=ppt/slides/_rels/slide29.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16.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13.png"/><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2.png"/><Relationship Id="rId2" Type="http://schemas.openxmlformats.org/officeDocument/2006/relationships/notesSlide" Target="../notesSlides/notesSlide3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1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13.png"/><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13.png"/><Relationship Id="rId4" Type="http://schemas.openxmlformats.org/officeDocument/2006/relationships/image" Target="../media/image25.png"/></Relationships>
</file>

<file path=ppt/slides/_rels/slide3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1.png"/><Relationship Id="rId7"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23.png"/><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0" y="1145248"/>
            <a:ext cx="5010150" cy="3124200"/>
          </a:xfrm>
          <a:prstGeom prst="rect">
            <a:avLst/>
          </a:prstGeom>
        </p:spPr>
      </p:pic>
      <p:pic>
        <p:nvPicPr>
          <p:cNvPr id="4" name="Image 2" descr="preencoded.png"/>
          <p:cNvPicPr>
            <a:picLocks noChangeAspect="1"/>
          </p:cNvPicPr>
          <p:nvPr/>
        </p:nvPicPr>
        <p:blipFill>
          <a:blip r:embed="rId5"/>
          <a:stretch>
            <a:fillRect/>
          </a:stretch>
        </p:blipFill>
        <p:spPr>
          <a:xfrm>
            <a:off x="3678050" y="1128112"/>
            <a:ext cx="1343025" cy="1343025"/>
          </a:xfrm>
          <a:prstGeom prst="rect">
            <a:avLst/>
          </a:prstGeom>
        </p:spPr>
      </p:pic>
      <p:pic>
        <p:nvPicPr>
          <p:cNvPr id="5" name="Image 3" descr="preencoded.png"/>
          <p:cNvPicPr>
            <a:picLocks noChangeAspect="1"/>
          </p:cNvPicPr>
          <p:nvPr/>
        </p:nvPicPr>
        <p:blipFill>
          <a:blip r:embed="rId6"/>
          <a:stretch>
            <a:fillRect/>
          </a:stretch>
        </p:blipFill>
        <p:spPr>
          <a:xfrm>
            <a:off x="0" y="4219575"/>
            <a:ext cx="7772400" cy="4076700"/>
          </a:xfrm>
          <a:prstGeom prst="rect">
            <a:avLst/>
          </a:prstGeom>
        </p:spPr>
      </p:pic>
      <p:pic>
        <p:nvPicPr>
          <p:cNvPr id="6" name="Image 4" descr="preencoded.png"/>
          <p:cNvPicPr>
            <a:picLocks noChangeAspect="1"/>
          </p:cNvPicPr>
          <p:nvPr/>
        </p:nvPicPr>
        <p:blipFill>
          <a:blip r:embed="rId7"/>
          <a:stretch>
            <a:fillRect/>
          </a:stretch>
        </p:blipFill>
        <p:spPr>
          <a:xfrm>
            <a:off x="4862751" y="6575308"/>
            <a:ext cx="1752600" cy="1752600"/>
          </a:xfrm>
          <a:prstGeom prst="rect">
            <a:avLst/>
          </a:prstGeom>
        </p:spPr>
      </p:pic>
      <p:pic>
        <p:nvPicPr>
          <p:cNvPr id="7" name="Image 5" descr="preencoded.png"/>
          <p:cNvPicPr>
            <a:picLocks noChangeAspect="1"/>
          </p:cNvPicPr>
          <p:nvPr/>
        </p:nvPicPr>
        <p:blipFill>
          <a:blip r:embed="rId8"/>
          <a:stretch>
            <a:fillRect/>
          </a:stretch>
        </p:blipFill>
        <p:spPr>
          <a:xfrm>
            <a:off x="6607635" y="6575308"/>
            <a:ext cx="1171575" cy="1752600"/>
          </a:xfrm>
          <a:prstGeom prst="rect">
            <a:avLst/>
          </a:prstGeom>
        </p:spPr>
      </p:pic>
      <p:pic>
        <p:nvPicPr>
          <p:cNvPr id="8" name="Image 6" descr="preencoded.png"/>
          <p:cNvPicPr>
            <a:picLocks noChangeAspect="1"/>
          </p:cNvPicPr>
          <p:nvPr/>
        </p:nvPicPr>
        <p:blipFill>
          <a:blip r:embed="rId9"/>
          <a:stretch>
            <a:fillRect/>
          </a:stretch>
        </p:blipFill>
        <p:spPr>
          <a:xfrm>
            <a:off x="551487" y="9286170"/>
            <a:ext cx="6652174" cy="190500"/>
          </a:xfrm>
          <a:prstGeom prst="rect">
            <a:avLst/>
          </a:prstGeom>
        </p:spPr>
      </p:pic>
      <p:sp>
        <p:nvSpPr>
          <p:cNvPr id="9" name="Text 0"/>
          <p:cNvSpPr/>
          <p:nvPr/>
        </p:nvSpPr>
        <p:spPr>
          <a:xfrm>
            <a:off x="589347" y="1899444"/>
            <a:ext cx="4104573" cy="1571625"/>
          </a:xfrm>
          <a:prstGeom prst="rect">
            <a:avLst/>
          </a:prstGeom>
          <a:noFill/>
          <a:ln/>
        </p:spPr>
        <p:txBody>
          <a:bodyPr wrap="square" lIns="0" tIns="0" rIns="0" bIns="0" rtlCol="0" anchor="ctr"/>
          <a:lstStyle/>
          <a:p>
            <a:pPr marL="0" indent="0" algn="l">
              <a:buNone/>
            </a:pPr>
            <a:r>
              <a:rPr lang="en-US" sz="3600" dirty="0">
                <a:solidFill>
                  <a:srgbClr val="FFFFFF"/>
                </a:solidFill>
                <a:latin typeface="Arimo" pitchFamily="34" charset="0"/>
                <a:ea typeface="Arimo" pitchFamily="34" charset="-122"/>
                <a:cs typeface="Arimo" pitchFamily="34" charset="-120"/>
              </a:rPr>
              <a:t>IKHWEZI FARM MARKET ANALYSIS</a:t>
            </a:r>
            <a:endParaRPr lang="en-US" sz="3600" dirty="0"/>
          </a:p>
        </p:txBody>
      </p:sp>
      <p:sp>
        <p:nvSpPr>
          <p:cNvPr id="10" name="Text 1"/>
          <p:cNvSpPr/>
          <p:nvPr/>
        </p:nvSpPr>
        <p:spPr>
          <a:xfrm>
            <a:off x="586267" y="3215135"/>
            <a:ext cx="3362325" cy="228600"/>
          </a:xfrm>
          <a:prstGeom prst="rect">
            <a:avLst/>
          </a:prstGeom>
          <a:noFill/>
          <a:ln/>
        </p:spPr>
        <p:txBody>
          <a:bodyPr wrap="square" lIns="0" tIns="0" rIns="0" bIns="0" rtlCol="0" anchor="ctr"/>
          <a:lstStyle/>
          <a:p>
            <a:pPr marL="0" indent="0" algn="l">
              <a:lnSpc>
                <a:spcPct val="99141"/>
              </a:lnSpc>
              <a:buNone/>
            </a:pPr>
            <a:r>
              <a:rPr lang="en-US" sz="1200" dirty="0">
                <a:solidFill>
                  <a:srgbClr val="17630E"/>
                </a:solidFill>
                <a:latin typeface="Arimo" pitchFamily="34" charset="0"/>
                <a:ea typeface="Arimo" pitchFamily="34" charset="-122"/>
                <a:cs typeface="Arimo" pitchFamily="34" charset="-120"/>
              </a:rPr>
              <a:t>.</a:t>
            </a:r>
            <a:endParaRPr lang="en-US" sz="1200" dirty="0"/>
          </a:p>
        </p:txBody>
      </p:sp>
      <p:sp>
        <p:nvSpPr>
          <p:cNvPr id="11" name="Text 2"/>
          <p:cNvSpPr/>
          <p:nvPr/>
        </p:nvSpPr>
        <p:spPr>
          <a:xfrm>
            <a:off x="594654" y="432399"/>
            <a:ext cx="1952625" cy="285750"/>
          </a:xfrm>
          <a:prstGeom prst="rect">
            <a:avLst/>
          </a:prstGeom>
          <a:noFill/>
          <a:ln/>
        </p:spPr>
        <p:txBody>
          <a:bodyPr wrap="square" lIns="0" tIns="0" rIns="0" bIns="0" rtlCol="0" anchor="ctr"/>
          <a:lstStyle/>
          <a:p>
            <a:pPr marL="0" indent="0" algn="l">
              <a:lnSpc>
                <a:spcPct val="66563"/>
              </a:lnSpc>
              <a:buNone/>
            </a:pPr>
            <a:r>
              <a:rPr lang="en-US" sz="2250" b="1" dirty="0">
                <a:solidFill>
                  <a:srgbClr val="000000"/>
                </a:solidFill>
                <a:latin typeface="Arimo" pitchFamily="34" charset="0"/>
                <a:ea typeface="Arimo" pitchFamily="34" charset="-122"/>
                <a:cs typeface="Arimo" pitchFamily="34" charset="-120"/>
              </a:rPr>
              <a:t>2025/2028</a:t>
            </a:r>
            <a:endParaRPr lang="en-US" sz="2250" b="1" dirty="0"/>
          </a:p>
        </p:txBody>
      </p:sp>
      <p:sp>
        <p:nvSpPr>
          <p:cNvPr id="12" name="Text 3"/>
          <p:cNvSpPr/>
          <p:nvPr/>
        </p:nvSpPr>
        <p:spPr>
          <a:xfrm>
            <a:off x="5517813" y="2457583"/>
            <a:ext cx="1876425" cy="1476375"/>
          </a:xfrm>
          <a:prstGeom prst="rect">
            <a:avLst/>
          </a:prstGeom>
          <a:noFill/>
          <a:ln/>
        </p:spPr>
        <p:txBody>
          <a:bodyPr wrap="square" lIns="0" tIns="0" rIns="0" bIns="0" rtlCol="0" anchor="ctr"/>
          <a:lstStyle/>
          <a:p>
            <a:pPr marL="0" indent="0" algn="l">
              <a:lnSpc>
                <a:spcPct val="91365"/>
              </a:lnSpc>
              <a:buNone/>
            </a:pPr>
            <a:r>
              <a:rPr lang="en-US" sz="1200" b="1" dirty="0">
                <a:solidFill>
                  <a:srgbClr val="000000"/>
                </a:solidFill>
                <a:latin typeface="Arimo" pitchFamily="34" charset="0"/>
                <a:ea typeface="Arimo" pitchFamily="34" charset="-122"/>
                <a:cs typeface="Arimo" pitchFamily="34" charset="-120"/>
              </a:rPr>
              <a:t>IKHWEZI FARM GREENHOUSE FARMING</a:t>
            </a:r>
            <a:endParaRPr lang="en-US" sz="1200" dirty="0"/>
          </a:p>
          <a:p>
            <a:pPr marL="0" indent="0" algn="l">
              <a:lnSpc>
                <a:spcPct val="91365"/>
              </a:lnSpc>
              <a:buNone/>
            </a:pPr>
            <a:r>
              <a:rPr lang="en-US" sz="1200" dirty="0">
                <a:solidFill>
                  <a:srgbClr val="000000"/>
                </a:solidFill>
              </a:rPr>
              <a:t> </a:t>
            </a:r>
            <a:endParaRPr lang="en-US" sz="1200" dirty="0"/>
          </a:p>
          <a:p>
            <a:pPr marL="0" indent="0" algn="l">
              <a:lnSpc>
                <a:spcPct val="91365"/>
              </a:lnSpc>
              <a:buNone/>
            </a:pPr>
            <a:r>
              <a:rPr lang="en-US" sz="1200" dirty="0">
                <a:solidFill>
                  <a:srgbClr val="000000"/>
                </a:solidFill>
                <a:latin typeface="Arimo" pitchFamily="34" charset="0"/>
                <a:ea typeface="Arimo" pitchFamily="34" charset="-122"/>
                <a:cs typeface="Arimo" pitchFamily="34" charset="-120"/>
              </a:rPr>
              <a:t>Plot 83, 359 JR</a:t>
            </a:r>
            <a:endParaRPr lang="en-US" sz="1200" dirty="0"/>
          </a:p>
          <a:p>
            <a:pPr marL="0" indent="0" algn="l">
              <a:lnSpc>
                <a:spcPct val="91365"/>
              </a:lnSpc>
              <a:buNone/>
            </a:pPr>
            <a:r>
              <a:rPr lang="en-US" sz="1200" dirty="0">
                <a:solidFill>
                  <a:srgbClr val="000000"/>
                </a:solidFill>
                <a:latin typeface="Arimo" pitchFamily="34" charset="0"/>
                <a:ea typeface="Arimo" pitchFamily="34" charset="-122"/>
                <a:cs typeface="Arimo" pitchFamily="34" charset="-120"/>
              </a:rPr>
              <a:t>Boschkop</a:t>
            </a:r>
            <a:endParaRPr lang="en-US" sz="1200" dirty="0"/>
          </a:p>
          <a:p>
            <a:pPr marL="0" indent="0" algn="l">
              <a:lnSpc>
                <a:spcPct val="91365"/>
              </a:lnSpc>
              <a:buNone/>
            </a:pPr>
            <a:r>
              <a:rPr lang="en-US" sz="1200" dirty="0">
                <a:solidFill>
                  <a:srgbClr val="000000"/>
                </a:solidFill>
                <a:latin typeface="Arimo" pitchFamily="34" charset="0"/>
                <a:ea typeface="Arimo" pitchFamily="34" charset="-122"/>
                <a:cs typeface="Arimo" pitchFamily="34" charset="-120"/>
              </a:rPr>
              <a:t>oo56</a:t>
            </a:r>
            <a:endParaRPr lang="en-US" sz="1200" dirty="0"/>
          </a:p>
        </p:txBody>
      </p:sp>
      <p:sp>
        <p:nvSpPr>
          <p:cNvPr id="13" name="Text 4"/>
          <p:cNvSpPr/>
          <p:nvPr/>
        </p:nvSpPr>
        <p:spPr>
          <a:xfrm>
            <a:off x="4362917" y="8902446"/>
            <a:ext cx="2838450" cy="228600"/>
          </a:xfrm>
          <a:prstGeom prst="rect">
            <a:avLst/>
          </a:prstGeom>
          <a:noFill/>
          <a:ln/>
        </p:spPr>
        <p:txBody>
          <a:bodyPr wrap="square" lIns="0" tIns="0" rIns="0" bIns="0" rtlCol="0" anchor="ctr"/>
          <a:lstStyle/>
          <a:p>
            <a:pPr marL="0" indent="0" algn="r">
              <a:lnSpc>
                <a:spcPct val="99141"/>
              </a:lnSpc>
              <a:buNone/>
            </a:pPr>
            <a:r>
              <a:rPr lang="en-US" sz="1200" dirty="0">
                <a:solidFill>
                  <a:srgbClr val="000000"/>
                </a:solidFill>
                <a:latin typeface="Arimo" pitchFamily="34" charset="0"/>
                <a:ea typeface="Arimo" pitchFamily="34" charset="-122"/>
                <a:cs typeface="Arimo" pitchFamily="34" charset="-120"/>
              </a:rPr>
              <a:t>s_sabela@hotmail.com</a:t>
            </a:r>
            <a:endParaRPr lang="en-US" sz="1200" dirty="0"/>
          </a:p>
        </p:txBody>
      </p:sp>
      <p:sp>
        <p:nvSpPr>
          <p:cNvPr id="14"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2295317"/>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248108" y="1549298"/>
            <a:ext cx="4067175" cy="914400"/>
          </a:xfrm>
          <a:prstGeom prst="rect">
            <a:avLst/>
          </a:prstGeom>
          <a:noFill/>
          <a:ln/>
        </p:spPr>
        <p:txBody>
          <a:bodyPr wrap="square" lIns="0" tIns="0" rIns="0" bIns="0" rtlCol="0" anchor="ctr"/>
          <a:lstStyle/>
          <a:p>
            <a:pPr algn="l">
              <a:lnSpc>
                <a:spcPct val="79650"/>
              </a:lnSpc>
              <a:buSzPct val="100000"/>
            </a:pPr>
            <a:r>
              <a:rPr lang="en-US" sz="3000" b="1" dirty="0">
                <a:solidFill>
                  <a:srgbClr val="1D1D1D"/>
                </a:solidFill>
                <a:latin typeface="Sora" pitchFamily="34" charset="0"/>
                <a:ea typeface="Sora" pitchFamily="34" charset="-122"/>
                <a:cs typeface="Sora" pitchFamily="34" charset="-120"/>
              </a:rPr>
              <a:t>4. Product-Specific  Market Analysis</a:t>
            </a:r>
            <a:endParaRPr lang="en-US" sz="3000" dirty="0"/>
          </a:p>
        </p:txBody>
      </p:sp>
      <p:sp>
        <p:nvSpPr>
          <p:cNvPr id="7"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8" name="Image 4" descr="preencoded.png"/>
          <p:cNvPicPr>
            <a:picLocks noChangeAspect="1"/>
          </p:cNvPicPr>
          <p:nvPr/>
        </p:nvPicPr>
        <p:blipFill>
          <a:blip r:embed="rId7"/>
          <a:stretch>
            <a:fillRect/>
          </a:stretch>
        </p:blipFill>
        <p:spPr>
          <a:xfrm>
            <a:off x="5670434" y="1676401"/>
            <a:ext cx="1416166" cy="1560094"/>
          </a:xfrm>
          <a:prstGeom prst="rect">
            <a:avLst/>
          </a:prstGeom>
        </p:spPr>
      </p:pic>
      <p:sp>
        <p:nvSpPr>
          <p:cNvPr id="9" name="Text 2"/>
          <p:cNvSpPr/>
          <p:nvPr/>
        </p:nvSpPr>
        <p:spPr>
          <a:xfrm>
            <a:off x="1072707" y="4636058"/>
            <a:ext cx="4597727" cy="3224582"/>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b="1" dirty="0">
                <a:solidFill>
                  <a:srgbClr val="2B2B35"/>
                </a:solidFill>
                <a:latin typeface="Titillium Web" pitchFamily="34" charset="0"/>
                <a:ea typeface="Titillium Web" pitchFamily="34" charset="-122"/>
                <a:cs typeface="Titillium Web" pitchFamily="34" charset="-120"/>
              </a:rPr>
              <a:t>Spring Onions</a:t>
            </a:r>
            <a:endParaRPr lang="en-US" b="1" dirty="0"/>
          </a:p>
          <a:p>
            <a:pPr marL="0" indent="0" algn="l">
              <a:lnSpc>
                <a:spcPts val="1600"/>
              </a:lnSpc>
              <a:spcBef>
                <a:spcPts val="600"/>
              </a:spcBef>
              <a:spcAft>
                <a:spcPts val="600"/>
              </a:spcAft>
              <a:buNone/>
            </a:pPr>
            <a:r>
              <a:rPr lang="en-US" sz="1300" b="1" i="1" dirty="0">
                <a:solidFill>
                  <a:srgbClr val="2B2B35"/>
                </a:solidFill>
                <a:latin typeface="Titillium Web" pitchFamily="34" charset="0"/>
                <a:ea typeface="Titillium Web" pitchFamily="34" charset="-122"/>
                <a:cs typeface="Titillium Web" pitchFamily="34" charset="-120"/>
              </a:rPr>
              <a:t>Local Market</a:t>
            </a:r>
            <a:endParaRPr lang="en-US" sz="1300" b="1" i="1" dirty="0"/>
          </a:p>
          <a:p>
            <a:pPr marL="0" indent="0" algn="l">
              <a:lnSpc>
                <a:spcPts val="1600"/>
              </a:lnSpc>
              <a:spcBef>
                <a:spcPts val="600"/>
              </a:spcBef>
              <a:spcAft>
                <a:spcPts val="600"/>
              </a:spcAft>
              <a:buNone/>
            </a:pPr>
            <a:r>
              <a:rPr lang="en-US" sz="1300" dirty="0">
                <a:solidFill>
                  <a:srgbClr val="2B2B35"/>
                </a:solidFill>
                <a:latin typeface="Titillium Web" pitchFamily="34" charset="0"/>
                <a:ea typeface="Titillium Web" pitchFamily="34" charset="-122"/>
                <a:cs typeface="Titillium Web" pitchFamily="34" charset="-120"/>
              </a:rPr>
              <a:t>Demand is stable, especially from retail and hospitality buyers who look for uniformity, freshness, and long shelf life — all strengths of greenhouse-grown produce.</a:t>
            </a:r>
            <a:endParaRPr lang="en-US" sz="1300" dirty="0"/>
          </a:p>
          <a:p>
            <a:pPr>
              <a:lnSpc>
                <a:spcPts val="1600"/>
              </a:lnSpc>
              <a:spcBef>
                <a:spcPts val="600"/>
              </a:spcBef>
              <a:spcAft>
                <a:spcPts val="600"/>
              </a:spcAft>
            </a:pPr>
            <a:r>
              <a:rPr lang="en-US" sz="1300" b="1" i="1" dirty="0">
                <a:solidFill>
                  <a:srgbClr val="2B2B35"/>
                </a:solidFill>
                <a:latin typeface="Titillium Web" pitchFamily="34" charset="0"/>
              </a:rPr>
              <a:t>Export Market</a:t>
            </a:r>
          </a:p>
          <a:p>
            <a:pPr marL="0" indent="0" algn="l">
              <a:lnSpc>
                <a:spcPts val="1600"/>
              </a:lnSpc>
              <a:spcBef>
                <a:spcPts val="600"/>
              </a:spcBef>
              <a:spcAft>
                <a:spcPts val="600"/>
              </a:spcAft>
              <a:buNone/>
            </a:pPr>
            <a:r>
              <a:rPr lang="en-US" sz="1300" dirty="0">
                <a:solidFill>
                  <a:srgbClr val="2B2B35"/>
                </a:solidFill>
                <a:latin typeface="Titillium Web" pitchFamily="34" charset="0"/>
                <a:ea typeface="Titillium Web" pitchFamily="34" charset="-122"/>
                <a:cs typeface="Titillium Web" pitchFamily="34" charset="-120"/>
              </a:rPr>
              <a:t>These are exported in moderate volumes to SADC countries. While not a big money-maker in terms of export quantity, spring onions offer consistent returns when backed by strong logistics and certifications.</a:t>
            </a:r>
            <a:endParaRPr lang="en-US" sz="1300" dirty="0"/>
          </a:p>
          <a:p>
            <a:pPr>
              <a:lnSpc>
                <a:spcPts val="1600"/>
              </a:lnSpc>
              <a:spcBef>
                <a:spcPts val="1200"/>
              </a:spcBef>
              <a:spcAft>
                <a:spcPts val="600"/>
              </a:spcAft>
            </a:pPr>
            <a:r>
              <a:rPr lang="en-US" b="1" dirty="0">
                <a:solidFill>
                  <a:srgbClr val="2B2B35"/>
                </a:solidFill>
                <a:latin typeface="Titillium Web" pitchFamily="34" charset="0"/>
              </a:rPr>
              <a:t>Herbs (Basil, Wild Rocket, Coriander, Fennel)</a:t>
            </a:r>
          </a:p>
          <a:p>
            <a:pPr indent="0">
              <a:lnSpc>
                <a:spcPts val="1600"/>
              </a:lnSpc>
              <a:spcBef>
                <a:spcPts val="600"/>
              </a:spcBef>
              <a:spcAft>
                <a:spcPts val="600"/>
              </a:spcAft>
              <a:buNone/>
            </a:pPr>
            <a:r>
              <a:rPr lang="en-US" sz="1300" b="1" i="1" dirty="0">
                <a:solidFill>
                  <a:srgbClr val="2B2B35"/>
                </a:solidFill>
                <a:latin typeface="Titillium Web" pitchFamily="34" charset="0"/>
              </a:rPr>
              <a:t>Local Market</a:t>
            </a:r>
          </a:p>
          <a:p>
            <a:pPr marL="0" indent="0" algn="l">
              <a:lnSpc>
                <a:spcPts val="1600"/>
              </a:lnSpc>
              <a:spcBef>
                <a:spcPts val="600"/>
              </a:spcBef>
              <a:spcAft>
                <a:spcPts val="600"/>
              </a:spcAft>
              <a:buNone/>
            </a:pPr>
            <a:r>
              <a:rPr lang="en-US" sz="1300" dirty="0"/>
              <a:t>South Africa’s herb market is booming, currently valued at USD 35 million and expected to grow to nearly USD 58 million by 2030 (CAGR of 8.7%). Basil leads the way, but there’s also solid demand for wild rocket, coriander, and fennel. Upscale restaurants and health-conscious shoppers are key drivers of this growth.</a:t>
            </a:r>
          </a:p>
          <a:p>
            <a:pPr>
              <a:lnSpc>
                <a:spcPts val="1600"/>
              </a:lnSpc>
              <a:spcBef>
                <a:spcPts val="600"/>
              </a:spcBef>
              <a:spcAft>
                <a:spcPts val="600"/>
              </a:spcAft>
            </a:pPr>
            <a:r>
              <a:rPr lang="en-US" sz="1300" b="1" i="1" dirty="0">
                <a:solidFill>
                  <a:srgbClr val="2B2B35"/>
                </a:solidFill>
                <a:latin typeface="Titillium Web" pitchFamily="34" charset="0"/>
              </a:rPr>
              <a:t>Export Market</a:t>
            </a:r>
          </a:p>
          <a:p>
            <a:pPr marL="0" indent="0" algn="l">
              <a:lnSpc>
                <a:spcPts val="1600"/>
              </a:lnSpc>
              <a:spcBef>
                <a:spcPts val="600"/>
              </a:spcBef>
              <a:spcAft>
                <a:spcPts val="600"/>
              </a:spcAft>
              <a:buNone/>
            </a:pPr>
            <a:r>
              <a:rPr lang="en-US" sz="1300" dirty="0"/>
              <a:t>This is one of the most promising segments for Ikhwezi Farm. Herbs are increasingly popular in European and Middle Eastern markets, where quality and sustainability matter. While exports require careful handling and compliance, the rewards are high and offer both strong margins and brand recognition</a:t>
            </a:r>
          </a:p>
        </p:txBody>
      </p:sp>
      <p:sp>
        <p:nvSpPr>
          <p:cNvPr id="10" name="Text 3"/>
          <p:cNvSpPr/>
          <p:nvPr/>
        </p:nvSpPr>
        <p:spPr>
          <a:xfrm>
            <a:off x="804235" y="680375"/>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11" name="Text 4"/>
          <p:cNvSpPr/>
          <p:nvPr/>
        </p:nvSpPr>
        <p:spPr>
          <a:xfrm>
            <a:off x="897308" y="5332114"/>
            <a:ext cx="4410075" cy="2400300"/>
          </a:xfrm>
          <a:prstGeom prst="rect">
            <a:avLst/>
          </a:prstGeom>
          <a:noFill/>
          <a:ln/>
        </p:spPr>
        <p:txBody>
          <a:bodyPr wrap="square" lIns="0" tIns="0" rIns="0" bIns="0" rtlCol="0" anchor="ctr"/>
          <a:lstStyle/>
          <a:p>
            <a:pPr marL="0" indent="0" algn="l">
              <a:lnSpc>
                <a:spcPct val="105600"/>
              </a:lnSpc>
              <a:buNone/>
            </a:pPr>
            <a:endParaRPr lang="en-US" sz="1200" dirty="0"/>
          </a:p>
        </p:txBody>
      </p:sp>
      <p:sp>
        <p:nvSpPr>
          <p:cNvPr id="12"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10</a:t>
            </a:r>
            <a:endParaRPr lang="en-US" sz="1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57337" y="4584621"/>
            <a:ext cx="6819900" cy="50768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07232" y="1417949"/>
            <a:ext cx="85725" cy="514350"/>
          </a:xfrm>
          <a:prstGeom prst="rect">
            <a:avLst/>
          </a:prstGeom>
        </p:spPr>
      </p:pic>
      <p:sp>
        <p:nvSpPr>
          <p:cNvPr id="6" name="Text 0"/>
          <p:cNvSpPr/>
          <p:nvPr/>
        </p:nvSpPr>
        <p:spPr>
          <a:xfrm>
            <a:off x="1238926" y="1417949"/>
            <a:ext cx="6134100" cy="457200"/>
          </a:xfrm>
          <a:prstGeom prst="rect">
            <a:avLst/>
          </a:prstGeom>
          <a:noFill/>
          <a:ln/>
        </p:spPr>
        <p:txBody>
          <a:bodyPr wrap="square" lIns="0" tIns="0" rIns="0" bIns="0" rtlCol="0" anchor="ctr"/>
          <a:lstStyle/>
          <a:p>
            <a:pPr marL="0" indent="0" algn="l">
              <a:lnSpc>
                <a:spcPct val="79650"/>
              </a:lnSpc>
              <a:buNone/>
            </a:pPr>
            <a:r>
              <a:rPr lang="en-US" sz="3000" b="1" dirty="0">
                <a:solidFill>
                  <a:srgbClr val="1D1D1D"/>
                </a:solidFill>
                <a:latin typeface="Sora" pitchFamily="34" charset="0"/>
                <a:ea typeface="Sora" pitchFamily="34" charset="-122"/>
                <a:cs typeface="Sora" pitchFamily="34" charset="-120"/>
              </a:rPr>
              <a:t>5. Target Market </a:t>
            </a:r>
            <a:endParaRPr lang="en-US" sz="3000" dirty="0"/>
          </a:p>
        </p:txBody>
      </p:sp>
      <p:sp>
        <p:nvSpPr>
          <p:cNvPr id="7"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23, 2025</a:t>
            </a:r>
            <a:endParaRPr lang="en-US" sz="1350" dirty="0"/>
          </a:p>
        </p:txBody>
      </p:sp>
      <p:sp>
        <p:nvSpPr>
          <p:cNvPr id="8" name="Text 2"/>
          <p:cNvSpPr/>
          <p:nvPr/>
        </p:nvSpPr>
        <p:spPr>
          <a:xfrm>
            <a:off x="1233430" y="2144049"/>
            <a:ext cx="5725859" cy="1371600"/>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To grow smartly and profitably, Ikhwezi Farm needs to understand exactly who its customers are and what they care about. Different buyers value different things. Some want premium, certified produce. Others are driven by affordability or convenience. By breaking the market down into clear segments, the farm can tailor its offerings, messaging, and sales efforts more effectively. Below is a breakdown of Ikhwezi Farm’s main customer groups and how the business can meet their unique needs.</a:t>
            </a:r>
            <a:endParaRPr lang="en-US" sz="1300" dirty="0"/>
          </a:p>
        </p:txBody>
      </p:sp>
      <p:sp>
        <p:nvSpPr>
          <p:cNvPr id="9" name="Text 3"/>
          <p:cNvSpPr/>
          <p:nvPr/>
        </p:nvSpPr>
        <p:spPr>
          <a:xfrm>
            <a:off x="2558948" y="5083178"/>
            <a:ext cx="4467225" cy="3790950"/>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200" b="1" dirty="0">
                <a:solidFill>
                  <a:srgbClr val="FFFFFF"/>
                </a:solidFill>
                <a:latin typeface="Titillium Web" pitchFamily="34" charset="0"/>
                <a:ea typeface="Titillium Web" pitchFamily="34" charset="-122"/>
                <a:cs typeface="Titillium Web" pitchFamily="34" charset="-120"/>
              </a:rPr>
              <a:t>Retail Chains</a:t>
            </a:r>
            <a:endParaRPr lang="en-US" sz="1200" dirty="0"/>
          </a:p>
          <a:p>
            <a:pPr marL="0" indent="0" algn="l">
              <a:lnSpc>
                <a:spcPts val="1600"/>
              </a:lnSpc>
              <a:spcBef>
                <a:spcPts val="1200"/>
              </a:spcBef>
              <a:spcAft>
                <a:spcPts val="600"/>
              </a:spcAft>
              <a:buNone/>
            </a:pPr>
            <a:r>
              <a:rPr lang="en-US" sz="1200" b="1" dirty="0">
                <a:solidFill>
                  <a:srgbClr val="FFFFFF"/>
                </a:solidFill>
                <a:latin typeface="Titillium Web" pitchFamily="34" charset="0"/>
                <a:ea typeface="Titillium Web" pitchFamily="34" charset="-122"/>
                <a:cs typeface="Titillium Web" pitchFamily="34" charset="-120"/>
              </a:rPr>
              <a:t>Context and Opportunity</a:t>
            </a:r>
            <a:endParaRPr lang="en-US" sz="1200" dirty="0"/>
          </a:p>
          <a:p>
            <a:pPr marL="0" indent="0" algn="l">
              <a:lnSpc>
                <a:spcPts val="1600"/>
              </a:lnSpc>
              <a:spcBef>
                <a:spcPts val="600"/>
              </a:spcBef>
              <a:spcAft>
                <a:spcPts val="600"/>
              </a:spcAft>
              <a:buNone/>
            </a:pPr>
            <a:r>
              <a:rPr lang="en-US" sz="1050" dirty="0">
                <a:solidFill>
                  <a:srgbClr val="FFFFFF"/>
                </a:solidFill>
                <a:latin typeface="Titillium Web" pitchFamily="34" charset="0"/>
                <a:ea typeface="Titillium Web" pitchFamily="34" charset="-122"/>
                <a:cs typeface="Titillium Web" pitchFamily="34" charset="-120"/>
              </a:rPr>
              <a:t>Major supermarket chains like Pick ’n Pay, Woolworths, Checkers, and Spar dominate the fresh produce space. They are selective about who they buy from and look for suppliers that can guarantee quality, consistency, and compliance with strict safety and sustainability standards — including Global GAP.</a:t>
            </a:r>
            <a:endParaRPr lang="en-US" sz="1200" dirty="0"/>
          </a:p>
          <a:p>
            <a:pPr marL="0" indent="0" algn="l">
              <a:lnSpc>
                <a:spcPts val="1600"/>
              </a:lnSpc>
              <a:spcBef>
                <a:spcPts val="1200"/>
              </a:spcBef>
              <a:spcAft>
                <a:spcPts val="600"/>
              </a:spcAft>
              <a:buNone/>
            </a:pPr>
            <a:r>
              <a:rPr lang="en-US" sz="1125" b="1" dirty="0">
                <a:solidFill>
                  <a:srgbClr val="FFFFFF"/>
                </a:solidFill>
                <a:latin typeface="Titillium Web" pitchFamily="34" charset="0"/>
                <a:ea typeface="Titillium Web" pitchFamily="34" charset="-122"/>
                <a:cs typeface="Titillium Web" pitchFamily="34" charset="-120"/>
              </a:rPr>
              <a:t>Market Dynamics</a:t>
            </a:r>
            <a:endParaRPr lang="en-US" sz="1200" dirty="0"/>
          </a:p>
          <a:p>
            <a:pPr marL="0" indent="0" algn="l">
              <a:lnSpc>
                <a:spcPts val="1600"/>
              </a:lnSpc>
              <a:spcBef>
                <a:spcPts val="600"/>
              </a:spcBef>
              <a:spcAft>
                <a:spcPts val="600"/>
              </a:spcAft>
              <a:buNone/>
            </a:pPr>
            <a:r>
              <a:rPr lang="en-US" sz="1050" dirty="0">
                <a:solidFill>
                  <a:srgbClr val="FFFFFF"/>
                </a:solidFill>
                <a:latin typeface="Titillium Web" pitchFamily="34" charset="0"/>
                <a:ea typeface="Titillium Web" pitchFamily="34" charset="-122"/>
                <a:cs typeface="Titillium Web" pitchFamily="34" charset="-120"/>
              </a:rPr>
              <a:t>These retailers are shifting toward local, sustainable sources that can offer reliable, year-round supply. There’s also growing demand for traceable produce. Ikhwezi Farm’s past relationships with top retailers give it a solid starting point to re-enter and expand in this segment.</a:t>
            </a:r>
            <a:endParaRPr lang="en-US" sz="1200" dirty="0"/>
          </a:p>
          <a:p>
            <a:pPr marL="0" indent="0" algn="l">
              <a:lnSpc>
                <a:spcPts val="1600"/>
              </a:lnSpc>
              <a:spcBef>
                <a:spcPts val="1200"/>
              </a:spcBef>
              <a:spcAft>
                <a:spcPts val="600"/>
              </a:spcAft>
              <a:buNone/>
            </a:pPr>
            <a:r>
              <a:rPr lang="en-US" sz="1200" b="1" dirty="0">
                <a:solidFill>
                  <a:srgbClr val="FFFFFF"/>
                </a:solidFill>
                <a:latin typeface="Titillium Web" pitchFamily="34" charset="0"/>
                <a:ea typeface="Titillium Web" pitchFamily="34" charset="-122"/>
                <a:cs typeface="Titillium Web" pitchFamily="34" charset="-120"/>
              </a:rPr>
              <a:t>Value Proposition</a:t>
            </a:r>
            <a:endParaRPr lang="en-US" sz="1200" dirty="0"/>
          </a:p>
          <a:p>
            <a:pPr marL="342900" indent="-342900" algn="l">
              <a:lnSpc>
                <a:spcPts val="1600"/>
              </a:lnSpc>
              <a:spcBef>
                <a:spcPts val="600"/>
              </a:spcBef>
              <a:spcAft>
                <a:spcPts val="600"/>
              </a:spcAft>
              <a:buSzPct val="100000"/>
              <a:buChar char="•"/>
            </a:pPr>
            <a:r>
              <a:rPr lang="en-US" sz="1050" dirty="0">
                <a:solidFill>
                  <a:srgbClr val="FFFFFF"/>
                </a:solidFill>
                <a:latin typeface="Titillium Web" pitchFamily="34" charset="0"/>
                <a:ea typeface="Titillium Web" pitchFamily="34" charset="-122"/>
                <a:cs typeface="Titillium Web" pitchFamily="34" charset="-120"/>
              </a:rPr>
              <a:t>Year-round availability through greenhouse farming</a:t>
            </a:r>
            <a:endParaRPr lang="en-US" sz="1200" dirty="0"/>
          </a:p>
          <a:p>
            <a:pPr marL="342900" indent="-342900" algn="l">
              <a:lnSpc>
                <a:spcPts val="1600"/>
              </a:lnSpc>
              <a:spcBef>
                <a:spcPts val="600"/>
              </a:spcBef>
              <a:spcAft>
                <a:spcPts val="600"/>
              </a:spcAft>
              <a:buSzPct val="100000"/>
              <a:buChar char="•"/>
            </a:pPr>
            <a:r>
              <a:rPr lang="en-US" sz="1050" dirty="0">
                <a:solidFill>
                  <a:srgbClr val="FFFFFF"/>
                </a:solidFill>
                <a:latin typeface="Titillium Web" pitchFamily="34" charset="0"/>
                <a:ea typeface="Titillium Web" pitchFamily="34" charset="-122"/>
                <a:cs typeface="Titillium Web" pitchFamily="34" charset="-120"/>
              </a:rPr>
              <a:t>Compliance with high-level food safety standards (Global GAP)</a:t>
            </a:r>
            <a:endParaRPr lang="en-US" sz="1200" dirty="0"/>
          </a:p>
          <a:p>
            <a:pPr marL="342900" indent="-342900" algn="l">
              <a:lnSpc>
                <a:spcPts val="1600"/>
              </a:lnSpc>
              <a:spcBef>
                <a:spcPts val="600"/>
              </a:spcBef>
              <a:spcAft>
                <a:spcPts val="600"/>
              </a:spcAft>
              <a:buSzPct val="100000"/>
              <a:buChar char="•"/>
            </a:pPr>
            <a:r>
              <a:rPr lang="en-US" sz="1050" dirty="0">
                <a:solidFill>
                  <a:srgbClr val="FFFFFF"/>
                </a:solidFill>
                <a:latin typeface="Titillium Web" pitchFamily="34" charset="0"/>
                <a:ea typeface="Titillium Web" pitchFamily="34" charset="-122"/>
                <a:cs typeface="Titillium Web" pitchFamily="34" charset="-120"/>
              </a:rPr>
              <a:t>Custom packaging and consistent quality to match retail needs</a:t>
            </a:r>
            <a:endParaRPr lang="en-US" sz="1200" dirty="0"/>
          </a:p>
        </p:txBody>
      </p:sp>
      <p:pic>
        <p:nvPicPr>
          <p:cNvPr id="10" name="Image 4" descr="preencoded.png"/>
          <p:cNvPicPr>
            <a:picLocks noChangeAspect="1"/>
          </p:cNvPicPr>
          <p:nvPr/>
        </p:nvPicPr>
        <p:blipFill>
          <a:blip r:embed="rId7"/>
          <a:stretch>
            <a:fillRect/>
          </a:stretch>
        </p:blipFill>
        <p:spPr>
          <a:xfrm>
            <a:off x="800100" y="4295775"/>
            <a:ext cx="1504950" cy="5600700"/>
          </a:xfrm>
          <a:prstGeom prst="rect">
            <a:avLst/>
          </a:prstGeom>
        </p:spPr>
      </p:pic>
      <p:sp>
        <p:nvSpPr>
          <p:cNvPr id="11" name="Text 4"/>
          <p:cNvSpPr/>
          <p:nvPr/>
        </p:nvSpPr>
        <p:spPr>
          <a:xfrm>
            <a:off x="890710" y="681070"/>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12"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12</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677036"/>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767810" y="4941075"/>
            <a:ext cx="1466850" cy="2466975"/>
          </a:xfrm>
          <a:prstGeom prst="rect">
            <a:avLst/>
          </a:prstGeom>
        </p:spPr>
      </p:pic>
      <p:pic>
        <p:nvPicPr>
          <p:cNvPr id="6" name="Image 4" descr="preencoded.png"/>
          <p:cNvPicPr>
            <a:picLocks noChangeAspect="1"/>
          </p:cNvPicPr>
          <p:nvPr/>
        </p:nvPicPr>
        <p:blipFill>
          <a:blip r:embed="rId7"/>
          <a:stretch>
            <a:fillRect/>
          </a:stretch>
        </p:blipFill>
        <p:spPr>
          <a:xfrm>
            <a:off x="2498874" y="1533649"/>
            <a:ext cx="85725" cy="981075"/>
          </a:xfrm>
          <a:prstGeom prst="rect">
            <a:avLst/>
          </a:prstGeom>
        </p:spPr>
      </p:pic>
      <p:sp>
        <p:nvSpPr>
          <p:cNvPr id="7" name="Text 0"/>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8" name="Image 5" descr="preencoded.png"/>
          <p:cNvPicPr>
            <a:picLocks noChangeAspect="1"/>
          </p:cNvPicPr>
          <p:nvPr/>
        </p:nvPicPr>
        <p:blipFill>
          <a:blip r:embed="rId8"/>
          <a:stretch>
            <a:fillRect/>
          </a:stretch>
        </p:blipFill>
        <p:spPr>
          <a:xfrm>
            <a:off x="780877" y="2004193"/>
            <a:ext cx="1447800" cy="2905125"/>
          </a:xfrm>
          <a:prstGeom prst="rect">
            <a:avLst/>
          </a:prstGeom>
        </p:spPr>
      </p:pic>
      <p:pic>
        <p:nvPicPr>
          <p:cNvPr id="9" name="Image 6" descr="preencoded.png"/>
          <p:cNvPicPr>
            <a:picLocks noChangeAspect="1"/>
          </p:cNvPicPr>
          <p:nvPr/>
        </p:nvPicPr>
        <p:blipFill>
          <a:blip r:embed="rId9"/>
          <a:stretch>
            <a:fillRect/>
          </a:stretch>
        </p:blipFill>
        <p:spPr>
          <a:xfrm>
            <a:off x="767829" y="7391276"/>
            <a:ext cx="1457325" cy="1933575"/>
          </a:xfrm>
          <a:prstGeom prst="rect">
            <a:avLst/>
          </a:prstGeom>
        </p:spPr>
      </p:pic>
      <p:sp>
        <p:nvSpPr>
          <p:cNvPr id="10" name="Text 1"/>
          <p:cNvSpPr/>
          <p:nvPr/>
        </p:nvSpPr>
        <p:spPr>
          <a:xfrm>
            <a:off x="2587514" y="2004193"/>
            <a:ext cx="4467225" cy="6722712"/>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b="1" dirty="0">
                <a:solidFill>
                  <a:srgbClr val="1D1D1D"/>
                </a:solidFill>
                <a:latin typeface="Titillium Web" pitchFamily="34" charset="0"/>
                <a:ea typeface="Titillium Web" pitchFamily="34" charset="-122"/>
                <a:cs typeface="Titillium Web" pitchFamily="34" charset="-120"/>
              </a:rPr>
              <a:t>Restaurants and Hospitality</a:t>
            </a:r>
            <a:endParaRPr lang="en-US" dirty="0"/>
          </a:p>
          <a:p>
            <a:pPr marL="0" indent="0" algn="l">
              <a:lnSpc>
                <a:spcPts val="1600"/>
              </a:lnSpc>
              <a:spcBef>
                <a:spcPts val="1200"/>
              </a:spcBef>
              <a:spcAft>
                <a:spcPts val="600"/>
              </a:spcAft>
              <a:buNone/>
            </a:pPr>
            <a:r>
              <a:rPr lang="en-US" sz="1300" b="1" i="1" dirty="0">
                <a:solidFill>
                  <a:srgbClr val="1D1D1D"/>
                </a:solidFill>
                <a:latin typeface="Titillium Web" pitchFamily="34" charset="0"/>
                <a:ea typeface="Titillium Web" pitchFamily="34" charset="-122"/>
                <a:cs typeface="Titillium Web" pitchFamily="34" charset="-120"/>
              </a:rPr>
              <a:t>Context and Opportunity</a:t>
            </a:r>
            <a:endParaRPr lang="en-US" sz="1300" i="1"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Hotels, restaurants, and catering services are always on the lookout for fresh, top-quality produce especially unique herbs and vegetables that enhance flavor and presentation.</a:t>
            </a:r>
            <a:endParaRPr lang="en-US" sz="1300" dirty="0"/>
          </a:p>
          <a:p>
            <a:pPr>
              <a:lnSpc>
                <a:spcPts val="1600"/>
              </a:lnSpc>
              <a:spcBef>
                <a:spcPts val="1200"/>
              </a:spcBef>
              <a:spcAft>
                <a:spcPts val="600"/>
              </a:spcAft>
            </a:pPr>
            <a:r>
              <a:rPr lang="en-US" sz="1300" b="1" i="1" dirty="0">
                <a:solidFill>
                  <a:srgbClr val="1D1D1D"/>
                </a:solidFill>
                <a:latin typeface="Titillium Web" pitchFamily="34" charset="0"/>
              </a:rPr>
              <a:t>Market Dynamics</a:t>
            </a:r>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The rise in gourmet and healthy dining is driving demand for premium produce. Chefs and buyers increasingly seek direct relationships with farmers for fresher, more reliable supply.</a:t>
            </a:r>
          </a:p>
          <a:p>
            <a:pPr indent="0">
              <a:lnSpc>
                <a:spcPts val="1600"/>
              </a:lnSpc>
              <a:spcBef>
                <a:spcPts val="1200"/>
              </a:spcBef>
              <a:spcAft>
                <a:spcPts val="600"/>
              </a:spcAft>
              <a:buNone/>
            </a:pPr>
            <a:r>
              <a:rPr lang="en-US" sz="1300" b="1" i="1" dirty="0">
                <a:solidFill>
                  <a:srgbClr val="1D1D1D"/>
                </a:solidFill>
                <a:latin typeface="Titillium Web" pitchFamily="34" charset="0"/>
              </a:rPr>
              <a:t>Value Proposition</a:t>
            </a:r>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Buyers in the gourmet and hospitality sector are looking for premium produce tailored to chef preferences, including specialty herbs and consistently sized vegetables. They also value flexible delivery schedules and quantities to suit their dynamic needs.</a:t>
            </a:r>
          </a:p>
          <a:p>
            <a:pPr marL="0" indent="0" algn="l">
              <a:lnSpc>
                <a:spcPts val="1600"/>
              </a:lnSpc>
              <a:spcBef>
                <a:spcPts val="600"/>
              </a:spcBef>
              <a:spcAft>
                <a:spcPts val="600"/>
              </a:spcAft>
              <a:buNone/>
            </a:pPr>
            <a:r>
              <a:rPr lang="en-US" sz="1050" dirty="0">
                <a:solidFill>
                  <a:srgbClr val="1D1D1D"/>
                </a:solidFill>
                <a:latin typeface="Titillium Web" pitchFamily="34" charset="0"/>
                <a:ea typeface="Titillium Web" pitchFamily="34" charset="-122"/>
                <a:cs typeface="Titillium Web" pitchFamily="34" charset="-120"/>
              </a:rPr>
              <a:t>.</a:t>
            </a:r>
          </a:p>
          <a:p>
            <a:pPr marL="0" indent="0" algn="l">
              <a:lnSpc>
                <a:spcPts val="1600"/>
              </a:lnSpc>
              <a:spcBef>
                <a:spcPts val="600"/>
              </a:spcBef>
              <a:spcAft>
                <a:spcPts val="600"/>
              </a:spcAft>
              <a:buNone/>
            </a:pPr>
            <a:r>
              <a:rPr lang="en-US" sz="1200" dirty="0">
                <a:solidFill>
                  <a:srgbClr val="000000"/>
                </a:solidFill>
              </a:rPr>
              <a:t> </a:t>
            </a:r>
            <a:endParaRPr lang="en-US" sz="1200" dirty="0"/>
          </a:p>
        </p:txBody>
      </p:sp>
      <p:sp>
        <p:nvSpPr>
          <p:cNvPr id="11" name="Text 2"/>
          <p:cNvSpPr/>
          <p:nvPr/>
        </p:nvSpPr>
        <p:spPr>
          <a:xfrm>
            <a:off x="2930576" y="1511494"/>
            <a:ext cx="3676650" cy="914400"/>
          </a:xfrm>
          <a:prstGeom prst="rect">
            <a:avLst/>
          </a:prstGeom>
          <a:noFill/>
          <a:ln/>
        </p:spPr>
        <p:txBody>
          <a:bodyPr wrap="square" lIns="0" tIns="0" rIns="0" bIns="0" rtlCol="0" anchor="ctr"/>
          <a:lstStyle/>
          <a:p>
            <a:pPr marL="0" indent="0" algn="l">
              <a:lnSpc>
                <a:spcPct val="79650"/>
              </a:lnSpc>
              <a:buNone/>
            </a:pPr>
            <a:r>
              <a:rPr lang="en-US" sz="3000" b="1" dirty="0">
                <a:solidFill>
                  <a:srgbClr val="1D1D1D"/>
                </a:solidFill>
                <a:latin typeface="Sora" pitchFamily="34" charset="0"/>
                <a:ea typeface="Sora" pitchFamily="34" charset="-122"/>
                <a:cs typeface="Sora" pitchFamily="34" charset="-120"/>
              </a:rPr>
              <a:t>5. Target Market Segmentation</a:t>
            </a:r>
            <a:endParaRPr lang="en-US" sz="3000" dirty="0"/>
          </a:p>
        </p:txBody>
      </p:sp>
      <p:sp>
        <p:nvSpPr>
          <p:cNvPr id="12" name="Text 3"/>
          <p:cNvSpPr/>
          <p:nvPr/>
        </p:nvSpPr>
        <p:spPr>
          <a:xfrm>
            <a:off x="934536" y="727784"/>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13"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13</a:t>
            </a:r>
            <a:endParaRPr lang="en-US" sz="1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0A158-58D1-5A6D-69BC-32F0F87040A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B00C21E-0E7F-2CE9-CC75-F503B031C97F}"/>
              </a:ext>
            </a:extLst>
          </p:cNvPr>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a:extLst>
              <a:ext uri="{FF2B5EF4-FFF2-40B4-BE49-F238E27FC236}">
                <a16:creationId xmlns:a16="http://schemas.microsoft.com/office/drawing/2014/main" id="{E85790C5-38EE-D0B3-E45C-8495CE509CAB}"/>
              </a:ext>
            </a:extLst>
          </p:cNvPr>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a:extLst>
              <a:ext uri="{FF2B5EF4-FFF2-40B4-BE49-F238E27FC236}">
                <a16:creationId xmlns:a16="http://schemas.microsoft.com/office/drawing/2014/main" id="{A484A0BD-EB4A-CB00-844D-40DF0CE3F0CB}"/>
              </a:ext>
            </a:extLst>
          </p:cNvPr>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a:extLst>
              <a:ext uri="{FF2B5EF4-FFF2-40B4-BE49-F238E27FC236}">
                <a16:creationId xmlns:a16="http://schemas.microsoft.com/office/drawing/2014/main" id="{0285CC8B-B3B7-B348-E9D7-29D045CDD9A5}"/>
              </a:ext>
            </a:extLst>
          </p:cNvPr>
          <p:cNvPicPr>
            <a:picLocks noChangeAspect="1"/>
          </p:cNvPicPr>
          <p:nvPr/>
        </p:nvPicPr>
        <p:blipFill>
          <a:blip r:embed="rId6"/>
          <a:stretch>
            <a:fillRect/>
          </a:stretch>
        </p:blipFill>
        <p:spPr>
          <a:xfrm>
            <a:off x="767810" y="4941075"/>
            <a:ext cx="1466850" cy="2466975"/>
          </a:xfrm>
          <a:prstGeom prst="rect">
            <a:avLst/>
          </a:prstGeom>
        </p:spPr>
      </p:pic>
      <p:pic>
        <p:nvPicPr>
          <p:cNvPr id="6" name="Image 4" descr="preencoded.png">
            <a:extLst>
              <a:ext uri="{FF2B5EF4-FFF2-40B4-BE49-F238E27FC236}">
                <a16:creationId xmlns:a16="http://schemas.microsoft.com/office/drawing/2014/main" id="{E91C9C65-077B-3D41-7ADF-1C5AE6FBEACA}"/>
              </a:ext>
            </a:extLst>
          </p:cNvPr>
          <p:cNvPicPr>
            <a:picLocks noChangeAspect="1"/>
          </p:cNvPicPr>
          <p:nvPr/>
        </p:nvPicPr>
        <p:blipFill>
          <a:blip r:embed="rId7"/>
          <a:stretch>
            <a:fillRect/>
          </a:stretch>
        </p:blipFill>
        <p:spPr>
          <a:xfrm>
            <a:off x="2498874" y="1533649"/>
            <a:ext cx="85725" cy="981075"/>
          </a:xfrm>
          <a:prstGeom prst="rect">
            <a:avLst/>
          </a:prstGeom>
        </p:spPr>
      </p:pic>
      <p:sp>
        <p:nvSpPr>
          <p:cNvPr id="7" name="Text 0">
            <a:extLst>
              <a:ext uri="{FF2B5EF4-FFF2-40B4-BE49-F238E27FC236}">
                <a16:creationId xmlns:a16="http://schemas.microsoft.com/office/drawing/2014/main" id="{0699FCE4-DF7F-0355-035E-B186E81DD05F}"/>
              </a:ext>
            </a:extLst>
          </p:cNvPr>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8" name="Image 5" descr="preencoded.png">
            <a:extLst>
              <a:ext uri="{FF2B5EF4-FFF2-40B4-BE49-F238E27FC236}">
                <a16:creationId xmlns:a16="http://schemas.microsoft.com/office/drawing/2014/main" id="{2F325A57-722F-75EB-672D-2319DDC9B057}"/>
              </a:ext>
            </a:extLst>
          </p:cNvPr>
          <p:cNvPicPr>
            <a:picLocks noChangeAspect="1"/>
          </p:cNvPicPr>
          <p:nvPr/>
        </p:nvPicPr>
        <p:blipFill>
          <a:blip r:embed="rId8"/>
          <a:stretch>
            <a:fillRect/>
          </a:stretch>
        </p:blipFill>
        <p:spPr>
          <a:xfrm>
            <a:off x="780877" y="2004193"/>
            <a:ext cx="1447800" cy="2905125"/>
          </a:xfrm>
          <a:prstGeom prst="rect">
            <a:avLst/>
          </a:prstGeom>
        </p:spPr>
      </p:pic>
      <p:pic>
        <p:nvPicPr>
          <p:cNvPr id="9" name="Image 6" descr="preencoded.png">
            <a:extLst>
              <a:ext uri="{FF2B5EF4-FFF2-40B4-BE49-F238E27FC236}">
                <a16:creationId xmlns:a16="http://schemas.microsoft.com/office/drawing/2014/main" id="{CB74AD75-9D88-875F-BA07-401FB31E5346}"/>
              </a:ext>
            </a:extLst>
          </p:cNvPr>
          <p:cNvPicPr>
            <a:picLocks noChangeAspect="1"/>
          </p:cNvPicPr>
          <p:nvPr/>
        </p:nvPicPr>
        <p:blipFill>
          <a:blip r:embed="rId9"/>
          <a:stretch>
            <a:fillRect/>
          </a:stretch>
        </p:blipFill>
        <p:spPr>
          <a:xfrm>
            <a:off x="767829" y="7391276"/>
            <a:ext cx="1457325" cy="1933575"/>
          </a:xfrm>
          <a:prstGeom prst="rect">
            <a:avLst/>
          </a:prstGeom>
        </p:spPr>
      </p:pic>
      <p:sp>
        <p:nvSpPr>
          <p:cNvPr id="10" name="Text 1">
            <a:extLst>
              <a:ext uri="{FF2B5EF4-FFF2-40B4-BE49-F238E27FC236}">
                <a16:creationId xmlns:a16="http://schemas.microsoft.com/office/drawing/2014/main" id="{DBCC576D-3305-1AFC-01DC-6800B82EF9FF}"/>
              </a:ext>
            </a:extLst>
          </p:cNvPr>
          <p:cNvSpPr/>
          <p:nvPr/>
        </p:nvSpPr>
        <p:spPr>
          <a:xfrm>
            <a:off x="2584599" y="2769961"/>
            <a:ext cx="4470141" cy="7403128"/>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b="1" dirty="0">
                <a:solidFill>
                  <a:srgbClr val="1D1D1D"/>
                </a:solidFill>
                <a:latin typeface="Titillium Web" pitchFamily="34" charset="0"/>
                <a:ea typeface="Titillium Web" pitchFamily="34" charset="-122"/>
                <a:cs typeface="Titillium Web" pitchFamily="34" charset="-120"/>
              </a:rPr>
              <a:t>Informal Traders</a:t>
            </a:r>
          </a:p>
          <a:p>
            <a:pPr marL="0" indent="0" algn="l">
              <a:lnSpc>
                <a:spcPts val="1600"/>
              </a:lnSpc>
              <a:spcBef>
                <a:spcPts val="600"/>
              </a:spcBef>
              <a:spcAft>
                <a:spcPts val="600"/>
              </a:spcAft>
              <a:buNone/>
            </a:pPr>
            <a:r>
              <a:rPr lang="en-US" sz="1300" b="1" i="1" dirty="0">
                <a:solidFill>
                  <a:srgbClr val="1D1D1D"/>
                </a:solidFill>
                <a:latin typeface="Titillium Web" pitchFamily="34" charset="0"/>
                <a:ea typeface="Titillium Web" pitchFamily="34" charset="-122"/>
                <a:cs typeface="Titillium Web" pitchFamily="34" charset="-120"/>
              </a:rPr>
              <a:t>Context and Opportunity</a:t>
            </a:r>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Street vendors and small market sellers are the backbone of food access for many South Africans, especially in townships and peri-urban areas.</a:t>
            </a:r>
          </a:p>
          <a:p>
            <a:pPr>
              <a:lnSpc>
                <a:spcPts val="1600"/>
              </a:lnSpc>
              <a:spcBef>
                <a:spcPts val="600"/>
              </a:spcBef>
              <a:spcAft>
                <a:spcPts val="600"/>
              </a:spcAft>
            </a:pPr>
            <a:r>
              <a:rPr lang="en-US" sz="1300" b="1" i="1" dirty="0">
                <a:solidFill>
                  <a:srgbClr val="1D1D1D"/>
                </a:solidFill>
                <a:latin typeface="Titillium Web" pitchFamily="34" charset="0"/>
              </a:rPr>
              <a:t>Market Dynamics</a:t>
            </a:r>
          </a:p>
          <a:p>
            <a:pPr marL="0" indent="0" algn="l">
              <a:lnSpc>
                <a:spcPts val="1600"/>
              </a:lnSpc>
              <a:spcBef>
                <a:spcPts val="600"/>
              </a:spcBef>
              <a:spcAft>
                <a:spcPts val="600"/>
              </a:spcAft>
              <a:buNone/>
            </a:pPr>
            <a:r>
              <a:rPr lang="en-US" sz="1200" dirty="0">
                <a:solidFill>
                  <a:srgbClr val="1D1D1D"/>
                </a:solidFill>
                <a:latin typeface="Titillium Web" pitchFamily="34" charset="0"/>
                <a:ea typeface="Titillium Web" pitchFamily="34" charset="-122"/>
                <a:cs typeface="Titillium Web" pitchFamily="34" charset="-120"/>
              </a:rPr>
              <a:t>These traders prioritize price, freshness, and reliability. They’re less concerned about certifications and more about value for money. The informal sector accounts for a large share of fresh produce sales.</a:t>
            </a:r>
          </a:p>
          <a:p>
            <a:pPr indent="0">
              <a:lnSpc>
                <a:spcPts val="1600"/>
              </a:lnSpc>
              <a:spcBef>
                <a:spcPts val="600"/>
              </a:spcBef>
              <a:spcAft>
                <a:spcPts val="600"/>
              </a:spcAft>
              <a:buNone/>
            </a:pPr>
            <a:r>
              <a:rPr lang="en-US" sz="1300" b="1" i="1" dirty="0">
                <a:solidFill>
                  <a:srgbClr val="1D1D1D"/>
                </a:solidFill>
                <a:latin typeface="Titillium Web" pitchFamily="34" charset="0"/>
              </a:rPr>
              <a:t>Value Proposition</a:t>
            </a:r>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Efficient greenhouse production enables competitive pricing and a steady supply of staple vegetables like tomatoes and baby marrow. This approach also reinforces community relationships and supports local food security</a:t>
            </a:r>
            <a:r>
              <a:rPr lang="en-US" sz="1300" dirty="0">
                <a:solidFill>
                  <a:srgbClr val="000000"/>
                </a:solidFill>
              </a:rPr>
              <a:t> </a:t>
            </a:r>
          </a:p>
          <a:p>
            <a:pPr>
              <a:lnSpc>
                <a:spcPts val="1600"/>
              </a:lnSpc>
              <a:spcBef>
                <a:spcPts val="600"/>
              </a:spcBef>
              <a:spcAft>
                <a:spcPts val="600"/>
              </a:spcAft>
            </a:pPr>
            <a:r>
              <a:rPr lang="en-US" b="1" dirty="0">
                <a:solidFill>
                  <a:srgbClr val="1D1D1D"/>
                </a:solidFill>
                <a:latin typeface="Titillium Web" pitchFamily="34" charset="0"/>
              </a:rPr>
              <a:t>Export Buyers</a:t>
            </a:r>
          </a:p>
          <a:p>
            <a:pPr>
              <a:lnSpc>
                <a:spcPts val="1600"/>
              </a:lnSpc>
              <a:spcBef>
                <a:spcPts val="600"/>
              </a:spcBef>
              <a:spcAft>
                <a:spcPts val="600"/>
              </a:spcAft>
            </a:pPr>
            <a:r>
              <a:rPr lang="en-US" sz="1300" b="1" i="1" dirty="0">
                <a:solidFill>
                  <a:srgbClr val="1D1D1D"/>
                </a:solidFill>
                <a:latin typeface="Titillium Web" pitchFamily="34" charset="0"/>
              </a:rPr>
              <a:t>Context and Opportunity</a:t>
            </a:r>
          </a:p>
          <a:p>
            <a:pPr>
              <a:lnSpc>
                <a:spcPts val="1600"/>
              </a:lnSpc>
              <a:spcBef>
                <a:spcPts val="600"/>
              </a:spcBef>
              <a:spcAft>
                <a:spcPts val="600"/>
              </a:spcAft>
            </a:pPr>
            <a:r>
              <a:rPr lang="en-US" sz="1300" dirty="0">
                <a:solidFill>
                  <a:srgbClr val="1D1D1D"/>
                </a:solidFill>
                <a:latin typeface="Titillium Web" pitchFamily="34" charset="0"/>
              </a:rPr>
              <a:t>Export markets especially within Africa, the Middle East and parts of Europe are looking for reliable suppliers of fresh vegetables and herbs.</a:t>
            </a:r>
          </a:p>
          <a:p>
            <a:pPr indent="0">
              <a:lnSpc>
                <a:spcPts val="1600"/>
              </a:lnSpc>
              <a:spcBef>
                <a:spcPts val="600"/>
              </a:spcBef>
              <a:spcAft>
                <a:spcPts val="600"/>
              </a:spcAft>
              <a:buNone/>
            </a:pPr>
            <a:r>
              <a:rPr lang="en-US" sz="1300" b="1" i="1" dirty="0">
                <a:solidFill>
                  <a:srgbClr val="1D1D1D"/>
                </a:solidFill>
                <a:latin typeface="Titillium Web" pitchFamily="34" charset="0"/>
              </a:rPr>
              <a:t>Market Dynamics</a:t>
            </a:r>
          </a:p>
          <a:p>
            <a:pPr indent="0">
              <a:lnSpc>
                <a:spcPts val="1600"/>
              </a:lnSpc>
              <a:spcBef>
                <a:spcPts val="600"/>
              </a:spcBef>
              <a:spcAft>
                <a:spcPts val="600"/>
              </a:spcAft>
              <a:buNone/>
            </a:pPr>
            <a:r>
              <a:rPr lang="en-US" sz="1300" dirty="0">
                <a:solidFill>
                  <a:srgbClr val="1D1D1D"/>
                </a:solidFill>
                <a:latin typeface="Titillium Web" pitchFamily="34" charset="0"/>
              </a:rPr>
              <a:t>Export buyers demand strict quality and compliance standards, but they also pay premium prices for the right product. With the right logistics and certifications, export can be a highly profitable space.</a:t>
            </a:r>
          </a:p>
          <a:p>
            <a:pPr marL="0" indent="0" algn="l">
              <a:lnSpc>
                <a:spcPts val="1600"/>
              </a:lnSpc>
              <a:spcBef>
                <a:spcPts val="600"/>
              </a:spcBef>
              <a:spcAft>
                <a:spcPts val="600"/>
              </a:spcAft>
              <a:buNone/>
            </a:pPr>
            <a:r>
              <a:rPr lang="en-US" sz="1300" dirty="0"/>
              <a:t> </a:t>
            </a:r>
          </a:p>
          <a:p>
            <a:pPr marL="0" indent="0" algn="l">
              <a:lnSpc>
                <a:spcPts val="1600"/>
              </a:lnSpc>
              <a:spcBef>
                <a:spcPts val="600"/>
              </a:spcBef>
              <a:spcAft>
                <a:spcPts val="600"/>
              </a:spcAft>
              <a:buNone/>
            </a:pPr>
            <a:endParaRPr lang="en-US" sz="1300" dirty="0"/>
          </a:p>
        </p:txBody>
      </p:sp>
      <p:sp>
        <p:nvSpPr>
          <p:cNvPr id="11" name="Text 2">
            <a:extLst>
              <a:ext uri="{FF2B5EF4-FFF2-40B4-BE49-F238E27FC236}">
                <a16:creationId xmlns:a16="http://schemas.microsoft.com/office/drawing/2014/main" id="{07F2055C-7D4D-DD06-B2B3-33B1A380981C}"/>
              </a:ext>
            </a:extLst>
          </p:cNvPr>
          <p:cNvSpPr/>
          <p:nvPr/>
        </p:nvSpPr>
        <p:spPr>
          <a:xfrm>
            <a:off x="2930575" y="1511494"/>
            <a:ext cx="4356281" cy="914400"/>
          </a:xfrm>
          <a:prstGeom prst="rect">
            <a:avLst/>
          </a:prstGeom>
          <a:noFill/>
          <a:ln/>
        </p:spPr>
        <p:txBody>
          <a:bodyPr wrap="square" lIns="0" tIns="0" rIns="0" bIns="0" rtlCol="0" anchor="ctr"/>
          <a:lstStyle/>
          <a:p>
            <a:pPr marL="0" indent="0" algn="l">
              <a:lnSpc>
                <a:spcPct val="79650"/>
              </a:lnSpc>
              <a:buNone/>
            </a:pPr>
            <a:r>
              <a:rPr lang="en-US" sz="3000" b="1" dirty="0">
                <a:solidFill>
                  <a:srgbClr val="1D1D1D"/>
                </a:solidFill>
                <a:latin typeface="Sora" pitchFamily="34" charset="0"/>
                <a:ea typeface="Sora" pitchFamily="34" charset="-122"/>
                <a:cs typeface="Sora" pitchFamily="34" charset="-120"/>
              </a:rPr>
              <a:t>5. Target Market    Segmentation</a:t>
            </a:r>
            <a:endParaRPr lang="en-US" sz="3000" dirty="0"/>
          </a:p>
        </p:txBody>
      </p:sp>
      <p:sp>
        <p:nvSpPr>
          <p:cNvPr id="12" name="Text 3">
            <a:extLst>
              <a:ext uri="{FF2B5EF4-FFF2-40B4-BE49-F238E27FC236}">
                <a16:creationId xmlns:a16="http://schemas.microsoft.com/office/drawing/2014/main" id="{0DBD3E60-7084-4A19-FFBB-43E8835280AF}"/>
              </a:ext>
            </a:extLst>
          </p:cNvPr>
          <p:cNvSpPr/>
          <p:nvPr/>
        </p:nvSpPr>
        <p:spPr>
          <a:xfrm>
            <a:off x="934536" y="727784"/>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13" name="Text 4">
            <a:extLst>
              <a:ext uri="{FF2B5EF4-FFF2-40B4-BE49-F238E27FC236}">
                <a16:creationId xmlns:a16="http://schemas.microsoft.com/office/drawing/2014/main" id="{5FD884E5-1834-5D34-8072-AC1843859EDA}"/>
              </a:ext>
            </a:extLst>
          </p:cNvPr>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13</a:t>
            </a:r>
            <a:endParaRPr lang="en-US" sz="1200" dirty="0"/>
          </a:p>
        </p:txBody>
      </p:sp>
    </p:spTree>
    <p:extLst>
      <p:ext uri="{BB962C8B-B14F-4D97-AF65-F5344CB8AC3E}">
        <p14:creationId xmlns:p14="http://schemas.microsoft.com/office/powerpoint/2010/main" val="2886640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767810" y="4941075"/>
            <a:ext cx="1466850" cy="2466975"/>
          </a:xfrm>
          <a:prstGeom prst="rect">
            <a:avLst/>
          </a:prstGeom>
        </p:spPr>
      </p:pic>
      <p:pic>
        <p:nvPicPr>
          <p:cNvPr id="6" name="Image 4" descr="preencoded.png"/>
          <p:cNvPicPr>
            <a:picLocks noChangeAspect="1"/>
          </p:cNvPicPr>
          <p:nvPr/>
        </p:nvPicPr>
        <p:blipFill>
          <a:blip r:embed="rId7"/>
          <a:stretch>
            <a:fillRect/>
          </a:stretch>
        </p:blipFill>
        <p:spPr>
          <a:xfrm>
            <a:off x="2498874" y="1533649"/>
            <a:ext cx="85725" cy="981075"/>
          </a:xfrm>
          <a:prstGeom prst="rect">
            <a:avLst/>
          </a:prstGeom>
        </p:spPr>
      </p:pic>
      <p:sp>
        <p:nvSpPr>
          <p:cNvPr id="7" name="Text 0"/>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8" name="Image 5" descr="preencoded.png"/>
          <p:cNvPicPr>
            <a:picLocks noChangeAspect="1"/>
          </p:cNvPicPr>
          <p:nvPr/>
        </p:nvPicPr>
        <p:blipFill>
          <a:blip r:embed="rId8"/>
          <a:stretch>
            <a:fillRect/>
          </a:stretch>
        </p:blipFill>
        <p:spPr>
          <a:xfrm>
            <a:off x="780877" y="2004193"/>
            <a:ext cx="1447800" cy="2905125"/>
          </a:xfrm>
          <a:prstGeom prst="rect">
            <a:avLst/>
          </a:prstGeom>
        </p:spPr>
      </p:pic>
      <p:pic>
        <p:nvPicPr>
          <p:cNvPr id="9" name="Image 6" descr="preencoded.png"/>
          <p:cNvPicPr>
            <a:picLocks noChangeAspect="1"/>
          </p:cNvPicPr>
          <p:nvPr/>
        </p:nvPicPr>
        <p:blipFill>
          <a:blip r:embed="rId9"/>
          <a:stretch>
            <a:fillRect/>
          </a:stretch>
        </p:blipFill>
        <p:spPr>
          <a:xfrm>
            <a:off x="767829" y="7391276"/>
            <a:ext cx="1457325" cy="1933575"/>
          </a:xfrm>
          <a:prstGeom prst="rect">
            <a:avLst/>
          </a:prstGeom>
        </p:spPr>
      </p:pic>
      <p:sp>
        <p:nvSpPr>
          <p:cNvPr id="10" name="Text 1"/>
          <p:cNvSpPr/>
          <p:nvPr/>
        </p:nvSpPr>
        <p:spPr>
          <a:xfrm>
            <a:off x="2587514" y="2741133"/>
            <a:ext cx="4467225" cy="6391275"/>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300" b="1" i="1" dirty="0">
                <a:solidFill>
                  <a:srgbClr val="1D1D1D"/>
                </a:solidFill>
                <a:latin typeface="Titillium Web" pitchFamily="34" charset="0"/>
                <a:ea typeface="Titillium Web" pitchFamily="34" charset="-122"/>
                <a:cs typeface="Titillium Web" pitchFamily="34" charset="-120"/>
              </a:rPr>
              <a:t>Value Proposition</a:t>
            </a:r>
            <a:endParaRPr lang="en-US" sz="1300" i="1" dirty="0"/>
          </a:p>
          <a:p>
            <a:pPr algn="l">
              <a:lnSpc>
                <a:spcPts val="1600"/>
              </a:lnSpc>
              <a:spcBef>
                <a:spcPts val="600"/>
              </a:spcBef>
              <a:spcAft>
                <a:spcPts val="600"/>
              </a:spcAft>
              <a:buSzPct val="100000"/>
            </a:pPr>
            <a:r>
              <a:rPr lang="en-US" sz="1300" dirty="0">
                <a:solidFill>
                  <a:srgbClr val="1D1D1D"/>
                </a:solidFill>
                <a:latin typeface="Titillium Web" pitchFamily="34" charset="0"/>
                <a:ea typeface="Titillium Web" pitchFamily="34" charset="-122"/>
                <a:cs typeface="Titillium Web" pitchFamily="34" charset="-120"/>
              </a:rPr>
              <a:t>Ikhwezi Farm offers consistent, high-quality produce from controlled environments, backed by Global GAP certification that meets international standards. Its ability to supply niche herbs and specialty vegetables gives it strong appeal in premium markets.</a:t>
            </a:r>
            <a:r>
              <a:rPr lang="en-US" sz="1300" dirty="0">
                <a:solidFill>
                  <a:srgbClr val="000000"/>
                </a:solidFill>
              </a:rPr>
              <a:t> </a:t>
            </a:r>
            <a:endParaRPr lang="en-US" sz="1300" dirty="0"/>
          </a:p>
          <a:p>
            <a:pPr>
              <a:lnSpc>
                <a:spcPts val="1600"/>
              </a:lnSpc>
              <a:spcBef>
                <a:spcPts val="1200"/>
              </a:spcBef>
              <a:spcAft>
                <a:spcPts val="600"/>
              </a:spcAft>
            </a:pPr>
            <a:r>
              <a:rPr lang="en-US" b="1" dirty="0">
                <a:solidFill>
                  <a:srgbClr val="1D1D1D"/>
                </a:solidFill>
                <a:latin typeface="Titillium Web" pitchFamily="34" charset="0"/>
              </a:rPr>
              <a:t>General Public (Direct Consumers)</a:t>
            </a:r>
          </a:p>
          <a:p>
            <a:pPr>
              <a:lnSpc>
                <a:spcPts val="1600"/>
              </a:lnSpc>
              <a:spcBef>
                <a:spcPts val="600"/>
              </a:spcBef>
              <a:spcAft>
                <a:spcPts val="600"/>
              </a:spcAft>
            </a:pPr>
            <a:r>
              <a:rPr lang="en-US" sz="1300" b="1" i="1" dirty="0">
                <a:solidFill>
                  <a:srgbClr val="1D1D1D"/>
                </a:solidFill>
                <a:latin typeface="Titillium Web" pitchFamily="34" charset="0"/>
              </a:rPr>
              <a:t>Context and Opportunity</a:t>
            </a:r>
          </a:p>
          <a:p>
            <a:pPr indent="0">
              <a:lnSpc>
                <a:spcPts val="1600"/>
              </a:lnSpc>
              <a:spcBef>
                <a:spcPts val="600"/>
              </a:spcBef>
              <a:spcAft>
                <a:spcPts val="600"/>
              </a:spcAft>
              <a:buSzPct val="100000"/>
              <a:buNone/>
            </a:pPr>
            <a:r>
              <a:rPr lang="en-US" sz="1300" dirty="0">
                <a:solidFill>
                  <a:srgbClr val="1D1D1D"/>
                </a:solidFill>
                <a:latin typeface="Titillium Web" pitchFamily="34" charset="0"/>
              </a:rPr>
              <a:t>Selling directly to everyday consumers through farm stalls, farmer’s markets, or online builds brand loyalty and opens up additional revenue </a:t>
            </a:r>
            <a:r>
              <a:rPr lang="en-US" sz="1300" dirty="0" err="1">
                <a:solidFill>
                  <a:srgbClr val="1D1D1D"/>
                </a:solidFill>
                <a:latin typeface="Titillium Web" pitchFamily="34" charset="0"/>
              </a:rPr>
              <a:t>channe</a:t>
            </a:r>
            <a:endParaRPr lang="en-US" sz="1300" dirty="0">
              <a:solidFill>
                <a:srgbClr val="1D1D1D"/>
              </a:solidFill>
              <a:latin typeface="Titillium Web" pitchFamily="34" charset="0"/>
            </a:endParaRPr>
          </a:p>
          <a:p>
            <a:pPr indent="0">
              <a:lnSpc>
                <a:spcPts val="1600"/>
              </a:lnSpc>
              <a:spcBef>
                <a:spcPts val="600"/>
              </a:spcBef>
              <a:spcAft>
                <a:spcPts val="600"/>
              </a:spcAft>
              <a:buNone/>
            </a:pPr>
            <a:r>
              <a:rPr lang="en-US" sz="1300" b="1" i="1" dirty="0">
                <a:solidFill>
                  <a:srgbClr val="1D1D1D"/>
                </a:solidFill>
                <a:latin typeface="Titillium Web" pitchFamily="34" charset="0"/>
              </a:rPr>
              <a:t>Market Dynamics</a:t>
            </a:r>
          </a:p>
          <a:p>
            <a:pPr>
              <a:lnSpc>
                <a:spcPts val="1600"/>
              </a:lnSpc>
              <a:spcBef>
                <a:spcPts val="600"/>
              </a:spcBef>
              <a:spcAft>
                <a:spcPts val="600"/>
              </a:spcAft>
              <a:buSzPct val="100000"/>
            </a:pPr>
            <a:r>
              <a:rPr lang="en-US" sz="1300" dirty="0">
                <a:solidFill>
                  <a:srgbClr val="1D1D1D"/>
                </a:solidFill>
                <a:latin typeface="Titillium Web" pitchFamily="34" charset="0"/>
              </a:rPr>
              <a:t>People are looking for affordable, healthy, and local produce. There’s also a growing appreciation for knowing where food comes from and who grows it.</a:t>
            </a:r>
          </a:p>
          <a:p>
            <a:pPr>
              <a:lnSpc>
                <a:spcPts val="1600"/>
              </a:lnSpc>
              <a:spcBef>
                <a:spcPts val="600"/>
              </a:spcBef>
              <a:spcAft>
                <a:spcPts val="600"/>
              </a:spcAft>
            </a:pPr>
            <a:r>
              <a:rPr lang="en-US" sz="1300" b="1" i="1" dirty="0">
                <a:solidFill>
                  <a:srgbClr val="1D1D1D"/>
                </a:solidFill>
                <a:latin typeface="Titillium Web" pitchFamily="34" charset="0"/>
              </a:rPr>
              <a:t>Value Proposition</a:t>
            </a:r>
          </a:p>
          <a:p>
            <a:pPr>
              <a:lnSpc>
                <a:spcPts val="1600"/>
              </a:lnSpc>
              <a:spcBef>
                <a:spcPts val="600"/>
              </a:spcBef>
              <a:spcAft>
                <a:spcPts val="600"/>
              </a:spcAft>
              <a:buSzPct val="100000"/>
            </a:pPr>
            <a:r>
              <a:rPr lang="en-US" sz="1300" dirty="0" err="1">
                <a:solidFill>
                  <a:srgbClr val="1D1D1D"/>
                </a:solidFill>
                <a:latin typeface="Titillium Web" pitchFamily="34" charset="0"/>
              </a:rPr>
              <a:t>Ikhwezi</a:t>
            </a:r>
            <a:r>
              <a:rPr lang="en-US" sz="1300" dirty="0">
                <a:solidFill>
                  <a:srgbClr val="1D1D1D"/>
                </a:solidFill>
                <a:latin typeface="Titillium Web" pitchFamily="34" charset="0"/>
              </a:rPr>
              <a:t> Farm provides fresh, sustainably grown produce at competitive prices, with the added value of sharing its social mission with consumers. The farm also offers flexibility for seasonal promotions and value-added products, enhancing its market appeal.</a:t>
            </a:r>
          </a:p>
          <a:p>
            <a:pPr marL="0" indent="0" algn="l">
              <a:lnSpc>
                <a:spcPts val="1600"/>
              </a:lnSpc>
              <a:spcBef>
                <a:spcPts val="600"/>
              </a:spcBef>
              <a:spcAft>
                <a:spcPts val="600"/>
              </a:spcAft>
              <a:buNone/>
            </a:pPr>
            <a:r>
              <a:rPr lang="en-US" sz="1200" dirty="0">
                <a:solidFill>
                  <a:srgbClr val="000000"/>
                </a:solidFill>
              </a:rPr>
              <a:t> </a:t>
            </a:r>
            <a:endParaRPr lang="en-US" sz="1200" dirty="0"/>
          </a:p>
        </p:txBody>
      </p:sp>
      <p:sp>
        <p:nvSpPr>
          <p:cNvPr id="11" name="Text 2"/>
          <p:cNvSpPr/>
          <p:nvPr/>
        </p:nvSpPr>
        <p:spPr>
          <a:xfrm>
            <a:off x="2930576" y="1511494"/>
            <a:ext cx="3676650" cy="914400"/>
          </a:xfrm>
          <a:prstGeom prst="rect">
            <a:avLst/>
          </a:prstGeom>
          <a:noFill/>
          <a:ln/>
        </p:spPr>
        <p:txBody>
          <a:bodyPr wrap="square" lIns="0" tIns="0" rIns="0" bIns="0" rtlCol="0" anchor="ctr"/>
          <a:lstStyle/>
          <a:p>
            <a:pPr marL="0" indent="0" algn="l">
              <a:lnSpc>
                <a:spcPct val="79650"/>
              </a:lnSpc>
              <a:buNone/>
            </a:pPr>
            <a:r>
              <a:rPr lang="en-US" sz="3000" b="1" dirty="0">
                <a:solidFill>
                  <a:srgbClr val="1D1D1D"/>
                </a:solidFill>
                <a:latin typeface="Sora" pitchFamily="34" charset="0"/>
                <a:ea typeface="Sora" pitchFamily="34" charset="-122"/>
                <a:cs typeface="Sora" pitchFamily="34" charset="-120"/>
              </a:rPr>
              <a:t>5. Target Market Segmentation</a:t>
            </a:r>
            <a:endParaRPr lang="en-US" sz="3000" dirty="0"/>
          </a:p>
        </p:txBody>
      </p:sp>
      <p:sp>
        <p:nvSpPr>
          <p:cNvPr id="12" name="Text 3"/>
          <p:cNvSpPr/>
          <p:nvPr/>
        </p:nvSpPr>
        <p:spPr>
          <a:xfrm>
            <a:off x="934536" y="727784"/>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13"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14</a:t>
            </a:r>
            <a:endParaRPr 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57337" y="5870496"/>
            <a:ext cx="6819900" cy="3790950"/>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07232" y="1417949"/>
            <a:ext cx="85725" cy="514350"/>
          </a:xfrm>
          <a:prstGeom prst="rect">
            <a:avLst/>
          </a:prstGeom>
        </p:spPr>
      </p:pic>
      <p:sp>
        <p:nvSpPr>
          <p:cNvPr id="6" name="Text 0"/>
          <p:cNvSpPr/>
          <p:nvPr/>
        </p:nvSpPr>
        <p:spPr>
          <a:xfrm>
            <a:off x="2660447" y="4813440"/>
            <a:ext cx="3305175" cy="342900"/>
          </a:xfrm>
          <a:prstGeom prst="rect">
            <a:avLst/>
          </a:prstGeom>
          <a:noFill/>
          <a:ln/>
        </p:spPr>
        <p:txBody>
          <a:bodyPr wrap="square" lIns="0" tIns="0" rIns="0" bIns="0" rtlCol="0" anchor="ctr"/>
          <a:lstStyle/>
          <a:p>
            <a:pPr marL="0" indent="0" algn="l">
              <a:lnSpc>
                <a:spcPct val="79650"/>
              </a:lnSpc>
              <a:buNone/>
            </a:pPr>
            <a:r>
              <a:rPr lang="en-US" sz="2250" dirty="0">
                <a:solidFill>
                  <a:srgbClr val="FFFFFF"/>
                </a:solidFill>
                <a:latin typeface="Sora" pitchFamily="34" charset="0"/>
                <a:ea typeface="Sora" pitchFamily="34" charset="-122"/>
                <a:cs typeface="Sora" pitchFamily="34" charset="-120"/>
              </a:rPr>
              <a:t>Execution Plan</a:t>
            </a:r>
            <a:endParaRPr lang="en-US" sz="2250" dirty="0"/>
          </a:p>
        </p:txBody>
      </p:sp>
      <p:sp>
        <p:nvSpPr>
          <p:cNvPr id="7" name="Text 1"/>
          <p:cNvSpPr/>
          <p:nvPr/>
        </p:nvSpPr>
        <p:spPr>
          <a:xfrm>
            <a:off x="902495" y="4099284"/>
            <a:ext cx="6287210" cy="725499"/>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600" b="1" dirty="0">
                <a:solidFill>
                  <a:srgbClr val="000000"/>
                </a:solidFill>
                <a:latin typeface="Titillium Web" pitchFamily="34" charset="0"/>
                <a:ea typeface="Titillium Web" pitchFamily="34" charset="-122"/>
                <a:cs typeface="Titillium Web" pitchFamily="34" charset="-120"/>
              </a:rPr>
              <a:t>Key Competitors (Local and Regional)</a:t>
            </a:r>
            <a:endParaRPr lang="en-US" sz="1200" dirty="0"/>
          </a:p>
          <a:p>
            <a:pPr marL="0" indent="0" algn="l">
              <a:lnSpc>
                <a:spcPts val="1600"/>
              </a:lnSpc>
              <a:spcBef>
                <a:spcPts val="600"/>
              </a:spcBef>
              <a:spcAft>
                <a:spcPts val="600"/>
              </a:spcAft>
              <a:buNone/>
            </a:pPr>
            <a:r>
              <a:rPr lang="en-US" sz="1300" dirty="0">
                <a:solidFill>
                  <a:srgbClr val="000000"/>
                </a:solidFill>
                <a:latin typeface="Titillium Web" pitchFamily="34" charset="0"/>
                <a:ea typeface="Titillium Web" pitchFamily="34" charset="-122"/>
                <a:cs typeface="Titillium Web" pitchFamily="34" charset="-120"/>
              </a:rPr>
              <a:t>South Africa’s fresh produce market is made up of a wide range of players:</a:t>
            </a:r>
            <a:endParaRPr lang="en-US" sz="1300" dirty="0"/>
          </a:p>
          <a:p>
            <a:pPr marL="0" indent="0" algn="l">
              <a:lnSpc>
                <a:spcPts val="1600"/>
              </a:lnSpc>
              <a:spcBef>
                <a:spcPts val="600"/>
              </a:spcBef>
              <a:spcAft>
                <a:spcPts val="600"/>
              </a:spcAft>
              <a:buNone/>
            </a:pPr>
            <a:r>
              <a:rPr lang="en-US" sz="1300" dirty="0">
                <a:solidFill>
                  <a:srgbClr val="000000"/>
                </a:solidFill>
              </a:rPr>
              <a:t> </a:t>
            </a:r>
            <a:r>
              <a:rPr lang="en-US" sz="1300" dirty="0"/>
              <a:t>Large operations serve retail and export markets with cost and distribution advantages. Medium-sized, often family-run greenhouses supply retailers and restaurants with flexibility but may lack certifications. Smallholders focus on informal markets, competing on price and location. Importers also play a role in market supply.</a:t>
            </a:r>
          </a:p>
          <a:p>
            <a:pPr algn="l">
              <a:lnSpc>
                <a:spcPts val="1600"/>
              </a:lnSpc>
              <a:spcBef>
                <a:spcPts val="600"/>
              </a:spcBef>
              <a:spcAft>
                <a:spcPts val="600"/>
              </a:spcAft>
              <a:buSzPct val="100000"/>
            </a:pPr>
            <a:r>
              <a:rPr lang="en-US" sz="1300" dirty="0">
                <a:solidFill>
                  <a:srgbClr val="000000"/>
                </a:solidFill>
                <a:latin typeface="Titillium Web" pitchFamily="34" charset="0"/>
                <a:ea typeface="Titillium Web" pitchFamily="34" charset="-122"/>
                <a:cs typeface="Titillium Web" pitchFamily="34" charset="-120"/>
              </a:rPr>
              <a:t>For certain niche herbs or vegetables, imported goods create competition — especially in high-end stores or restaurants.</a:t>
            </a:r>
            <a:endParaRPr lang="en-US" sz="1300" dirty="0"/>
          </a:p>
          <a:p>
            <a:pPr marL="0" indent="0" algn="l">
              <a:lnSpc>
                <a:spcPts val="1600"/>
              </a:lnSpc>
              <a:spcBef>
                <a:spcPts val="600"/>
              </a:spcBef>
              <a:spcAft>
                <a:spcPts val="600"/>
              </a:spcAft>
              <a:buNone/>
            </a:pPr>
            <a:r>
              <a:rPr lang="en-US" sz="1300" dirty="0">
                <a:solidFill>
                  <a:srgbClr val="000000"/>
                </a:solidFill>
                <a:latin typeface="Titillium Web" pitchFamily="34" charset="0"/>
                <a:ea typeface="Titillium Web" pitchFamily="34" charset="-122"/>
                <a:cs typeface="Titillium Web" pitchFamily="34" charset="-120"/>
              </a:rPr>
              <a:t>The market is crowded, but also fragmented.</a:t>
            </a:r>
            <a:endParaRPr lang="en-US" sz="1200" dirty="0"/>
          </a:p>
        </p:txBody>
      </p:sp>
      <p:sp>
        <p:nvSpPr>
          <p:cNvPr id="8" name="Text 2"/>
          <p:cNvSpPr/>
          <p:nvPr/>
        </p:nvSpPr>
        <p:spPr>
          <a:xfrm>
            <a:off x="1238926" y="1417949"/>
            <a:ext cx="5734050" cy="476250"/>
          </a:xfrm>
          <a:prstGeom prst="rect">
            <a:avLst/>
          </a:prstGeom>
          <a:noFill/>
          <a:ln/>
        </p:spPr>
        <p:txBody>
          <a:bodyPr wrap="square" lIns="0" tIns="0" rIns="0" bIns="0" rtlCol="0" anchor="ctr"/>
          <a:lstStyle/>
          <a:p>
            <a:pPr marL="0" indent="0" algn="l">
              <a:lnSpc>
                <a:spcPct val="79650"/>
              </a:lnSpc>
              <a:buNone/>
            </a:pPr>
            <a:r>
              <a:rPr lang="en-US" sz="3000" b="1" dirty="0">
                <a:solidFill>
                  <a:srgbClr val="1D1D1D"/>
                </a:solidFill>
                <a:latin typeface="Sora" pitchFamily="34" charset="0"/>
                <a:ea typeface="Sora" pitchFamily="34" charset="-122"/>
                <a:cs typeface="Sora" pitchFamily="34" charset="-120"/>
              </a:rPr>
              <a:t>6</a:t>
            </a:r>
            <a:r>
              <a:rPr lang="en-US" sz="3150" b="1" dirty="0">
                <a:solidFill>
                  <a:srgbClr val="1D1D1D"/>
                </a:solidFill>
                <a:latin typeface="Sora" pitchFamily="34" charset="0"/>
                <a:ea typeface="Sora" pitchFamily="34" charset="-122"/>
                <a:cs typeface="Sora" pitchFamily="34" charset="-120"/>
              </a:rPr>
              <a:t>. </a:t>
            </a:r>
            <a:r>
              <a:rPr lang="en-US" sz="3000" b="1" dirty="0">
                <a:solidFill>
                  <a:srgbClr val="1D1D1D"/>
                </a:solidFill>
                <a:latin typeface="Sora" pitchFamily="34" charset="0"/>
                <a:ea typeface="Sora" pitchFamily="34" charset="-122"/>
                <a:cs typeface="Sora" pitchFamily="34" charset="-120"/>
              </a:rPr>
              <a:t>Competitive Landscape</a:t>
            </a:r>
            <a:endParaRPr lang="en-US" sz="3000" dirty="0"/>
          </a:p>
        </p:txBody>
      </p:sp>
      <p:sp>
        <p:nvSpPr>
          <p:cNvPr id="9"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10" name="Text 4"/>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1" name="Text 5"/>
          <p:cNvSpPr/>
          <p:nvPr/>
        </p:nvSpPr>
        <p:spPr>
          <a:xfrm>
            <a:off x="892957" y="2144049"/>
            <a:ext cx="6287210" cy="857250"/>
          </a:xfrm>
          <a:prstGeom prst="rect">
            <a:avLst/>
          </a:prstGeom>
          <a:noFill/>
          <a:ln/>
        </p:spPr>
        <p:txBody>
          <a:bodyPr wrap="square" lIns="0" tIns="0" rIns="0" bIns="0" rtlCol="0" anchor="ctr"/>
          <a:lstStyle/>
          <a:p>
            <a:pPr marL="0" indent="0" algn="l">
              <a:lnSpc>
                <a:spcPct val="105600"/>
              </a:lnSpc>
              <a:buNone/>
            </a:pPr>
            <a:r>
              <a:rPr lang="en-US" sz="1300" dirty="0">
                <a:solidFill>
                  <a:srgbClr val="1D1D1D"/>
                </a:solidFill>
                <a:latin typeface="Titillium Web" pitchFamily="34" charset="0"/>
                <a:ea typeface="Titillium Web" pitchFamily="34" charset="-122"/>
                <a:cs typeface="Titillium Web" pitchFamily="34" charset="-120"/>
              </a:rPr>
              <a:t>Ikhwezi Farm operates in a fast-paced, competitive environment. Whether supplying to local markets or aiming for export, it’s important to know who else is out there, what they offer, and how Ikhwezi can stand apart. This section explores the main players in the fresh produce space and highlights what gives Ikhwezi Farm its edge — as well as what it takes to stay ahead.</a:t>
            </a:r>
            <a:endParaRPr lang="en-US" sz="1300" dirty="0"/>
          </a:p>
        </p:txBody>
      </p:sp>
      <p:pic>
        <p:nvPicPr>
          <p:cNvPr id="12" name="Image 4" descr="preencoded.png"/>
          <p:cNvPicPr>
            <a:picLocks noChangeAspect="1"/>
          </p:cNvPicPr>
          <p:nvPr/>
        </p:nvPicPr>
        <p:blipFill>
          <a:blip r:embed="rId7"/>
          <a:stretch>
            <a:fillRect/>
          </a:stretch>
        </p:blipFill>
        <p:spPr>
          <a:xfrm>
            <a:off x="5699541" y="5644848"/>
            <a:ext cx="1495425" cy="4200525"/>
          </a:xfrm>
          <a:prstGeom prst="rect">
            <a:avLst/>
          </a:prstGeom>
        </p:spPr>
      </p:pic>
      <p:sp>
        <p:nvSpPr>
          <p:cNvPr id="13" name="Text 6"/>
          <p:cNvSpPr/>
          <p:nvPr/>
        </p:nvSpPr>
        <p:spPr>
          <a:xfrm>
            <a:off x="577434" y="5959459"/>
            <a:ext cx="5045717" cy="3514725"/>
          </a:xfrm>
          <a:prstGeom prst="rect">
            <a:avLst/>
          </a:prstGeom>
          <a:noFill/>
          <a:ln/>
        </p:spPr>
        <p:txBody>
          <a:bodyPr wrap="square" lIns="0" tIns="0" rIns="0" bIns="0" rtlCol="0" anchor="ctr"/>
          <a:lstStyle/>
          <a:p>
            <a:pPr marL="0" indent="0" algn="l">
              <a:lnSpc>
                <a:spcPct val="92663"/>
              </a:lnSpc>
              <a:buNone/>
            </a:pPr>
            <a:r>
              <a:rPr lang="en-US" sz="1200" b="1" dirty="0">
                <a:solidFill>
                  <a:srgbClr val="FFFFFF"/>
                </a:solidFill>
                <a:latin typeface="Titillium Web" pitchFamily="34" charset="0"/>
                <a:ea typeface="Titillium Web" pitchFamily="34" charset="-122"/>
                <a:cs typeface="Titillium Web" pitchFamily="34" charset="-120"/>
              </a:rPr>
              <a:t>Competitive Advantages of Ikhwezi Farm</a:t>
            </a:r>
          </a:p>
          <a:p>
            <a:pPr marL="0" indent="0" algn="l">
              <a:lnSpc>
                <a:spcPct val="92663"/>
              </a:lnSpc>
              <a:buNone/>
            </a:pPr>
            <a:endParaRPr lang="en-US" sz="1200" dirty="0"/>
          </a:p>
          <a:p>
            <a:pPr marL="0" indent="0" algn="l">
              <a:lnSpc>
                <a:spcPct val="92663"/>
              </a:lnSpc>
              <a:spcBef>
                <a:spcPts val="200"/>
              </a:spcBef>
              <a:spcAft>
                <a:spcPts val="200"/>
              </a:spcAft>
              <a:buNone/>
            </a:pPr>
            <a:r>
              <a:rPr lang="en-US" sz="990" dirty="0">
                <a:solidFill>
                  <a:srgbClr val="FFFFFF"/>
                </a:solidFill>
                <a:latin typeface="Titillium Web" pitchFamily="34" charset="0"/>
                <a:ea typeface="Titillium Web" pitchFamily="34" charset="-122"/>
                <a:cs typeface="Titillium Web" pitchFamily="34" charset="-120"/>
              </a:rPr>
              <a:t>Ikhwezi Farm isn’t starting from scratch, it already has several strengths that help it stand out:</a:t>
            </a:r>
            <a:endParaRPr lang="en-US" sz="1200" dirty="0"/>
          </a:p>
          <a:p>
            <a:pPr algn="l">
              <a:lnSpc>
                <a:spcPct val="92663"/>
              </a:lnSpc>
              <a:spcBef>
                <a:spcPts val="200"/>
              </a:spcBef>
              <a:spcAft>
                <a:spcPts val="200"/>
              </a:spcAft>
              <a:buSzPct val="100000"/>
            </a:pPr>
            <a:r>
              <a:rPr lang="en-US" sz="990" b="1" dirty="0">
                <a:solidFill>
                  <a:srgbClr val="FFFFFF"/>
                </a:solidFill>
                <a:latin typeface="Titillium Web" pitchFamily="34" charset="0"/>
                <a:ea typeface="Titillium Web" pitchFamily="34" charset="-122"/>
                <a:cs typeface="Titillium Web" pitchFamily="34" charset="-120"/>
              </a:rPr>
              <a:t>Greenhouse and controlled-environment farming</a:t>
            </a:r>
            <a:endParaRPr lang="en-US" sz="1200" dirty="0"/>
          </a:p>
          <a:p>
            <a:pPr algn="l">
              <a:lnSpc>
                <a:spcPct val="92663"/>
              </a:lnSpc>
              <a:spcBef>
                <a:spcPts val="200"/>
              </a:spcBef>
              <a:spcAft>
                <a:spcPts val="200"/>
              </a:spcAft>
              <a:buSzPct val="100000"/>
            </a:pPr>
            <a:r>
              <a:rPr lang="en-US" sz="990" dirty="0">
                <a:solidFill>
                  <a:srgbClr val="FFFFFF"/>
                </a:solidFill>
                <a:latin typeface="Titillium Web" pitchFamily="34" charset="0"/>
                <a:ea typeface="Titillium Web" pitchFamily="34" charset="-122"/>
                <a:cs typeface="Titillium Web" pitchFamily="34" charset="-120"/>
              </a:rPr>
              <a:t>This enables year-round growing, protects against crop loss, and ensures consistent quality — all of which are important to big buyers.</a:t>
            </a:r>
            <a:endParaRPr lang="en-US" sz="1200" dirty="0"/>
          </a:p>
          <a:p>
            <a:pPr algn="l">
              <a:lnSpc>
                <a:spcPct val="92663"/>
              </a:lnSpc>
              <a:spcBef>
                <a:spcPts val="200"/>
              </a:spcBef>
              <a:spcAft>
                <a:spcPts val="200"/>
              </a:spcAft>
              <a:buSzPct val="100000"/>
            </a:pPr>
            <a:r>
              <a:rPr lang="en-US" sz="990" b="1" dirty="0">
                <a:solidFill>
                  <a:srgbClr val="FFFFFF"/>
                </a:solidFill>
                <a:latin typeface="Titillium Web" pitchFamily="34" charset="0"/>
                <a:ea typeface="Titillium Web" pitchFamily="34" charset="-122"/>
                <a:cs typeface="Titillium Web" pitchFamily="34" charset="-120"/>
              </a:rPr>
              <a:t>Global GAP certification history</a:t>
            </a:r>
            <a:endParaRPr lang="en-US" sz="1200" dirty="0"/>
          </a:p>
          <a:p>
            <a:pPr algn="l">
              <a:lnSpc>
                <a:spcPct val="92663"/>
              </a:lnSpc>
              <a:spcBef>
                <a:spcPts val="200"/>
              </a:spcBef>
              <a:spcAft>
                <a:spcPts val="200"/>
              </a:spcAft>
              <a:buSzPct val="100000"/>
            </a:pPr>
            <a:r>
              <a:rPr lang="en-US" sz="990" dirty="0">
                <a:solidFill>
                  <a:srgbClr val="FFFFFF"/>
                </a:solidFill>
                <a:latin typeface="Titillium Web" pitchFamily="34" charset="0"/>
                <a:ea typeface="Titillium Web" pitchFamily="34" charset="-122"/>
                <a:cs typeface="Titillium Web" pitchFamily="34" charset="-120"/>
              </a:rPr>
              <a:t>Even if renewal is pending, having previously met this gold-standard certification proves Ikhwezi can operate at international quality levels.</a:t>
            </a:r>
            <a:endParaRPr lang="en-US" sz="1200" dirty="0"/>
          </a:p>
          <a:p>
            <a:pPr algn="l">
              <a:lnSpc>
                <a:spcPct val="92663"/>
              </a:lnSpc>
              <a:spcBef>
                <a:spcPts val="200"/>
              </a:spcBef>
              <a:spcAft>
                <a:spcPts val="200"/>
              </a:spcAft>
              <a:buSzPct val="100000"/>
            </a:pPr>
            <a:r>
              <a:rPr lang="en-US" sz="990" b="1" dirty="0">
                <a:solidFill>
                  <a:srgbClr val="FFFFFF"/>
                </a:solidFill>
                <a:latin typeface="Titillium Web" pitchFamily="34" charset="0"/>
                <a:ea typeface="Titillium Web" pitchFamily="34" charset="-122"/>
                <a:cs typeface="Titillium Web" pitchFamily="34" charset="-120"/>
              </a:rPr>
              <a:t>Track record with top buyers</a:t>
            </a:r>
            <a:endParaRPr lang="en-US" sz="1200" dirty="0"/>
          </a:p>
          <a:p>
            <a:pPr algn="l">
              <a:lnSpc>
                <a:spcPct val="92663"/>
              </a:lnSpc>
              <a:spcBef>
                <a:spcPts val="200"/>
              </a:spcBef>
              <a:spcAft>
                <a:spcPts val="200"/>
              </a:spcAft>
              <a:buSzPct val="100000"/>
            </a:pPr>
            <a:r>
              <a:rPr lang="en-US" sz="990" dirty="0">
                <a:solidFill>
                  <a:srgbClr val="FFFFFF"/>
                </a:solidFill>
                <a:latin typeface="Titillium Web" pitchFamily="34" charset="0"/>
                <a:ea typeface="Titillium Web" pitchFamily="34" charset="-122"/>
                <a:cs typeface="Titillium Web" pitchFamily="34" charset="-120"/>
              </a:rPr>
              <a:t>The farm has successfully supplied Pick ’n Pay, Woolworths, and other premium clients before — showing that it can meet strict requirements.</a:t>
            </a:r>
            <a:endParaRPr lang="en-US" sz="1200" dirty="0"/>
          </a:p>
          <a:p>
            <a:pPr algn="l">
              <a:lnSpc>
                <a:spcPct val="92663"/>
              </a:lnSpc>
              <a:spcBef>
                <a:spcPts val="200"/>
              </a:spcBef>
              <a:spcAft>
                <a:spcPts val="200"/>
              </a:spcAft>
              <a:buSzPct val="100000"/>
            </a:pPr>
            <a:r>
              <a:rPr lang="en-US" sz="990" b="1" dirty="0">
                <a:solidFill>
                  <a:srgbClr val="FFFFFF"/>
                </a:solidFill>
                <a:latin typeface="Titillium Web" pitchFamily="34" charset="0"/>
                <a:ea typeface="Titillium Web" pitchFamily="34" charset="-122"/>
                <a:cs typeface="Titillium Web" pitchFamily="34" charset="-120"/>
              </a:rPr>
              <a:t>Diverse product range</a:t>
            </a:r>
            <a:endParaRPr lang="en-US" sz="1200" dirty="0"/>
          </a:p>
          <a:p>
            <a:pPr algn="l">
              <a:lnSpc>
                <a:spcPct val="92663"/>
              </a:lnSpc>
              <a:spcBef>
                <a:spcPts val="200"/>
              </a:spcBef>
              <a:spcAft>
                <a:spcPts val="200"/>
              </a:spcAft>
              <a:buSzPct val="100000"/>
            </a:pPr>
            <a:r>
              <a:rPr lang="en-US" sz="990" dirty="0">
                <a:solidFill>
                  <a:srgbClr val="FFFFFF"/>
                </a:solidFill>
                <a:latin typeface="Titillium Web" pitchFamily="34" charset="0"/>
                <a:ea typeface="Titillium Web" pitchFamily="34" charset="-122"/>
                <a:cs typeface="Titillium Web" pitchFamily="34" charset="-120"/>
              </a:rPr>
              <a:t>From everyday vegetables to specialty herbs, the farm can serve a wide mix of customer needs.</a:t>
            </a:r>
            <a:endParaRPr lang="en-US" sz="1200" dirty="0"/>
          </a:p>
          <a:p>
            <a:pPr algn="l">
              <a:lnSpc>
                <a:spcPct val="92663"/>
              </a:lnSpc>
              <a:spcBef>
                <a:spcPts val="200"/>
              </a:spcBef>
              <a:spcAft>
                <a:spcPts val="200"/>
              </a:spcAft>
              <a:buSzPct val="100000"/>
            </a:pPr>
            <a:r>
              <a:rPr lang="en-US" sz="990" b="1" dirty="0">
                <a:solidFill>
                  <a:srgbClr val="FFFFFF"/>
                </a:solidFill>
                <a:latin typeface="Titillium Web" pitchFamily="34" charset="0"/>
                <a:ea typeface="Titillium Web" pitchFamily="34" charset="-122"/>
                <a:cs typeface="Titillium Web" pitchFamily="34" charset="-120"/>
              </a:rPr>
              <a:t>Social impact positioning</a:t>
            </a:r>
            <a:endParaRPr lang="en-US" sz="1200" dirty="0"/>
          </a:p>
          <a:p>
            <a:pPr algn="l">
              <a:lnSpc>
                <a:spcPct val="92663"/>
              </a:lnSpc>
              <a:spcBef>
                <a:spcPts val="200"/>
              </a:spcBef>
              <a:spcAft>
                <a:spcPts val="200"/>
              </a:spcAft>
              <a:buSzPct val="100000"/>
            </a:pPr>
            <a:r>
              <a:rPr lang="en-US" sz="990" dirty="0">
                <a:solidFill>
                  <a:srgbClr val="FFFFFF"/>
                </a:solidFill>
                <a:latin typeface="Titillium Web" pitchFamily="34" charset="0"/>
                <a:ea typeface="Titillium Web" pitchFamily="34" charset="-122"/>
                <a:cs typeface="Titillium Web" pitchFamily="34" charset="-120"/>
              </a:rPr>
              <a:t>As a black woman-owned and differently-abled enterprise, Ikhwezi aligns well with transformation goals in both corporate and government procurement.</a:t>
            </a:r>
            <a:endParaRPr lang="en-US" sz="1200" dirty="0"/>
          </a:p>
          <a:p>
            <a:pPr marL="0" indent="0" algn="l">
              <a:lnSpc>
                <a:spcPct val="92663"/>
              </a:lnSpc>
              <a:spcBef>
                <a:spcPts val="200"/>
              </a:spcBef>
              <a:spcAft>
                <a:spcPts val="200"/>
              </a:spcAft>
              <a:buNone/>
            </a:pPr>
            <a:r>
              <a:rPr lang="en-US" sz="990" dirty="0">
                <a:solidFill>
                  <a:srgbClr val="FFFFFF"/>
                </a:solidFill>
                <a:latin typeface="Titillium Web" pitchFamily="34" charset="0"/>
                <a:ea typeface="Titillium Web" pitchFamily="34" charset="-122"/>
                <a:cs typeface="Titillium Web" pitchFamily="34" charset="-120"/>
              </a:rPr>
              <a:t>These advantages give the farm a strong foundation for growth and credibility with high-value buyers.</a:t>
            </a:r>
            <a:endParaRPr lang="en-US" sz="1200" dirty="0"/>
          </a:p>
        </p:txBody>
      </p:sp>
      <p:sp>
        <p:nvSpPr>
          <p:cNvPr id="14" name="Text 7"/>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15</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6" name="Text 0"/>
          <p:cNvSpPr/>
          <p:nvPr/>
        </p:nvSpPr>
        <p:spPr>
          <a:xfrm>
            <a:off x="2926718" y="2110988"/>
            <a:ext cx="4305300" cy="962025"/>
          </a:xfrm>
          <a:prstGeom prst="rect">
            <a:avLst/>
          </a:prstGeom>
          <a:noFill/>
          <a:ln/>
        </p:spPr>
        <p:txBody>
          <a:bodyPr wrap="square" lIns="0" tIns="0" rIns="0" bIns="0" rtlCol="0" anchor="ctr"/>
          <a:lstStyle/>
          <a:p>
            <a:pPr marL="0" indent="0" algn="l">
              <a:lnSpc>
                <a:spcPct val="79650"/>
              </a:lnSpc>
              <a:buNone/>
            </a:pPr>
            <a:r>
              <a:rPr lang="en-US" sz="3150" b="1" dirty="0">
                <a:solidFill>
                  <a:srgbClr val="1D1D1D"/>
                </a:solidFill>
                <a:latin typeface="Sora" pitchFamily="34" charset="0"/>
                <a:ea typeface="Sora" pitchFamily="34" charset="-122"/>
                <a:cs typeface="Sora" pitchFamily="34" charset="-120"/>
              </a:rPr>
              <a:t>6. Competitive Landscape</a:t>
            </a:r>
            <a:endParaRPr lang="en-US" sz="3150" dirty="0"/>
          </a:p>
        </p:txBody>
      </p:sp>
      <p:sp>
        <p:nvSpPr>
          <p:cNvPr id="7" name="Text 1"/>
          <p:cNvSpPr/>
          <p:nvPr/>
        </p:nvSpPr>
        <p:spPr>
          <a:xfrm>
            <a:off x="2912621" y="4073569"/>
            <a:ext cx="4419600" cy="4110417"/>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Barriers to Entry</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The fresh produce market may look open, but getting in and staying takes real commitment. </a:t>
            </a:r>
            <a:r>
              <a:rPr lang="en-US" sz="1300" dirty="0"/>
              <a:t> </a:t>
            </a:r>
            <a:r>
              <a:rPr lang="en-US" sz="1300" dirty="0">
                <a:solidFill>
                  <a:srgbClr val="1D1D1D"/>
                </a:solidFill>
                <a:latin typeface="Titillium Web" pitchFamily="34" charset="0"/>
                <a:ea typeface="Titillium Web" pitchFamily="34" charset="-122"/>
                <a:cs typeface="Titillium Web" pitchFamily="34" charset="-120"/>
              </a:rPr>
              <a:t>Key barriers include:</a:t>
            </a:r>
            <a:endParaRPr lang="en-US" sz="1300" dirty="0"/>
          </a:p>
          <a:p>
            <a:pPr algn="l">
              <a:lnSpc>
                <a:spcPts val="1600"/>
              </a:lnSpc>
              <a:spcBef>
                <a:spcPts val="1200"/>
              </a:spcBef>
              <a:spcAft>
                <a:spcPts val="600"/>
              </a:spcAft>
              <a:buSzPct val="100000"/>
            </a:pPr>
            <a:r>
              <a:rPr lang="en-US" sz="1300" b="1" i="1" dirty="0">
                <a:solidFill>
                  <a:srgbClr val="1D1D1D"/>
                </a:solidFill>
                <a:latin typeface="Titillium Web" pitchFamily="34" charset="0"/>
                <a:ea typeface="Titillium Web" pitchFamily="34" charset="-122"/>
                <a:cs typeface="Titillium Web" pitchFamily="34" charset="-120"/>
              </a:rPr>
              <a:t>High startup costs</a:t>
            </a:r>
            <a:endParaRPr lang="en-US" sz="1300" i="1" dirty="0"/>
          </a:p>
          <a:p>
            <a:pPr algn="l">
              <a:lnSpc>
                <a:spcPts val="1600"/>
              </a:lnSpc>
              <a:spcBef>
                <a:spcPts val="600"/>
              </a:spcBef>
              <a:spcAft>
                <a:spcPts val="600"/>
              </a:spcAft>
              <a:buSzPct val="100000"/>
            </a:pPr>
            <a:r>
              <a:rPr lang="en-US" sz="1300" dirty="0">
                <a:solidFill>
                  <a:srgbClr val="1D1D1D"/>
                </a:solidFill>
                <a:latin typeface="Titillium Web" pitchFamily="34" charset="0"/>
                <a:ea typeface="Titillium Web" pitchFamily="34" charset="-122"/>
                <a:cs typeface="Titillium Web" pitchFamily="34" charset="-120"/>
              </a:rPr>
              <a:t>Greenhouse infrastructure, modern equipment, and certifications don’t come cheap.</a:t>
            </a:r>
            <a:endParaRPr lang="en-US" sz="1300" dirty="0"/>
          </a:p>
          <a:p>
            <a:pPr>
              <a:lnSpc>
                <a:spcPts val="1600"/>
              </a:lnSpc>
              <a:spcBef>
                <a:spcPts val="1200"/>
              </a:spcBef>
              <a:spcAft>
                <a:spcPts val="600"/>
              </a:spcAft>
              <a:buSzPct val="100000"/>
            </a:pPr>
            <a:r>
              <a:rPr lang="en-US" sz="1300" b="1" i="1" dirty="0">
                <a:solidFill>
                  <a:srgbClr val="1D1D1D"/>
                </a:solidFill>
                <a:latin typeface="Titillium Web" pitchFamily="34" charset="0"/>
              </a:rPr>
              <a:t>Technical expertise</a:t>
            </a:r>
          </a:p>
          <a:p>
            <a:pPr algn="l">
              <a:lnSpc>
                <a:spcPts val="1600"/>
              </a:lnSpc>
              <a:spcBef>
                <a:spcPts val="600"/>
              </a:spcBef>
              <a:spcAft>
                <a:spcPts val="600"/>
              </a:spcAft>
              <a:buSzPct val="100000"/>
            </a:pPr>
            <a:r>
              <a:rPr lang="en-US" sz="1300" dirty="0">
                <a:solidFill>
                  <a:srgbClr val="1D1D1D"/>
                </a:solidFill>
                <a:latin typeface="Titillium Web" pitchFamily="34" charset="0"/>
                <a:ea typeface="Titillium Web" pitchFamily="34" charset="-122"/>
                <a:cs typeface="Titillium Web" pitchFamily="34" charset="-120"/>
              </a:rPr>
              <a:t>It takes know-how to run a greenhouse effectively — from pest control to nutrient management.</a:t>
            </a:r>
            <a:endParaRPr lang="en-US" sz="1300" dirty="0"/>
          </a:p>
          <a:p>
            <a:pPr>
              <a:lnSpc>
                <a:spcPts val="1600"/>
              </a:lnSpc>
              <a:spcBef>
                <a:spcPts val="1200"/>
              </a:spcBef>
              <a:spcAft>
                <a:spcPts val="600"/>
              </a:spcAft>
              <a:buSzPct val="100000"/>
            </a:pPr>
            <a:r>
              <a:rPr lang="en-US" sz="1300" b="1" i="1" dirty="0">
                <a:solidFill>
                  <a:srgbClr val="1D1D1D"/>
                </a:solidFill>
                <a:latin typeface="Titillium Web" pitchFamily="34" charset="0"/>
              </a:rPr>
              <a:t>Building trust with buyers</a:t>
            </a:r>
          </a:p>
          <a:p>
            <a:pPr algn="l">
              <a:lnSpc>
                <a:spcPts val="1600"/>
              </a:lnSpc>
              <a:spcBef>
                <a:spcPts val="600"/>
              </a:spcBef>
              <a:spcAft>
                <a:spcPts val="600"/>
              </a:spcAft>
              <a:buSzPct val="100000"/>
            </a:pPr>
            <a:r>
              <a:rPr lang="en-US" sz="1300" dirty="0">
                <a:solidFill>
                  <a:srgbClr val="1D1D1D"/>
                </a:solidFill>
                <a:latin typeface="Titillium Web" pitchFamily="34" charset="0"/>
                <a:ea typeface="Titillium Web" pitchFamily="34" charset="-122"/>
                <a:cs typeface="Titillium Web" pitchFamily="34" charset="-120"/>
              </a:rPr>
              <a:t>Retailers and exporters need to see consistent delivery and quality before committing to new suppliers.</a:t>
            </a:r>
            <a:endParaRPr lang="en-US" sz="1300" dirty="0"/>
          </a:p>
          <a:p>
            <a:pPr>
              <a:lnSpc>
                <a:spcPts val="1600"/>
              </a:lnSpc>
              <a:spcBef>
                <a:spcPts val="1200"/>
              </a:spcBef>
              <a:spcAft>
                <a:spcPts val="600"/>
              </a:spcAft>
              <a:buSzPct val="100000"/>
            </a:pPr>
            <a:r>
              <a:rPr lang="en-US" sz="1300" b="1" i="1" dirty="0">
                <a:solidFill>
                  <a:srgbClr val="1D1D1D"/>
                </a:solidFill>
                <a:latin typeface="Titillium Web" pitchFamily="34" charset="0"/>
              </a:rPr>
              <a:t>Regulatory complexity</a:t>
            </a:r>
          </a:p>
          <a:p>
            <a:pPr algn="l">
              <a:lnSpc>
                <a:spcPts val="1600"/>
              </a:lnSpc>
              <a:spcBef>
                <a:spcPts val="600"/>
              </a:spcBef>
              <a:spcAft>
                <a:spcPts val="600"/>
              </a:spcAft>
              <a:buSzPct val="100000"/>
            </a:pPr>
            <a:r>
              <a:rPr lang="en-US" sz="1300" dirty="0">
                <a:solidFill>
                  <a:srgbClr val="1D1D1D"/>
                </a:solidFill>
                <a:latin typeface="Titillium Web" pitchFamily="34" charset="0"/>
                <a:ea typeface="Titillium Web" pitchFamily="34" charset="-122"/>
                <a:cs typeface="Titillium Web" pitchFamily="34" charset="-120"/>
              </a:rPr>
              <a:t>Complying with safety, environmental, and export rules can be overwhelming, especially for newcomers.</a:t>
            </a:r>
            <a:r>
              <a:rPr lang="en-US" sz="1300" dirty="0"/>
              <a:t> </a:t>
            </a:r>
            <a:r>
              <a:rPr lang="en-US" sz="1300" dirty="0">
                <a:solidFill>
                  <a:srgbClr val="1D1D1D"/>
                </a:solidFill>
                <a:latin typeface="Titillium Web" pitchFamily="34" charset="0"/>
                <a:ea typeface="Titillium Web" pitchFamily="34" charset="-122"/>
                <a:cs typeface="Titillium Web" pitchFamily="34" charset="-120"/>
              </a:rPr>
              <a:t>Ikhwezi Farm has already overcome many of these hurdles through experience, systems, and existing relationships making it more resilient and better positioned than most new entrants.</a:t>
            </a:r>
            <a:endParaRPr lang="en-US" sz="1300" dirty="0"/>
          </a:p>
        </p:txBody>
      </p:sp>
      <p:sp>
        <p:nvSpPr>
          <p:cNvPr id="8"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9"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0" name="Image 4" descr="preencoded.png"/>
          <p:cNvPicPr>
            <a:picLocks noChangeAspect="1"/>
          </p:cNvPicPr>
          <p:nvPr/>
        </p:nvPicPr>
        <p:blipFill>
          <a:blip r:embed="rId6"/>
          <a:stretch>
            <a:fillRect/>
          </a:stretch>
        </p:blipFill>
        <p:spPr>
          <a:xfrm>
            <a:off x="803002" y="1962169"/>
            <a:ext cx="1495425" cy="7400925"/>
          </a:xfrm>
          <a:prstGeom prst="rect">
            <a:avLst/>
          </a:prstGeom>
        </p:spPr>
      </p:pic>
      <p:sp>
        <p:nvSpPr>
          <p:cNvPr id="11"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16</a:t>
            </a:r>
            <a:endParaRPr 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57337" y="4584621"/>
            <a:ext cx="6819900" cy="50768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07232" y="1417949"/>
            <a:ext cx="85725" cy="514350"/>
          </a:xfrm>
          <a:prstGeom prst="rect">
            <a:avLst/>
          </a:prstGeom>
        </p:spPr>
      </p:pic>
      <p:sp>
        <p:nvSpPr>
          <p:cNvPr id="6" name="Text 0"/>
          <p:cNvSpPr/>
          <p:nvPr/>
        </p:nvSpPr>
        <p:spPr>
          <a:xfrm>
            <a:off x="804235" y="680375"/>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7"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8" name="Text 2"/>
          <p:cNvSpPr/>
          <p:nvPr/>
        </p:nvSpPr>
        <p:spPr>
          <a:xfrm>
            <a:off x="894088" y="2531535"/>
            <a:ext cx="6286500" cy="1143000"/>
          </a:xfrm>
          <a:prstGeom prst="rect">
            <a:avLst/>
          </a:prstGeom>
          <a:noFill/>
          <a:ln/>
        </p:spPr>
        <p:txBody>
          <a:bodyPr wrap="square" lIns="0" tIns="0" rIns="0" bIns="0" rtlCol="0" anchor="ctr"/>
          <a:lstStyle/>
          <a:p>
            <a:pPr marL="0" indent="0" algn="l">
              <a:lnSpc>
                <a:spcPct val="105600"/>
              </a:lnSpc>
              <a:buNone/>
            </a:pPr>
            <a:r>
              <a:rPr lang="en-US" sz="1300" dirty="0">
                <a:solidFill>
                  <a:srgbClr val="1D1D1D"/>
                </a:solidFill>
                <a:latin typeface="Titillium Web" pitchFamily="34" charset="0"/>
                <a:ea typeface="Titillium Web" pitchFamily="34" charset="-122"/>
                <a:cs typeface="Titillium Web" pitchFamily="34" charset="-120"/>
              </a:rPr>
              <a:t>For Ikhwezi Farm to grow sustainably, it needs a clear picture of how big the market is — and where it’s headed. Understanding the size and growth of each product category helps the farm plan what to grow, how much to produce, and where to focus its sales and investment efforts. This section breaks down the size of the domestic and export markets, along with five-year growth forecasts using the latest available data.</a:t>
            </a:r>
            <a:endParaRPr lang="en-US" sz="1300" dirty="0"/>
          </a:p>
        </p:txBody>
      </p:sp>
      <p:sp>
        <p:nvSpPr>
          <p:cNvPr id="9" name="Text 3"/>
          <p:cNvSpPr/>
          <p:nvPr/>
        </p:nvSpPr>
        <p:spPr>
          <a:xfrm>
            <a:off x="2716663" y="5209584"/>
            <a:ext cx="4467225" cy="1657350"/>
          </a:xfrm>
          <a:prstGeom prst="rect">
            <a:avLst/>
          </a:prstGeom>
          <a:noFill/>
          <a:ln/>
        </p:spPr>
        <p:txBody>
          <a:bodyPr wrap="square" lIns="0" tIns="0" rIns="0" bIns="0" rtlCol="0" anchor="ctr"/>
          <a:lstStyle/>
          <a:p>
            <a:pPr marL="0" indent="0" algn="l">
              <a:lnSpc>
                <a:spcPct val="86166"/>
              </a:lnSpc>
              <a:spcBef>
                <a:spcPts val="200"/>
              </a:spcBef>
              <a:spcAft>
                <a:spcPts val="200"/>
              </a:spcAft>
              <a:buNone/>
            </a:pPr>
            <a:r>
              <a:rPr lang="en-US" sz="1600" b="1" dirty="0">
                <a:solidFill>
                  <a:srgbClr val="FFFFFF"/>
                </a:solidFill>
                <a:latin typeface="Titillium Web" pitchFamily="34" charset="0"/>
                <a:ea typeface="Titillium Web" pitchFamily="34" charset="-122"/>
                <a:cs typeface="Titillium Web" pitchFamily="34" charset="-120"/>
              </a:rPr>
              <a:t>Local Market Size per Product</a:t>
            </a:r>
            <a:endParaRPr lang="en-US" sz="1600" dirty="0"/>
          </a:p>
          <a:p>
            <a:pPr marL="0" indent="0" algn="l">
              <a:lnSpc>
                <a:spcPct val="66563"/>
              </a:lnSpc>
              <a:spcBef>
                <a:spcPts val="200"/>
              </a:spcBef>
              <a:spcAft>
                <a:spcPts val="200"/>
              </a:spcAft>
              <a:buNone/>
            </a:pPr>
            <a:r>
              <a:rPr lang="en-US" sz="1600" dirty="0">
                <a:solidFill>
                  <a:srgbClr val="000000"/>
                </a:solidFill>
              </a:rPr>
              <a:t> </a:t>
            </a:r>
            <a:endParaRPr lang="en-US" sz="1600" dirty="0"/>
          </a:p>
          <a:p>
            <a:pPr marL="0" indent="0" algn="l">
              <a:lnSpc>
                <a:spcPct val="86166"/>
              </a:lnSpc>
              <a:spcBef>
                <a:spcPts val="200"/>
              </a:spcBef>
              <a:spcAft>
                <a:spcPts val="200"/>
              </a:spcAft>
              <a:buNone/>
            </a:pPr>
            <a:r>
              <a:rPr lang="en-US" sz="1600" b="1" dirty="0">
                <a:solidFill>
                  <a:srgbClr val="FFFFFF"/>
                </a:solidFill>
                <a:latin typeface="Titillium Web" pitchFamily="34" charset="0"/>
                <a:ea typeface="Titillium Web" pitchFamily="34" charset="-122"/>
                <a:cs typeface="Titillium Web" pitchFamily="34" charset="-120"/>
              </a:rPr>
              <a:t>Introduction</a:t>
            </a:r>
            <a:endParaRPr lang="en-US" sz="1600" dirty="0"/>
          </a:p>
          <a:p>
            <a:pPr marL="0" indent="0" algn="l">
              <a:lnSpc>
                <a:spcPct val="86166"/>
              </a:lnSpc>
              <a:spcBef>
                <a:spcPts val="200"/>
              </a:spcBef>
              <a:spcAft>
                <a:spcPts val="200"/>
              </a:spcAft>
              <a:buNone/>
            </a:pPr>
            <a:r>
              <a:rPr lang="en-US" sz="1200" dirty="0">
                <a:solidFill>
                  <a:srgbClr val="000000"/>
                </a:solidFill>
              </a:rPr>
              <a:t> </a:t>
            </a:r>
            <a:endParaRPr lang="en-US" sz="1125" dirty="0"/>
          </a:p>
          <a:p>
            <a:pPr marL="0" indent="0" algn="l">
              <a:lnSpc>
                <a:spcPct val="86166"/>
              </a:lnSpc>
              <a:spcBef>
                <a:spcPts val="200"/>
              </a:spcBef>
              <a:spcAft>
                <a:spcPts val="200"/>
              </a:spcAft>
              <a:buNone/>
            </a:pPr>
            <a:r>
              <a:rPr lang="en-US" sz="1300" dirty="0">
                <a:solidFill>
                  <a:srgbClr val="FFFFFF"/>
                </a:solidFill>
                <a:latin typeface="Titillium Web" pitchFamily="34" charset="0"/>
                <a:ea typeface="Titillium Web" pitchFamily="34" charset="-122"/>
                <a:cs typeface="Titillium Web" pitchFamily="34" charset="-120"/>
              </a:rPr>
              <a:t>South Africa’s fresh produce market is large and growing, driven by rising urban populations, healthier eating habits, and steady demand from homes, restaurants, and retail. For Ikhwezi Farm’s crops — like baby marrow, tomatoes, lettuce, spring onions, and herbs — the opportunity is split between high-volume staples and high-value niche products.</a:t>
            </a:r>
            <a:endParaRPr lang="en-US" sz="1300" dirty="0"/>
          </a:p>
        </p:txBody>
      </p:sp>
      <p:pic>
        <p:nvPicPr>
          <p:cNvPr id="10" name="Image 4" descr="preencoded.png"/>
          <p:cNvPicPr>
            <a:picLocks noChangeAspect="1"/>
          </p:cNvPicPr>
          <p:nvPr/>
        </p:nvPicPr>
        <p:blipFill>
          <a:blip r:embed="rId7"/>
          <a:stretch>
            <a:fillRect/>
          </a:stretch>
        </p:blipFill>
        <p:spPr>
          <a:xfrm>
            <a:off x="803092" y="4295308"/>
            <a:ext cx="1647825" cy="5600700"/>
          </a:xfrm>
          <a:prstGeom prst="rect">
            <a:avLst/>
          </a:prstGeom>
        </p:spPr>
      </p:pic>
      <p:sp>
        <p:nvSpPr>
          <p:cNvPr id="11" name="Text 4"/>
          <p:cNvSpPr/>
          <p:nvPr/>
        </p:nvSpPr>
        <p:spPr>
          <a:xfrm>
            <a:off x="1238926" y="1417949"/>
            <a:ext cx="5734050" cy="895350"/>
          </a:xfrm>
          <a:prstGeom prst="rect">
            <a:avLst/>
          </a:prstGeom>
          <a:noFill/>
          <a:ln/>
        </p:spPr>
        <p:txBody>
          <a:bodyPr wrap="square" lIns="0" tIns="0" rIns="0" bIns="0" rtlCol="0" anchor="ctr"/>
          <a:lstStyle/>
          <a:p>
            <a:pPr marL="0" indent="0" algn="l">
              <a:lnSpc>
                <a:spcPct val="79650"/>
              </a:lnSpc>
              <a:buNone/>
            </a:pPr>
            <a:r>
              <a:rPr lang="en-US" sz="2800" b="1" dirty="0">
                <a:solidFill>
                  <a:srgbClr val="1D1D1D"/>
                </a:solidFill>
                <a:latin typeface="Sora" pitchFamily="34" charset="0"/>
                <a:ea typeface="Sora" pitchFamily="34" charset="-122"/>
                <a:cs typeface="Sora" pitchFamily="34" charset="-120"/>
              </a:rPr>
              <a:t>7. Market Outlook</a:t>
            </a:r>
            <a:endParaRPr lang="en-US" sz="2800" dirty="0"/>
          </a:p>
        </p:txBody>
      </p:sp>
      <p:sp>
        <p:nvSpPr>
          <p:cNvPr id="12"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17</a:t>
            </a:r>
            <a:endParaRPr lang="en-US" sz="1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2304757"/>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253538" y="1373972"/>
            <a:ext cx="3676650" cy="1333500"/>
          </a:xfrm>
          <a:prstGeom prst="rect">
            <a:avLst/>
          </a:prstGeom>
          <a:noFill/>
          <a:ln/>
        </p:spPr>
        <p:txBody>
          <a:bodyPr wrap="square" lIns="0" tIns="0" rIns="0" bIns="0" rtlCol="0" anchor="ctr"/>
          <a:lstStyle/>
          <a:p>
            <a:pPr marL="0" indent="0" algn="l">
              <a:lnSpc>
                <a:spcPct val="79650"/>
              </a:lnSpc>
              <a:buNone/>
            </a:pPr>
            <a:r>
              <a:rPr lang="en-US" sz="2800" b="1" dirty="0">
                <a:solidFill>
                  <a:srgbClr val="1D1D1D"/>
                </a:solidFill>
                <a:latin typeface="Sora" pitchFamily="34" charset="0"/>
                <a:ea typeface="Sora" pitchFamily="34" charset="-122"/>
                <a:cs typeface="Sora" pitchFamily="34" charset="-120"/>
              </a:rPr>
              <a:t>7. Market Outlook</a:t>
            </a:r>
            <a:endParaRPr lang="en-US" sz="2800" dirty="0"/>
          </a:p>
        </p:txBody>
      </p:sp>
      <p:sp>
        <p:nvSpPr>
          <p:cNvPr id="7" name="Text 1"/>
          <p:cNvSpPr/>
          <p:nvPr/>
        </p:nvSpPr>
        <p:spPr>
          <a:xfrm>
            <a:off x="986857" y="3225841"/>
            <a:ext cx="4499543" cy="1746895"/>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Table Key Insights</a:t>
            </a:r>
            <a:endParaRPr lang="en-US" sz="1600" dirty="0"/>
          </a:p>
          <a:p>
            <a:pPr algn="l">
              <a:lnSpc>
                <a:spcPts val="1600"/>
              </a:lnSpc>
              <a:spcBef>
                <a:spcPts val="600"/>
              </a:spcBef>
              <a:spcAft>
                <a:spcPts val="600"/>
              </a:spcAft>
              <a:buSzPct val="100000"/>
            </a:pPr>
            <a:r>
              <a:rPr lang="en-US" sz="1200" dirty="0">
                <a:solidFill>
                  <a:srgbClr val="1D1D1D"/>
                </a:solidFill>
                <a:latin typeface="Titillium Web" pitchFamily="34" charset="0"/>
                <a:ea typeface="Titillium Web" pitchFamily="34" charset="-122"/>
                <a:cs typeface="Titillium Web" pitchFamily="34" charset="-120"/>
              </a:rPr>
              <a:t>Tomatoes and lettuce present high-volume opportunities, while baby marrow and spring onions serve steady niche markets with potential for supplier differentiation. Fresh herbs are also growing in demand, particularly in premium retail and hospitality sectors.</a:t>
            </a:r>
          </a:p>
          <a:p>
            <a:pPr marL="0" indent="0" algn="l">
              <a:lnSpc>
                <a:spcPts val="1600"/>
              </a:lnSpc>
              <a:spcBef>
                <a:spcPts val="600"/>
              </a:spcBef>
              <a:spcAft>
                <a:spcPts val="600"/>
              </a:spcAft>
              <a:buNone/>
            </a:pPr>
            <a:r>
              <a:rPr lang="en-US" sz="1200" dirty="0">
                <a:solidFill>
                  <a:srgbClr val="000000"/>
                </a:solidFill>
              </a:rPr>
              <a:t> </a:t>
            </a:r>
            <a:endParaRPr lang="en-US" sz="1200" dirty="0"/>
          </a:p>
        </p:txBody>
      </p:sp>
      <p:sp>
        <p:nvSpPr>
          <p:cNvPr id="8"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9"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0" name="Image 4" descr="preencoded.png"/>
          <p:cNvPicPr>
            <a:picLocks noChangeAspect="1"/>
          </p:cNvPicPr>
          <p:nvPr/>
        </p:nvPicPr>
        <p:blipFill>
          <a:blip r:embed="rId7"/>
          <a:stretch>
            <a:fillRect/>
          </a:stretch>
        </p:blipFill>
        <p:spPr>
          <a:xfrm>
            <a:off x="5486400" y="1673028"/>
            <a:ext cx="1600133" cy="1594733"/>
          </a:xfrm>
          <a:prstGeom prst="rect">
            <a:avLst/>
          </a:prstGeom>
        </p:spPr>
      </p:pic>
      <p:pic>
        <p:nvPicPr>
          <p:cNvPr id="11" name="Image 5" descr="preencoded.png"/>
          <p:cNvPicPr>
            <a:picLocks noChangeAspect="1"/>
          </p:cNvPicPr>
          <p:nvPr/>
        </p:nvPicPr>
        <p:blipFill>
          <a:blip r:embed="rId8"/>
          <a:stretch>
            <a:fillRect/>
          </a:stretch>
        </p:blipFill>
        <p:spPr>
          <a:xfrm>
            <a:off x="986857" y="4972736"/>
            <a:ext cx="6372225" cy="3731591"/>
          </a:xfrm>
          <a:prstGeom prst="rect">
            <a:avLst/>
          </a:prstGeom>
        </p:spPr>
      </p:pic>
      <p:sp>
        <p:nvSpPr>
          <p:cNvPr id="12" name="Text 4"/>
          <p:cNvSpPr/>
          <p:nvPr/>
        </p:nvSpPr>
        <p:spPr>
          <a:xfrm>
            <a:off x="986857" y="8919393"/>
            <a:ext cx="6181725" cy="219075"/>
          </a:xfrm>
          <a:prstGeom prst="rect">
            <a:avLst/>
          </a:prstGeom>
          <a:noFill/>
          <a:ln/>
        </p:spPr>
        <p:txBody>
          <a:bodyPr wrap="square" lIns="0" tIns="0" rIns="0" bIns="0" rtlCol="0" anchor="ctr"/>
          <a:lstStyle/>
          <a:p>
            <a:pPr marL="0" indent="0" algn="l">
              <a:lnSpc>
                <a:spcPct val="79650"/>
              </a:lnSpc>
              <a:buNone/>
            </a:pPr>
            <a:r>
              <a:rPr lang="en-US" sz="1425" b="1" dirty="0">
                <a:solidFill>
                  <a:srgbClr val="2B2B35"/>
                </a:solidFill>
                <a:latin typeface="Roboto Condensed" pitchFamily="34" charset="0"/>
                <a:ea typeface="Roboto Condensed" pitchFamily="34" charset="-122"/>
                <a:cs typeface="Roboto Condensed" pitchFamily="34" charset="-120"/>
              </a:rPr>
              <a:t>Table 1: Market Size and Growth Projections for Ikhwezi Farm Products (2024–2029</a:t>
            </a:r>
            <a:endParaRPr lang="en-US" sz="1425" dirty="0"/>
          </a:p>
        </p:txBody>
      </p:sp>
      <p:sp>
        <p:nvSpPr>
          <p:cNvPr id="13"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18</a:t>
            </a:r>
            <a:endParaRPr lang="en-US" sz="1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07213"/>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8"/>
            <a:ext cx="1162050" cy="1847505"/>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253538" y="1373972"/>
            <a:ext cx="3676650" cy="1333500"/>
          </a:xfrm>
          <a:prstGeom prst="rect">
            <a:avLst/>
          </a:prstGeom>
          <a:noFill/>
          <a:ln/>
        </p:spPr>
        <p:txBody>
          <a:bodyPr wrap="square" lIns="0" tIns="0" rIns="0" bIns="0" rtlCol="0" anchor="ctr"/>
          <a:lstStyle/>
          <a:p>
            <a:pPr marL="0" indent="0" algn="l">
              <a:lnSpc>
                <a:spcPct val="79650"/>
              </a:lnSpc>
              <a:buNone/>
            </a:pPr>
            <a:r>
              <a:rPr lang="en-US" sz="2800" b="1" dirty="0">
                <a:solidFill>
                  <a:srgbClr val="1D1D1D"/>
                </a:solidFill>
                <a:latin typeface="Sora" pitchFamily="34" charset="0"/>
                <a:ea typeface="Sora" pitchFamily="34" charset="-122"/>
                <a:cs typeface="Sora" pitchFamily="34" charset="-120"/>
              </a:rPr>
              <a:t>7. Market Outlook</a:t>
            </a:r>
            <a:endParaRPr lang="en-US" sz="2800" dirty="0"/>
          </a:p>
        </p:txBody>
      </p:sp>
      <p:sp>
        <p:nvSpPr>
          <p:cNvPr id="7" name="Text 1"/>
          <p:cNvSpPr/>
          <p:nvPr/>
        </p:nvSpPr>
        <p:spPr>
          <a:xfrm>
            <a:off x="897313" y="3188437"/>
            <a:ext cx="4608136" cy="1733550"/>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 Export Market Potential</a:t>
            </a:r>
            <a:endParaRPr lang="en-US" sz="1600" dirty="0"/>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Introduction</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South African vegetables and herbs are in demand across Africa, the Middle East, and parts of Europe. Export markets offer higher margins but also require strict compliance with standards and logistics efficiency..</a:t>
            </a:r>
            <a:endParaRPr lang="en-US" sz="1300" dirty="0"/>
          </a:p>
          <a:p>
            <a:pPr marL="0" indent="0" algn="l">
              <a:lnSpc>
                <a:spcPct val="105600"/>
              </a:lnSpc>
              <a:buNone/>
            </a:pPr>
            <a:r>
              <a:rPr lang="en-US" sz="1200" dirty="0">
                <a:solidFill>
                  <a:srgbClr val="000000"/>
                </a:solidFill>
              </a:rPr>
              <a:t> </a:t>
            </a:r>
            <a:endParaRPr lang="en-US" sz="1200" dirty="0"/>
          </a:p>
        </p:txBody>
      </p:sp>
      <p:sp>
        <p:nvSpPr>
          <p:cNvPr id="8"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9"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0" name="Image 4" descr="preencoded.png"/>
          <p:cNvPicPr>
            <a:picLocks noChangeAspect="1"/>
          </p:cNvPicPr>
          <p:nvPr/>
        </p:nvPicPr>
        <p:blipFill>
          <a:blip r:embed="rId7"/>
          <a:stretch>
            <a:fillRect/>
          </a:stretch>
        </p:blipFill>
        <p:spPr>
          <a:xfrm>
            <a:off x="5505449" y="1673029"/>
            <a:ext cx="1581083" cy="1333500"/>
          </a:xfrm>
          <a:prstGeom prst="rect">
            <a:avLst/>
          </a:prstGeom>
        </p:spPr>
      </p:pic>
      <p:pic>
        <p:nvPicPr>
          <p:cNvPr id="11" name="Image 5" descr="preencoded.png"/>
          <p:cNvPicPr>
            <a:picLocks noChangeAspect="1"/>
          </p:cNvPicPr>
          <p:nvPr/>
        </p:nvPicPr>
        <p:blipFill>
          <a:blip r:embed="rId8"/>
          <a:stretch>
            <a:fillRect/>
          </a:stretch>
        </p:blipFill>
        <p:spPr>
          <a:xfrm>
            <a:off x="850094" y="4921988"/>
            <a:ext cx="6505575" cy="2723128"/>
          </a:xfrm>
          <a:prstGeom prst="rect">
            <a:avLst/>
          </a:prstGeom>
        </p:spPr>
      </p:pic>
      <p:sp>
        <p:nvSpPr>
          <p:cNvPr id="12" name="Text 4"/>
          <p:cNvSpPr/>
          <p:nvPr/>
        </p:nvSpPr>
        <p:spPr>
          <a:xfrm>
            <a:off x="892957" y="8035730"/>
            <a:ext cx="5581650" cy="219075"/>
          </a:xfrm>
          <a:prstGeom prst="rect">
            <a:avLst/>
          </a:prstGeom>
          <a:noFill/>
          <a:ln/>
        </p:spPr>
        <p:txBody>
          <a:bodyPr wrap="square" lIns="0" tIns="0" rIns="0" bIns="0" rtlCol="0" anchor="ctr"/>
          <a:lstStyle/>
          <a:p>
            <a:pPr marL="0" indent="0" algn="l">
              <a:lnSpc>
                <a:spcPct val="79650"/>
              </a:lnSpc>
              <a:buNone/>
            </a:pPr>
            <a:r>
              <a:rPr lang="en-US" sz="1425" b="1" dirty="0">
                <a:solidFill>
                  <a:srgbClr val="2B2B35"/>
                </a:solidFill>
                <a:latin typeface="Roboto Condensed" pitchFamily="34" charset="0"/>
                <a:ea typeface="Roboto Condensed" pitchFamily="34" charset="-122"/>
                <a:cs typeface="Roboto Condensed" pitchFamily="34" charset="-120"/>
              </a:rPr>
              <a:t>Table 2: Export Demand and Key Markets for Ikhwezi Farm Products</a:t>
            </a:r>
            <a:endParaRPr lang="en-US" sz="1425" dirty="0"/>
          </a:p>
        </p:txBody>
      </p:sp>
      <p:sp>
        <p:nvSpPr>
          <p:cNvPr id="13"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19</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370924" y="2743200"/>
            <a:ext cx="7029450" cy="6953250"/>
          </a:xfrm>
          <a:prstGeom prst="rect">
            <a:avLst/>
          </a:prstGeom>
        </p:spPr>
      </p:pic>
      <p:pic>
        <p:nvPicPr>
          <p:cNvPr id="4" name="Image 2" descr="preencoded.png"/>
          <p:cNvPicPr>
            <a:picLocks noChangeAspect="1"/>
          </p:cNvPicPr>
          <p:nvPr/>
        </p:nvPicPr>
        <p:blipFill>
          <a:blip r:embed="rId5"/>
          <a:stretch>
            <a:fillRect/>
          </a:stretch>
        </p:blipFill>
        <p:spPr>
          <a:xfrm>
            <a:off x="804863" y="7886262"/>
            <a:ext cx="85725" cy="1238250"/>
          </a:xfrm>
          <a:prstGeom prst="rect">
            <a:avLst/>
          </a:prstGeom>
        </p:spPr>
      </p:pic>
      <p:pic>
        <p:nvPicPr>
          <p:cNvPr id="5" name="Image 3" descr="preencoded.png"/>
          <p:cNvPicPr>
            <a:picLocks noChangeAspect="1"/>
          </p:cNvPicPr>
          <p:nvPr/>
        </p:nvPicPr>
        <p:blipFill>
          <a:blip r:embed="rId5"/>
          <a:stretch>
            <a:fillRect/>
          </a:stretch>
        </p:blipFill>
        <p:spPr>
          <a:xfrm>
            <a:off x="4150671" y="7886290"/>
            <a:ext cx="85725" cy="1238250"/>
          </a:xfrm>
          <a:prstGeom prst="rect">
            <a:avLst/>
          </a:prstGeom>
        </p:spPr>
      </p:pic>
      <p:sp>
        <p:nvSpPr>
          <p:cNvPr id="6" name="Text 0"/>
          <p:cNvSpPr/>
          <p:nvPr/>
        </p:nvSpPr>
        <p:spPr>
          <a:xfrm>
            <a:off x="1131408" y="8153952"/>
            <a:ext cx="2628900" cy="971550"/>
          </a:xfrm>
          <a:prstGeom prst="rect">
            <a:avLst/>
          </a:prstGeom>
          <a:noFill/>
          <a:ln/>
        </p:spPr>
        <p:txBody>
          <a:bodyPr wrap="square" lIns="0" tIns="0" rIns="0" bIns="0" rtlCol="0" anchor="ctr"/>
          <a:lstStyle/>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22 On Sloane</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Bryanston., Johannesburg,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SA 2000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info@22onsloane.com </a:t>
            </a:r>
            <a:endParaRPr lang="en-US" sz="1200" dirty="0"/>
          </a:p>
        </p:txBody>
      </p:sp>
      <p:sp>
        <p:nvSpPr>
          <p:cNvPr id="7" name="Text 1"/>
          <p:cNvSpPr/>
          <p:nvPr/>
        </p:nvSpPr>
        <p:spPr>
          <a:xfrm>
            <a:off x="798385" y="5168351"/>
            <a:ext cx="5953125" cy="1133475"/>
          </a:xfrm>
          <a:prstGeom prst="rect">
            <a:avLst/>
          </a:prstGeom>
          <a:noFill/>
          <a:ln/>
        </p:spPr>
        <p:txBody>
          <a:bodyPr wrap="square" lIns="0" tIns="0" rIns="0" bIns="0" rtlCol="0" anchor="ctr"/>
          <a:lstStyle/>
          <a:p>
            <a:pPr marL="0" indent="0" algn="l">
              <a:lnSpc>
                <a:spcPct val="150000"/>
              </a:lnSpc>
              <a:buNone/>
            </a:pPr>
            <a:r>
              <a:rPr lang="en-US" sz="4050" b="1" dirty="0">
                <a:solidFill>
                  <a:srgbClr val="FFFFFF"/>
                </a:solidFill>
                <a:latin typeface="Sora" pitchFamily="34" charset="0"/>
                <a:ea typeface="Sora" pitchFamily="34" charset="-122"/>
                <a:cs typeface="Sora" pitchFamily="34" charset="-120"/>
              </a:rPr>
              <a:t>Ikhwezi Farm</a:t>
            </a:r>
          </a:p>
          <a:p>
            <a:pPr marL="0" indent="0" algn="l">
              <a:lnSpc>
                <a:spcPct val="73116"/>
              </a:lnSpc>
              <a:buNone/>
            </a:pPr>
            <a:r>
              <a:rPr lang="en-US" sz="4050" b="1" dirty="0">
                <a:solidFill>
                  <a:srgbClr val="FFFFFF"/>
                </a:solidFill>
                <a:latin typeface="Sora" pitchFamily="34" charset="0"/>
                <a:ea typeface="Sora" pitchFamily="34" charset="-122"/>
                <a:cs typeface="Sora" pitchFamily="34" charset="-120"/>
              </a:rPr>
              <a:t>Market Analysis Report</a:t>
            </a:r>
            <a:endParaRPr lang="en-US" sz="4050" dirty="0"/>
          </a:p>
        </p:txBody>
      </p:sp>
      <p:pic>
        <p:nvPicPr>
          <p:cNvPr id="8" name="Image 4" descr="preencoded.png"/>
          <p:cNvPicPr>
            <a:picLocks noChangeAspect="1"/>
          </p:cNvPicPr>
          <p:nvPr/>
        </p:nvPicPr>
        <p:blipFill>
          <a:blip r:embed="rId6"/>
          <a:stretch>
            <a:fillRect/>
          </a:stretch>
        </p:blipFill>
        <p:spPr>
          <a:xfrm>
            <a:off x="714375" y="696321"/>
            <a:ext cx="6343650" cy="3314700"/>
          </a:xfrm>
          <a:prstGeom prst="rect">
            <a:avLst/>
          </a:prstGeom>
        </p:spPr>
      </p:pic>
      <p:sp>
        <p:nvSpPr>
          <p:cNvPr id="9" name="Text 2"/>
          <p:cNvSpPr/>
          <p:nvPr/>
        </p:nvSpPr>
        <p:spPr>
          <a:xfrm>
            <a:off x="1125874" y="7855839"/>
            <a:ext cx="3162300" cy="285750"/>
          </a:xfrm>
          <a:prstGeom prst="rect">
            <a:avLst/>
          </a:prstGeom>
          <a:noFill/>
          <a:ln/>
        </p:spPr>
        <p:txBody>
          <a:bodyPr wrap="square" lIns="0" tIns="0" rIns="0" bIns="0" rtlCol="0" anchor="ctr"/>
          <a:lstStyle/>
          <a:p>
            <a:pPr marL="0" indent="0" algn="l">
              <a:lnSpc>
                <a:spcPct val="105600"/>
              </a:lnSpc>
              <a:buNone/>
            </a:pPr>
            <a:r>
              <a:rPr lang="en-US" sz="1425" b="1" dirty="0">
                <a:solidFill>
                  <a:srgbClr val="FFFFFF"/>
                </a:solidFill>
                <a:latin typeface="Titillium Web" pitchFamily="34" charset="0"/>
                <a:ea typeface="Titillium Web" pitchFamily="34" charset="-122"/>
                <a:cs typeface="Titillium Web" pitchFamily="34" charset="-120"/>
              </a:rPr>
              <a:t>Prepared By: </a:t>
            </a:r>
            <a:endParaRPr lang="en-US" sz="1425" dirty="0"/>
          </a:p>
        </p:txBody>
      </p:sp>
      <p:sp>
        <p:nvSpPr>
          <p:cNvPr id="10" name="Text 3"/>
          <p:cNvSpPr/>
          <p:nvPr/>
        </p:nvSpPr>
        <p:spPr>
          <a:xfrm>
            <a:off x="4486208" y="8173364"/>
            <a:ext cx="2524125" cy="971550"/>
          </a:xfrm>
          <a:prstGeom prst="rect">
            <a:avLst/>
          </a:prstGeom>
          <a:noFill/>
          <a:ln/>
        </p:spPr>
        <p:txBody>
          <a:bodyPr wrap="square" lIns="0" tIns="0" rIns="0" bIns="0" rtlCol="0" anchor="ctr"/>
          <a:lstStyle/>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Ikhwezi Greenhouse Farming</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1st Floor, 101 Commissioner St., Johannesburg, SA 2001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info@ikhwezi.co.za</a:t>
            </a:r>
            <a:endParaRPr lang="en-US" sz="1200" dirty="0"/>
          </a:p>
        </p:txBody>
      </p:sp>
      <p:sp>
        <p:nvSpPr>
          <p:cNvPr id="11" name="Text 4"/>
          <p:cNvSpPr/>
          <p:nvPr/>
        </p:nvSpPr>
        <p:spPr>
          <a:xfrm>
            <a:off x="4486170" y="7852982"/>
            <a:ext cx="2524125" cy="285750"/>
          </a:xfrm>
          <a:prstGeom prst="rect">
            <a:avLst/>
          </a:prstGeom>
          <a:noFill/>
          <a:ln/>
        </p:spPr>
        <p:txBody>
          <a:bodyPr wrap="square" lIns="0" tIns="0" rIns="0" bIns="0" rtlCol="0" anchor="ctr"/>
          <a:lstStyle/>
          <a:p>
            <a:pPr marL="0" indent="0" algn="l">
              <a:lnSpc>
                <a:spcPct val="105600"/>
              </a:lnSpc>
              <a:buNone/>
            </a:pPr>
            <a:r>
              <a:rPr lang="en-US" sz="1425" b="1" dirty="0">
                <a:solidFill>
                  <a:srgbClr val="FFFFFF"/>
                </a:solidFill>
                <a:latin typeface="Titillium Web" pitchFamily="34" charset="0"/>
                <a:ea typeface="Titillium Web" pitchFamily="34" charset="-122"/>
                <a:cs typeface="Titillium Web" pitchFamily="34" charset="-120"/>
              </a:rPr>
              <a:t>Prepared For:</a:t>
            </a:r>
            <a:endParaRPr lang="en-US" sz="1425" dirty="0"/>
          </a:p>
        </p:txBody>
      </p:sp>
      <p:sp>
        <p:nvSpPr>
          <p:cNvPr id="12"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a:t>
            </a:r>
            <a:endParaRPr lang="en-US" sz="1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7" name="Text 0"/>
          <p:cNvSpPr/>
          <p:nvPr/>
        </p:nvSpPr>
        <p:spPr>
          <a:xfrm>
            <a:off x="2926718" y="2110988"/>
            <a:ext cx="4305300" cy="914400"/>
          </a:xfrm>
          <a:prstGeom prst="rect">
            <a:avLst/>
          </a:prstGeom>
          <a:noFill/>
          <a:ln/>
        </p:spPr>
        <p:txBody>
          <a:bodyPr wrap="square" lIns="0" tIns="0" rIns="0" bIns="0" rtlCol="0" anchor="ctr"/>
          <a:lstStyle/>
          <a:p>
            <a:pPr marL="0" indent="0" algn="l">
              <a:lnSpc>
                <a:spcPct val="79650"/>
              </a:lnSpc>
              <a:buNone/>
            </a:pPr>
            <a:r>
              <a:rPr lang="en-US" sz="3000" b="1" dirty="0">
                <a:solidFill>
                  <a:srgbClr val="1D1D1D"/>
                </a:solidFill>
                <a:latin typeface="Sora" pitchFamily="34" charset="0"/>
                <a:ea typeface="Sora" pitchFamily="34" charset="-122"/>
                <a:cs typeface="Sora" pitchFamily="34" charset="-120"/>
              </a:rPr>
              <a:t>7. Market Outlook</a:t>
            </a:r>
            <a:endParaRPr lang="en-US" sz="3000" dirty="0"/>
          </a:p>
        </p:txBody>
      </p:sp>
      <p:sp>
        <p:nvSpPr>
          <p:cNvPr id="8" name="Text 1"/>
          <p:cNvSpPr/>
          <p:nvPr/>
        </p:nvSpPr>
        <p:spPr>
          <a:xfrm>
            <a:off x="2812418" y="4127306"/>
            <a:ext cx="4419600" cy="1609725"/>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Table Key Insights</a:t>
            </a:r>
            <a:endParaRPr lang="en-US" sz="1600" dirty="0"/>
          </a:p>
          <a:p>
            <a:pPr algn="l">
              <a:lnSpc>
                <a:spcPts val="1600"/>
              </a:lnSpc>
              <a:spcBef>
                <a:spcPts val="600"/>
              </a:spcBef>
              <a:spcAft>
                <a:spcPts val="600"/>
              </a:spcAft>
              <a:buSzPct val="100000"/>
            </a:pPr>
            <a:r>
              <a:rPr lang="en-US" sz="1300" dirty="0">
                <a:solidFill>
                  <a:srgbClr val="1D1D1D"/>
                </a:solidFill>
                <a:latin typeface="Titillium Web" pitchFamily="34" charset="0"/>
                <a:ea typeface="Titillium Web" pitchFamily="34" charset="-122"/>
                <a:cs typeface="Titillium Web" pitchFamily="34" charset="-120"/>
              </a:rPr>
              <a:t>With 64% of South Africa’s vegetable exports staying within Africa, SADC countries offer a practical entry point with simpler logistics. Meanwhile, herbs are in rising demand in Europe and the Middle East, creating premium export opportunities for certified producers like Ikhwezi Farm.</a:t>
            </a:r>
          </a:p>
          <a:p>
            <a:pPr>
              <a:lnSpc>
                <a:spcPts val="1600"/>
              </a:lnSpc>
              <a:spcBef>
                <a:spcPts val="600"/>
              </a:spcBef>
              <a:spcAft>
                <a:spcPts val="600"/>
              </a:spcAft>
            </a:pPr>
            <a:r>
              <a:rPr lang="en-US" sz="1600" b="1" dirty="0">
                <a:solidFill>
                  <a:srgbClr val="1D1D1D"/>
                </a:solidFill>
                <a:latin typeface="Titillium Web" pitchFamily="34" charset="0"/>
              </a:rPr>
              <a:t>Projected Growth Rates</a:t>
            </a:r>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Market growth projections provide a foundation for Ikhwezi Farm’s production and sales planning. Growth rates vary by product and market segment but overall indicate positive trends.</a:t>
            </a:r>
            <a:endParaRPr lang="en-US" sz="1300" dirty="0"/>
          </a:p>
        </p:txBody>
      </p:sp>
      <p:sp>
        <p:nvSpPr>
          <p:cNvPr id="9" name="Text 2"/>
          <p:cNvSpPr/>
          <p:nvPr/>
        </p:nvSpPr>
        <p:spPr>
          <a:xfrm>
            <a:off x="2930662" y="5459549"/>
            <a:ext cx="4400550" cy="914400"/>
          </a:xfrm>
          <a:prstGeom prst="rect">
            <a:avLst/>
          </a:prstGeom>
          <a:noFill/>
          <a:ln/>
        </p:spPr>
        <p:txBody>
          <a:bodyPr wrap="square" lIns="0" tIns="0" rIns="0" bIns="0" rtlCol="0" anchor="ctr"/>
          <a:lstStyle/>
          <a:p>
            <a:pPr marL="0" indent="0" algn="l">
              <a:lnSpc>
                <a:spcPct val="99141"/>
              </a:lnSpc>
              <a:buNone/>
            </a:pPr>
            <a:endParaRPr lang="en-US" sz="1200" dirty="0"/>
          </a:p>
        </p:txBody>
      </p:sp>
      <p:sp>
        <p:nvSpPr>
          <p:cNvPr id="10"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11" name="Text 4"/>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2" name="Image 5" descr="preencoded.png"/>
          <p:cNvPicPr>
            <a:picLocks noChangeAspect="1"/>
          </p:cNvPicPr>
          <p:nvPr/>
        </p:nvPicPr>
        <p:blipFill>
          <a:blip r:embed="rId6"/>
          <a:stretch>
            <a:fillRect/>
          </a:stretch>
        </p:blipFill>
        <p:spPr>
          <a:xfrm>
            <a:off x="803002" y="1962169"/>
            <a:ext cx="1495425" cy="7400925"/>
          </a:xfrm>
          <a:prstGeom prst="rect">
            <a:avLst/>
          </a:prstGeom>
        </p:spPr>
      </p:pic>
      <p:sp>
        <p:nvSpPr>
          <p:cNvPr id="13"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20</a:t>
            </a:r>
            <a:endParaRPr 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444542"/>
            <a:ext cx="1162050" cy="2011336"/>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253538" y="1373972"/>
            <a:ext cx="3676650" cy="1333500"/>
          </a:xfrm>
          <a:prstGeom prst="rect">
            <a:avLst/>
          </a:prstGeom>
          <a:noFill/>
          <a:ln/>
        </p:spPr>
        <p:txBody>
          <a:bodyPr wrap="square" lIns="0" tIns="0" rIns="0" bIns="0" rtlCol="0" anchor="ctr"/>
          <a:lstStyle/>
          <a:p>
            <a:pPr marL="0" indent="0" algn="l">
              <a:lnSpc>
                <a:spcPct val="79650"/>
              </a:lnSpc>
              <a:buNone/>
            </a:pPr>
            <a:r>
              <a:rPr lang="en-US" sz="2800" b="1" dirty="0">
                <a:solidFill>
                  <a:srgbClr val="1D1D1D"/>
                </a:solidFill>
                <a:latin typeface="Sora" pitchFamily="34" charset="0"/>
                <a:ea typeface="Sora" pitchFamily="34" charset="-122"/>
                <a:cs typeface="Sora" pitchFamily="34" charset="-120"/>
              </a:rPr>
              <a:t>7. Market Outlook</a:t>
            </a:r>
            <a:endParaRPr lang="en-US" sz="2800" dirty="0"/>
          </a:p>
        </p:txBody>
      </p:sp>
      <p:sp>
        <p:nvSpPr>
          <p:cNvPr id="7" name="Text 1"/>
          <p:cNvSpPr/>
          <p:nvPr/>
        </p:nvSpPr>
        <p:spPr>
          <a:xfrm>
            <a:off x="986819" y="2825715"/>
            <a:ext cx="4656607" cy="2162175"/>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Key Drivers</a:t>
            </a:r>
            <a:endParaRPr lang="en-US" sz="1600" dirty="0"/>
          </a:p>
          <a:p>
            <a:pPr algn="l">
              <a:lnSpc>
                <a:spcPts val="1600"/>
              </a:lnSpc>
              <a:spcBef>
                <a:spcPts val="600"/>
              </a:spcBef>
              <a:spcAft>
                <a:spcPts val="600"/>
              </a:spcAft>
              <a:buSzPct val="100000"/>
            </a:pPr>
            <a:r>
              <a:rPr lang="en-US" sz="1300" dirty="0">
                <a:solidFill>
                  <a:srgbClr val="1D1D1D"/>
                </a:solidFill>
                <a:latin typeface="Titillium Web" pitchFamily="34" charset="0"/>
                <a:ea typeface="Titillium Web" pitchFamily="34" charset="-122"/>
                <a:cs typeface="Titillium Web" pitchFamily="34" charset="-120"/>
              </a:rPr>
              <a:t>Rising health awareness and urban growth are driving demand for fresh, premium produce. As middle-class incomes increase, so does interest in quality vegetables and herbs. Government support for black-owned agricultural exports and advances in greenhouse technology are further boosting efficiency and market potential.</a:t>
            </a:r>
          </a:p>
          <a:p>
            <a:pPr algn="l">
              <a:lnSpc>
                <a:spcPct val="105600"/>
              </a:lnSpc>
              <a:buSzPct val="100000"/>
            </a:pPr>
            <a:r>
              <a:rPr lang="en-US" sz="1050" dirty="0">
                <a:solidFill>
                  <a:srgbClr val="1D1D1D"/>
                </a:solidFill>
                <a:latin typeface="Titillium Web" pitchFamily="34" charset="0"/>
                <a:ea typeface="Titillium Web" pitchFamily="34" charset="-122"/>
                <a:cs typeface="Titillium Web" pitchFamily="34" charset="-120"/>
              </a:rPr>
              <a:t>.</a:t>
            </a:r>
            <a:endParaRPr lang="en-US" sz="1200" dirty="0"/>
          </a:p>
          <a:p>
            <a:pPr marL="0" indent="0" algn="l">
              <a:lnSpc>
                <a:spcPct val="105600"/>
              </a:lnSpc>
              <a:buNone/>
            </a:pPr>
            <a:r>
              <a:rPr lang="en-US" sz="1050" dirty="0">
                <a:solidFill>
                  <a:srgbClr val="000000"/>
                </a:solidFill>
              </a:rPr>
              <a:t> </a:t>
            </a:r>
            <a:endParaRPr lang="en-US" sz="1200" dirty="0"/>
          </a:p>
        </p:txBody>
      </p:sp>
      <p:sp>
        <p:nvSpPr>
          <p:cNvPr id="8"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9"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0" name="Image 4" descr="preencoded.png"/>
          <p:cNvPicPr>
            <a:picLocks noChangeAspect="1"/>
          </p:cNvPicPr>
          <p:nvPr/>
        </p:nvPicPr>
        <p:blipFill>
          <a:blip r:embed="rId7"/>
          <a:stretch>
            <a:fillRect/>
          </a:stretch>
        </p:blipFill>
        <p:spPr>
          <a:xfrm>
            <a:off x="5643426" y="1673028"/>
            <a:ext cx="1443107" cy="1527373"/>
          </a:xfrm>
          <a:prstGeom prst="rect">
            <a:avLst/>
          </a:prstGeom>
        </p:spPr>
      </p:pic>
      <p:sp>
        <p:nvSpPr>
          <p:cNvPr id="12" name="Text 4"/>
          <p:cNvSpPr/>
          <p:nvPr/>
        </p:nvSpPr>
        <p:spPr>
          <a:xfrm>
            <a:off x="986818" y="7347752"/>
            <a:ext cx="6181725" cy="219075"/>
          </a:xfrm>
          <a:prstGeom prst="rect">
            <a:avLst/>
          </a:prstGeom>
          <a:noFill/>
          <a:ln/>
        </p:spPr>
        <p:txBody>
          <a:bodyPr wrap="square" lIns="0" tIns="0" rIns="0" bIns="0" rtlCol="0" anchor="ctr"/>
          <a:lstStyle/>
          <a:p>
            <a:pPr marL="0" indent="0" algn="l">
              <a:lnSpc>
                <a:spcPct val="79650"/>
              </a:lnSpc>
              <a:buNone/>
            </a:pPr>
            <a:r>
              <a:rPr lang="en-US" sz="1425" b="1" dirty="0">
                <a:solidFill>
                  <a:srgbClr val="2B2B35"/>
                </a:solidFill>
                <a:latin typeface="Roboto Condensed" pitchFamily="34" charset="0"/>
                <a:ea typeface="Roboto Condensed" pitchFamily="34" charset="-122"/>
                <a:cs typeface="Roboto Condensed" pitchFamily="34" charset="-120"/>
              </a:rPr>
              <a:t>Table 3: Projected Growth Rates by Market Segment for Fresh Produce and Herbs</a:t>
            </a:r>
            <a:endParaRPr lang="en-US" sz="1425" dirty="0"/>
          </a:p>
        </p:txBody>
      </p:sp>
      <p:sp>
        <p:nvSpPr>
          <p:cNvPr id="13"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21</a:t>
            </a:r>
            <a:endParaRPr lang="en-US" sz="1200" dirty="0"/>
          </a:p>
        </p:txBody>
      </p:sp>
      <p:graphicFrame>
        <p:nvGraphicFramePr>
          <p:cNvPr id="16" name="Table 15">
            <a:extLst>
              <a:ext uri="{FF2B5EF4-FFF2-40B4-BE49-F238E27FC236}">
                <a16:creationId xmlns:a16="http://schemas.microsoft.com/office/drawing/2014/main" id="{755E3005-40C3-B875-D475-9C9FF5C2117C}"/>
              </a:ext>
            </a:extLst>
          </p:cNvPr>
          <p:cNvGraphicFramePr>
            <a:graphicFrameLocks noGrp="1"/>
          </p:cNvGraphicFramePr>
          <p:nvPr>
            <p:extLst>
              <p:ext uri="{D42A27DB-BD31-4B8C-83A1-F6EECF244321}">
                <p14:modId xmlns:p14="http://schemas.microsoft.com/office/powerpoint/2010/main" val="2930755605"/>
              </p:ext>
            </p:extLst>
          </p:nvPr>
        </p:nvGraphicFramePr>
        <p:xfrm>
          <a:off x="986818" y="4697432"/>
          <a:ext cx="6250594" cy="2345442"/>
        </p:xfrm>
        <a:graphic>
          <a:graphicData uri="http://schemas.openxmlformats.org/drawingml/2006/table">
            <a:tbl>
              <a:tblPr firstRow="1" firstCol="1" bandRow="1">
                <a:tableStyleId>{5940675A-B579-460E-94D1-54222C63F5DA}</a:tableStyleId>
              </a:tblPr>
              <a:tblGrid>
                <a:gridCol w="3125297">
                  <a:extLst>
                    <a:ext uri="{9D8B030D-6E8A-4147-A177-3AD203B41FA5}">
                      <a16:colId xmlns:a16="http://schemas.microsoft.com/office/drawing/2014/main" val="1311213361"/>
                    </a:ext>
                  </a:extLst>
                </a:gridCol>
                <a:gridCol w="3125297">
                  <a:extLst>
                    <a:ext uri="{9D8B030D-6E8A-4147-A177-3AD203B41FA5}">
                      <a16:colId xmlns:a16="http://schemas.microsoft.com/office/drawing/2014/main" val="1742953273"/>
                    </a:ext>
                  </a:extLst>
                </a:gridCol>
              </a:tblGrid>
              <a:tr h="390907">
                <a:tc>
                  <a:txBody>
                    <a:bodyPr/>
                    <a:lstStyle/>
                    <a:p>
                      <a:pPr algn="l">
                        <a:lnSpc>
                          <a:spcPct val="115000"/>
                        </a:lnSpc>
                        <a:spcBef>
                          <a:spcPts val="1200"/>
                        </a:spcBef>
                        <a:spcAft>
                          <a:spcPts val="1000"/>
                        </a:spcAft>
                        <a:buNone/>
                      </a:pPr>
                      <a:r>
                        <a:rPr lang="en-ZA" sz="1200" kern="0" dirty="0">
                          <a:solidFill>
                            <a:schemeClr val="bg1"/>
                          </a:solidFill>
                          <a:effectLst/>
                        </a:rPr>
                        <a:t>Segment</a:t>
                      </a:r>
                      <a:endParaRPr lang="en-ZA"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l">
                        <a:lnSpc>
                          <a:spcPct val="115000"/>
                        </a:lnSpc>
                        <a:spcBef>
                          <a:spcPts val="1200"/>
                        </a:spcBef>
                        <a:spcAft>
                          <a:spcPts val="1000"/>
                        </a:spcAft>
                        <a:buNone/>
                      </a:pPr>
                      <a:r>
                        <a:rPr lang="en-ZA" sz="1200" kern="0" dirty="0">
                          <a:solidFill>
                            <a:schemeClr val="bg1"/>
                          </a:solidFill>
                          <a:effectLst/>
                        </a:rPr>
                        <a:t>Projected Growth Rate</a:t>
                      </a:r>
                      <a:endParaRPr lang="en-ZA"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val="3221969859"/>
                  </a:ext>
                </a:extLst>
              </a:tr>
              <a:tr h="390907">
                <a:tc>
                  <a:txBody>
                    <a:bodyPr/>
                    <a:lstStyle/>
                    <a:p>
                      <a:pPr>
                        <a:lnSpc>
                          <a:spcPct val="115000"/>
                        </a:lnSpc>
                        <a:spcBef>
                          <a:spcPts val="1200"/>
                        </a:spcBef>
                        <a:spcAft>
                          <a:spcPts val="1000"/>
                        </a:spcAft>
                        <a:buNone/>
                      </a:pPr>
                      <a:r>
                        <a:rPr lang="en-ZA" sz="1200" kern="0">
                          <a:effectLst/>
                        </a:rPr>
                        <a:t>Retail chains</a:t>
                      </a:r>
                      <a:endParaRPr lang="en-ZA"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buNone/>
                      </a:pPr>
                      <a:r>
                        <a:rPr lang="en-ZA" sz="1200" kern="0" dirty="0">
                          <a:effectLst/>
                        </a:rPr>
                        <a:t>8-10% annually (fresh produce category)</a:t>
                      </a:r>
                      <a:endParaRPr lang="en-ZA"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6713471"/>
                  </a:ext>
                </a:extLst>
              </a:tr>
              <a:tr h="390907">
                <a:tc>
                  <a:txBody>
                    <a:bodyPr/>
                    <a:lstStyle/>
                    <a:p>
                      <a:pPr>
                        <a:lnSpc>
                          <a:spcPct val="115000"/>
                        </a:lnSpc>
                        <a:spcBef>
                          <a:spcPts val="1200"/>
                        </a:spcBef>
                        <a:spcAft>
                          <a:spcPts val="1000"/>
                        </a:spcAft>
                        <a:buNone/>
                      </a:pPr>
                      <a:r>
                        <a:rPr lang="en-ZA" sz="1200" kern="0">
                          <a:effectLst/>
                        </a:rPr>
                        <a:t>Restaurants</a:t>
                      </a:r>
                      <a:endParaRPr lang="en-ZA"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buNone/>
                      </a:pPr>
                      <a:r>
                        <a:rPr lang="en-ZA" sz="1200" kern="0">
                          <a:effectLst/>
                        </a:rPr>
                        <a:t>10-15% (driven by tourism and health trends)</a:t>
                      </a:r>
                      <a:endParaRPr lang="en-ZA"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7886088"/>
                  </a:ext>
                </a:extLst>
              </a:tr>
              <a:tr h="390907">
                <a:tc>
                  <a:txBody>
                    <a:bodyPr/>
                    <a:lstStyle/>
                    <a:p>
                      <a:pPr>
                        <a:lnSpc>
                          <a:spcPct val="115000"/>
                        </a:lnSpc>
                        <a:spcBef>
                          <a:spcPts val="1200"/>
                        </a:spcBef>
                        <a:spcAft>
                          <a:spcPts val="1000"/>
                        </a:spcAft>
                        <a:buNone/>
                      </a:pPr>
                      <a:r>
                        <a:rPr lang="en-ZA" sz="1200" kern="0">
                          <a:effectLst/>
                        </a:rPr>
                        <a:t>Informal traders</a:t>
                      </a:r>
                      <a:endParaRPr lang="en-ZA"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buNone/>
                      </a:pPr>
                      <a:r>
                        <a:rPr lang="en-ZA" sz="1200" kern="0">
                          <a:effectLst/>
                        </a:rPr>
                        <a:t>5-7% (population growth and urbanization)</a:t>
                      </a:r>
                      <a:endParaRPr lang="en-ZA"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69562898"/>
                  </a:ext>
                </a:extLst>
              </a:tr>
              <a:tr h="390907">
                <a:tc>
                  <a:txBody>
                    <a:bodyPr/>
                    <a:lstStyle/>
                    <a:p>
                      <a:pPr>
                        <a:lnSpc>
                          <a:spcPct val="115000"/>
                        </a:lnSpc>
                        <a:spcBef>
                          <a:spcPts val="1200"/>
                        </a:spcBef>
                        <a:spcAft>
                          <a:spcPts val="1000"/>
                        </a:spcAft>
                        <a:buNone/>
                      </a:pPr>
                      <a:r>
                        <a:rPr lang="en-ZA" sz="1200" kern="0">
                          <a:effectLst/>
                        </a:rPr>
                        <a:t>Export (veg)</a:t>
                      </a:r>
                      <a:endParaRPr lang="en-ZA"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buNone/>
                      </a:pPr>
                      <a:r>
                        <a:rPr lang="en-ZA" sz="1200" kern="0">
                          <a:effectLst/>
                        </a:rPr>
                        <a:t>3-5%</a:t>
                      </a:r>
                      <a:endParaRPr lang="en-ZA"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7299552"/>
                  </a:ext>
                </a:extLst>
              </a:tr>
              <a:tr h="390907">
                <a:tc>
                  <a:txBody>
                    <a:bodyPr/>
                    <a:lstStyle/>
                    <a:p>
                      <a:pPr>
                        <a:lnSpc>
                          <a:spcPct val="115000"/>
                        </a:lnSpc>
                        <a:spcBef>
                          <a:spcPts val="1200"/>
                        </a:spcBef>
                        <a:spcAft>
                          <a:spcPts val="1000"/>
                        </a:spcAft>
                        <a:buNone/>
                      </a:pPr>
                      <a:r>
                        <a:rPr lang="en-ZA" sz="1200" kern="0">
                          <a:effectLst/>
                        </a:rPr>
                        <a:t>Export (herbs)</a:t>
                      </a:r>
                      <a:endParaRPr lang="en-ZA"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15000"/>
                        </a:lnSpc>
                        <a:spcBef>
                          <a:spcPts val="1200"/>
                        </a:spcBef>
                        <a:spcAft>
                          <a:spcPts val="1000"/>
                        </a:spcAft>
                        <a:buNone/>
                      </a:pPr>
                      <a:r>
                        <a:rPr lang="en-ZA" sz="1200" kern="0" dirty="0">
                          <a:effectLst/>
                        </a:rPr>
                        <a:t>8-10%</a:t>
                      </a:r>
                      <a:endParaRPr lang="en-ZA"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0795922"/>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6" name="Text 0"/>
          <p:cNvSpPr/>
          <p:nvPr/>
        </p:nvSpPr>
        <p:spPr>
          <a:xfrm>
            <a:off x="2926718" y="2110988"/>
            <a:ext cx="4305300" cy="914400"/>
          </a:xfrm>
          <a:prstGeom prst="rect">
            <a:avLst/>
          </a:prstGeom>
          <a:noFill/>
          <a:ln/>
        </p:spPr>
        <p:txBody>
          <a:bodyPr wrap="square" lIns="0" tIns="0" rIns="0" bIns="0" rtlCol="0" anchor="ctr"/>
          <a:lstStyle/>
          <a:p>
            <a:pPr marL="0" indent="0" algn="l">
              <a:lnSpc>
                <a:spcPct val="79650"/>
              </a:lnSpc>
              <a:buNone/>
            </a:pPr>
            <a:r>
              <a:rPr lang="en-US" sz="3000" b="1" dirty="0">
                <a:solidFill>
                  <a:srgbClr val="1D1D1D"/>
                </a:solidFill>
                <a:latin typeface="Sora" pitchFamily="34" charset="0"/>
                <a:ea typeface="Sora" pitchFamily="34" charset="-122"/>
                <a:cs typeface="Sora" pitchFamily="34" charset="-120"/>
              </a:rPr>
              <a:t>7. Market Outlook</a:t>
            </a:r>
            <a:endParaRPr lang="en-US" sz="3000" dirty="0"/>
          </a:p>
        </p:txBody>
      </p:sp>
      <p:sp>
        <p:nvSpPr>
          <p:cNvPr id="7" name="Text 1"/>
          <p:cNvSpPr/>
          <p:nvPr/>
        </p:nvSpPr>
        <p:spPr>
          <a:xfrm>
            <a:off x="2928871" y="3646846"/>
            <a:ext cx="4303147" cy="1828800"/>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Table Data Sources</a:t>
            </a:r>
            <a:endParaRPr lang="en-US" sz="1600" dirty="0"/>
          </a:p>
          <a:p>
            <a:pPr marL="342900" indent="-342900" algn="l">
              <a:lnSpc>
                <a:spcPts val="1600"/>
              </a:lnSpc>
              <a:spcBef>
                <a:spcPts val="600"/>
              </a:spcBef>
              <a:spcAft>
                <a:spcPts val="600"/>
              </a:spcAft>
              <a:buSzPct val="100000"/>
              <a:buChar char="•"/>
            </a:pPr>
            <a:r>
              <a:rPr lang="en-US" sz="1300" dirty="0">
                <a:solidFill>
                  <a:srgbClr val="1D1D1D"/>
                </a:solidFill>
                <a:latin typeface="Titillium Web" pitchFamily="34" charset="0"/>
                <a:ea typeface="Titillium Web" pitchFamily="34" charset="-122"/>
                <a:cs typeface="Titillium Web" pitchFamily="34" charset="-120"/>
              </a:rPr>
              <a:t>Grand View Research (2024) offers insights into the South African fresh vegetable and herb markets.</a:t>
            </a:r>
            <a:endParaRPr lang="en-US" sz="1300" dirty="0"/>
          </a:p>
          <a:p>
            <a:pPr marL="342900" indent="-342900" algn="l">
              <a:lnSpc>
                <a:spcPts val="1600"/>
              </a:lnSpc>
              <a:spcBef>
                <a:spcPts val="600"/>
              </a:spcBef>
              <a:spcAft>
                <a:spcPts val="600"/>
              </a:spcAft>
              <a:buSzPct val="100000"/>
              <a:buChar char="•"/>
            </a:pPr>
            <a:r>
              <a:rPr lang="en-US" sz="1300" dirty="0">
                <a:solidFill>
                  <a:srgbClr val="1D1D1D"/>
                </a:solidFill>
                <a:latin typeface="Titillium Web" pitchFamily="34" charset="0"/>
                <a:ea typeface="Titillium Web" pitchFamily="34" charset="-122"/>
                <a:cs typeface="Titillium Web" pitchFamily="34" charset="-120"/>
              </a:rPr>
              <a:t>HortiDaily (2024) highlights the latest trends in South Africa’s vegetable exports.</a:t>
            </a:r>
            <a:endParaRPr lang="en-US" sz="1300" dirty="0"/>
          </a:p>
          <a:p>
            <a:pPr marL="342900" indent="-342900" algn="l">
              <a:lnSpc>
                <a:spcPts val="1600"/>
              </a:lnSpc>
              <a:spcBef>
                <a:spcPts val="600"/>
              </a:spcBef>
              <a:spcAft>
                <a:spcPts val="600"/>
              </a:spcAft>
              <a:buSzPct val="100000"/>
              <a:buChar char="•"/>
            </a:pPr>
            <a:r>
              <a:rPr lang="en-US" sz="1300" dirty="0">
                <a:solidFill>
                  <a:srgbClr val="1D1D1D"/>
                </a:solidFill>
                <a:latin typeface="Titillium Web" pitchFamily="34" charset="0"/>
                <a:ea typeface="Titillium Web" pitchFamily="34" charset="-122"/>
                <a:cs typeface="Titillium Web" pitchFamily="34" charset="-120"/>
              </a:rPr>
              <a:t>Adama South Africa (2024) provides in-depth reports on tomato and general vegetable farming.</a:t>
            </a:r>
            <a:endParaRPr lang="en-US" sz="1300" dirty="0"/>
          </a:p>
          <a:p>
            <a:pPr marL="342900" indent="-342900" algn="l">
              <a:lnSpc>
                <a:spcPts val="1600"/>
              </a:lnSpc>
              <a:spcBef>
                <a:spcPts val="600"/>
              </a:spcBef>
              <a:spcAft>
                <a:spcPts val="600"/>
              </a:spcAft>
              <a:buSzPct val="100000"/>
              <a:buChar char="•"/>
            </a:pPr>
            <a:r>
              <a:rPr lang="en-US" sz="1300" dirty="0">
                <a:solidFill>
                  <a:srgbClr val="1D1D1D"/>
                </a:solidFill>
                <a:latin typeface="Titillium Web" pitchFamily="34" charset="0"/>
                <a:ea typeface="Titillium Web" pitchFamily="34" charset="-122"/>
                <a:cs typeface="Titillium Web" pitchFamily="34" charset="-120"/>
              </a:rPr>
              <a:t>FreshPlaza and MarketLine (2024) share valuable perspectives on global trade in herbs.</a:t>
            </a:r>
            <a:endParaRPr lang="en-US" sz="1300" dirty="0"/>
          </a:p>
        </p:txBody>
      </p:sp>
      <p:sp>
        <p:nvSpPr>
          <p:cNvPr id="8"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9"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0" name="Image 4" descr="preencoded.png"/>
          <p:cNvPicPr>
            <a:picLocks noChangeAspect="1"/>
          </p:cNvPicPr>
          <p:nvPr/>
        </p:nvPicPr>
        <p:blipFill>
          <a:blip r:embed="rId6"/>
          <a:stretch>
            <a:fillRect/>
          </a:stretch>
        </p:blipFill>
        <p:spPr>
          <a:xfrm>
            <a:off x="803002" y="1962169"/>
            <a:ext cx="1495425" cy="7400925"/>
          </a:xfrm>
          <a:prstGeom prst="rect">
            <a:avLst/>
          </a:prstGeom>
        </p:spPr>
      </p:pic>
      <p:sp>
        <p:nvSpPr>
          <p:cNvPr id="11"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22</a:t>
            </a:r>
            <a:endParaRPr lang="en-US" sz="12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2153849"/>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983008" y="1373972"/>
            <a:ext cx="5168503" cy="1333500"/>
          </a:xfrm>
          <a:prstGeom prst="rect">
            <a:avLst/>
          </a:prstGeom>
          <a:noFill/>
          <a:ln/>
        </p:spPr>
        <p:txBody>
          <a:bodyPr wrap="square" lIns="0" tIns="0" rIns="0" bIns="0" rtlCol="0" anchor="ctr"/>
          <a:lstStyle/>
          <a:p>
            <a:pPr marL="0" indent="0" algn="l">
              <a:lnSpc>
                <a:spcPct val="79650"/>
              </a:lnSpc>
              <a:buNone/>
            </a:pPr>
            <a:r>
              <a:rPr lang="en-US" sz="2800" b="1" dirty="0">
                <a:solidFill>
                  <a:srgbClr val="1D1D1D"/>
                </a:solidFill>
                <a:latin typeface="Sora" pitchFamily="34" charset="0"/>
                <a:ea typeface="Sora" pitchFamily="34" charset="-122"/>
                <a:cs typeface="Sora" pitchFamily="34" charset="-120"/>
              </a:rPr>
              <a:t>8. Pricing &amp; Profit Drivers</a:t>
            </a:r>
            <a:endParaRPr lang="en-US" sz="2800" dirty="0"/>
          </a:p>
        </p:txBody>
      </p:sp>
      <p:sp>
        <p:nvSpPr>
          <p:cNvPr id="7" name="Text 1"/>
          <p:cNvSpPr/>
          <p:nvPr/>
        </p:nvSpPr>
        <p:spPr>
          <a:xfrm>
            <a:off x="897285" y="2910745"/>
            <a:ext cx="4577083" cy="2038350"/>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Historical and Current Pricing Data</a:t>
            </a:r>
            <a:endParaRPr lang="en-US" sz="1600" dirty="0"/>
          </a:p>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Introduction</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Pricing and profitability are at the heart of any successful farming enterprise. For Ikhwezi Farm, understanding how prices are determined, how they fluctuate, and what drives profitability across products and market segments is essential for setting realistic financial targets. This section reviews recent pricing trends, input cost patterns, and the factors that will influence profitability as the business scales.</a:t>
            </a:r>
            <a:endParaRPr lang="en-US" sz="1300" dirty="0"/>
          </a:p>
        </p:txBody>
      </p:sp>
      <p:sp>
        <p:nvSpPr>
          <p:cNvPr id="8"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9"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0" name="Image 4" descr="preencoded.png"/>
          <p:cNvPicPr>
            <a:picLocks noChangeAspect="1"/>
          </p:cNvPicPr>
          <p:nvPr/>
        </p:nvPicPr>
        <p:blipFill>
          <a:blip r:embed="rId7"/>
          <a:stretch>
            <a:fillRect/>
          </a:stretch>
        </p:blipFill>
        <p:spPr>
          <a:xfrm>
            <a:off x="5564419" y="1673029"/>
            <a:ext cx="1522114" cy="1414634"/>
          </a:xfrm>
          <a:prstGeom prst="rect">
            <a:avLst/>
          </a:prstGeom>
        </p:spPr>
      </p:pic>
      <p:sp>
        <p:nvSpPr>
          <p:cNvPr id="11" name="Text 4"/>
          <p:cNvSpPr/>
          <p:nvPr/>
        </p:nvSpPr>
        <p:spPr>
          <a:xfrm>
            <a:off x="897285" y="8161720"/>
            <a:ext cx="5743575" cy="190500"/>
          </a:xfrm>
          <a:prstGeom prst="rect">
            <a:avLst/>
          </a:prstGeom>
          <a:noFill/>
          <a:ln/>
        </p:spPr>
        <p:txBody>
          <a:bodyPr wrap="square" lIns="0" tIns="0" rIns="0" bIns="0" rtlCol="0" anchor="ctr"/>
          <a:lstStyle/>
          <a:p>
            <a:pPr marL="0" indent="0" algn="l">
              <a:lnSpc>
                <a:spcPct val="79650"/>
              </a:lnSpc>
              <a:buNone/>
            </a:pPr>
            <a:r>
              <a:rPr lang="en-US" sz="1275" b="1" dirty="0">
                <a:solidFill>
                  <a:srgbClr val="2B2B35"/>
                </a:solidFill>
                <a:latin typeface="Roboto Condensed" pitchFamily="34" charset="0"/>
                <a:ea typeface="Roboto Condensed" pitchFamily="34" charset="-122"/>
                <a:cs typeface="Roboto Condensed" pitchFamily="34" charset="-120"/>
              </a:rPr>
              <a:t>Table 4: Average Farm-Gate Prices and Market Notes for Key Ikhwezi Products (2024)</a:t>
            </a:r>
            <a:endParaRPr lang="en-US" sz="1275" dirty="0"/>
          </a:p>
        </p:txBody>
      </p:sp>
      <p:pic>
        <p:nvPicPr>
          <p:cNvPr id="12" name="Image 5" descr="preencoded.png"/>
          <p:cNvPicPr>
            <a:picLocks noChangeAspect="1"/>
          </p:cNvPicPr>
          <p:nvPr/>
        </p:nvPicPr>
        <p:blipFill>
          <a:blip r:embed="rId8"/>
          <a:stretch>
            <a:fillRect/>
          </a:stretch>
        </p:blipFill>
        <p:spPr>
          <a:xfrm>
            <a:off x="897284" y="5152368"/>
            <a:ext cx="6416278" cy="2773527"/>
          </a:xfrm>
          <a:prstGeom prst="rect">
            <a:avLst/>
          </a:prstGeom>
        </p:spPr>
      </p:pic>
      <p:sp>
        <p:nvSpPr>
          <p:cNvPr id="13"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23</a:t>
            </a:r>
            <a:endParaRPr lang="en-US" sz="12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727708" y="1121940"/>
            <a:ext cx="561975" cy="1590675"/>
          </a:xfrm>
          <a:prstGeom prst="rect">
            <a:avLst/>
          </a:prstGeom>
        </p:spPr>
      </p:pic>
      <p:pic>
        <p:nvPicPr>
          <p:cNvPr id="4" name="Image 2" descr="preencoded.png"/>
          <p:cNvPicPr>
            <a:picLocks noChangeAspect="1"/>
          </p:cNvPicPr>
          <p:nvPr/>
        </p:nvPicPr>
        <p:blipFill>
          <a:blip r:embed="rId5"/>
          <a:stretch>
            <a:fillRect/>
          </a:stretch>
        </p:blipFill>
        <p:spPr>
          <a:xfrm>
            <a:off x="807232" y="1171432"/>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089678" y="1222867"/>
            <a:ext cx="4911071" cy="895350"/>
          </a:xfrm>
          <a:prstGeom prst="rect">
            <a:avLst/>
          </a:prstGeom>
          <a:noFill/>
          <a:ln/>
        </p:spPr>
        <p:txBody>
          <a:bodyPr wrap="square" lIns="0" tIns="0" rIns="0" bIns="0" rtlCol="0" anchor="ctr"/>
          <a:lstStyle/>
          <a:p>
            <a:pPr marL="0" indent="0" algn="l">
              <a:lnSpc>
                <a:spcPct val="79650"/>
              </a:lnSpc>
              <a:buNone/>
            </a:pPr>
            <a:r>
              <a:rPr lang="en-US" sz="2800" b="1" dirty="0">
                <a:solidFill>
                  <a:srgbClr val="1D1D1D"/>
                </a:solidFill>
                <a:latin typeface="Sora" pitchFamily="34" charset="0"/>
                <a:ea typeface="Sora" pitchFamily="34" charset="-122"/>
                <a:cs typeface="Sora" pitchFamily="34" charset="-120"/>
              </a:rPr>
              <a:t>8. Pricing &amp; Profit Drivers</a:t>
            </a:r>
            <a:endParaRPr lang="en-US" sz="2800" dirty="0"/>
          </a:p>
        </p:txBody>
      </p:sp>
      <p:sp>
        <p:nvSpPr>
          <p:cNvPr id="7" name="Text 1"/>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8"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9" name="Image 4" descr="preencoded.png"/>
          <p:cNvPicPr>
            <a:picLocks noChangeAspect="1"/>
          </p:cNvPicPr>
          <p:nvPr/>
        </p:nvPicPr>
        <p:blipFill>
          <a:blip r:embed="rId7"/>
          <a:stretch>
            <a:fillRect/>
          </a:stretch>
        </p:blipFill>
        <p:spPr>
          <a:xfrm>
            <a:off x="6246809" y="1288609"/>
            <a:ext cx="933450" cy="1074925"/>
          </a:xfrm>
          <a:prstGeom prst="rect">
            <a:avLst/>
          </a:prstGeom>
        </p:spPr>
      </p:pic>
      <p:sp>
        <p:nvSpPr>
          <p:cNvPr id="10" name="Text 3"/>
          <p:cNvSpPr/>
          <p:nvPr/>
        </p:nvSpPr>
        <p:spPr>
          <a:xfrm>
            <a:off x="892957" y="5906345"/>
            <a:ext cx="5743575" cy="171450"/>
          </a:xfrm>
          <a:prstGeom prst="rect">
            <a:avLst/>
          </a:prstGeom>
          <a:noFill/>
          <a:ln/>
        </p:spPr>
        <p:txBody>
          <a:bodyPr wrap="square" lIns="0" tIns="0" rIns="0" bIns="0" rtlCol="0" anchor="ctr"/>
          <a:lstStyle/>
          <a:p>
            <a:pPr marL="0" indent="0" algn="l">
              <a:lnSpc>
                <a:spcPct val="79650"/>
              </a:lnSpc>
              <a:buNone/>
            </a:pPr>
            <a:r>
              <a:rPr lang="en-US" sz="1125" dirty="0">
                <a:solidFill>
                  <a:srgbClr val="2B2B35"/>
                </a:solidFill>
                <a:latin typeface="Roboto Condensed" pitchFamily="34" charset="0"/>
                <a:ea typeface="Roboto Condensed" pitchFamily="34" charset="-122"/>
                <a:cs typeface="Roboto Condensed" pitchFamily="34" charset="-120"/>
              </a:rPr>
              <a:t>Table 4: Average Farm-Gate Prices and Market Notes for Key Ikhwezi Products (2024)</a:t>
            </a:r>
            <a:endParaRPr lang="en-US" sz="1125" dirty="0"/>
          </a:p>
        </p:txBody>
      </p:sp>
      <p:sp>
        <p:nvSpPr>
          <p:cNvPr id="12"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24</a:t>
            </a:r>
            <a:endParaRPr lang="en-US" sz="1200" dirty="0"/>
          </a:p>
        </p:txBody>
      </p:sp>
      <p:graphicFrame>
        <p:nvGraphicFramePr>
          <p:cNvPr id="13" name="Table 12">
            <a:extLst>
              <a:ext uri="{FF2B5EF4-FFF2-40B4-BE49-F238E27FC236}">
                <a16:creationId xmlns:a16="http://schemas.microsoft.com/office/drawing/2014/main" id="{2902A46C-25E6-D982-81F8-0888916944A9}"/>
              </a:ext>
            </a:extLst>
          </p:cNvPr>
          <p:cNvGraphicFramePr>
            <a:graphicFrameLocks noGrp="1"/>
          </p:cNvGraphicFramePr>
          <p:nvPr>
            <p:extLst>
              <p:ext uri="{D42A27DB-BD31-4B8C-83A1-F6EECF244321}">
                <p14:modId xmlns:p14="http://schemas.microsoft.com/office/powerpoint/2010/main" val="3134898075"/>
              </p:ext>
            </p:extLst>
          </p:nvPr>
        </p:nvGraphicFramePr>
        <p:xfrm>
          <a:off x="892957" y="3152167"/>
          <a:ext cx="6396726" cy="2486076"/>
        </p:xfrm>
        <a:graphic>
          <a:graphicData uri="http://schemas.openxmlformats.org/drawingml/2006/table">
            <a:tbl>
              <a:tblPr firstRow="1" firstCol="1" bandRow="1">
                <a:tableStyleId>{5940675A-B579-460E-94D1-54222C63F5DA}</a:tableStyleId>
              </a:tblPr>
              <a:tblGrid>
                <a:gridCol w="1707515">
                  <a:extLst>
                    <a:ext uri="{9D8B030D-6E8A-4147-A177-3AD203B41FA5}">
                      <a16:colId xmlns:a16="http://schemas.microsoft.com/office/drawing/2014/main" val="4176843576"/>
                    </a:ext>
                  </a:extLst>
                </a:gridCol>
                <a:gridCol w="2745349">
                  <a:extLst>
                    <a:ext uri="{9D8B030D-6E8A-4147-A177-3AD203B41FA5}">
                      <a16:colId xmlns:a16="http://schemas.microsoft.com/office/drawing/2014/main" val="3695333183"/>
                    </a:ext>
                  </a:extLst>
                </a:gridCol>
                <a:gridCol w="1943862">
                  <a:extLst>
                    <a:ext uri="{9D8B030D-6E8A-4147-A177-3AD203B41FA5}">
                      <a16:colId xmlns:a16="http://schemas.microsoft.com/office/drawing/2014/main" val="3627393863"/>
                    </a:ext>
                  </a:extLst>
                </a:gridCol>
              </a:tblGrid>
              <a:tr h="319160">
                <a:tc>
                  <a:txBody>
                    <a:bodyPr/>
                    <a:lstStyle/>
                    <a:p>
                      <a:pPr algn="l">
                        <a:lnSpc>
                          <a:spcPct val="115000"/>
                        </a:lnSpc>
                        <a:spcBef>
                          <a:spcPts val="1200"/>
                        </a:spcBef>
                        <a:spcAft>
                          <a:spcPts val="1000"/>
                        </a:spcAft>
                        <a:buNone/>
                      </a:pPr>
                      <a:r>
                        <a:rPr lang="en-ZA" sz="1200" kern="0">
                          <a:solidFill>
                            <a:schemeClr val="bg1"/>
                          </a:solidFill>
                          <a:effectLst/>
                        </a:rPr>
                        <a:t>Product</a:t>
                      </a:r>
                      <a:endParaRPr lang="en-ZA" sz="1100" kern="10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l">
                        <a:lnSpc>
                          <a:spcPct val="115000"/>
                        </a:lnSpc>
                        <a:spcBef>
                          <a:spcPts val="1200"/>
                        </a:spcBef>
                        <a:spcAft>
                          <a:spcPts val="1000"/>
                        </a:spcAft>
                        <a:buNone/>
                      </a:pPr>
                      <a:r>
                        <a:rPr lang="en-ZA" sz="1200" kern="0" dirty="0">
                          <a:solidFill>
                            <a:schemeClr val="bg1"/>
                          </a:solidFill>
                          <a:effectLst/>
                        </a:rPr>
                        <a:t>Average Farm-Gate Price (2024, ZAR/kg)</a:t>
                      </a:r>
                      <a:endParaRPr lang="en-ZA"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75000"/>
                      </a:schemeClr>
                    </a:solidFill>
                  </a:tcPr>
                </a:tc>
                <a:tc>
                  <a:txBody>
                    <a:bodyPr/>
                    <a:lstStyle/>
                    <a:p>
                      <a:pPr algn="l">
                        <a:lnSpc>
                          <a:spcPct val="115000"/>
                        </a:lnSpc>
                        <a:spcBef>
                          <a:spcPts val="1200"/>
                        </a:spcBef>
                        <a:spcAft>
                          <a:spcPts val="1000"/>
                        </a:spcAft>
                        <a:buNone/>
                      </a:pPr>
                      <a:r>
                        <a:rPr lang="en-ZA" sz="1200" kern="0" dirty="0">
                          <a:solidFill>
                            <a:schemeClr val="bg1"/>
                          </a:solidFill>
                          <a:effectLst/>
                        </a:rPr>
                        <a:t>Notes</a:t>
                      </a:r>
                      <a:endParaRPr lang="en-ZA" sz="1100" kern="100" dirty="0">
                        <a:solidFill>
                          <a:schemeClr val="bg1"/>
                        </a:solidFill>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solidFill>
                      <a:schemeClr val="accent6">
                        <a:lumMod val="75000"/>
                      </a:schemeClr>
                    </a:solidFill>
                  </a:tcPr>
                </a:tc>
                <a:extLst>
                  <a:ext uri="{0D108BD9-81ED-4DB2-BD59-A6C34878D82A}">
                    <a16:rowId xmlns:a16="http://schemas.microsoft.com/office/drawing/2014/main" val="4163343182"/>
                  </a:ext>
                </a:extLst>
              </a:tr>
              <a:tr h="199654">
                <a:tc>
                  <a:txBody>
                    <a:bodyPr/>
                    <a:lstStyle/>
                    <a:p>
                      <a:pPr algn="l">
                        <a:lnSpc>
                          <a:spcPct val="115000"/>
                        </a:lnSpc>
                        <a:spcBef>
                          <a:spcPts val="1200"/>
                        </a:spcBef>
                        <a:spcAft>
                          <a:spcPts val="1000"/>
                        </a:spcAft>
                        <a:buNone/>
                      </a:pPr>
                      <a:r>
                        <a:rPr lang="en-ZA" sz="1000" kern="0" dirty="0">
                          <a:effectLst/>
                        </a:rPr>
                        <a:t>Baby Marrow</a:t>
                      </a:r>
                      <a:endParaRPr lang="en-Z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Bef>
                          <a:spcPts val="1200"/>
                        </a:spcBef>
                        <a:spcAft>
                          <a:spcPts val="1000"/>
                        </a:spcAft>
                        <a:buNone/>
                      </a:pPr>
                      <a:r>
                        <a:rPr lang="en-ZA" sz="1000" kern="0">
                          <a:effectLst/>
                        </a:rPr>
                        <a:t>R12 – R20 per kg</a:t>
                      </a:r>
                      <a:endParaRPr lang="en-ZA"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Bef>
                          <a:spcPts val="1200"/>
                        </a:spcBef>
                        <a:spcAft>
                          <a:spcPts val="1000"/>
                        </a:spcAft>
                        <a:buNone/>
                      </a:pPr>
                      <a:r>
                        <a:rPr lang="en-ZA" sz="1000" kern="0" dirty="0">
                          <a:effectLst/>
                        </a:rPr>
                        <a:t>Higher for off-season supply</a:t>
                      </a:r>
                      <a:endParaRPr lang="en-Z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7888285"/>
                  </a:ext>
                </a:extLst>
              </a:tr>
              <a:tr h="199654">
                <a:tc>
                  <a:txBody>
                    <a:bodyPr/>
                    <a:lstStyle/>
                    <a:p>
                      <a:pPr algn="l">
                        <a:lnSpc>
                          <a:spcPct val="115000"/>
                        </a:lnSpc>
                        <a:spcBef>
                          <a:spcPts val="1200"/>
                        </a:spcBef>
                        <a:spcAft>
                          <a:spcPts val="1000"/>
                        </a:spcAft>
                        <a:buNone/>
                      </a:pPr>
                      <a:r>
                        <a:rPr lang="en-ZA" sz="1000" kern="0" dirty="0">
                          <a:effectLst/>
                        </a:rPr>
                        <a:t>Tomatoes</a:t>
                      </a:r>
                      <a:endParaRPr lang="en-Z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Bef>
                          <a:spcPts val="1200"/>
                        </a:spcBef>
                        <a:spcAft>
                          <a:spcPts val="1000"/>
                        </a:spcAft>
                        <a:buNone/>
                      </a:pPr>
                      <a:r>
                        <a:rPr lang="en-ZA" sz="1000" kern="0">
                          <a:effectLst/>
                        </a:rPr>
                        <a:t>R8 – R15 per kg</a:t>
                      </a:r>
                      <a:endParaRPr lang="en-ZA"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Bef>
                          <a:spcPts val="1200"/>
                        </a:spcBef>
                        <a:spcAft>
                          <a:spcPts val="1000"/>
                        </a:spcAft>
                        <a:buNone/>
                      </a:pPr>
                      <a:r>
                        <a:rPr lang="en-ZA" sz="1000" kern="0">
                          <a:effectLst/>
                        </a:rPr>
                        <a:t>Price volatility common</a:t>
                      </a:r>
                      <a:endParaRPr lang="en-ZA"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17319785"/>
                  </a:ext>
                </a:extLst>
              </a:tr>
              <a:tr h="410178">
                <a:tc>
                  <a:txBody>
                    <a:bodyPr/>
                    <a:lstStyle/>
                    <a:p>
                      <a:pPr algn="l">
                        <a:lnSpc>
                          <a:spcPct val="115000"/>
                        </a:lnSpc>
                        <a:spcBef>
                          <a:spcPts val="1200"/>
                        </a:spcBef>
                        <a:spcAft>
                          <a:spcPts val="1000"/>
                        </a:spcAft>
                        <a:buNone/>
                      </a:pPr>
                      <a:r>
                        <a:rPr lang="en-ZA" sz="1000" kern="0" dirty="0">
                          <a:effectLst/>
                        </a:rPr>
                        <a:t>Lettuce</a:t>
                      </a:r>
                      <a:endParaRPr lang="en-Z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Bef>
                          <a:spcPts val="1200"/>
                        </a:spcBef>
                        <a:spcAft>
                          <a:spcPts val="1000"/>
                        </a:spcAft>
                        <a:buNone/>
                      </a:pPr>
                      <a:r>
                        <a:rPr lang="en-ZA" sz="1000" kern="0" dirty="0">
                          <a:effectLst/>
                        </a:rPr>
                        <a:t>R10 – R25 per head</a:t>
                      </a:r>
                      <a:endParaRPr lang="en-Z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Bef>
                          <a:spcPts val="1200"/>
                        </a:spcBef>
                        <a:spcAft>
                          <a:spcPts val="1000"/>
                        </a:spcAft>
                        <a:buNone/>
                      </a:pPr>
                      <a:r>
                        <a:rPr lang="en-ZA" sz="1000" kern="0">
                          <a:effectLst/>
                        </a:rPr>
                        <a:t>Premium for hydroponic/greenhouse</a:t>
                      </a:r>
                      <a:endParaRPr lang="en-ZA"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90157719"/>
                  </a:ext>
                </a:extLst>
              </a:tr>
              <a:tr h="199654">
                <a:tc>
                  <a:txBody>
                    <a:bodyPr/>
                    <a:lstStyle/>
                    <a:p>
                      <a:pPr algn="l">
                        <a:lnSpc>
                          <a:spcPct val="115000"/>
                        </a:lnSpc>
                        <a:spcBef>
                          <a:spcPts val="1200"/>
                        </a:spcBef>
                        <a:spcAft>
                          <a:spcPts val="1000"/>
                        </a:spcAft>
                        <a:buNone/>
                      </a:pPr>
                      <a:r>
                        <a:rPr lang="en-ZA" sz="1000" kern="0">
                          <a:effectLst/>
                        </a:rPr>
                        <a:t>Spring Onions</a:t>
                      </a:r>
                      <a:endParaRPr lang="en-ZA"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Bef>
                          <a:spcPts val="1200"/>
                        </a:spcBef>
                        <a:spcAft>
                          <a:spcPts val="1000"/>
                        </a:spcAft>
                        <a:buNone/>
                      </a:pPr>
                      <a:r>
                        <a:rPr lang="en-ZA" sz="1000" kern="0" dirty="0">
                          <a:effectLst/>
                        </a:rPr>
                        <a:t>R6 – R12 per bunch</a:t>
                      </a:r>
                      <a:endParaRPr lang="en-Z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Bef>
                          <a:spcPts val="1200"/>
                        </a:spcBef>
                        <a:spcAft>
                          <a:spcPts val="1000"/>
                        </a:spcAft>
                        <a:buNone/>
                      </a:pPr>
                      <a:r>
                        <a:rPr lang="en-ZA" sz="1000" kern="0">
                          <a:effectLst/>
                        </a:rPr>
                        <a:t>Stable pricing</a:t>
                      </a:r>
                      <a:endParaRPr lang="en-ZA"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36269958"/>
                  </a:ext>
                </a:extLst>
              </a:tr>
              <a:tr h="410178">
                <a:tc>
                  <a:txBody>
                    <a:bodyPr/>
                    <a:lstStyle/>
                    <a:p>
                      <a:pPr algn="l">
                        <a:lnSpc>
                          <a:spcPct val="115000"/>
                        </a:lnSpc>
                        <a:spcBef>
                          <a:spcPts val="1200"/>
                        </a:spcBef>
                        <a:spcAft>
                          <a:spcPts val="1000"/>
                        </a:spcAft>
                        <a:buNone/>
                      </a:pPr>
                      <a:r>
                        <a:rPr lang="en-ZA" sz="1000" kern="0">
                          <a:effectLst/>
                        </a:rPr>
                        <a:t>Basil</a:t>
                      </a:r>
                      <a:endParaRPr lang="en-ZA"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Bef>
                          <a:spcPts val="1200"/>
                        </a:spcBef>
                        <a:spcAft>
                          <a:spcPts val="1000"/>
                        </a:spcAft>
                        <a:buNone/>
                      </a:pPr>
                      <a:r>
                        <a:rPr lang="en-ZA" sz="1000" kern="0" dirty="0">
                          <a:effectLst/>
                        </a:rPr>
                        <a:t>R50 – R100 per kg</a:t>
                      </a:r>
                      <a:endParaRPr lang="en-Z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Bef>
                          <a:spcPts val="1200"/>
                        </a:spcBef>
                        <a:spcAft>
                          <a:spcPts val="1000"/>
                        </a:spcAft>
                        <a:buNone/>
                      </a:pPr>
                      <a:r>
                        <a:rPr lang="en-ZA" sz="1000" kern="0">
                          <a:effectLst/>
                        </a:rPr>
                        <a:t>Strong demand in retail/hospitality</a:t>
                      </a:r>
                      <a:endParaRPr lang="en-ZA"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7987968"/>
                  </a:ext>
                </a:extLst>
              </a:tr>
              <a:tr h="348290">
                <a:tc>
                  <a:txBody>
                    <a:bodyPr/>
                    <a:lstStyle/>
                    <a:p>
                      <a:pPr algn="l">
                        <a:lnSpc>
                          <a:spcPct val="115000"/>
                        </a:lnSpc>
                        <a:spcBef>
                          <a:spcPts val="1200"/>
                        </a:spcBef>
                        <a:spcAft>
                          <a:spcPts val="1000"/>
                        </a:spcAft>
                        <a:buNone/>
                      </a:pPr>
                      <a:r>
                        <a:rPr lang="en-ZA" sz="1000" kern="0">
                          <a:effectLst/>
                        </a:rPr>
                        <a:t>Wild Rocket</a:t>
                      </a:r>
                      <a:endParaRPr lang="en-ZA"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Bef>
                          <a:spcPts val="1200"/>
                        </a:spcBef>
                        <a:spcAft>
                          <a:spcPts val="1000"/>
                        </a:spcAft>
                        <a:buNone/>
                      </a:pPr>
                      <a:r>
                        <a:rPr lang="en-ZA" sz="1000" kern="0" dirty="0">
                          <a:effectLst/>
                        </a:rPr>
                        <a:t>R40 – R80 per kg</a:t>
                      </a:r>
                      <a:endParaRPr lang="en-Z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Bef>
                          <a:spcPts val="1200"/>
                        </a:spcBef>
                        <a:spcAft>
                          <a:spcPts val="1000"/>
                        </a:spcAft>
                        <a:buNone/>
                      </a:pPr>
                      <a:r>
                        <a:rPr lang="en-ZA" sz="1000" kern="0">
                          <a:effectLst/>
                        </a:rPr>
                        <a:t>Premium pricing, niche market</a:t>
                      </a:r>
                      <a:endParaRPr lang="en-ZA"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32603623"/>
                  </a:ext>
                </a:extLst>
              </a:tr>
              <a:tr h="199654">
                <a:tc>
                  <a:txBody>
                    <a:bodyPr/>
                    <a:lstStyle/>
                    <a:p>
                      <a:pPr algn="l">
                        <a:lnSpc>
                          <a:spcPct val="115000"/>
                        </a:lnSpc>
                        <a:spcBef>
                          <a:spcPts val="1200"/>
                        </a:spcBef>
                        <a:spcAft>
                          <a:spcPts val="1000"/>
                        </a:spcAft>
                        <a:buNone/>
                      </a:pPr>
                      <a:r>
                        <a:rPr lang="en-ZA" sz="1000" kern="0">
                          <a:effectLst/>
                        </a:rPr>
                        <a:t>Coriander</a:t>
                      </a:r>
                      <a:endParaRPr lang="en-ZA"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Bef>
                          <a:spcPts val="1200"/>
                        </a:spcBef>
                        <a:spcAft>
                          <a:spcPts val="1000"/>
                        </a:spcAft>
                        <a:buNone/>
                      </a:pPr>
                      <a:r>
                        <a:rPr lang="en-ZA" sz="1000" kern="0">
                          <a:effectLst/>
                        </a:rPr>
                        <a:t>R30 – R60 per kg</a:t>
                      </a:r>
                      <a:endParaRPr lang="en-ZA"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Bef>
                          <a:spcPts val="1200"/>
                        </a:spcBef>
                        <a:spcAft>
                          <a:spcPts val="1000"/>
                        </a:spcAft>
                        <a:buNone/>
                      </a:pPr>
                      <a:r>
                        <a:rPr lang="en-ZA" sz="1000" kern="0" dirty="0">
                          <a:effectLst/>
                        </a:rPr>
                        <a:t>Steady demand</a:t>
                      </a:r>
                      <a:endParaRPr lang="en-Z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60531362"/>
                  </a:ext>
                </a:extLst>
              </a:tr>
              <a:tr h="199654">
                <a:tc>
                  <a:txBody>
                    <a:bodyPr/>
                    <a:lstStyle/>
                    <a:p>
                      <a:pPr algn="l">
                        <a:lnSpc>
                          <a:spcPct val="115000"/>
                        </a:lnSpc>
                        <a:spcBef>
                          <a:spcPts val="1200"/>
                        </a:spcBef>
                        <a:spcAft>
                          <a:spcPts val="1000"/>
                        </a:spcAft>
                        <a:buNone/>
                      </a:pPr>
                      <a:r>
                        <a:rPr lang="en-ZA" sz="1000" kern="0">
                          <a:effectLst/>
                        </a:rPr>
                        <a:t>Fennel</a:t>
                      </a:r>
                      <a:endParaRPr lang="en-ZA" sz="1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Bef>
                          <a:spcPts val="1200"/>
                        </a:spcBef>
                        <a:spcAft>
                          <a:spcPts val="1000"/>
                        </a:spcAft>
                        <a:buNone/>
                      </a:pPr>
                      <a:r>
                        <a:rPr lang="en-ZA" sz="1000" kern="0" dirty="0">
                          <a:effectLst/>
                        </a:rPr>
                        <a:t>R25 – R50 per kg</a:t>
                      </a:r>
                      <a:endParaRPr lang="en-Z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Bef>
                          <a:spcPts val="1200"/>
                        </a:spcBef>
                        <a:spcAft>
                          <a:spcPts val="1000"/>
                        </a:spcAft>
                        <a:buNone/>
                      </a:pPr>
                      <a:r>
                        <a:rPr lang="en-ZA" sz="1000" kern="0" dirty="0">
                          <a:effectLst/>
                        </a:rPr>
                        <a:t>Specialized demand</a:t>
                      </a:r>
                      <a:endParaRPr lang="en-ZA" sz="1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2666235"/>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6" name="Text 0"/>
          <p:cNvSpPr/>
          <p:nvPr/>
        </p:nvSpPr>
        <p:spPr>
          <a:xfrm>
            <a:off x="2926718" y="2110988"/>
            <a:ext cx="4305300" cy="752475"/>
          </a:xfrm>
          <a:prstGeom prst="rect">
            <a:avLst/>
          </a:prstGeom>
          <a:noFill/>
          <a:ln/>
        </p:spPr>
        <p:txBody>
          <a:bodyPr wrap="square" lIns="0" tIns="0" rIns="0" bIns="0" rtlCol="0" anchor="ctr"/>
          <a:lstStyle/>
          <a:p>
            <a:pPr>
              <a:lnSpc>
                <a:spcPct val="79650"/>
              </a:lnSpc>
            </a:pPr>
            <a:r>
              <a:rPr lang="en-US" sz="2475" b="1" dirty="0">
                <a:solidFill>
                  <a:srgbClr val="1D1D1D"/>
                </a:solidFill>
                <a:latin typeface="Sora" pitchFamily="34" charset="0"/>
                <a:ea typeface="Sora" pitchFamily="34" charset="-122"/>
                <a:cs typeface="Sora" pitchFamily="34" charset="-120"/>
              </a:rPr>
              <a:t>8. Pricing &amp; Profit Drivers</a:t>
            </a:r>
            <a:endParaRPr lang="en-US" sz="2475" dirty="0"/>
          </a:p>
          <a:p>
            <a:pPr marL="0" indent="0" algn="l">
              <a:lnSpc>
                <a:spcPct val="79650"/>
              </a:lnSpc>
              <a:buNone/>
            </a:pPr>
            <a:endParaRPr lang="en-US" sz="2475" dirty="0"/>
          </a:p>
        </p:txBody>
      </p:sp>
      <p:sp>
        <p:nvSpPr>
          <p:cNvPr id="7" name="Text 1"/>
          <p:cNvSpPr/>
          <p:nvPr/>
        </p:nvSpPr>
        <p:spPr>
          <a:xfrm>
            <a:off x="2926718" y="6018514"/>
            <a:ext cx="4419600" cy="752475"/>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Table Key Insights</a:t>
            </a:r>
            <a:endParaRPr lang="en-US" sz="1600" dirty="0"/>
          </a:p>
          <a:p>
            <a:pPr algn="l">
              <a:lnSpc>
                <a:spcPts val="1600"/>
              </a:lnSpc>
              <a:spcBef>
                <a:spcPts val="600"/>
              </a:spcBef>
              <a:spcAft>
                <a:spcPts val="600"/>
              </a:spcAft>
              <a:buSzPct val="100000"/>
            </a:pPr>
            <a:r>
              <a:rPr lang="en-US" sz="1300" dirty="0">
                <a:solidFill>
                  <a:srgbClr val="1D1D1D"/>
                </a:solidFill>
                <a:latin typeface="Titillium Web" pitchFamily="34" charset="0"/>
                <a:ea typeface="Titillium Web" pitchFamily="34" charset="-122"/>
                <a:cs typeface="Titillium Web" pitchFamily="34" charset="-120"/>
              </a:rPr>
              <a:t>Greenhouse farmers often earn higher prices, especially in the off-season. Herbs are highly profitable per kilogram, despite lower volumes. Tomatoes and lettuce sell consistently, but price fluctuations demand efficient production and cost control.</a:t>
            </a:r>
          </a:p>
          <a:p>
            <a:pPr>
              <a:lnSpc>
                <a:spcPts val="1600"/>
              </a:lnSpc>
              <a:spcBef>
                <a:spcPts val="1200"/>
              </a:spcBef>
              <a:spcAft>
                <a:spcPts val="600"/>
              </a:spcAft>
              <a:buSzPct val="100000"/>
            </a:pPr>
            <a:r>
              <a:rPr lang="en-US" sz="1600" b="1" dirty="0">
                <a:solidFill>
                  <a:srgbClr val="1D1D1D"/>
                </a:solidFill>
                <a:latin typeface="Titillium Web" pitchFamily="34" charset="0"/>
              </a:rPr>
              <a:t>Input Cost Trends</a:t>
            </a:r>
          </a:p>
          <a:p>
            <a:pPr algn="l">
              <a:lnSpc>
                <a:spcPts val="1600"/>
              </a:lnSpc>
              <a:spcBef>
                <a:spcPts val="600"/>
              </a:spcBef>
              <a:spcAft>
                <a:spcPts val="600"/>
              </a:spcAft>
              <a:buSzPct val="100000"/>
            </a:pPr>
            <a:r>
              <a:rPr lang="en-US" sz="1300" dirty="0">
                <a:solidFill>
                  <a:srgbClr val="1D1D1D"/>
                </a:solidFill>
                <a:latin typeface="Titillium Web" pitchFamily="34" charset="0"/>
                <a:ea typeface="Titillium Web" pitchFamily="34" charset="-122"/>
                <a:cs typeface="Titillium Web" pitchFamily="34" charset="-120"/>
              </a:rPr>
              <a:t>Input costs are a critical factor in determining profitability. For greenhouse farming, costs include infrastructure maintenance, seedlings, fertilizers, labor, water, and energy.</a:t>
            </a:r>
          </a:p>
          <a:p>
            <a:pPr>
              <a:lnSpc>
                <a:spcPts val="1600"/>
              </a:lnSpc>
              <a:spcBef>
                <a:spcPts val="1200"/>
              </a:spcBef>
              <a:spcAft>
                <a:spcPts val="600"/>
              </a:spcAft>
              <a:buSzPct val="100000"/>
            </a:pPr>
            <a:r>
              <a:rPr lang="en-US" sz="1600" b="1" dirty="0">
                <a:solidFill>
                  <a:srgbClr val="1D1D1D"/>
                </a:solidFill>
                <a:latin typeface="Titillium Web" pitchFamily="34" charset="0"/>
              </a:rPr>
              <a:t>Cost Drivers</a:t>
            </a:r>
          </a:p>
          <a:p>
            <a:pPr algn="l">
              <a:lnSpc>
                <a:spcPts val="1600"/>
              </a:lnSpc>
              <a:spcBef>
                <a:spcPts val="600"/>
              </a:spcBef>
              <a:spcAft>
                <a:spcPts val="600"/>
              </a:spcAft>
              <a:buSzPct val="100000"/>
            </a:pPr>
            <a:r>
              <a:rPr lang="en-US" sz="1300" dirty="0">
                <a:solidFill>
                  <a:srgbClr val="1D1D1D"/>
                </a:solidFill>
                <a:latin typeface="Titillium Web" pitchFamily="34" charset="0"/>
                <a:ea typeface="Titillium Web" pitchFamily="34" charset="-122"/>
                <a:cs typeface="Titillium Web" pitchFamily="34" charset="-120"/>
              </a:rPr>
              <a:t>Seed and seedling costs are rising 5–8% annually due to demand and supply issues. Fertilizer prices are volatile, affected by global markets. While drip irrigation requires initial investment, it reduces water use and long-term costs. </a:t>
            </a:r>
            <a:r>
              <a:rPr lang="en-US" sz="1300" dirty="0" err="1">
                <a:solidFill>
                  <a:srgbClr val="1D1D1D"/>
                </a:solidFill>
                <a:latin typeface="Titillium Web" pitchFamily="34" charset="0"/>
                <a:ea typeface="Titillium Web" pitchFamily="34" charset="-122"/>
                <a:cs typeface="Titillium Web" pitchFamily="34" charset="-120"/>
              </a:rPr>
              <a:t>Labour</a:t>
            </a:r>
            <a:r>
              <a:rPr lang="en-US" sz="1300" dirty="0">
                <a:solidFill>
                  <a:srgbClr val="1D1D1D"/>
                </a:solidFill>
                <a:latin typeface="Titillium Web" pitchFamily="34" charset="0"/>
                <a:ea typeface="Titillium Web" pitchFamily="34" charset="-122"/>
                <a:cs typeface="Titillium Web" pitchFamily="34" charset="-120"/>
              </a:rPr>
              <a:t> costs are increasing in line with inflation, but smart, efficient farming practices can help manage these expenses.</a:t>
            </a:r>
          </a:p>
          <a:p>
            <a:pPr marL="0" indent="0" algn="l">
              <a:lnSpc>
                <a:spcPts val="1600"/>
              </a:lnSpc>
              <a:spcBef>
                <a:spcPts val="1200"/>
              </a:spcBef>
              <a:spcAft>
                <a:spcPts val="600"/>
              </a:spcAft>
              <a:buNone/>
            </a:pPr>
            <a:r>
              <a:rPr lang="en-US" sz="1600" b="1" dirty="0">
                <a:solidFill>
                  <a:srgbClr val="2B2B35"/>
                </a:solidFill>
                <a:latin typeface="Titillium Web" pitchFamily="34" charset="0"/>
                <a:ea typeface="Titillium Web" pitchFamily="34" charset="-122"/>
                <a:cs typeface="Titillium Web" pitchFamily="34" charset="-120"/>
              </a:rPr>
              <a:t>Mitigation Strategies</a:t>
            </a:r>
            <a:endParaRPr lang="en-US" sz="1600" dirty="0"/>
          </a:p>
          <a:p>
            <a:pPr marL="0" indent="0" algn="l">
              <a:lnSpc>
                <a:spcPts val="1600"/>
              </a:lnSpc>
              <a:spcBef>
                <a:spcPts val="600"/>
              </a:spcBef>
              <a:spcAft>
                <a:spcPts val="600"/>
              </a:spcAft>
              <a:buNone/>
            </a:pPr>
            <a:r>
              <a:rPr lang="en-US" sz="1300" dirty="0">
                <a:solidFill>
                  <a:srgbClr val="2B2B35"/>
                </a:solidFill>
                <a:latin typeface="Titillium Web" pitchFamily="34" charset="0"/>
                <a:ea typeface="Titillium Web" pitchFamily="34" charset="-122"/>
                <a:cs typeface="Titillium Web" pitchFamily="34" charset="-120"/>
              </a:rPr>
              <a:t>Ikhwezi Farm’s plan to produce its own seedlings from Year 2 and implement efficient irrigation systems will help control input costs over time.</a:t>
            </a:r>
            <a:endParaRPr lang="en-US" sz="1300" dirty="0"/>
          </a:p>
          <a:p>
            <a:pPr algn="l">
              <a:lnSpc>
                <a:spcPts val="1600"/>
              </a:lnSpc>
              <a:spcBef>
                <a:spcPts val="600"/>
              </a:spcBef>
              <a:spcAft>
                <a:spcPts val="600"/>
              </a:spcAft>
              <a:buSzPct val="100000"/>
            </a:pPr>
            <a:endParaRPr lang="en-US" sz="1300" dirty="0">
              <a:solidFill>
                <a:srgbClr val="1D1D1D"/>
              </a:solidFill>
              <a:latin typeface="Titillium Web" pitchFamily="34" charset="0"/>
              <a:ea typeface="Titillium Web" pitchFamily="34" charset="-122"/>
              <a:cs typeface="Titillium Web" pitchFamily="34" charset="-120"/>
            </a:endParaRPr>
          </a:p>
          <a:p>
            <a:pPr algn="l">
              <a:lnSpc>
                <a:spcPts val="1600"/>
              </a:lnSpc>
              <a:spcBef>
                <a:spcPts val="600"/>
              </a:spcBef>
              <a:spcAft>
                <a:spcPts val="600"/>
              </a:spcAft>
              <a:buSzPct val="100000"/>
            </a:pPr>
            <a:endParaRPr lang="en-US" sz="1300" dirty="0">
              <a:solidFill>
                <a:srgbClr val="1D1D1D"/>
              </a:solidFill>
              <a:latin typeface="Titillium Web" pitchFamily="34" charset="0"/>
              <a:ea typeface="Titillium Web" pitchFamily="34" charset="-122"/>
              <a:cs typeface="Titillium Web" pitchFamily="34" charset="-120"/>
            </a:endParaRPr>
          </a:p>
        </p:txBody>
      </p:sp>
      <p:sp>
        <p:nvSpPr>
          <p:cNvPr id="8"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9"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0" name="Image 4" descr="preencoded.png"/>
          <p:cNvPicPr>
            <a:picLocks noChangeAspect="1"/>
          </p:cNvPicPr>
          <p:nvPr/>
        </p:nvPicPr>
        <p:blipFill>
          <a:blip r:embed="rId6"/>
          <a:stretch>
            <a:fillRect/>
          </a:stretch>
        </p:blipFill>
        <p:spPr>
          <a:xfrm>
            <a:off x="803002" y="1962169"/>
            <a:ext cx="1495425" cy="7400925"/>
          </a:xfrm>
          <a:prstGeom prst="rect">
            <a:avLst/>
          </a:prstGeom>
        </p:spPr>
      </p:pic>
      <p:sp>
        <p:nvSpPr>
          <p:cNvPr id="11" name="Text 4"/>
          <p:cNvSpPr/>
          <p:nvPr/>
        </p:nvSpPr>
        <p:spPr>
          <a:xfrm>
            <a:off x="3045771" y="5099352"/>
            <a:ext cx="4295775" cy="3343275"/>
          </a:xfrm>
          <a:prstGeom prst="rect">
            <a:avLst/>
          </a:prstGeom>
          <a:noFill/>
          <a:ln/>
        </p:spPr>
        <p:txBody>
          <a:bodyPr wrap="square" lIns="0" tIns="0" rIns="0" bIns="0" rtlCol="0" anchor="ctr"/>
          <a:lstStyle/>
          <a:p>
            <a:pPr marL="0" indent="0" algn="l">
              <a:lnSpc>
                <a:spcPct val="99141"/>
              </a:lnSpc>
              <a:buNone/>
            </a:pPr>
            <a:endParaRPr lang="en-US" sz="1200" dirty="0"/>
          </a:p>
        </p:txBody>
      </p:sp>
      <p:sp>
        <p:nvSpPr>
          <p:cNvPr id="12" name="Text 5"/>
          <p:cNvSpPr/>
          <p:nvPr/>
        </p:nvSpPr>
        <p:spPr>
          <a:xfrm>
            <a:off x="3045752" y="8652386"/>
            <a:ext cx="4105275" cy="828675"/>
          </a:xfrm>
          <a:prstGeom prst="rect">
            <a:avLst/>
          </a:prstGeom>
          <a:noFill/>
          <a:ln/>
        </p:spPr>
        <p:txBody>
          <a:bodyPr wrap="square" lIns="0" tIns="0" rIns="0" bIns="0" rtlCol="0" anchor="ctr"/>
          <a:lstStyle/>
          <a:p>
            <a:pPr marL="0" indent="0" algn="l">
              <a:lnSpc>
                <a:spcPct val="99141"/>
              </a:lnSpc>
              <a:buNone/>
            </a:pPr>
            <a:endParaRPr lang="en-US" sz="1200" dirty="0"/>
          </a:p>
        </p:txBody>
      </p:sp>
      <p:sp>
        <p:nvSpPr>
          <p:cNvPr id="13" name="Text 6"/>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25</a:t>
            </a:r>
            <a:endParaRPr lang="en-US" sz="12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2058961"/>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253537" y="1373972"/>
            <a:ext cx="4353411" cy="1333500"/>
          </a:xfrm>
          <a:prstGeom prst="rect">
            <a:avLst/>
          </a:prstGeom>
          <a:noFill/>
          <a:ln/>
        </p:spPr>
        <p:txBody>
          <a:bodyPr wrap="square" lIns="0" tIns="0" rIns="0" bIns="0" rtlCol="0" anchor="ctr"/>
          <a:lstStyle/>
          <a:p>
            <a:pPr marL="0" indent="0" algn="l">
              <a:lnSpc>
                <a:spcPct val="79650"/>
              </a:lnSpc>
              <a:buNone/>
            </a:pPr>
            <a:r>
              <a:rPr lang="en-US" sz="2800" b="1" dirty="0">
                <a:solidFill>
                  <a:srgbClr val="1D1D1D"/>
                </a:solidFill>
                <a:latin typeface="Sora" pitchFamily="34" charset="0"/>
                <a:ea typeface="Sora" pitchFamily="34" charset="-122"/>
                <a:cs typeface="Sora" pitchFamily="34" charset="-120"/>
              </a:rPr>
              <a:t>8. Pricing &amp; Profit Drivers</a:t>
            </a:r>
            <a:endParaRPr lang="en-US" sz="2800" dirty="0"/>
          </a:p>
        </p:txBody>
      </p:sp>
      <p:sp>
        <p:nvSpPr>
          <p:cNvPr id="7" name="Text 1"/>
          <p:cNvSpPr/>
          <p:nvPr/>
        </p:nvSpPr>
        <p:spPr>
          <a:xfrm>
            <a:off x="897376" y="3217669"/>
            <a:ext cx="4709573" cy="1190625"/>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Margin Analysis</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Profit margins vary by product and market channel. Generally, niche and premium products offer higher margins but may involve smaller volumes or stricter quality demands.</a:t>
            </a:r>
            <a:endParaRPr lang="en-US" sz="1300" dirty="0"/>
          </a:p>
        </p:txBody>
      </p:sp>
      <p:sp>
        <p:nvSpPr>
          <p:cNvPr id="8"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9"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0" name="Image 4" descr="preencoded.png"/>
          <p:cNvPicPr>
            <a:picLocks noChangeAspect="1"/>
          </p:cNvPicPr>
          <p:nvPr/>
        </p:nvPicPr>
        <p:blipFill>
          <a:blip r:embed="rId7"/>
          <a:stretch>
            <a:fillRect/>
          </a:stretch>
        </p:blipFill>
        <p:spPr>
          <a:xfrm>
            <a:off x="5518483" y="1673029"/>
            <a:ext cx="1568049" cy="1389659"/>
          </a:xfrm>
          <a:prstGeom prst="rect">
            <a:avLst/>
          </a:prstGeom>
        </p:spPr>
      </p:pic>
      <p:sp>
        <p:nvSpPr>
          <p:cNvPr id="11" name="Text 4"/>
          <p:cNvSpPr/>
          <p:nvPr/>
        </p:nvSpPr>
        <p:spPr>
          <a:xfrm>
            <a:off x="892957" y="7775351"/>
            <a:ext cx="5743575" cy="190500"/>
          </a:xfrm>
          <a:prstGeom prst="rect">
            <a:avLst/>
          </a:prstGeom>
          <a:noFill/>
          <a:ln/>
        </p:spPr>
        <p:txBody>
          <a:bodyPr wrap="square" lIns="0" tIns="0" rIns="0" bIns="0" rtlCol="0" anchor="ctr"/>
          <a:lstStyle/>
          <a:p>
            <a:pPr marL="0" indent="0" algn="l">
              <a:lnSpc>
                <a:spcPct val="79650"/>
              </a:lnSpc>
              <a:buNone/>
            </a:pPr>
            <a:r>
              <a:rPr lang="en-US" sz="1275" b="1" dirty="0">
                <a:solidFill>
                  <a:srgbClr val="2B2B35"/>
                </a:solidFill>
                <a:latin typeface="Roboto Condensed" pitchFamily="34" charset="0"/>
                <a:ea typeface="Roboto Condensed" pitchFamily="34" charset="-122"/>
                <a:cs typeface="Roboto Condensed" pitchFamily="34" charset="-120"/>
              </a:rPr>
              <a:t>Table 5: Typical Gross Margin Ranges by Market Segment</a:t>
            </a:r>
            <a:endParaRPr lang="en-US" sz="1275" dirty="0"/>
          </a:p>
        </p:txBody>
      </p:sp>
      <p:pic>
        <p:nvPicPr>
          <p:cNvPr id="12" name="Image 5" descr="preencoded.png"/>
          <p:cNvPicPr>
            <a:picLocks noChangeAspect="1"/>
          </p:cNvPicPr>
          <p:nvPr/>
        </p:nvPicPr>
        <p:blipFill>
          <a:blip r:embed="rId8"/>
          <a:stretch>
            <a:fillRect/>
          </a:stretch>
        </p:blipFill>
        <p:spPr>
          <a:xfrm>
            <a:off x="892957" y="4912512"/>
            <a:ext cx="6501712" cy="2646596"/>
          </a:xfrm>
          <a:prstGeom prst="rect">
            <a:avLst/>
          </a:prstGeom>
        </p:spPr>
      </p:pic>
      <p:sp>
        <p:nvSpPr>
          <p:cNvPr id="13"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26</a:t>
            </a:r>
            <a:endParaRPr lang="en-US" sz="1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6" name="Text 0"/>
          <p:cNvSpPr/>
          <p:nvPr/>
        </p:nvSpPr>
        <p:spPr>
          <a:xfrm>
            <a:off x="2926718" y="2110988"/>
            <a:ext cx="4305300" cy="752475"/>
          </a:xfrm>
          <a:prstGeom prst="rect">
            <a:avLst/>
          </a:prstGeom>
          <a:noFill/>
          <a:ln/>
        </p:spPr>
        <p:txBody>
          <a:bodyPr wrap="square" lIns="0" tIns="0" rIns="0" bIns="0" rtlCol="0" anchor="ctr"/>
          <a:lstStyle/>
          <a:p>
            <a:pPr marL="0" indent="0" algn="l">
              <a:lnSpc>
                <a:spcPct val="79650"/>
              </a:lnSpc>
              <a:buNone/>
            </a:pPr>
            <a:r>
              <a:rPr lang="en-US" sz="2475" b="1" dirty="0">
                <a:solidFill>
                  <a:srgbClr val="1D1D1D"/>
                </a:solidFill>
                <a:latin typeface="Sora" pitchFamily="34" charset="0"/>
                <a:ea typeface="Sora" pitchFamily="34" charset="-122"/>
                <a:cs typeface="Sora" pitchFamily="34" charset="-120"/>
              </a:rPr>
              <a:t>8. Pricing &amp; Profit Drivers</a:t>
            </a:r>
            <a:endParaRPr lang="en-US" sz="2475" dirty="0"/>
          </a:p>
        </p:txBody>
      </p:sp>
      <p:sp>
        <p:nvSpPr>
          <p:cNvPr id="7" name="Text 1"/>
          <p:cNvSpPr/>
          <p:nvPr/>
        </p:nvSpPr>
        <p:spPr>
          <a:xfrm>
            <a:off x="2977839" y="2997574"/>
            <a:ext cx="4254179" cy="5117726"/>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Table Key Insights</a:t>
            </a:r>
            <a:endParaRPr lang="en-US" sz="1600" dirty="0"/>
          </a:p>
          <a:p>
            <a:pPr algn="l">
              <a:lnSpc>
                <a:spcPts val="1600"/>
              </a:lnSpc>
              <a:spcBef>
                <a:spcPts val="600"/>
              </a:spcBef>
              <a:spcAft>
                <a:spcPts val="600"/>
              </a:spcAft>
              <a:buSzPct val="100000"/>
            </a:pPr>
            <a:r>
              <a:rPr lang="en-US" sz="1300" dirty="0">
                <a:solidFill>
                  <a:srgbClr val="1D1D1D"/>
                </a:solidFill>
                <a:latin typeface="Titillium Web" pitchFamily="34" charset="0"/>
                <a:ea typeface="Titillium Web" pitchFamily="34" charset="-122"/>
                <a:cs typeface="Titillium Web" pitchFamily="34" charset="-120"/>
              </a:rPr>
              <a:t>Supplying herbs and premium vegetables to high-end retailers and hospitality offers strong profit potential. Exports can be lucrative but involve added logistics and compliance costs. Bulk sales to informal traders or retailers provide steady demand with lower margins.</a:t>
            </a:r>
          </a:p>
          <a:p>
            <a:pPr>
              <a:lnSpc>
                <a:spcPts val="1600"/>
              </a:lnSpc>
              <a:spcBef>
                <a:spcPts val="1200"/>
              </a:spcBef>
              <a:spcAft>
                <a:spcPts val="600"/>
              </a:spcAft>
            </a:pPr>
            <a:r>
              <a:rPr lang="en-US" sz="1600" b="1" dirty="0">
                <a:solidFill>
                  <a:srgbClr val="1D1D1D"/>
                </a:solidFill>
                <a:latin typeface="Titillium Web" pitchFamily="34" charset="0"/>
              </a:rPr>
              <a:t>Profitability Outlook for Ikhwezi Farm</a:t>
            </a:r>
          </a:p>
          <a:p>
            <a:pPr>
              <a:lnSpc>
                <a:spcPts val="1600"/>
              </a:lnSpc>
              <a:spcBef>
                <a:spcPts val="1200"/>
              </a:spcBef>
              <a:spcAft>
                <a:spcPts val="600"/>
              </a:spcAft>
            </a:pPr>
            <a:r>
              <a:rPr lang="en-US" sz="1300" b="1" i="1" dirty="0">
                <a:solidFill>
                  <a:srgbClr val="1D1D1D"/>
                </a:solidFill>
                <a:latin typeface="Titillium Web" pitchFamily="34" charset="0"/>
              </a:rPr>
              <a:t>Path to Sustainable Profitability</a:t>
            </a:r>
          </a:p>
          <a:p>
            <a:pPr>
              <a:lnSpc>
                <a:spcPts val="1600"/>
              </a:lnSpc>
              <a:spcBef>
                <a:spcPts val="600"/>
              </a:spcBef>
              <a:spcAft>
                <a:spcPts val="600"/>
              </a:spcAft>
            </a:pPr>
            <a:r>
              <a:rPr lang="en-US" sz="1300" dirty="0">
                <a:solidFill>
                  <a:srgbClr val="2B2B35"/>
                </a:solidFill>
                <a:latin typeface="Titillium Web" pitchFamily="34" charset="0"/>
                <a:ea typeface="Titillium Web" pitchFamily="34" charset="-122"/>
                <a:cs typeface="Titillium Web" pitchFamily="34" charset="-120"/>
              </a:rPr>
              <a:t>Greenhouse technology ensures consistent, high-quality produce that attracts better prices. Diversifying products balances high-value and volume sales, while reconnecting with past buyers can unlock profitable opportunities. Managing input costs through in-house seedling production and efficient water use helps maintain strong margins.</a:t>
            </a:r>
            <a:endParaRPr lang="en-US" sz="1300" dirty="0"/>
          </a:p>
          <a:p>
            <a:pPr marL="0" indent="0" algn="l">
              <a:lnSpc>
                <a:spcPts val="1600"/>
              </a:lnSpc>
              <a:spcBef>
                <a:spcPts val="600"/>
              </a:spcBef>
              <a:spcAft>
                <a:spcPts val="600"/>
              </a:spcAft>
              <a:buNone/>
            </a:pPr>
            <a:r>
              <a:rPr lang="en-US" sz="1300" dirty="0">
                <a:solidFill>
                  <a:srgbClr val="2B2B35"/>
                </a:solidFill>
                <a:latin typeface="Titillium Web" pitchFamily="34" charset="0"/>
                <a:ea typeface="Titillium Web" pitchFamily="34" charset="-122"/>
                <a:cs typeface="Titillium Web" pitchFamily="34" charset="-120"/>
              </a:rPr>
              <a:t>With these factors in place, the farm’s projected gross margins align well with industry benchmarks, supporting both short-term financial stability and long-term growth</a:t>
            </a:r>
            <a:r>
              <a:rPr lang="en-US" sz="1050" dirty="0">
                <a:solidFill>
                  <a:srgbClr val="2B2B35"/>
                </a:solidFill>
                <a:latin typeface="Titillium Web" pitchFamily="34" charset="0"/>
                <a:ea typeface="Titillium Web" pitchFamily="34" charset="-122"/>
                <a:cs typeface="Titillium Web" pitchFamily="34" charset="-120"/>
              </a:rPr>
              <a:t>.</a:t>
            </a:r>
            <a:endParaRPr lang="en-US" sz="1050" dirty="0"/>
          </a:p>
          <a:p>
            <a:pPr algn="l">
              <a:lnSpc>
                <a:spcPct val="99141"/>
              </a:lnSpc>
              <a:buSzPct val="100000"/>
            </a:pPr>
            <a:endParaRPr lang="en-US" sz="1050" dirty="0">
              <a:solidFill>
                <a:srgbClr val="1D1D1D"/>
              </a:solidFill>
              <a:latin typeface="Titillium Web" pitchFamily="34" charset="0"/>
              <a:ea typeface="Titillium Web" pitchFamily="34" charset="-122"/>
              <a:cs typeface="Titillium Web" pitchFamily="34" charset="-120"/>
            </a:endParaRPr>
          </a:p>
        </p:txBody>
      </p:sp>
      <p:sp>
        <p:nvSpPr>
          <p:cNvPr id="8"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9"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0" name="Image 4" descr="preencoded.png"/>
          <p:cNvPicPr>
            <a:picLocks noChangeAspect="1"/>
          </p:cNvPicPr>
          <p:nvPr/>
        </p:nvPicPr>
        <p:blipFill>
          <a:blip r:embed="rId6"/>
          <a:stretch>
            <a:fillRect/>
          </a:stretch>
        </p:blipFill>
        <p:spPr>
          <a:xfrm>
            <a:off x="803002" y="1962169"/>
            <a:ext cx="1495425" cy="7400925"/>
          </a:xfrm>
          <a:prstGeom prst="rect">
            <a:avLst/>
          </a:prstGeom>
        </p:spPr>
      </p:pic>
      <p:sp>
        <p:nvSpPr>
          <p:cNvPr id="11" name="Text 4"/>
          <p:cNvSpPr/>
          <p:nvPr/>
        </p:nvSpPr>
        <p:spPr>
          <a:xfrm>
            <a:off x="3045743" y="5113963"/>
            <a:ext cx="4295775" cy="3733800"/>
          </a:xfrm>
          <a:prstGeom prst="rect">
            <a:avLst/>
          </a:prstGeom>
          <a:noFill/>
          <a:ln/>
        </p:spPr>
        <p:txBody>
          <a:bodyPr wrap="square" lIns="0" tIns="0" rIns="0" bIns="0" rtlCol="0" anchor="ctr"/>
          <a:lstStyle/>
          <a:p>
            <a:pPr marL="0" indent="0" algn="l">
              <a:lnSpc>
                <a:spcPct val="99141"/>
              </a:lnSpc>
              <a:buNone/>
            </a:pPr>
            <a:endParaRPr lang="en-US" sz="1200" dirty="0"/>
          </a:p>
        </p:txBody>
      </p:sp>
      <p:sp>
        <p:nvSpPr>
          <p:cNvPr id="12"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27</a:t>
            </a:r>
            <a:endParaRPr lang="en-US" sz="12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57337" y="4584621"/>
            <a:ext cx="6819900" cy="50768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07232" y="1417949"/>
            <a:ext cx="85725" cy="514350"/>
          </a:xfrm>
          <a:prstGeom prst="rect">
            <a:avLst/>
          </a:prstGeom>
        </p:spPr>
      </p:pic>
      <p:sp>
        <p:nvSpPr>
          <p:cNvPr id="6" name="Text 0"/>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7"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8" name="Text 2"/>
          <p:cNvSpPr/>
          <p:nvPr/>
        </p:nvSpPr>
        <p:spPr>
          <a:xfrm>
            <a:off x="897333" y="2604611"/>
            <a:ext cx="6286500" cy="933450"/>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Introduction</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Ikhwezi Farm has several strong cards to play. Its diverse product offering, strategic market positioning, and operational model open up multiple pathways for growth not just hypothetically, but based on real interest from past clients and strong market trends</a:t>
            </a:r>
            <a:r>
              <a:rPr lang="en-US" sz="1050" dirty="0">
                <a:solidFill>
                  <a:srgbClr val="1D1D1D"/>
                </a:solidFill>
                <a:latin typeface="Titillium Web" pitchFamily="34" charset="0"/>
                <a:ea typeface="Titillium Web" pitchFamily="34" charset="-122"/>
                <a:cs typeface="Titillium Web" pitchFamily="34" charset="-120"/>
              </a:rPr>
              <a:t>.</a:t>
            </a:r>
            <a:endParaRPr lang="en-US" sz="1200" dirty="0"/>
          </a:p>
        </p:txBody>
      </p:sp>
      <p:sp>
        <p:nvSpPr>
          <p:cNvPr id="9" name="Text 3"/>
          <p:cNvSpPr/>
          <p:nvPr/>
        </p:nvSpPr>
        <p:spPr>
          <a:xfrm>
            <a:off x="2709701" y="4727267"/>
            <a:ext cx="4467225" cy="4762500"/>
          </a:xfrm>
          <a:prstGeom prst="rect">
            <a:avLst/>
          </a:prstGeom>
          <a:noFill/>
          <a:ln/>
        </p:spPr>
        <p:txBody>
          <a:bodyPr wrap="square" lIns="0" tIns="0" rIns="0" bIns="0" rtlCol="0" anchor="ctr"/>
          <a:lstStyle/>
          <a:p>
            <a:pPr marL="0" indent="0" algn="l">
              <a:lnSpc>
                <a:spcPct val="86166"/>
              </a:lnSpc>
              <a:buNone/>
            </a:pPr>
            <a:r>
              <a:rPr lang="en-US" sz="1125" b="1" dirty="0">
                <a:solidFill>
                  <a:srgbClr val="FFFFFF"/>
                </a:solidFill>
                <a:latin typeface="Titillium Web" pitchFamily="34" charset="0"/>
                <a:ea typeface="Titillium Web" pitchFamily="34" charset="-122"/>
                <a:cs typeface="Titillium Web" pitchFamily="34" charset="-120"/>
              </a:rPr>
              <a:t> Growth Opportunities</a:t>
            </a:r>
            <a:endParaRPr lang="en-US" sz="1125" dirty="0"/>
          </a:p>
          <a:p>
            <a:pPr marL="0" indent="0" algn="l">
              <a:lnSpc>
                <a:spcPct val="66563"/>
              </a:lnSpc>
              <a:buNone/>
            </a:pPr>
            <a:r>
              <a:rPr lang="en-US" sz="1125" dirty="0">
                <a:solidFill>
                  <a:srgbClr val="000000"/>
                </a:solidFill>
              </a:rPr>
              <a:t> </a:t>
            </a:r>
            <a:endParaRPr lang="en-US" sz="1125" dirty="0"/>
          </a:p>
          <a:p>
            <a:pPr marL="0" indent="0" algn="l">
              <a:lnSpc>
                <a:spcPct val="99141"/>
              </a:lnSpc>
              <a:spcBef>
                <a:spcPts val="200"/>
              </a:spcBef>
              <a:spcAft>
                <a:spcPts val="200"/>
              </a:spcAft>
              <a:buNone/>
            </a:pPr>
            <a:r>
              <a:rPr lang="en-US" sz="1200" b="1" dirty="0">
                <a:solidFill>
                  <a:srgbClr val="FFFFFF"/>
                </a:solidFill>
                <a:latin typeface="Titillium Web" pitchFamily="34" charset="0"/>
                <a:ea typeface="Titillium Web" pitchFamily="34" charset="-122"/>
                <a:cs typeface="Titillium Web" pitchFamily="34" charset="-120"/>
              </a:rPr>
              <a:t>Key Opportunities</a:t>
            </a:r>
            <a:endParaRPr lang="en-US" sz="1125" dirty="0"/>
          </a:p>
          <a:p>
            <a:pPr algn="l">
              <a:lnSpc>
                <a:spcPct val="99141"/>
              </a:lnSpc>
              <a:spcBef>
                <a:spcPts val="200"/>
              </a:spcBef>
              <a:spcAft>
                <a:spcPts val="200"/>
              </a:spcAft>
              <a:buSzPct val="100000"/>
            </a:pPr>
            <a:r>
              <a:rPr lang="en-US" sz="1050" b="1" dirty="0">
                <a:solidFill>
                  <a:srgbClr val="FFFFFF"/>
                </a:solidFill>
                <a:latin typeface="Titillium Web" pitchFamily="34" charset="0"/>
                <a:ea typeface="Titillium Web" pitchFamily="34" charset="-122"/>
                <a:cs typeface="Titillium Web" pitchFamily="34" charset="-120"/>
              </a:rPr>
              <a:t>Reconnecting with Premium Retailers</a:t>
            </a:r>
            <a:endParaRPr lang="en-US" sz="1125" dirty="0"/>
          </a:p>
          <a:p>
            <a:pPr algn="l">
              <a:lnSpc>
                <a:spcPct val="99141"/>
              </a:lnSpc>
              <a:spcBef>
                <a:spcPts val="200"/>
              </a:spcBef>
              <a:spcAft>
                <a:spcPts val="200"/>
              </a:spcAft>
              <a:buSzPct val="100000"/>
            </a:pPr>
            <a:r>
              <a:rPr lang="en-US" sz="1050" dirty="0">
                <a:solidFill>
                  <a:srgbClr val="FFFFFF"/>
                </a:solidFill>
                <a:latin typeface="Titillium Web" pitchFamily="34" charset="0"/>
                <a:ea typeface="Titillium Web" pitchFamily="34" charset="-122"/>
                <a:cs typeface="Titillium Web" pitchFamily="34" charset="-120"/>
              </a:rPr>
              <a:t>Major chains like Woolworths and Pick ’n Pay have shown interest in working with Ikhwezi Farm again. They’re actively sourcing from local, sustainable farms — and Ikhwezi’s greenhouse produce fits the bill.</a:t>
            </a:r>
            <a:endParaRPr lang="en-US" sz="1125" dirty="0"/>
          </a:p>
          <a:p>
            <a:pPr algn="l">
              <a:lnSpc>
                <a:spcPct val="99141"/>
              </a:lnSpc>
              <a:spcBef>
                <a:spcPts val="200"/>
              </a:spcBef>
              <a:spcAft>
                <a:spcPts val="200"/>
              </a:spcAft>
              <a:buSzPct val="100000"/>
            </a:pPr>
            <a:r>
              <a:rPr lang="en-US" sz="1050" b="1" dirty="0">
                <a:solidFill>
                  <a:srgbClr val="FFFFFF"/>
                </a:solidFill>
                <a:latin typeface="Titillium Web" pitchFamily="34" charset="0"/>
                <a:ea typeface="Titillium Web" pitchFamily="34" charset="-122"/>
                <a:cs typeface="Titillium Web" pitchFamily="34" charset="-120"/>
              </a:rPr>
              <a:t>Scaling Herb Production</a:t>
            </a:r>
            <a:endParaRPr lang="en-US" sz="1125" dirty="0"/>
          </a:p>
          <a:p>
            <a:pPr algn="l">
              <a:lnSpc>
                <a:spcPct val="99141"/>
              </a:lnSpc>
              <a:spcBef>
                <a:spcPts val="200"/>
              </a:spcBef>
              <a:spcAft>
                <a:spcPts val="200"/>
              </a:spcAft>
              <a:buSzPct val="100000"/>
            </a:pPr>
            <a:r>
              <a:rPr lang="en-US" sz="1050" dirty="0">
                <a:solidFill>
                  <a:srgbClr val="FFFFFF"/>
                </a:solidFill>
                <a:latin typeface="Titillium Web" pitchFamily="34" charset="0"/>
                <a:ea typeface="Titillium Web" pitchFamily="34" charset="-122"/>
                <a:cs typeface="Titillium Web" pitchFamily="34" charset="-120"/>
              </a:rPr>
              <a:t>The fresh herbs market is growing fast. Herbs like basil, wild rocket, coriander, and fennel bring in higher prices and are in strong demand, especially from restaurants and health-focused retailers.</a:t>
            </a:r>
            <a:endParaRPr lang="en-US" sz="1125" dirty="0"/>
          </a:p>
          <a:p>
            <a:pPr algn="l">
              <a:lnSpc>
                <a:spcPct val="99141"/>
              </a:lnSpc>
              <a:spcBef>
                <a:spcPts val="200"/>
              </a:spcBef>
              <a:spcAft>
                <a:spcPts val="200"/>
              </a:spcAft>
              <a:buSzPct val="100000"/>
            </a:pPr>
            <a:r>
              <a:rPr lang="en-US" sz="1050" b="1" dirty="0">
                <a:solidFill>
                  <a:srgbClr val="FFFFFF"/>
                </a:solidFill>
                <a:latin typeface="Titillium Web" pitchFamily="34" charset="0"/>
                <a:ea typeface="Titillium Web" pitchFamily="34" charset="-122"/>
                <a:cs typeface="Titillium Web" pitchFamily="34" charset="-120"/>
              </a:rPr>
              <a:t>Tapping into Export Markets</a:t>
            </a:r>
            <a:endParaRPr lang="en-US" sz="1125" dirty="0"/>
          </a:p>
          <a:p>
            <a:pPr algn="l">
              <a:lnSpc>
                <a:spcPct val="99141"/>
              </a:lnSpc>
              <a:spcBef>
                <a:spcPts val="200"/>
              </a:spcBef>
              <a:spcAft>
                <a:spcPts val="200"/>
              </a:spcAft>
              <a:buSzPct val="100000"/>
            </a:pPr>
            <a:r>
              <a:rPr lang="en-US" sz="1050" dirty="0">
                <a:solidFill>
                  <a:srgbClr val="FFFFFF"/>
                </a:solidFill>
                <a:latin typeface="Titillium Web" pitchFamily="34" charset="0"/>
                <a:ea typeface="Titillium Web" pitchFamily="34" charset="-122"/>
                <a:cs typeface="Titillium Web" pitchFamily="34" charset="-120"/>
              </a:rPr>
              <a:t>There’s demand for high-quality, certified produce in neighboring SADC countries and even in Europe and the Middle East. With its export experience and Global GAP background, Ikhwezi can compete in these markets.</a:t>
            </a:r>
            <a:endParaRPr lang="en-US" sz="1125" dirty="0"/>
          </a:p>
          <a:p>
            <a:pPr algn="l">
              <a:lnSpc>
                <a:spcPct val="99141"/>
              </a:lnSpc>
              <a:spcBef>
                <a:spcPts val="200"/>
              </a:spcBef>
              <a:spcAft>
                <a:spcPts val="200"/>
              </a:spcAft>
              <a:buSzPct val="100000"/>
            </a:pPr>
            <a:r>
              <a:rPr lang="en-US" sz="1050" b="1" dirty="0">
                <a:solidFill>
                  <a:srgbClr val="FFFFFF"/>
                </a:solidFill>
                <a:latin typeface="Titillium Web" pitchFamily="34" charset="0"/>
                <a:ea typeface="Titillium Web" pitchFamily="34" charset="-122"/>
                <a:cs typeface="Titillium Web" pitchFamily="34" charset="-120"/>
              </a:rPr>
              <a:t>Direct-to-Consumer Sales</a:t>
            </a:r>
            <a:endParaRPr lang="en-US" sz="1125" dirty="0"/>
          </a:p>
          <a:p>
            <a:pPr algn="l">
              <a:lnSpc>
                <a:spcPct val="99141"/>
              </a:lnSpc>
              <a:spcBef>
                <a:spcPts val="200"/>
              </a:spcBef>
              <a:spcAft>
                <a:spcPts val="200"/>
              </a:spcAft>
              <a:buSzPct val="100000"/>
            </a:pPr>
            <a:r>
              <a:rPr lang="en-US" sz="1050" dirty="0">
                <a:solidFill>
                  <a:srgbClr val="FFFFFF"/>
                </a:solidFill>
                <a:latin typeface="Titillium Web" pitchFamily="34" charset="0"/>
                <a:ea typeface="Titillium Web" pitchFamily="34" charset="-122"/>
                <a:cs typeface="Titillium Web" pitchFamily="34" charset="-120"/>
              </a:rPr>
              <a:t>Selling through farm stalls, markets, or even online opens a direct line to customers, higher margins, and brand loyalty — especially for a socially driven farm like Ikhwezi.</a:t>
            </a:r>
            <a:endParaRPr lang="en-US" sz="1125" dirty="0"/>
          </a:p>
          <a:p>
            <a:pPr algn="l">
              <a:lnSpc>
                <a:spcPct val="99141"/>
              </a:lnSpc>
              <a:spcBef>
                <a:spcPts val="200"/>
              </a:spcBef>
              <a:spcAft>
                <a:spcPts val="200"/>
              </a:spcAft>
              <a:buSzPct val="100000"/>
            </a:pPr>
            <a:r>
              <a:rPr lang="en-US" sz="1050" b="1" dirty="0">
                <a:solidFill>
                  <a:srgbClr val="FFFFFF"/>
                </a:solidFill>
                <a:latin typeface="Titillium Web" pitchFamily="34" charset="0"/>
                <a:ea typeface="Titillium Web" pitchFamily="34" charset="-122"/>
                <a:cs typeface="Titillium Web" pitchFamily="34" charset="-120"/>
              </a:rPr>
              <a:t>Training and Community Development
</a:t>
            </a:r>
            <a:r>
              <a:rPr lang="en-US" sz="1050" dirty="0">
                <a:solidFill>
                  <a:srgbClr val="FFFFFF"/>
                </a:solidFill>
                <a:latin typeface="Titillium Web" pitchFamily="34" charset="0"/>
                <a:ea typeface="Titillium Web" pitchFamily="34" charset="-122"/>
                <a:cs typeface="Titillium Web" pitchFamily="34" charset="-120"/>
              </a:rPr>
              <a:t>Expanding training programs supports social goals and builds local talent. It also opens doors for external funding and partnerships, while strengthening Ikhwezi’s workforce.</a:t>
            </a:r>
            <a:endParaRPr lang="en-US" sz="1125" dirty="0"/>
          </a:p>
        </p:txBody>
      </p:sp>
      <p:pic>
        <p:nvPicPr>
          <p:cNvPr id="10" name="Image 4" descr="preencoded.png"/>
          <p:cNvPicPr>
            <a:picLocks noChangeAspect="1"/>
          </p:cNvPicPr>
          <p:nvPr/>
        </p:nvPicPr>
        <p:blipFill>
          <a:blip r:embed="rId7"/>
          <a:stretch>
            <a:fillRect/>
          </a:stretch>
        </p:blipFill>
        <p:spPr>
          <a:xfrm>
            <a:off x="803092" y="4295308"/>
            <a:ext cx="1647825" cy="5600700"/>
          </a:xfrm>
          <a:prstGeom prst="rect">
            <a:avLst/>
          </a:prstGeom>
        </p:spPr>
      </p:pic>
      <p:sp>
        <p:nvSpPr>
          <p:cNvPr id="11" name="Text 4"/>
          <p:cNvSpPr/>
          <p:nvPr/>
        </p:nvSpPr>
        <p:spPr>
          <a:xfrm>
            <a:off x="1238926" y="1417949"/>
            <a:ext cx="5734050" cy="447675"/>
          </a:xfrm>
          <a:prstGeom prst="rect">
            <a:avLst/>
          </a:prstGeom>
          <a:noFill/>
          <a:ln/>
        </p:spPr>
        <p:txBody>
          <a:bodyPr wrap="square" lIns="0" tIns="0" rIns="0" bIns="0" rtlCol="0" anchor="ctr"/>
          <a:lstStyle/>
          <a:p>
            <a:pPr marL="0" indent="0" algn="l">
              <a:lnSpc>
                <a:spcPct val="79650"/>
              </a:lnSpc>
              <a:buNone/>
            </a:pPr>
            <a:r>
              <a:rPr lang="en-US" sz="2925" b="1" dirty="0">
                <a:solidFill>
                  <a:srgbClr val="1D1D1D"/>
                </a:solidFill>
                <a:latin typeface="Sora" pitchFamily="34" charset="0"/>
                <a:ea typeface="Sora" pitchFamily="34" charset="-122"/>
                <a:cs typeface="Sora" pitchFamily="34" charset="-120"/>
              </a:rPr>
              <a:t>9.Risks Analysis</a:t>
            </a:r>
            <a:endParaRPr lang="en-US" sz="2925" dirty="0"/>
          </a:p>
        </p:txBody>
      </p:sp>
      <p:sp>
        <p:nvSpPr>
          <p:cNvPr id="12"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28</a:t>
            </a:r>
            <a:endParaRPr lang="en-US" sz="12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8"/>
            <a:ext cx="1162050" cy="1613798"/>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253538" y="1848923"/>
            <a:ext cx="3676650" cy="419100"/>
          </a:xfrm>
          <a:prstGeom prst="rect">
            <a:avLst/>
          </a:prstGeom>
          <a:noFill/>
          <a:ln/>
        </p:spPr>
        <p:txBody>
          <a:bodyPr wrap="square" lIns="0" tIns="0" rIns="0" bIns="0" rtlCol="0" anchor="ctr"/>
          <a:lstStyle/>
          <a:p>
            <a:pPr marL="0" indent="0" algn="l">
              <a:lnSpc>
                <a:spcPct val="79650"/>
              </a:lnSpc>
              <a:buNone/>
            </a:pPr>
            <a:r>
              <a:rPr lang="en-US" sz="2775" b="1" dirty="0">
                <a:solidFill>
                  <a:srgbClr val="1D1D1D"/>
                </a:solidFill>
                <a:latin typeface="Sora" pitchFamily="34" charset="0"/>
                <a:ea typeface="Sora" pitchFamily="34" charset="-122"/>
                <a:cs typeface="Sora" pitchFamily="34" charset="-120"/>
              </a:rPr>
              <a:t>9. Risks Analysis</a:t>
            </a:r>
            <a:endParaRPr lang="en-US" sz="2775" dirty="0"/>
          </a:p>
        </p:txBody>
      </p:sp>
      <p:sp>
        <p:nvSpPr>
          <p:cNvPr id="7" name="Text 1"/>
          <p:cNvSpPr/>
          <p:nvPr/>
        </p:nvSpPr>
        <p:spPr>
          <a:xfrm>
            <a:off x="897285" y="2910745"/>
            <a:ext cx="4795388" cy="1009650"/>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Summary</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Like any farming business, Ikhwezi must navigate real risks — from price swings to infrastructure breakdowns. But with good planning and the right systems in place, most of these risks can be reduced or even turned into advantages</a:t>
            </a:r>
            <a:r>
              <a:rPr lang="en-US" sz="1050" dirty="0">
                <a:solidFill>
                  <a:srgbClr val="1D1D1D"/>
                </a:solidFill>
                <a:latin typeface="Titillium Web" pitchFamily="34" charset="0"/>
                <a:ea typeface="Titillium Web" pitchFamily="34" charset="-122"/>
                <a:cs typeface="Titillium Web" pitchFamily="34" charset="-120"/>
              </a:rPr>
              <a:t>.</a:t>
            </a:r>
            <a:endParaRPr lang="en-US" sz="1200" dirty="0"/>
          </a:p>
        </p:txBody>
      </p:sp>
      <p:sp>
        <p:nvSpPr>
          <p:cNvPr id="8" name="Text 2"/>
          <p:cNvSpPr/>
          <p:nvPr/>
        </p:nvSpPr>
        <p:spPr>
          <a:xfrm>
            <a:off x="804235" y="680375"/>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9"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0" name="Image 4" descr="preencoded.png"/>
          <p:cNvPicPr>
            <a:picLocks noChangeAspect="1"/>
          </p:cNvPicPr>
          <p:nvPr/>
        </p:nvPicPr>
        <p:blipFill>
          <a:blip r:embed="rId7"/>
          <a:stretch>
            <a:fillRect/>
          </a:stretch>
        </p:blipFill>
        <p:spPr>
          <a:xfrm>
            <a:off x="5692674" y="1673028"/>
            <a:ext cx="1393859" cy="1047217"/>
          </a:xfrm>
          <a:prstGeom prst="rect">
            <a:avLst/>
          </a:prstGeom>
        </p:spPr>
      </p:pic>
      <p:sp>
        <p:nvSpPr>
          <p:cNvPr id="11" name="Text 4"/>
          <p:cNvSpPr/>
          <p:nvPr/>
        </p:nvSpPr>
        <p:spPr>
          <a:xfrm>
            <a:off x="897285" y="7589068"/>
            <a:ext cx="5743575" cy="190500"/>
          </a:xfrm>
          <a:prstGeom prst="rect">
            <a:avLst/>
          </a:prstGeom>
          <a:noFill/>
          <a:ln/>
        </p:spPr>
        <p:txBody>
          <a:bodyPr wrap="square" lIns="0" tIns="0" rIns="0" bIns="0" rtlCol="0" anchor="ctr"/>
          <a:lstStyle/>
          <a:p>
            <a:pPr marL="0" indent="0" algn="l">
              <a:lnSpc>
                <a:spcPct val="79650"/>
              </a:lnSpc>
              <a:buNone/>
            </a:pPr>
            <a:r>
              <a:rPr lang="en-US" sz="1275" b="1" dirty="0">
                <a:solidFill>
                  <a:srgbClr val="2B2B35"/>
                </a:solidFill>
                <a:latin typeface="Roboto Condensed" pitchFamily="34" charset="0"/>
                <a:ea typeface="Roboto Condensed" pitchFamily="34" charset="-122"/>
                <a:cs typeface="Roboto Condensed" pitchFamily="34" charset="-120"/>
              </a:rPr>
              <a:t>Table 6: Key Business Risks and Mitigation Strategies</a:t>
            </a:r>
            <a:endParaRPr lang="en-US" sz="1275" dirty="0"/>
          </a:p>
        </p:txBody>
      </p:sp>
      <p:pic>
        <p:nvPicPr>
          <p:cNvPr id="12" name="Image 5" descr="preencoded.png"/>
          <p:cNvPicPr>
            <a:picLocks noChangeAspect="1"/>
          </p:cNvPicPr>
          <p:nvPr/>
        </p:nvPicPr>
        <p:blipFill>
          <a:blip r:embed="rId8"/>
          <a:stretch>
            <a:fillRect/>
          </a:stretch>
        </p:blipFill>
        <p:spPr>
          <a:xfrm>
            <a:off x="807232" y="4337305"/>
            <a:ext cx="6416277" cy="2836208"/>
          </a:xfrm>
          <a:prstGeom prst="rect">
            <a:avLst/>
          </a:prstGeom>
        </p:spPr>
      </p:pic>
      <p:sp>
        <p:nvSpPr>
          <p:cNvPr id="13"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29</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442224" y="1288723"/>
            <a:ext cx="866775" cy="1895475"/>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7"/>
          <a:stretch>
            <a:fillRect/>
          </a:stretch>
        </p:blipFill>
        <p:spPr>
          <a:xfrm>
            <a:off x="803082" y="3509296"/>
            <a:ext cx="6486525" cy="6372225"/>
          </a:xfrm>
          <a:prstGeom prst="rect">
            <a:avLst/>
          </a:prstGeom>
        </p:spPr>
      </p:pic>
      <p:sp>
        <p:nvSpPr>
          <p:cNvPr id="7" name="Text 0"/>
          <p:cNvSpPr/>
          <p:nvPr/>
        </p:nvSpPr>
        <p:spPr>
          <a:xfrm>
            <a:off x="1238926" y="1527324"/>
            <a:ext cx="3676650" cy="1028700"/>
          </a:xfrm>
          <a:prstGeom prst="rect">
            <a:avLst/>
          </a:prstGeom>
          <a:noFill/>
          <a:ln/>
        </p:spPr>
        <p:txBody>
          <a:bodyPr wrap="square" lIns="0" tIns="0" rIns="0" bIns="0" rtlCol="0" anchor="ctr"/>
          <a:lstStyle/>
          <a:p>
            <a:pPr marL="0" indent="0" algn="l">
              <a:lnSpc>
                <a:spcPct val="79650"/>
              </a:lnSpc>
              <a:buNone/>
            </a:pPr>
            <a:r>
              <a:rPr lang="en-US" sz="3375" b="1" dirty="0">
                <a:solidFill>
                  <a:srgbClr val="1D1D1D"/>
                </a:solidFill>
                <a:latin typeface="Sora" pitchFamily="34" charset="0"/>
                <a:ea typeface="Sora" pitchFamily="34" charset="-122"/>
                <a:cs typeface="Sora" pitchFamily="34" charset="-120"/>
              </a:rPr>
              <a:t>Table of Contents</a:t>
            </a:r>
            <a:endParaRPr lang="en-US" sz="3375" dirty="0"/>
          </a:p>
        </p:txBody>
      </p:sp>
      <p:pic>
        <p:nvPicPr>
          <p:cNvPr id="8" name="Image 5" descr="preencoded.png"/>
          <p:cNvPicPr>
            <a:picLocks noChangeAspect="1"/>
          </p:cNvPicPr>
          <p:nvPr/>
        </p:nvPicPr>
        <p:blipFill>
          <a:blip r:embed="rId8"/>
          <a:stretch>
            <a:fillRect/>
          </a:stretch>
        </p:blipFill>
        <p:spPr>
          <a:xfrm>
            <a:off x="5856842" y="1671255"/>
            <a:ext cx="1203579" cy="1149572"/>
          </a:xfrm>
          <a:prstGeom prst="rect">
            <a:avLst/>
          </a:prstGeom>
        </p:spPr>
      </p:pic>
      <p:sp>
        <p:nvSpPr>
          <p:cNvPr id="9" name="Text 1"/>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10"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1" name="Image 6" descr="preencoded.png"/>
          <p:cNvPicPr>
            <a:picLocks noChangeAspect="1"/>
          </p:cNvPicPr>
          <p:nvPr/>
        </p:nvPicPr>
        <p:blipFill>
          <a:blip r:embed="rId9"/>
          <a:stretch>
            <a:fillRect/>
          </a:stretch>
        </p:blipFill>
        <p:spPr>
          <a:xfrm>
            <a:off x="803097" y="3670764"/>
            <a:ext cx="6305550" cy="6086475"/>
          </a:xfrm>
          <a:prstGeom prst="rect">
            <a:avLst/>
          </a:prstGeom>
        </p:spPr>
      </p:pic>
      <p:sp>
        <p:nvSpPr>
          <p:cNvPr id="12" name="Text 3"/>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6" name="Text 0"/>
          <p:cNvSpPr/>
          <p:nvPr/>
        </p:nvSpPr>
        <p:spPr>
          <a:xfrm>
            <a:off x="2926718" y="2110988"/>
            <a:ext cx="4305300" cy="381000"/>
          </a:xfrm>
          <a:prstGeom prst="rect">
            <a:avLst/>
          </a:prstGeom>
          <a:noFill/>
          <a:ln/>
        </p:spPr>
        <p:txBody>
          <a:bodyPr wrap="square" lIns="0" tIns="0" rIns="0" bIns="0" rtlCol="0" anchor="ctr"/>
          <a:lstStyle/>
          <a:p>
            <a:pPr marL="0" indent="0" algn="l">
              <a:lnSpc>
                <a:spcPct val="79650"/>
              </a:lnSpc>
              <a:buNone/>
            </a:pPr>
            <a:r>
              <a:rPr lang="en-US" sz="2475" b="1" dirty="0">
                <a:solidFill>
                  <a:srgbClr val="1D1D1D"/>
                </a:solidFill>
                <a:latin typeface="Sora" pitchFamily="34" charset="0"/>
                <a:ea typeface="Sora" pitchFamily="34" charset="-122"/>
                <a:cs typeface="Sora" pitchFamily="34" charset="-120"/>
              </a:rPr>
              <a:t>9. Risks Analysis</a:t>
            </a:r>
            <a:endParaRPr lang="en-US" sz="2475" dirty="0"/>
          </a:p>
        </p:txBody>
      </p:sp>
      <p:sp>
        <p:nvSpPr>
          <p:cNvPr id="7" name="Text 1"/>
          <p:cNvSpPr/>
          <p:nvPr/>
        </p:nvSpPr>
        <p:spPr>
          <a:xfrm>
            <a:off x="2926718" y="4341403"/>
            <a:ext cx="4362450" cy="828675"/>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Table Key Insight</a:t>
            </a:r>
            <a:endParaRPr lang="en-US" sz="1600" dirty="0"/>
          </a:p>
          <a:p>
            <a:pPr algn="l">
              <a:lnSpc>
                <a:spcPts val="1600"/>
              </a:lnSpc>
              <a:spcBef>
                <a:spcPts val="600"/>
              </a:spcBef>
              <a:spcAft>
                <a:spcPts val="600"/>
              </a:spcAft>
              <a:buSzPct val="100000"/>
            </a:pPr>
            <a:r>
              <a:rPr lang="en-US" sz="1300" dirty="0">
                <a:solidFill>
                  <a:srgbClr val="1D1D1D"/>
                </a:solidFill>
                <a:latin typeface="Titillium Web" pitchFamily="34" charset="0"/>
                <a:ea typeface="Titillium Web" pitchFamily="34" charset="-122"/>
                <a:cs typeface="Titillium Web" pitchFamily="34" charset="-120"/>
              </a:rPr>
              <a:t>Ikhwezi Farm’s existing infrastructure, past certifications, and experience already reduce many of these risks. What’s needed now is vigilance, investment in best practices, and a strong risk management mindset.</a:t>
            </a:r>
          </a:p>
          <a:p>
            <a:pPr>
              <a:lnSpc>
                <a:spcPts val="1600"/>
              </a:lnSpc>
              <a:spcBef>
                <a:spcPts val="600"/>
              </a:spcBef>
              <a:spcAft>
                <a:spcPts val="600"/>
              </a:spcAft>
              <a:buSzPct val="100000"/>
            </a:pPr>
            <a:r>
              <a:rPr lang="en-US" sz="1600" b="1" dirty="0">
                <a:solidFill>
                  <a:srgbClr val="1D1D1D"/>
                </a:solidFill>
                <a:latin typeface="Titillium Web" pitchFamily="34" charset="0"/>
              </a:rPr>
              <a:t>Summary Perspective</a:t>
            </a:r>
          </a:p>
          <a:p>
            <a:pPr algn="l">
              <a:lnSpc>
                <a:spcPts val="1600"/>
              </a:lnSpc>
              <a:spcBef>
                <a:spcPts val="600"/>
              </a:spcBef>
              <a:spcAft>
                <a:spcPts val="600"/>
              </a:spcAft>
              <a:buSzPct val="100000"/>
            </a:pPr>
            <a:r>
              <a:rPr lang="en-US" sz="1300" dirty="0">
                <a:solidFill>
                  <a:srgbClr val="1D1D1D"/>
                </a:solidFill>
                <a:latin typeface="Titillium Web" pitchFamily="34" charset="0"/>
              </a:rPr>
              <a:t>In short, the growth opportunities for Ikhwezi Farm clearly outweigh the risks — as long as the team stays proactive. With disciplined management, strong market relationships, and a focus on consistent quality, the farm is well-positioned to grow, re-enter premium channels, and expand into new markets. Its competitive strengths — from greenhouse capacity to social impact credentials — provide a solid foundation for both profitability and long-term sustainability</a:t>
            </a:r>
          </a:p>
          <a:p>
            <a:pPr algn="l">
              <a:lnSpc>
                <a:spcPct val="99141"/>
              </a:lnSpc>
              <a:buSzPct val="100000"/>
            </a:pPr>
            <a:endParaRPr lang="en-US" sz="1200" dirty="0"/>
          </a:p>
        </p:txBody>
      </p:sp>
      <p:sp>
        <p:nvSpPr>
          <p:cNvPr id="8" name="Text 2"/>
          <p:cNvSpPr/>
          <p:nvPr/>
        </p:nvSpPr>
        <p:spPr>
          <a:xfrm>
            <a:off x="804235" y="72119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9"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0" name="Image 4" descr="preencoded.png"/>
          <p:cNvPicPr>
            <a:picLocks noChangeAspect="1"/>
          </p:cNvPicPr>
          <p:nvPr/>
        </p:nvPicPr>
        <p:blipFill>
          <a:blip r:embed="rId6"/>
          <a:stretch>
            <a:fillRect/>
          </a:stretch>
        </p:blipFill>
        <p:spPr>
          <a:xfrm>
            <a:off x="803002" y="1962169"/>
            <a:ext cx="1495425" cy="7400925"/>
          </a:xfrm>
          <a:prstGeom prst="rect">
            <a:avLst/>
          </a:prstGeom>
        </p:spPr>
      </p:pic>
      <p:sp>
        <p:nvSpPr>
          <p:cNvPr id="11" name="Text 4"/>
          <p:cNvSpPr/>
          <p:nvPr/>
        </p:nvSpPr>
        <p:spPr>
          <a:xfrm>
            <a:off x="2987402" y="4821650"/>
            <a:ext cx="4295775" cy="2362200"/>
          </a:xfrm>
          <a:prstGeom prst="rect">
            <a:avLst/>
          </a:prstGeom>
          <a:noFill/>
          <a:ln/>
        </p:spPr>
        <p:txBody>
          <a:bodyPr wrap="square" lIns="0" tIns="0" rIns="0" bIns="0" rtlCol="0" anchor="ctr"/>
          <a:lstStyle/>
          <a:p>
            <a:pPr marL="0" indent="0" algn="l">
              <a:lnSpc>
                <a:spcPct val="99141"/>
              </a:lnSpc>
              <a:buNone/>
            </a:pPr>
            <a:r>
              <a:rPr lang="en-US" sz="1200" dirty="0">
                <a:solidFill>
                  <a:srgbClr val="2B2B35"/>
                </a:solidFill>
                <a:latin typeface="Titillium Web" pitchFamily="34" charset="0"/>
                <a:ea typeface="Titillium Web" pitchFamily="34" charset="-122"/>
                <a:cs typeface="Titillium Web" pitchFamily="34" charset="-120"/>
              </a:rPr>
              <a:t>.</a:t>
            </a:r>
            <a:endParaRPr lang="en-US" sz="1200" dirty="0"/>
          </a:p>
          <a:p>
            <a:pPr marL="0" indent="0" algn="l">
              <a:lnSpc>
                <a:spcPct val="66563"/>
              </a:lnSpc>
              <a:buNone/>
            </a:pPr>
            <a:r>
              <a:rPr lang="en-US" sz="1200" dirty="0">
                <a:solidFill>
                  <a:srgbClr val="000000"/>
                </a:solidFill>
              </a:rPr>
              <a:t> </a:t>
            </a:r>
            <a:endParaRPr lang="en-US" sz="1200" dirty="0"/>
          </a:p>
        </p:txBody>
      </p:sp>
      <p:sp>
        <p:nvSpPr>
          <p:cNvPr id="12"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30</a:t>
            </a:r>
            <a:endParaRPr lang="en-US" sz="12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57337" y="4584621"/>
            <a:ext cx="6819900" cy="50768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07232" y="1417949"/>
            <a:ext cx="85725" cy="514350"/>
          </a:xfrm>
          <a:prstGeom prst="rect">
            <a:avLst/>
          </a:prstGeom>
        </p:spPr>
      </p:pic>
      <p:sp>
        <p:nvSpPr>
          <p:cNvPr id="6" name="Text 0"/>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7"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8" name="Text 2"/>
          <p:cNvSpPr/>
          <p:nvPr/>
        </p:nvSpPr>
        <p:spPr>
          <a:xfrm>
            <a:off x="897333" y="2604611"/>
            <a:ext cx="6286500" cy="1095375"/>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A good market analysis is only useful if it leads to action. For Ikhwezi Farm, the insights gathered in this report point to clear and achievable next steps. These recommendations are designed to guide the farm’s growth journey — from regaining market presence to scaling new value-added opportunities and strengthening partnerships.</a:t>
            </a:r>
            <a:endParaRPr lang="en-US" sz="1300" dirty="0"/>
          </a:p>
        </p:txBody>
      </p:sp>
      <p:sp>
        <p:nvSpPr>
          <p:cNvPr id="9" name="Text 3"/>
          <p:cNvSpPr/>
          <p:nvPr/>
        </p:nvSpPr>
        <p:spPr>
          <a:xfrm>
            <a:off x="2709701" y="4727267"/>
            <a:ext cx="4467225" cy="3895725"/>
          </a:xfrm>
          <a:prstGeom prst="rect">
            <a:avLst/>
          </a:prstGeom>
          <a:noFill/>
          <a:ln/>
        </p:spPr>
        <p:txBody>
          <a:bodyPr wrap="square" lIns="0" tIns="0" rIns="0" bIns="0" rtlCol="0" anchor="ctr"/>
          <a:lstStyle/>
          <a:p>
            <a:pPr marL="0" indent="0" algn="l">
              <a:lnSpc>
                <a:spcPct val="86166"/>
              </a:lnSpc>
              <a:spcBef>
                <a:spcPts val="200"/>
              </a:spcBef>
              <a:spcAft>
                <a:spcPts val="200"/>
              </a:spcAft>
              <a:buNone/>
            </a:pPr>
            <a:r>
              <a:rPr lang="en-US" sz="1125" b="1" dirty="0">
                <a:solidFill>
                  <a:srgbClr val="FFFFFF"/>
                </a:solidFill>
                <a:latin typeface="Titillium Web" pitchFamily="34" charset="0"/>
                <a:ea typeface="Titillium Web" pitchFamily="34" charset="-122"/>
                <a:cs typeface="Titillium Web" pitchFamily="34" charset="-120"/>
              </a:rPr>
              <a:t>Market Entry and Growth Recommendations</a:t>
            </a:r>
            <a:endParaRPr lang="en-US" sz="1125" dirty="0"/>
          </a:p>
          <a:p>
            <a:pPr marL="0" indent="0" algn="l">
              <a:lnSpc>
                <a:spcPct val="99141"/>
              </a:lnSpc>
              <a:spcBef>
                <a:spcPts val="200"/>
              </a:spcBef>
              <a:spcAft>
                <a:spcPts val="200"/>
              </a:spcAft>
              <a:buNone/>
            </a:pPr>
            <a:r>
              <a:rPr lang="en-US" sz="1200" b="1" dirty="0">
                <a:solidFill>
                  <a:srgbClr val="FFFFFF"/>
                </a:solidFill>
                <a:latin typeface="Titillium Web" pitchFamily="34" charset="0"/>
                <a:ea typeface="Titillium Web" pitchFamily="34" charset="-122"/>
                <a:cs typeface="Titillium Web" pitchFamily="34" charset="-120"/>
              </a:rPr>
              <a:t>Introduction</a:t>
            </a:r>
            <a:endParaRPr lang="en-US" sz="1125" dirty="0"/>
          </a:p>
          <a:p>
            <a:pPr marL="0" indent="0" algn="l">
              <a:lnSpc>
                <a:spcPct val="99141"/>
              </a:lnSpc>
              <a:spcBef>
                <a:spcPts val="200"/>
              </a:spcBef>
              <a:spcAft>
                <a:spcPts val="200"/>
              </a:spcAft>
              <a:buNone/>
            </a:pPr>
            <a:r>
              <a:rPr lang="en-US" sz="1050" dirty="0">
                <a:solidFill>
                  <a:srgbClr val="FFFFFF"/>
                </a:solidFill>
                <a:latin typeface="Titillium Web" pitchFamily="34" charset="0"/>
                <a:ea typeface="Titillium Web" pitchFamily="34" charset="-122"/>
                <a:cs typeface="Titillium Web" pitchFamily="34" charset="-120"/>
              </a:rPr>
              <a:t>Ikhwezi Farm has strong fundamentals — a good product mix, greenhouse capacity, and proven market relationships. What’s needed now is a steady, phased approach to re-entering the market, growing capacity, and building long-term resilience.</a:t>
            </a:r>
            <a:endParaRPr lang="en-US" sz="1125" dirty="0">
              <a:solidFill>
                <a:srgbClr val="FFFFFF"/>
              </a:solidFill>
              <a:latin typeface="Titillium Web" pitchFamily="34" charset="0"/>
              <a:ea typeface="Titillium Web" pitchFamily="34" charset="-122"/>
              <a:cs typeface="Titillium Web" pitchFamily="34" charset="-120"/>
            </a:endParaRPr>
          </a:p>
          <a:p>
            <a:pPr marL="0" indent="0" algn="l">
              <a:lnSpc>
                <a:spcPct val="99141"/>
              </a:lnSpc>
              <a:spcBef>
                <a:spcPts val="200"/>
              </a:spcBef>
              <a:spcAft>
                <a:spcPts val="200"/>
              </a:spcAft>
              <a:buNone/>
            </a:pPr>
            <a:endParaRPr lang="en-US" sz="1125" dirty="0"/>
          </a:p>
          <a:p>
            <a:pPr marL="0" indent="0" algn="l">
              <a:lnSpc>
                <a:spcPct val="66563"/>
              </a:lnSpc>
              <a:spcBef>
                <a:spcPts val="200"/>
              </a:spcBef>
              <a:spcAft>
                <a:spcPts val="200"/>
              </a:spcAft>
              <a:buNone/>
            </a:pPr>
            <a:r>
              <a:rPr lang="en-US" sz="1050" b="1" dirty="0">
                <a:solidFill>
                  <a:srgbClr val="FFFFFF"/>
                </a:solidFill>
                <a:latin typeface="Titillium Web" pitchFamily="34" charset="0"/>
                <a:ea typeface="Titillium Web" pitchFamily="34" charset="-122"/>
                <a:cs typeface="Titillium Web" pitchFamily="34" charset="-120"/>
              </a:rPr>
              <a:t>Recomendations</a:t>
            </a:r>
            <a:endParaRPr lang="en-US" sz="1125" dirty="0"/>
          </a:p>
          <a:p>
            <a:pPr algn="l">
              <a:lnSpc>
                <a:spcPct val="99141"/>
              </a:lnSpc>
              <a:spcBef>
                <a:spcPts val="200"/>
              </a:spcBef>
              <a:spcAft>
                <a:spcPts val="200"/>
              </a:spcAft>
              <a:buSzPct val="100000"/>
            </a:pPr>
            <a:r>
              <a:rPr lang="en-US" sz="1050" b="1" dirty="0">
                <a:solidFill>
                  <a:srgbClr val="FFFFFF"/>
                </a:solidFill>
                <a:latin typeface="Titillium Web" pitchFamily="34" charset="0"/>
                <a:ea typeface="Titillium Web" pitchFamily="34" charset="-122"/>
                <a:cs typeface="Titillium Web" pitchFamily="34" charset="-120"/>
              </a:rPr>
              <a:t>Re-establish Retail Relationships</a:t>
            </a:r>
            <a:endParaRPr lang="en-US" sz="1125" dirty="0"/>
          </a:p>
          <a:p>
            <a:pPr algn="l">
              <a:lnSpc>
                <a:spcPct val="99141"/>
              </a:lnSpc>
              <a:spcBef>
                <a:spcPts val="200"/>
              </a:spcBef>
              <a:spcAft>
                <a:spcPts val="200"/>
              </a:spcAft>
              <a:buSzPct val="100000"/>
            </a:pPr>
            <a:r>
              <a:rPr lang="en-US" sz="1050" dirty="0">
                <a:solidFill>
                  <a:srgbClr val="FFFFFF"/>
                </a:solidFill>
                <a:latin typeface="Titillium Web" pitchFamily="34" charset="0"/>
                <a:ea typeface="Titillium Web" pitchFamily="34" charset="-122"/>
                <a:cs typeface="Titillium Web" pitchFamily="34" charset="-120"/>
              </a:rPr>
              <a:t>Finalize agreements with top retailers like Pick ’n Pay and Woolworths, using past experience and the renewal of Global GAP certification as proof of credibility.</a:t>
            </a:r>
            <a:endParaRPr lang="en-US" sz="1125" dirty="0"/>
          </a:p>
          <a:p>
            <a:pPr algn="l">
              <a:lnSpc>
                <a:spcPct val="99141"/>
              </a:lnSpc>
              <a:spcBef>
                <a:spcPts val="200"/>
              </a:spcBef>
              <a:spcAft>
                <a:spcPts val="200"/>
              </a:spcAft>
              <a:buSzPct val="100000"/>
            </a:pPr>
            <a:r>
              <a:rPr lang="en-US" sz="1050" b="1" dirty="0">
                <a:solidFill>
                  <a:srgbClr val="FFFFFF"/>
                </a:solidFill>
                <a:latin typeface="Titillium Web" pitchFamily="34" charset="0"/>
                <a:ea typeface="Titillium Web" pitchFamily="34" charset="-122"/>
                <a:cs typeface="Titillium Web" pitchFamily="34" charset="-120"/>
              </a:rPr>
              <a:t>Target High-Value Buyers</a:t>
            </a:r>
            <a:endParaRPr lang="en-US" sz="1125" dirty="0"/>
          </a:p>
          <a:p>
            <a:pPr algn="l">
              <a:lnSpc>
                <a:spcPct val="99141"/>
              </a:lnSpc>
              <a:spcBef>
                <a:spcPts val="200"/>
              </a:spcBef>
              <a:spcAft>
                <a:spcPts val="200"/>
              </a:spcAft>
              <a:buSzPct val="100000"/>
            </a:pPr>
            <a:r>
              <a:rPr lang="en-US" sz="1050" dirty="0">
                <a:solidFill>
                  <a:srgbClr val="FFFFFF"/>
                </a:solidFill>
                <a:latin typeface="Titillium Web" pitchFamily="34" charset="0"/>
                <a:ea typeface="Titillium Web" pitchFamily="34" charset="-122"/>
                <a:cs typeface="Titillium Web" pitchFamily="34" charset="-120"/>
              </a:rPr>
              <a:t>Focus on restaurants, boutique retailers, and hospitality clients who prioritize traceability, freshness, and quality.</a:t>
            </a:r>
            <a:endParaRPr lang="en-US" sz="1125" dirty="0"/>
          </a:p>
          <a:p>
            <a:pPr algn="l">
              <a:lnSpc>
                <a:spcPct val="99141"/>
              </a:lnSpc>
              <a:spcBef>
                <a:spcPts val="200"/>
              </a:spcBef>
              <a:spcAft>
                <a:spcPts val="200"/>
              </a:spcAft>
              <a:buSzPct val="100000"/>
            </a:pPr>
            <a:r>
              <a:rPr lang="en-US" sz="1050" b="1" dirty="0">
                <a:solidFill>
                  <a:srgbClr val="FFFFFF"/>
                </a:solidFill>
                <a:latin typeface="Titillium Web" pitchFamily="34" charset="0"/>
                <a:ea typeface="Titillium Web" pitchFamily="34" charset="-122"/>
                <a:cs typeface="Titillium Web" pitchFamily="34" charset="-120"/>
              </a:rPr>
              <a:t>Diversify Market Channels</a:t>
            </a:r>
            <a:endParaRPr lang="en-US" sz="1125" dirty="0"/>
          </a:p>
          <a:p>
            <a:pPr algn="l">
              <a:lnSpc>
                <a:spcPct val="99141"/>
              </a:lnSpc>
              <a:spcBef>
                <a:spcPts val="200"/>
              </a:spcBef>
              <a:spcAft>
                <a:spcPts val="200"/>
              </a:spcAft>
              <a:buSzPct val="100000"/>
            </a:pPr>
            <a:r>
              <a:rPr lang="en-US" sz="1050" dirty="0">
                <a:solidFill>
                  <a:srgbClr val="FFFFFF"/>
                </a:solidFill>
                <a:latin typeface="Titillium Web" pitchFamily="34" charset="0"/>
                <a:ea typeface="Titillium Web" pitchFamily="34" charset="-122"/>
                <a:cs typeface="Titillium Web" pitchFamily="34" charset="-120"/>
              </a:rPr>
              <a:t>Balance wholesale with direct-to-consumer and export sales. This spreads risk and ensures that the farm isn’t overly dependent on one buyer type.</a:t>
            </a:r>
            <a:endParaRPr lang="en-US" sz="1125" dirty="0"/>
          </a:p>
        </p:txBody>
      </p:sp>
      <p:pic>
        <p:nvPicPr>
          <p:cNvPr id="10" name="Image 4" descr="preencoded.png"/>
          <p:cNvPicPr>
            <a:picLocks noChangeAspect="1"/>
          </p:cNvPicPr>
          <p:nvPr/>
        </p:nvPicPr>
        <p:blipFill>
          <a:blip r:embed="rId7"/>
          <a:stretch>
            <a:fillRect/>
          </a:stretch>
        </p:blipFill>
        <p:spPr>
          <a:xfrm>
            <a:off x="803092" y="4295308"/>
            <a:ext cx="1647825" cy="5600700"/>
          </a:xfrm>
          <a:prstGeom prst="rect">
            <a:avLst/>
          </a:prstGeom>
        </p:spPr>
      </p:pic>
      <p:sp>
        <p:nvSpPr>
          <p:cNvPr id="11" name="Text 4"/>
          <p:cNvSpPr/>
          <p:nvPr/>
        </p:nvSpPr>
        <p:spPr>
          <a:xfrm>
            <a:off x="1160211" y="1406338"/>
            <a:ext cx="6286500" cy="847725"/>
          </a:xfrm>
          <a:prstGeom prst="rect">
            <a:avLst/>
          </a:prstGeom>
          <a:noFill/>
          <a:ln/>
        </p:spPr>
        <p:txBody>
          <a:bodyPr wrap="square" lIns="0" tIns="0" rIns="0" bIns="0" rtlCol="0" anchor="ctr"/>
          <a:lstStyle/>
          <a:p>
            <a:pPr>
              <a:lnSpc>
                <a:spcPct val="79650"/>
              </a:lnSpc>
              <a:buSzPct val="100000"/>
            </a:pPr>
            <a:r>
              <a:rPr lang="en-US" sz="2775" b="1" dirty="0">
                <a:solidFill>
                  <a:srgbClr val="1D1D1D"/>
                </a:solidFill>
                <a:latin typeface="Sora" pitchFamily="34" charset="0"/>
                <a:ea typeface="Sora" pitchFamily="34" charset="-122"/>
                <a:cs typeface="Sora" pitchFamily="34" charset="-120"/>
              </a:rPr>
              <a:t>10. Strategic Implications </a:t>
            </a:r>
            <a:endParaRPr lang="en-US" sz="2775" dirty="0"/>
          </a:p>
        </p:txBody>
      </p:sp>
      <p:sp>
        <p:nvSpPr>
          <p:cNvPr id="12"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31</a:t>
            </a:r>
            <a:endParaRPr lang="en-US" sz="12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6" name="Text 0"/>
          <p:cNvSpPr/>
          <p:nvPr/>
        </p:nvSpPr>
        <p:spPr>
          <a:xfrm>
            <a:off x="2928823" y="1958492"/>
            <a:ext cx="4305300" cy="381000"/>
          </a:xfrm>
          <a:prstGeom prst="rect">
            <a:avLst/>
          </a:prstGeom>
          <a:noFill/>
          <a:ln/>
        </p:spPr>
        <p:txBody>
          <a:bodyPr wrap="square" lIns="0" tIns="0" rIns="0" bIns="0" rtlCol="0" anchor="ctr"/>
          <a:lstStyle/>
          <a:p>
            <a:pPr algn="l">
              <a:lnSpc>
                <a:spcPct val="79650"/>
              </a:lnSpc>
              <a:buSzPct val="100000"/>
            </a:pPr>
            <a:r>
              <a:rPr lang="en-US" sz="2475" b="1" dirty="0">
                <a:solidFill>
                  <a:srgbClr val="1D1D1D"/>
                </a:solidFill>
                <a:latin typeface="Sora" pitchFamily="34" charset="0"/>
                <a:ea typeface="Sora" pitchFamily="34" charset="-122"/>
                <a:cs typeface="Sora" pitchFamily="34" charset="-120"/>
              </a:rPr>
              <a:t>10. Strategic Implications</a:t>
            </a:r>
            <a:endParaRPr lang="en-US" sz="2475" dirty="0"/>
          </a:p>
        </p:txBody>
      </p:sp>
      <p:sp>
        <p:nvSpPr>
          <p:cNvPr id="7" name="Text 1"/>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8"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9" name="Image 4" descr="preencoded.png"/>
          <p:cNvPicPr>
            <a:picLocks noChangeAspect="1"/>
          </p:cNvPicPr>
          <p:nvPr/>
        </p:nvPicPr>
        <p:blipFill>
          <a:blip r:embed="rId6"/>
          <a:stretch>
            <a:fillRect/>
          </a:stretch>
        </p:blipFill>
        <p:spPr>
          <a:xfrm>
            <a:off x="803002" y="1962169"/>
            <a:ext cx="1495425" cy="7400925"/>
          </a:xfrm>
          <a:prstGeom prst="rect">
            <a:avLst/>
          </a:prstGeom>
        </p:spPr>
      </p:pic>
      <p:sp>
        <p:nvSpPr>
          <p:cNvPr id="10" name="Text 3"/>
          <p:cNvSpPr/>
          <p:nvPr/>
        </p:nvSpPr>
        <p:spPr>
          <a:xfrm>
            <a:off x="2923362" y="4732421"/>
            <a:ext cx="4295775" cy="3013975"/>
          </a:xfrm>
          <a:prstGeom prst="rect">
            <a:avLst/>
          </a:prstGeom>
          <a:noFill/>
          <a:ln/>
        </p:spPr>
        <p:txBody>
          <a:bodyPr wrap="square" lIns="0" tIns="0" rIns="0" bIns="0" rtlCol="0" anchor="ctr"/>
          <a:lstStyle/>
          <a:p>
            <a:pPr marL="0" indent="0" algn="l">
              <a:lnSpc>
                <a:spcPts val="1600"/>
              </a:lnSpc>
              <a:spcBef>
                <a:spcPts val="600"/>
              </a:spcBef>
              <a:spcAft>
                <a:spcPts val="600"/>
              </a:spcAft>
              <a:buNone/>
            </a:pPr>
            <a:r>
              <a:rPr lang="en-US" b="1" dirty="0">
                <a:solidFill>
                  <a:srgbClr val="2B2B35"/>
                </a:solidFill>
                <a:latin typeface="Titillium Web" pitchFamily="34" charset="0"/>
                <a:ea typeface="Titillium Web" pitchFamily="34" charset="-122"/>
                <a:cs typeface="Titillium Web" pitchFamily="34" charset="-120"/>
              </a:rPr>
              <a:t>Opportunities</a:t>
            </a:r>
            <a:endParaRPr lang="en-US" dirty="0"/>
          </a:p>
          <a:p>
            <a:pPr algn="l">
              <a:lnSpc>
                <a:spcPts val="1600"/>
              </a:lnSpc>
              <a:spcBef>
                <a:spcPts val="1200"/>
              </a:spcBef>
              <a:spcAft>
                <a:spcPts val="600"/>
              </a:spcAft>
              <a:buSzPct val="100000"/>
            </a:pPr>
            <a:r>
              <a:rPr lang="en-US" sz="1300" b="1" i="1" dirty="0">
                <a:solidFill>
                  <a:srgbClr val="2B2B35"/>
                </a:solidFill>
                <a:latin typeface="Titillium Web" pitchFamily="34" charset="0"/>
                <a:ea typeface="Titillium Web" pitchFamily="34" charset="-122"/>
                <a:cs typeface="Titillium Web" pitchFamily="34" charset="-120"/>
              </a:rPr>
              <a:t>Pre-packaged Herbs</a:t>
            </a:r>
            <a:endParaRPr lang="en-US" sz="1300" i="1" dirty="0"/>
          </a:p>
          <a:p>
            <a:pPr>
              <a:lnSpc>
                <a:spcPts val="1600"/>
              </a:lnSpc>
              <a:spcBef>
                <a:spcPts val="600"/>
              </a:spcBef>
              <a:spcAft>
                <a:spcPts val="600"/>
              </a:spcAft>
              <a:buSzPct val="100000"/>
            </a:pPr>
            <a:r>
              <a:rPr lang="en-US" sz="1300" dirty="0">
                <a:solidFill>
                  <a:srgbClr val="2B2B35"/>
                </a:solidFill>
                <a:latin typeface="Titillium Web" pitchFamily="34" charset="0"/>
              </a:rPr>
              <a:t>Offer herbs in ready-to-sell packaging for grocery stores and foodservice clients.</a:t>
            </a:r>
          </a:p>
          <a:p>
            <a:pPr>
              <a:lnSpc>
                <a:spcPts val="1600"/>
              </a:lnSpc>
              <a:spcBef>
                <a:spcPts val="1200"/>
              </a:spcBef>
              <a:spcAft>
                <a:spcPts val="600"/>
              </a:spcAft>
              <a:buSzPct val="100000"/>
            </a:pPr>
            <a:r>
              <a:rPr lang="en-US" sz="1300" b="1" i="1" dirty="0">
                <a:solidFill>
                  <a:srgbClr val="2B2B35"/>
                </a:solidFill>
                <a:latin typeface="Titillium Web" pitchFamily="34" charset="0"/>
              </a:rPr>
              <a:t>Salad Mixes and Prepared Veg</a:t>
            </a:r>
          </a:p>
          <a:p>
            <a:pPr algn="l">
              <a:lnSpc>
                <a:spcPts val="1600"/>
              </a:lnSpc>
              <a:spcBef>
                <a:spcPts val="600"/>
              </a:spcBef>
              <a:spcAft>
                <a:spcPts val="600"/>
              </a:spcAft>
              <a:buSzPct val="100000"/>
            </a:pPr>
            <a:r>
              <a:rPr lang="en-US" sz="1300" dirty="0">
                <a:solidFill>
                  <a:srgbClr val="2B2B35"/>
                </a:solidFill>
                <a:latin typeface="Titillium Web" pitchFamily="34" charset="0"/>
                <a:ea typeface="Titillium Web" pitchFamily="34" charset="-122"/>
                <a:cs typeface="Titillium Web" pitchFamily="34" charset="-120"/>
              </a:rPr>
              <a:t>Create ready-to-use mixes combining lettuce, baby marrow, and herbs — perfect for health-conscious consumers.</a:t>
            </a:r>
            <a:endParaRPr lang="en-US" sz="1300" dirty="0"/>
          </a:p>
          <a:p>
            <a:pPr>
              <a:lnSpc>
                <a:spcPts val="1600"/>
              </a:lnSpc>
              <a:spcBef>
                <a:spcPts val="1200"/>
              </a:spcBef>
              <a:spcAft>
                <a:spcPts val="600"/>
              </a:spcAft>
              <a:buSzPct val="100000"/>
            </a:pPr>
            <a:r>
              <a:rPr lang="en-US" sz="1300" b="1" i="1" dirty="0">
                <a:solidFill>
                  <a:srgbClr val="2B2B35"/>
                </a:solidFill>
                <a:latin typeface="Titillium Web" pitchFamily="34" charset="0"/>
              </a:rPr>
              <a:t>Custom Crop Lines for Buyers</a:t>
            </a:r>
          </a:p>
          <a:p>
            <a:pPr algn="l">
              <a:lnSpc>
                <a:spcPts val="1600"/>
              </a:lnSpc>
              <a:spcBef>
                <a:spcPts val="600"/>
              </a:spcBef>
              <a:spcAft>
                <a:spcPts val="600"/>
              </a:spcAft>
              <a:buSzPct val="100000"/>
            </a:pPr>
            <a:r>
              <a:rPr lang="en-US" sz="1300" dirty="0">
                <a:solidFill>
                  <a:srgbClr val="2B2B35"/>
                </a:solidFill>
                <a:latin typeface="Titillium Web" pitchFamily="34" charset="0"/>
              </a:rPr>
              <a:t>Work with high-value clients to grow specific produce types or offer exclusive packaging formats tailored to their needs</a:t>
            </a:r>
            <a:r>
              <a:rPr lang="en-US" sz="1200" dirty="0">
                <a:solidFill>
                  <a:srgbClr val="2B2B35"/>
                </a:solidFill>
                <a:latin typeface="Titillium Web" pitchFamily="34" charset="0"/>
                <a:ea typeface="Titillium Web" pitchFamily="34" charset="-122"/>
                <a:cs typeface="Titillium Web" pitchFamily="34" charset="-120"/>
              </a:rPr>
              <a:t>.</a:t>
            </a:r>
            <a:endParaRPr lang="en-US" sz="1200" dirty="0">
              <a:solidFill>
                <a:srgbClr val="2B2B35"/>
              </a:solidFill>
              <a:latin typeface="Titillium Web" pitchFamily="34" charset="0"/>
            </a:endParaRPr>
          </a:p>
          <a:p>
            <a:pPr>
              <a:lnSpc>
                <a:spcPts val="1600"/>
              </a:lnSpc>
              <a:spcBef>
                <a:spcPts val="600"/>
              </a:spcBef>
              <a:spcAft>
                <a:spcPts val="600"/>
              </a:spcAft>
              <a:buSzPct val="100000"/>
            </a:pPr>
            <a:r>
              <a:rPr lang="en-US" b="1" dirty="0">
                <a:solidFill>
                  <a:srgbClr val="2B2B35"/>
                </a:solidFill>
                <a:latin typeface="Titillium Web" pitchFamily="34" charset="0"/>
              </a:rPr>
              <a:t>Continuous Market Monitoring</a:t>
            </a:r>
          </a:p>
          <a:p>
            <a:pPr>
              <a:lnSpc>
                <a:spcPts val="1600"/>
              </a:lnSpc>
              <a:spcBef>
                <a:spcPts val="1200"/>
              </a:spcBef>
              <a:spcAft>
                <a:spcPts val="600"/>
              </a:spcAft>
              <a:buSzPct val="100000"/>
            </a:pPr>
            <a:r>
              <a:rPr lang="en-US" sz="1300" b="1" i="1" dirty="0">
                <a:solidFill>
                  <a:srgbClr val="2B2B35"/>
                </a:solidFill>
                <a:latin typeface="Titillium Web" pitchFamily="34" charset="0"/>
              </a:rPr>
              <a:t>Quarterly Market Reviews</a:t>
            </a:r>
          </a:p>
          <a:p>
            <a:pPr algn="l">
              <a:lnSpc>
                <a:spcPts val="1600"/>
              </a:lnSpc>
              <a:spcBef>
                <a:spcPts val="600"/>
              </a:spcBef>
              <a:spcAft>
                <a:spcPts val="600"/>
              </a:spcAft>
              <a:buSzPct val="100000"/>
            </a:pPr>
            <a:r>
              <a:rPr lang="en-US" sz="1300" dirty="0"/>
              <a:t>Track pricing, trends, and competitor movements regularly to adjust production and sales strategies.</a:t>
            </a:r>
          </a:p>
          <a:p>
            <a:pPr>
              <a:lnSpc>
                <a:spcPts val="1600"/>
              </a:lnSpc>
              <a:spcBef>
                <a:spcPts val="1200"/>
              </a:spcBef>
              <a:spcAft>
                <a:spcPts val="600"/>
              </a:spcAft>
              <a:buSzPct val="100000"/>
            </a:pPr>
            <a:r>
              <a:rPr lang="en-US" sz="1300" b="1" i="1" dirty="0">
                <a:solidFill>
                  <a:srgbClr val="2B2B35"/>
                </a:solidFill>
                <a:latin typeface="Titillium Web" pitchFamily="34" charset="0"/>
              </a:rPr>
              <a:t>Customer Engagement</a:t>
            </a:r>
          </a:p>
          <a:p>
            <a:pPr algn="l">
              <a:lnSpc>
                <a:spcPts val="1600"/>
              </a:lnSpc>
              <a:spcBef>
                <a:spcPts val="600"/>
              </a:spcBef>
              <a:spcAft>
                <a:spcPts val="600"/>
              </a:spcAft>
              <a:buSzPct val="100000"/>
            </a:pPr>
            <a:r>
              <a:rPr lang="en-US" sz="1300" dirty="0">
                <a:solidFill>
                  <a:srgbClr val="2B2B35"/>
                </a:solidFill>
                <a:latin typeface="Titillium Web" pitchFamily="34" charset="0"/>
              </a:rPr>
              <a:t>Maintain open lines of communication with buyers to understand changing needs and stay top-of-mind.</a:t>
            </a:r>
          </a:p>
          <a:p>
            <a:pPr>
              <a:lnSpc>
                <a:spcPts val="1600"/>
              </a:lnSpc>
              <a:spcBef>
                <a:spcPts val="1200"/>
              </a:spcBef>
              <a:spcAft>
                <a:spcPts val="600"/>
              </a:spcAft>
              <a:buSzPct val="100000"/>
            </a:pPr>
            <a:r>
              <a:rPr lang="en-US" sz="1300" b="1" i="1" dirty="0">
                <a:solidFill>
                  <a:srgbClr val="2B2B35"/>
                </a:solidFill>
                <a:latin typeface="Titillium Web" pitchFamily="34" charset="0"/>
              </a:rPr>
              <a:t>Product Innovation</a:t>
            </a:r>
          </a:p>
          <a:p>
            <a:pPr algn="l">
              <a:lnSpc>
                <a:spcPts val="1600"/>
              </a:lnSpc>
              <a:spcBef>
                <a:spcPts val="600"/>
              </a:spcBef>
              <a:spcAft>
                <a:spcPts val="600"/>
              </a:spcAft>
              <a:buSzPct val="100000"/>
            </a:pPr>
            <a:r>
              <a:rPr lang="en-US" sz="1300" dirty="0">
                <a:solidFill>
                  <a:srgbClr val="2B2B35"/>
                </a:solidFill>
                <a:latin typeface="Titillium Web" pitchFamily="34" charset="0"/>
              </a:rPr>
              <a:t>Keep testing new packaging, product formats, and farming techniques in response to consumer trends and sustainability goals</a:t>
            </a:r>
            <a:r>
              <a:rPr lang="en-US" sz="1200" dirty="0"/>
              <a:t>.</a:t>
            </a:r>
          </a:p>
          <a:p>
            <a:pPr marL="0" indent="0" algn="l">
              <a:lnSpc>
                <a:spcPct val="66563"/>
              </a:lnSpc>
              <a:buNone/>
            </a:pPr>
            <a:r>
              <a:rPr lang="en-US" sz="1200" dirty="0">
                <a:solidFill>
                  <a:srgbClr val="000000"/>
                </a:solidFill>
              </a:rPr>
              <a:t> </a:t>
            </a:r>
            <a:endParaRPr lang="en-US" sz="1200" dirty="0"/>
          </a:p>
        </p:txBody>
      </p:sp>
      <p:sp>
        <p:nvSpPr>
          <p:cNvPr id="11" name="Text 4"/>
          <p:cNvSpPr/>
          <p:nvPr/>
        </p:nvSpPr>
        <p:spPr>
          <a:xfrm>
            <a:off x="2987345" y="5640610"/>
            <a:ext cx="4352925" cy="3695700"/>
          </a:xfrm>
          <a:prstGeom prst="rect">
            <a:avLst/>
          </a:prstGeom>
          <a:noFill/>
          <a:ln/>
        </p:spPr>
        <p:txBody>
          <a:bodyPr wrap="square" lIns="0" tIns="0" rIns="0" bIns="0" rtlCol="0" anchor="ctr"/>
          <a:lstStyle/>
          <a:p>
            <a:pPr marL="0" indent="0" algn="l">
              <a:lnSpc>
                <a:spcPct val="79650"/>
              </a:lnSpc>
              <a:buNone/>
            </a:pPr>
            <a:endParaRPr lang="en-US" sz="1200" dirty="0"/>
          </a:p>
        </p:txBody>
      </p:sp>
      <p:sp>
        <p:nvSpPr>
          <p:cNvPr id="12"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32</a:t>
            </a:r>
            <a:endParaRPr lang="en-US" sz="12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5" name="Text 0"/>
          <p:cNvSpPr/>
          <p:nvPr/>
        </p:nvSpPr>
        <p:spPr>
          <a:xfrm>
            <a:off x="2928823" y="5309937"/>
            <a:ext cx="4419600" cy="1468589"/>
          </a:xfrm>
          <a:prstGeom prst="rect">
            <a:avLst/>
          </a:prstGeom>
          <a:noFill/>
          <a:ln/>
        </p:spPr>
        <p:txBody>
          <a:bodyPr wrap="square" lIns="0" tIns="0" rIns="0" bIns="0" rtlCol="0" anchor="ctr"/>
          <a:lstStyle/>
          <a:p>
            <a:pPr>
              <a:lnSpc>
                <a:spcPts val="1600"/>
              </a:lnSpc>
              <a:spcBef>
                <a:spcPts val="1200"/>
              </a:spcBef>
              <a:spcAft>
                <a:spcPts val="600"/>
              </a:spcAft>
            </a:pPr>
            <a:r>
              <a:rPr lang="en-US" b="1" dirty="0">
                <a:solidFill>
                  <a:srgbClr val="1D1D1D"/>
                </a:solidFill>
                <a:latin typeface="Titillium Web" pitchFamily="34" charset="0"/>
              </a:rPr>
              <a:t>Partnership and Distribution Strategies</a:t>
            </a:r>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Ikhwezi doesn’t have to do everything alone. By building the right partnerships, the farm can scale faster, reach more customers, and stay focused on what it does best — growing quality produce. </a:t>
            </a:r>
            <a:r>
              <a:rPr lang="en-US" sz="1300" dirty="0">
                <a:solidFill>
                  <a:srgbClr val="1D1D1D"/>
                </a:solidFill>
                <a:latin typeface="Titillium Web" pitchFamily="34" charset="0"/>
              </a:rPr>
              <a:t>Strategies: </a:t>
            </a:r>
          </a:p>
          <a:p>
            <a:pPr>
              <a:lnSpc>
                <a:spcPts val="1600"/>
              </a:lnSpc>
              <a:spcBef>
                <a:spcPts val="1200"/>
              </a:spcBef>
              <a:spcAft>
                <a:spcPts val="600"/>
              </a:spcAft>
              <a:buSzPct val="100000"/>
            </a:pPr>
            <a:r>
              <a:rPr lang="en-US" sz="1300" b="1" i="1" dirty="0">
                <a:solidFill>
                  <a:srgbClr val="1D1D1D"/>
                </a:solidFill>
                <a:latin typeface="Titillium Web" pitchFamily="34" charset="0"/>
              </a:rPr>
              <a:t>Retail and Hospitality Procurement Partners</a:t>
            </a:r>
          </a:p>
          <a:p>
            <a:pPr algn="l">
              <a:lnSpc>
                <a:spcPts val="1600"/>
              </a:lnSpc>
              <a:spcBef>
                <a:spcPts val="600"/>
              </a:spcBef>
              <a:spcAft>
                <a:spcPts val="600"/>
              </a:spcAft>
              <a:buSzPct val="100000"/>
            </a:pPr>
            <a:r>
              <a:rPr lang="en-US" sz="1300" dirty="0">
                <a:solidFill>
                  <a:srgbClr val="2B2B35"/>
                </a:solidFill>
                <a:latin typeface="Titillium Web" pitchFamily="34" charset="0"/>
                <a:ea typeface="Titillium Web" pitchFamily="34" charset="-122"/>
                <a:cs typeface="Titillium Web" pitchFamily="34" charset="-120"/>
              </a:rPr>
              <a:t>Move beyond one-off sales and build long-term, strategic relationships with key buyers.</a:t>
            </a:r>
            <a:endParaRPr lang="en-US" sz="1300" dirty="0"/>
          </a:p>
          <a:p>
            <a:pPr>
              <a:lnSpc>
                <a:spcPts val="1600"/>
              </a:lnSpc>
              <a:spcBef>
                <a:spcPts val="1200"/>
              </a:spcBef>
              <a:spcAft>
                <a:spcPts val="600"/>
              </a:spcAft>
              <a:buSzPct val="100000"/>
            </a:pPr>
            <a:r>
              <a:rPr lang="en-US" sz="1300" b="1" i="1" dirty="0">
                <a:solidFill>
                  <a:srgbClr val="1D1D1D"/>
                </a:solidFill>
                <a:latin typeface="Titillium Web" pitchFamily="34" charset="0"/>
              </a:rPr>
              <a:t>Logistics Providers</a:t>
            </a:r>
          </a:p>
          <a:p>
            <a:pPr algn="l">
              <a:lnSpc>
                <a:spcPts val="1600"/>
              </a:lnSpc>
              <a:spcBef>
                <a:spcPts val="600"/>
              </a:spcBef>
              <a:spcAft>
                <a:spcPts val="600"/>
              </a:spcAft>
              <a:buSzPct val="100000"/>
            </a:pPr>
            <a:r>
              <a:rPr lang="en-US" sz="1300" dirty="0">
                <a:solidFill>
                  <a:srgbClr val="2B2B35"/>
                </a:solidFill>
                <a:latin typeface="Titillium Web" pitchFamily="34" charset="0"/>
                <a:ea typeface="Titillium Web" pitchFamily="34" charset="-122"/>
                <a:cs typeface="Titillium Web" pitchFamily="34" charset="-120"/>
              </a:rPr>
              <a:t>Secure reliable partners to help with cold-chain storage and delivery — especially for export clients who require efficiency and traceability.</a:t>
            </a:r>
            <a:endParaRPr lang="en-US" sz="1300" dirty="0"/>
          </a:p>
          <a:p>
            <a:pPr>
              <a:lnSpc>
                <a:spcPts val="1600"/>
              </a:lnSpc>
              <a:spcBef>
                <a:spcPts val="1200"/>
              </a:spcBef>
              <a:spcAft>
                <a:spcPts val="600"/>
              </a:spcAft>
              <a:buSzPct val="100000"/>
            </a:pPr>
            <a:r>
              <a:rPr lang="en-US" sz="1300" b="1" i="1" dirty="0">
                <a:solidFill>
                  <a:srgbClr val="1D1D1D"/>
                </a:solidFill>
                <a:latin typeface="Titillium Web" pitchFamily="34" charset="0"/>
              </a:rPr>
              <a:t>Agricultural Development Programs</a:t>
            </a:r>
          </a:p>
          <a:p>
            <a:pPr algn="l">
              <a:lnSpc>
                <a:spcPts val="1600"/>
              </a:lnSpc>
              <a:spcBef>
                <a:spcPts val="600"/>
              </a:spcBef>
              <a:spcAft>
                <a:spcPts val="600"/>
              </a:spcAft>
              <a:buSzPct val="100000"/>
            </a:pPr>
            <a:r>
              <a:rPr lang="en-US" sz="1300" dirty="0">
                <a:solidFill>
                  <a:srgbClr val="2B2B35"/>
                </a:solidFill>
                <a:latin typeface="Titillium Web" pitchFamily="34" charset="0"/>
                <a:ea typeface="Titillium Web" pitchFamily="34" charset="-122"/>
                <a:cs typeface="Titillium Web" pitchFamily="34" charset="-120"/>
              </a:rPr>
              <a:t>Tap into private and public initiatives that support black-owned farms through funding, training, or market access.</a:t>
            </a:r>
            <a:endParaRPr lang="en-US" sz="1300" dirty="0"/>
          </a:p>
          <a:p>
            <a:pPr>
              <a:lnSpc>
                <a:spcPts val="1600"/>
              </a:lnSpc>
              <a:spcBef>
                <a:spcPts val="1200"/>
              </a:spcBef>
              <a:spcAft>
                <a:spcPts val="600"/>
              </a:spcAft>
              <a:buSzPct val="100000"/>
            </a:pPr>
            <a:r>
              <a:rPr lang="en-US" sz="1300" b="1" i="1" dirty="0">
                <a:solidFill>
                  <a:srgbClr val="1D1D1D"/>
                </a:solidFill>
                <a:latin typeface="Titillium Web" pitchFamily="34" charset="0"/>
              </a:rPr>
              <a:t>Community Organizations</a:t>
            </a:r>
          </a:p>
          <a:p>
            <a:pPr algn="l">
              <a:lnSpc>
                <a:spcPts val="1600"/>
              </a:lnSpc>
              <a:spcBef>
                <a:spcPts val="600"/>
              </a:spcBef>
              <a:spcAft>
                <a:spcPts val="600"/>
              </a:spcAft>
              <a:buSzPct val="100000"/>
            </a:pPr>
            <a:r>
              <a:rPr lang="en-US" sz="1300" dirty="0">
                <a:solidFill>
                  <a:srgbClr val="2B2B35"/>
                </a:solidFill>
                <a:latin typeface="Titillium Web" pitchFamily="34" charset="0"/>
              </a:rPr>
              <a:t>Collaborate with local groups to deliver training and job opportunities — aligning the farm’s growth with broader community upliftment</a:t>
            </a:r>
            <a:r>
              <a:rPr lang="en-US" sz="1200" dirty="0">
                <a:solidFill>
                  <a:srgbClr val="2B2B35"/>
                </a:solidFill>
                <a:latin typeface="Titillium Web" pitchFamily="34" charset="0"/>
                <a:ea typeface="Titillium Web" pitchFamily="34" charset="-122"/>
                <a:cs typeface="Titillium Web" pitchFamily="34" charset="-120"/>
              </a:rPr>
              <a:t>.</a:t>
            </a:r>
            <a:endParaRPr lang="en-US" sz="1200" dirty="0">
              <a:solidFill>
                <a:srgbClr val="2B2B35"/>
              </a:solidFill>
              <a:latin typeface="Titillium Web" pitchFamily="34" charset="0"/>
            </a:endParaRPr>
          </a:p>
        </p:txBody>
      </p:sp>
      <p:sp>
        <p:nvSpPr>
          <p:cNvPr id="7" name="Text 1"/>
          <p:cNvSpPr/>
          <p:nvPr/>
        </p:nvSpPr>
        <p:spPr>
          <a:xfrm>
            <a:off x="2928823" y="1958492"/>
            <a:ext cx="4305300" cy="752475"/>
          </a:xfrm>
          <a:prstGeom prst="rect">
            <a:avLst/>
          </a:prstGeom>
          <a:noFill/>
          <a:ln/>
        </p:spPr>
        <p:txBody>
          <a:bodyPr wrap="square" lIns="0" tIns="0" rIns="0" bIns="0" rtlCol="0" anchor="ctr"/>
          <a:lstStyle/>
          <a:p>
            <a:pPr algn="l">
              <a:lnSpc>
                <a:spcPct val="79650"/>
              </a:lnSpc>
              <a:buSzPct val="100000"/>
            </a:pPr>
            <a:r>
              <a:rPr lang="en-US" sz="2475" b="1" dirty="0">
                <a:solidFill>
                  <a:srgbClr val="1D1D1D"/>
                </a:solidFill>
                <a:latin typeface="Sora" pitchFamily="34" charset="0"/>
                <a:ea typeface="Sora" pitchFamily="34" charset="-122"/>
                <a:cs typeface="Sora" pitchFamily="34" charset="-120"/>
              </a:rPr>
              <a:t>10. Strategic Implications</a:t>
            </a:r>
            <a:endParaRPr lang="en-US" sz="2475" dirty="0"/>
          </a:p>
        </p:txBody>
      </p:sp>
      <p:sp>
        <p:nvSpPr>
          <p:cNvPr id="8"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9"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0" name="Image 4" descr="preencoded.png"/>
          <p:cNvPicPr>
            <a:picLocks noChangeAspect="1"/>
          </p:cNvPicPr>
          <p:nvPr/>
        </p:nvPicPr>
        <p:blipFill>
          <a:blip r:embed="rId6"/>
          <a:stretch>
            <a:fillRect/>
          </a:stretch>
        </p:blipFill>
        <p:spPr>
          <a:xfrm>
            <a:off x="803002" y="1962169"/>
            <a:ext cx="1495425" cy="7400925"/>
          </a:xfrm>
          <a:prstGeom prst="rect">
            <a:avLst/>
          </a:prstGeom>
        </p:spPr>
      </p:pic>
      <p:sp>
        <p:nvSpPr>
          <p:cNvPr id="11" name="Text 4"/>
          <p:cNvSpPr/>
          <p:nvPr/>
        </p:nvSpPr>
        <p:spPr>
          <a:xfrm>
            <a:off x="2957398" y="5121827"/>
            <a:ext cx="4248150" cy="2628900"/>
          </a:xfrm>
          <a:prstGeom prst="rect">
            <a:avLst/>
          </a:prstGeom>
          <a:noFill/>
          <a:ln/>
        </p:spPr>
        <p:txBody>
          <a:bodyPr wrap="square" lIns="0" tIns="0" rIns="0" bIns="0" rtlCol="0" anchor="ctr"/>
          <a:lstStyle/>
          <a:p>
            <a:pPr marL="0" indent="0" algn="l">
              <a:lnSpc>
                <a:spcPct val="99141"/>
              </a:lnSpc>
              <a:buNone/>
            </a:pPr>
            <a:r>
              <a:rPr lang="en-US" sz="1200" dirty="0">
                <a:solidFill>
                  <a:srgbClr val="1D1D1D"/>
                </a:solidFill>
                <a:latin typeface="Titillium Web" pitchFamily="34" charset="0"/>
                <a:ea typeface="Titillium Web" pitchFamily="34" charset="-122"/>
                <a:cs typeface="Titillium Web" pitchFamily="34" charset="-120"/>
              </a:rPr>
              <a:t>.</a:t>
            </a:r>
            <a:endParaRPr lang="en-US" sz="1600" dirty="0"/>
          </a:p>
          <a:p>
            <a:pPr algn="l">
              <a:lnSpc>
                <a:spcPct val="99141"/>
              </a:lnSpc>
              <a:buSzPct val="100000"/>
            </a:pPr>
            <a:endParaRPr lang="en-US" sz="1200" dirty="0"/>
          </a:p>
        </p:txBody>
      </p:sp>
      <p:sp>
        <p:nvSpPr>
          <p:cNvPr id="12" name="Text 5"/>
          <p:cNvSpPr/>
          <p:nvPr/>
        </p:nvSpPr>
        <p:spPr>
          <a:xfrm>
            <a:off x="2987297" y="7295464"/>
            <a:ext cx="4419600" cy="1181100"/>
          </a:xfrm>
          <a:prstGeom prst="rect">
            <a:avLst/>
          </a:prstGeom>
          <a:noFill/>
          <a:ln/>
        </p:spPr>
        <p:txBody>
          <a:bodyPr wrap="square" lIns="0" tIns="0" rIns="0" bIns="0" rtlCol="0" anchor="ctr"/>
          <a:lstStyle/>
          <a:p>
            <a:pPr marL="0" indent="0" algn="l">
              <a:lnSpc>
                <a:spcPct val="99141"/>
              </a:lnSpc>
              <a:buNone/>
            </a:pPr>
            <a:endParaRPr lang="en-US" sz="12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5464835" y="1382278"/>
            <a:ext cx="1847850" cy="8667750"/>
          </a:xfrm>
          <a:prstGeom prst="rect">
            <a:avLst/>
          </a:prstGeom>
        </p:spPr>
      </p:pic>
      <p:pic>
        <p:nvPicPr>
          <p:cNvPr id="4" name="Image 2" descr="preencoded.png"/>
          <p:cNvPicPr>
            <a:picLocks noChangeAspect="1"/>
          </p:cNvPicPr>
          <p:nvPr/>
        </p:nvPicPr>
        <p:blipFill>
          <a:blip r:embed="rId5"/>
          <a:stretch>
            <a:fillRect/>
          </a:stretch>
        </p:blipFill>
        <p:spPr>
          <a:xfrm>
            <a:off x="807232" y="1553451"/>
            <a:ext cx="85725" cy="514350"/>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7"/>
          <a:stretch>
            <a:fillRect/>
          </a:stretch>
        </p:blipFill>
        <p:spPr>
          <a:xfrm>
            <a:off x="6580737" y="5066386"/>
            <a:ext cx="514350" cy="400050"/>
          </a:xfrm>
          <a:prstGeom prst="rect">
            <a:avLst/>
          </a:prstGeom>
        </p:spPr>
      </p:pic>
      <p:sp>
        <p:nvSpPr>
          <p:cNvPr id="7" name="Text 0"/>
          <p:cNvSpPr/>
          <p:nvPr/>
        </p:nvSpPr>
        <p:spPr>
          <a:xfrm>
            <a:off x="892956" y="1708594"/>
            <a:ext cx="4110659" cy="4948879"/>
          </a:xfrm>
          <a:prstGeom prst="rect">
            <a:avLst/>
          </a:prstGeom>
          <a:noFill/>
          <a:ln/>
        </p:spPr>
        <p:txBody>
          <a:bodyPr wrap="square" lIns="0" tIns="0" rIns="0" bIns="0" rtlCol="0" anchor="ctr"/>
          <a:lstStyle/>
          <a:p>
            <a:pPr marL="0" indent="0" algn="l">
              <a:lnSpc>
                <a:spcPct val="99141"/>
              </a:lnSpc>
              <a:buNone/>
            </a:pPr>
            <a:r>
              <a:rPr lang="en-US" sz="1300" dirty="0">
                <a:solidFill>
                  <a:srgbClr val="1D1D1D"/>
                </a:solidFill>
                <a:latin typeface="Titillium Web" pitchFamily="34" charset="0"/>
                <a:ea typeface="Titillium Web" pitchFamily="34" charset="-122"/>
                <a:cs typeface="Titillium Web" pitchFamily="34" charset="-120"/>
              </a:rPr>
              <a:t>Success in agriculture requires a clear view of the market. This analysis gives Ikhwezi Farm a practical roadmap—highlighting demand, buyer needs, competition, and strategic positioning for growth. The farm is well-aligned with market trends, offering in-demand products like baby marrow, tomatoes, lettuce, spring onions, and herbs. Its past experience and certifications give it a strong head start.</a:t>
            </a:r>
          </a:p>
          <a:p>
            <a:pPr marL="0" indent="0" algn="l">
              <a:lnSpc>
                <a:spcPct val="99141"/>
              </a:lnSpc>
              <a:buNone/>
            </a:pPr>
            <a:endParaRPr lang="en-US" sz="1300" dirty="0">
              <a:solidFill>
                <a:srgbClr val="1D1D1D"/>
              </a:solidFill>
              <a:latin typeface="Titillium Web" pitchFamily="34" charset="0"/>
              <a:ea typeface="Titillium Web" pitchFamily="34" charset="-122"/>
              <a:cs typeface="Titillium Web" pitchFamily="34" charset="-120"/>
            </a:endParaRPr>
          </a:p>
          <a:p>
            <a:pPr marL="0" indent="0" algn="l">
              <a:lnSpc>
                <a:spcPct val="99141"/>
              </a:lnSpc>
              <a:buNone/>
            </a:pPr>
            <a:r>
              <a:rPr lang="en-US" sz="1300" dirty="0">
                <a:solidFill>
                  <a:srgbClr val="1D1D1D"/>
                </a:solidFill>
                <a:latin typeface="Titillium Web" pitchFamily="34" charset="0"/>
                <a:ea typeface="Titillium Web" pitchFamily="34" charset="-122"/>
                <a:cs typeface="Titillium Web" pitchFamily="34" charset="-120"/>
              </a:rPr>
              <a:t>However, execution is key. Ikhwezi should reconnect with past buyers, build new partnerships, and invest in greenhouse efficiency and value-added products. By focusing on quality, consistency, and its social mission, the farm can achieve sustainable growth and contribute meaningfully to its community.</a:t>
            </a:r>
          </a:p>
        </p:txBody>
      </p:sp>
      <p:sp>
        <p:nvSpPr>
          <p:cNvPr id="8" name="Text 1"/>
          <p:cNvSpPr/>
          <p:nvPr/>
        </p:nvSpPr>
        <p:spPr>
          <a:xfrm>
            <a:off x="1200826" y="1600333"/>
            <a:ext cx="3733800" cy="457200"/>
          </a:xfrm>
          <a:prstGeom prst="rect">
            <a:avLst/>
          </a:prstGeom>
          <a:noFill/>
          <a:ln/>
        </p:spPr>
        <p:txBody>
          <a:bodyPr wrap="square" lIns="0" tIns="0" rIns="0" bIns="0" rtlCol="0" anchor="ctr"/>
          <a:lstStyle/>
          <a:p>
            <a:pPr marL="0" indent="0" algn="l">
              <a:lnSpc>
                <a:spcPct val="79650"/>
              </a:lnSpc>
              <a:buNone/>
            </a:pPr>
            <a:r>
              <a:rPr lang="en-US" sz="3000" b="1" dirty="0">
                <a:solidFill>
                  <a:srgbClr val="1D1D1D"/>
                </a:solidFill>
                <a:latin typeface="Sora" pitchFamily="34" charset="0"/>
                <a:ea typeface="Sora" pitchFamily="34" charset="-122"/>
                <a:cs typeface="Sora" pitchFamily="34" charset="-120"/>
              </a:rPr>
              <a:t>11. Conclusion</a:t>
            </a:r>
            <a:r>
              <a:rPr lang="en-US" sz="2775" b="1" dirty="0">
                <a:solidFill>
                  <a:srgbClr val="1D1D1D"/>
                </a:solidFill>
                <a:latin typeface="Sora" pitchFamily="34" charset="0"/>
                <a:ea typeface="Sora" pitchFamily="34" charset="-122"/>
                <a:cs typeface="Sora" pitchFamily="34" charset="-120"/>
              </a:rPr>
              <a:t> </a:t>
            </a:r>
            <a:endParaRPr lang="en-US" sz="3000" dirty="0"/>
          </a:p>
        </p:txBody>
      </p:sp>
      <p:pic>
        <p:nvPicPr>
          <p:cNvPr id="9" name="Image 5" descr="preencoded.png"/>
          <p:cNvPicPr>
            <a:picLocks noChangeAspect="1"/>
          </p:cNvPicPr>
          <p:nvPr/>
        </p:nvPicPr>
        <p:blipFill>
          <a:blip r:embed="rId8"/>
          <a:stretch>
            <a:fillRect/>
          </a:stretch>
        </p:blipFill>
        <p:spPr>
          <a:xfrm>
            <a:off x="5221214" y="1708595"/>
            <a:ext cx="1809750" cy="1888847"/>
          </a:xfrm>
          <a:prstGeom prst="rect">
            <a:avLst/>
          </a:prstGeom>
        </p:spPr>
      </p:pic>
      <p:sp>
        <p:nvSpPr>
          <p:cNvPr id="10"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11" name="Text 3"/>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2" name="Text 4"/>
          <p:cNvSpPr/>
          <p:nvPr/>
        </p:nvSpPr>
        <p:spPr>
          <a:xfrm>
            <a:off x="5678538" y="5534587"/>
            <a:ext cx="1314450" cy="914400"/>
          </a:xfrm>
          <a:prstGeom prst="rect">
            <a:avLst/>
          </a:prstGeom>
          <a:noFill/>
          <a:ln/>
        </p:spPr>
        <p:txBody>
          <a:bodyPr wrap="square" lIns="0" tIns="0" rIns="0" bIns="0" rtlCol="0" anchor="ctr"/>
          <a:lstStyle/>
          <a:p>
            <a:pPr marL="0" indent="0" algn="r">
              <a:lnSpc>
                <a:spcPct val="105600"/>
              </a:lnSpc>
              <a:buNone/>
            </a:pPr>
            <a:r>
              <a:rPr lang="en-US" sz="1500" b="1" dirty="0">
                <a:solidFill>
                  <a:srgbClr val="FFFFFF"/>
                </a:solidFill>
                <a:latin typeface="Poppins" pitchFamily="34" charset="0"/>
                <a:ea typeface="Poppins" pitchFamily="34" charset="-122"/>
                <a:cs typeface="Poppins" pitchFamily="34" charset="-120"/>
              </a:rPr>
              <a:t>Thank you for your interest!</a:t>
            </a:r>
            <a:endParaRPr lang="en-US" sz="15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0375" y="-15555"/>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1884692"/>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238926" y="1527324"/>
            <a:ext cx="3676650" cy="1028700"/>
          </a:xfrm>
          <a:prstGeom prst="rect">
            <a:avLst/>
          </a:prstGeom>
          <a:noFill/>
          <a:ln/>
        </p:spPr>
        <p:txBody>
          <a:bodyPr wrap="square" lIns="0" tIns="0" rIns="0" bIns="0" rtlCol="0" anchor="ctr"/>
          <a:lstStyle/>
          <a:p>
            <a:pPr marL="342900" indent="-342900" algn="l">
              <a:lnSpc>
                <a:spcPct val="79650"/>
              </a:lnSpc>
              <a:buSzPct val="100000"/>
              <a:buFont typeface="+mj-lt"/>
              <a:buAutoNum type="arabicPeriod"/>
            </a:pPr>
            <a:r>
              <a:rPr lang="en-US" sz="3375" b="1" dirty="0">
                <a:solidFill>
                  <a:srgbClr val="1D1D1D"/>
                </a:solidFill>
                <a:latin typeface="Sora" pitchFamily="34" charset="0"/>
                <a:ea typeface="Sora" pitchFamily="34" charset="-122"/>
                <a:cs typeface="Sora" pitchFamily="34" charset="-120"/>
              </a:rPr>
              <a:t>Executive Summary</a:t>
            </a:r>
            <a:endParaRPr lang="en-US" sz="3375" dirty="0"/>
          </a:p>
        </p:txBody>
      </p:sp>
      <p:sp>
        <p:nvSpPr>
          <p:cNvPr id="7" name="Text 1"/>
          <p:cNvSpPr/>
          <p:nvPr/>
        </p:nvSpPr>
        <p:spPr>
          <a:xfrm>
            <a:off x="892956" y="2653386"/>
            <a:ext cx="4703618" cy="7422805"/>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Purpose of the Report</a:t>
            </a:r>
            <a:endParaRPr lang="en-US" sz="1600" dirty="0"/>
          </a:p>
          <a:p>
            <a:pPr marL="0" indent="0" algn="l">
              <a:lnSpc>
                <a:spcPct val="105600"/>
              </a:lnSpc>
              <a:spcBef>
                <a:spcPts val="600"/>
              </a:spcBef>
              <a:spcAft>
                <a:spcPts val="1200"/>
              </a:spcAft>
              <a:buNone/>
            </a:pPr>
            <a:r>
              <a:rPr lang="en-US" sz="1300" dirty="0">
                <a:solidFill>
                  <a:srgbClr val="1D1D1D"/>
                </a:solidFill>
                <a:latin typeface="Titillium Web" pitchFamily="34" charset="0"/>
                <a:ea typeface="Titillium Web" pitchFamily="34" charset="-122"/>
                <a:cs typeface="Titillium Web" pitchFamily="34" charset="-120"/>
              </a:rPr>
              <a:t>Understanding the market is crucial for Ikhwezi Farm as it establishes itself in South Africa’s dynamic agricultural sector. This report explores local and export opportunities for its main products: baby marrow, tomatoes, lettuce, spring onions, and various herbs (basil, wild rocket, coriander, and fennel). It examines market size, trends, consumer preferences, and competition to inform production planning, marketing strategies, and investment decisions.</a:t>
            </a:r>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Key Findings</a:t>
            </a:r>
            <a:endParaRPr lang="en-US" sz="1600" dirty="0"/>
          </a:p>
          <a:p>
            <a:pPr marL="0" indent="0" algn="l">
              <a:lnSpc>
                <a:spcPct val="105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South Africa’s fresh produce industry, worth over USD 3.5 billion, is steadily growing. Consumers prefer locally grown, sustainable produce, aligning with Ikhwezi Farm’s strengths. Despite competition, growth opportunities exist through major retailers, restaurants, informal traders, and direct sales. Export demand is also rising in Africa, Europe, and the Middle East, offering further potential for the farm.</a:t>
            </a:r>
            <a:endParaRPr lang="en-US" sz="1100" dirty="0"/>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 Summary of Opportunities and Risks</a:t>
            </a:r>
            <a:endParaRPr lang="en-US" sz="1600" dirty="0"/>
          </a:p>
          <a:p>
            <a:pPr marL="0" indent="0" algn="l">
              <a:lnSpc>
                <a:spcPct val="105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Ikhwezi Farm has a strong foundation with established customers and a diverse product range. Key opportunities include re-entering premium retail, expanding high-value herb packaging, and accessing export markets with certified produce. While risks like high greenhouse costs, unpredictable inputs, and changing regulations exist, careful planning and investment can help manage them and unlock growth.</a:t>
            </a:r>
          </a:p>
          <a:p>
            <a:pPr marL="0" indent="0" algn="l">
              <a:lnSpc>
                <a:spcPct val="105600"/>
              </a:lnSpc>
              <a:spcBef>
                <a:spcPts val="600"/>
              </a:spcBef>
              <a:spcAft>
                <a:spcPts val="600"/>
              </a:spcAft>
              <a:buNone/>
            </a:pPr>
            <a:r>
              <a:rPr lang="en-US" sz="1100" dirty="0">
                <a:solidFill>
                  <a:srgbClr val="1D1D1D"/>
                </a:solidFill>
                <a:latin typeface="Titillium Web" pitchFamily="34" charset="0"/>
                <a:ea typeface="Titillium Web" pitchFamily="34" charset="-122"/>
                <a:cs typeface="Titillium Web" pitchFamily="34" charset="-120"/>
              </a:rPr>
              <a:t>.</a:t>
            </a:r>
            <a:endParaRPr lang="en-US" sz="1100" dirty="0"/>
          </a:p>
        </p:txBody>
      </p:sp>
      <p:sp>
        <p:nvSpPr>
          <p:cNvPr id="8"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9" name="Image 4" descr="preencoded.png"/>
          <p:cNvPicPr>
            <a:picLocks noChangeAspect="1"/>
          </p:cNvPicPr>
          <p:nvPr/>
        </p:nvPicPr>
        <p:blipFill>
          <a:blip r:embed="rId7"/>
          <a:stretch>
            <a:fillRect/>
          </a:stretch>
        </p:blipFill>
        <p:spPr>
          <a:xfrm>
            <a:off x="5553008" y="1673029"/>
            <a:ext cx="1533525" cy="1286740"/>
          </a:xfrm>
          <a:prstGeom prst="rect">
            <a:avLst/>
          </a:prstGeom>
        </p:spPr>
      </p:pic>
      <p:sp>
        <p:nvSpPr>
          <p:cNvPr id="10"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11" name="Text 4"/>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4</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2486271"/>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238926" y="1527324"/>
            <a:ext cx="4912586" cy="1028700"/>
          </a:xfrm>
          <a:prstGeom prst="rect">
            <a:avLst/>
          </a:prstGeom>
          <a:noFill/>
          <a:ln/>
        </p:spPr>
        <p:txBody>
          <a:bodyPr wrap="square" lIns="0" tIns="0" rIns="0" bIns="0" rtlCol="0" anchor="ctr"/>
          <a:lstStyle/>
          <a:p>
            <a:pPr algn="l">
              <a:lnSpc>
                <a:spcPct val="79650"/>
              </a:lnSpc>
              <a:buSzPct val="100000"/>
            </a:pPr>
            <a:r>
              <a:rPr lang="en-US" sz="3375" b="1" dirty="0">
                <a:solidFill>
                  <a:srgbClr val="1D1D1D"/>
                </a:solidFill>
                <a:latin typeface="Sora" pitchFamily="34" charset="0"/>
                <a:ea typeface="Sora" pitchFamily="34" charset="-122"/>
                <a:cs typeface="Sora" pitchFamily="34" charset="-120"/>
              </a:rPr>
              <a:t>2. Industry </a:t>
            </a:r>
          </a:p>
          <a:p>
            <a:pPr algn="l">
              <a:lnSpc>
                <a:spcPct val="79650"/>
              </a:lnSpc>
              <a:buSzPct val="100000"/>
            </a:pPr>
            <a:r>
              <a:rPr lang="en-US" sz="3375" b="1" dirty="0">
                <a:solidFill>
                  <a:srgbClr val="1D1D1D"/>
                </a:solidFill>
                <a:latin typeface="Sora" pitchFamily="34" charset="0"/>
                <a:ea typeface="Sora" pitchFamily="34" charset="-122"/>
                <a:cs typeface="Sora" pitchFamily="34" charset="-120"/>
              </a:rPr>
              <a:t>    Overview</a:t>
            </a:r>
            <a:endParaRPr lang="en-US" sz="3375" dirty="0"/>
          </a:p>
        </p:txBody>
      </p:sp>
      <p:sp>
        <p:nvSpPr>
          <p:cNvPr id="7" name="Text 1"/>
          <p:cNvSpPr/>
          <p:nvPr/>
        </p:nvSpPr>
        <p:spPr>
          <a:xfrm>
            <a:off x="892956" y="2277979"/>
            <a:ext cx="4650593" cy="7470859"/>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SA Produce Industry Overview</a:t>
            </a:r>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South Africa’s fresh produce industry is crucial to national food supply and economic activity, serving households, restaurants, manufacturers, and export markets. Valued at over USD 3.54 billion in 2020, the vegetable segment is projected to reach USD 3.90 billion by 2028. The sector spans smallholder to large-scale farms, creating strong competition. For Ikhwezi Farm, this offers opportunity—but also the challenge of strategic positioning in a busy market.</a:t>
            </a:r>
          </a:p>
          <a:p>
            <a:pPr marL="0" indent="0" algn="l">
              <a:lnSpc>
                <a:spcPts val="1600"/>
              </a:lnSpc>
              <a:spcBef>
                <a:spcPts val="1200"/>
              </a:spcBef>
              <a:spcAft>
                <a:spcPts val="600"/>
              </a:spcAft>
              <a:buNone/>
            </a:pPr>
            <a:r>
              <a:rPr lang="en-US" sz="1600" b="1" dirty="0">
                <a:solidFill>
                  <a:srgbClr val="000000"/>
                </a:solidFill>
                <a:latin typeface="Titillium Web" pitchFamily="34" charset="0"/>
                <a:ea typeface="Titillium Web" pitchFamily="34" charset="-122"/>
                <a:cs typeface="Titillium Web" pitchFamily="34" charset="-120"/>
              </a:rPr>
              <a:t>Greenhouse Farming Market Landscape</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Greenhouse farming is gaining traction in South Africa for its ability to ensure year-round, high-quality crop production, weather protection, and efficient water use. Despite high setup costs, it offers major benefits, especially for farmers targeting premium markets. As consumers favor sustainable practices, greenhouse farming gives Ikhwezi Farm a competitive edge through consistency, quality, and better market access.</a:t>
            </a:r>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Compliance &amp; Global GAP</a:t>
            </a:r>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Farming in South Africa requires meeting strict regulations to ensure food safety, environmental protection, and fair trade. Certifications like Global GAP are essential for accessing top retailers and export markets. Ikhwezi Farm’s previous certification is a key asset, and maintaining it will be vital for buyer trust and competitiveness locally and internationally.</a:t>
            </a:r>
          </a:p>
        </p:txBody>
      </p:sp>
      <p:sp>
        <p:nvSpPr>
          <p:cNvPr id="8"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9" name="Image 4" descr="preencoded.png"/>
          <p:cNvPicPr>
            <a:picLocks noChangeAspect="1"/>
          </p:cNvPicPr>
          <p:nvPr/>
        </p:nvPicPr>
        <p:blipFill>
          <a:blip r:embed="rId7"/>
          <a:stretch>
            <a:fillRect/>
          </a:stretch>
        </p:blipFill>
        <p:spPr>
          <a:xfrm>
            <a:off x="5543550" y="1676400"/>
            <a:ext cx="1543050" cy="1620253"/>
          </a:xfrm>
          <a:prstGeom prst="rect">
            <a:avLst/>
          </a:prstGeom>
        </p:spPr>
      </p:pic>
      <p:sp>
        <p:nvSpPr>
          <p:cNvPr id="10"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11" name="Text 4"/>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5</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8"/>
            <a:ext cx="1162050" cy="2414082"/>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238926" y="1527324"/>
            <a:ext cx="4521304" cy="914400"/>
          </a:xfrm>
          <a:prstGeom prst="rect">
            <a:avLst/>
          </a:prstGeom>
          <a:noFill/>
          <a:ln/>
        </p:spPr>
        <p:txBody>
          <a:bodyPr wrap="square" lIns="0" tIns="0" rIns="0" bIns="0" rtlCol="0" anchor="ctr"/>
          <a:lstStyle/>
          <a:p>
            <a:pPr algn="l">
              <a:lnSpc>
                <a:spcPct val="79650"/>
              </a:lnSpc>
              <a:buSzPct val="100000"/>
            </a:pPr>
            <a:r>
              <a:rPr lang="en-US" sz="3000" b="1" dirty="0">
                <a:solidFill>
                  <a:srgbClr val="1D1D1D"/>
                </a:solidFill>
                <a:latin typeface="Sora" pitchFamily="34" charset="0"/>
                <a:ea typeface="Sora" pitchFamily="34" charset="-122"/>
                <a:cs typeface="Sora" pitchFamily="34" charset="-120"/>
              </a:rPr>
              <a:t>3. Market Trends &amp; </a:t>
            </a:r>
          </a:p>
          <a:p>
            <a:pPr algn="l">
              <a:lnSpc>
                <a:spcPct val="79650"/>
              </a:lnSpc>
              <a:buSzPct val="100000"/>
            </a:pPr>
            <a:r>
              <a:rPr lang="en-US" sz="3000" b="1" dirty="0">
                <a:solidFill>
                  <a:srgbClr val="1D1D1D"/>
                </a:solidFill>
                <a:latin typeface="Sora" pitchFamily="34" charset="0"/>
                <a:ea typeface="Sora" pitchFamily="34" charset="-122"/>
                <a:cs typeface="Sora" pitchFamily="34" charset="-120"/>
              </a:rPr>
              <a:t>    Growth Drivers</a:t>
            </a:r>
            <a:endParaRPr lang="en-US" sz="3000" dirty="0"/>
          </a:p>
        </p:txBody>
      </p:sp>
      <p:sp>
        <p:nvSpPr>
          <p:cNvPr id="7" name="Text 1"/>
          <p:cNvSpPr/>
          <p:nvPr/>
        </p:nvSpPr>
        <p:spPr>
          <a:xfrm>
            <a:off x="899411" y="2814761"/>
            <a:ext cx="4514850" cy="1495425"/>
          </a:xfrm>
          <a:prstGeom prst="rect">
            <a:avLst/>
          </a:prstGeom>
          <a:noFill/>
          <a:ln/>
        </p:spPr>
        <p:txBody>
          <a:bodyPr wrap="square" lIns="0" tIns="0" rIns="0" bIns="0" rtlCol="0" anchor="ctr"/>
          <a:lstStyle/>
          <a:p>
            <a:pPr marL="0" indent="0" algn="l">
              <a:lnSpc>
                <a:spcPct val="105600"/>
              </a:lnSpc>
              <a:buNone/>
            </a:pPr>
            <a:endParaRPr lang="en-US" sz="1050" dirty="0"/>
          </a:p>
        </p:txBody>
      </p:sp>
      <p:sp>
        <p:nvSpPr>
          <p:cNvPr id="8"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9" name="Image 4" descr="preencoded.png"/>
          <p:cNvPicPr>
            <a:picLocks noChangeAspect="1"/>
          </p:cNvPicPr>
          <p:nvPr/>
        </p:nvPicPr>
        <p:blipFill>
          <a:blip r:embed="rId7"/>
          <a:stretch>
            <a:fillRect/>
          </a:stretch>
        </p:blipFill>
        <p:spPr>
          <a:xfrm>
            <a:off x="5760230" y="1676400"/>
            <a:ext cx="1326370" cy="1622259"/>
          </a:xfrm>
          <a:prstGeom prst="rect">
            <a:avLst/>
          </a:prstGeom>
        </p:spPr>
      </p:pic>
      <p:sp>
        <p:nvSpPr>
          <p:cNvPr id="10" name="Text 3"/>
          <p:cNvSpPr/>
          <p:nvPr/>
        </p:nvSpPr>
        <p:spPr>
          <a:xfrm>
            <a:off x="899411" y="3142935"/>
            <a:ext cx="4417176" cy="5388141"/>
          </a:xfrm>
          <a:prstGeom prst="rect">
            <a:avLst/>
          </a:prstGeom>
          <a:noFill/>
          <a:ln/>
        </p:spPr>
        <p:txBody>
          <a:bodyPr wrap="square" lIns="0" tIns="0" rIns="0" bIns="0" rtlCol="0" anchor="ctr"/>
          <a:lstStyle/>
          <a:p>
            <a:pPr>
              <a:lnSpc>
                <a:spcPts val="1600"/>
              </a:lnSpc>
              <a:spcBef>
                <a:spcPts val="600"/>
              </a:spcBef>
              <a:spcAft>
                <a:spcPts val="600"/>
              </a:spcAft>
            </a:pPr>
            <a:r>
              <a:rPr lang="en-US" sz="1300" dirty="0">
                <a:solidFill>
                  <a:srgbClr val="1D1D1D"/>
                </a:solidFill>
                <a:latin typeface="Titillium Web" pitchFamily="34" charset="0"/>
                <a:ea typeface="Titillium Web" pitchFamily="34" charset="-122"/>
                <a:cs typeface="Titillium Web" pitchFamily="34" charset="-120"/>
              </a:rPr>
              <a:t>Understanding market shifts is crucial for Ikhwezi Farm to stay competitive. In South Africa’s fresh produce sector—especially greenhouse farming—emerging trends are influencing consumer demand, pricing, and new opportunities. These, along with broader economic and demographic changes, present both challenges and growth potential.</a:t>
            </a:r>
            <a:endParaRPr lang="en-US" sz="1300" b="1" dirty="0">
              <a:solidFill>
                <a:srgbClr val="1D1D1D"/>
              </a:solidFill>
              <a:latin typeface="Titillium Web" pitchFamily="34" charset="0"/>
              <a:ea typeface="Titillium Web" pitchFamily="34" charset="-122"/>
              <a:cs typeface="Titillium Web" pitchFamily="34" charset="-120"/>
            </a:endParaRPr>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Consumer Trends (Health</a:t>
            </a:r>
          </a:p>
          <a:p>
            <a:pPr marL="0" indent="0" algn="l">
              <a:lnSpc>
                <a:spcPts val="1600"/>
              </a:lnSpc>
              <a:spcBef>
                <a:spcPts val="12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Consumers are increasingly focused on healthy eating and are favoring sustainably grown, low-pesticide, and locally sourced produce. Buyers want traceable food and support eco-friendly practices. With its Global GAP certification and strong community ties, Ikhwezi Farm is well-aligned with these shifting consumer values.</a:t>
            </a:r>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Technological Trends </a:t>
            </a:r>
          </a:p>
          <a:p>
            <a:pPr marL="0" indent="0" algn="l">
              <a:lnSpc>
                <a:spcPts val="1600"/>
              </a:lnSpc>
              <a:spcBef>
                <a:spcPts val="12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Technology is transforming greenhouse farming through tools like automated climate control, drip irrigation, and Integrated Pest Management. These innovations boost efficiency and resilience. Ikhwezi Farm’s investment in modern irrigation and sustainable pest control aligns with industry trends and appeals to buyers focused on sustainability.</a:t>
            </a:r>
          </a:p>
          <a:p>
            <a:pPr marL="0" indent="0" algn="l">
              <a:lnSpc>
                <a:spcPts val="1600"/>
              </a:lnSpc>
              <a:spcBef>
                <a:spcPts val="600"/>
              </a:spcBef>
              <a:spcAft>
                <a:spcPts val="600"/>
              </a:spcAft>
              <a:buNone/>
            </a:pPr>
            <a:r>
              <a:rPr lang="en-US" sz="1050" dirty="0">
                <a:solidFill>
                  <a:srgbClr val="1D1D1D"/>
                </a:solidFill>
                <a:latin typeface="Titillium Web" pitchFamily="34" charset="0"/>
                <a:ea typeface="Titillium Web" pitchFamily="34" charset="-122"/>
                <a:cs typeface="Titillium Web" pitchFamily="34" charset="-120"/>
              </a:rPr>
              <a:t>.</a:t>
            </a:r>
            <a:endParaRPr lang="en-US" sz="1050" dirty="0"/>
          </a:p>
        </p:txBody>
      </p:sp>
      <p:sp>
        <p:nvSpPr>
          <p:cNvPr id="11" name="Text 4"/>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12"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6</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2630650"/>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238926" y="1527324"/>
            <a:ext cx="3962400" cy="914400"/>
          </a:xfrm>
          <a:prstGeom prst="rect">
            <a:avLst/>
          </a:prstGeom>
          <a:noFill/>
          <a:ln/>
        </p:spPr>
        <p:txBody>
          <a:bodyPr wrap="square" lIns="0" tIns="0" rIns="0" bIns="0" rtlCol="0" anchor="ctr"/>
          <a:lstStyle/>
          <a:p>
            <a:pPr algn="l">
              <a:lnSpc>
                <a:spcPct val="79650"/>
              </a:lnSpc>
              <a:buSzPct val="100000"/>
            </a:pPr>
            <a:r>
              <a:rPr lang="en-US" sz="3000" b="1" dirty="0">
                <a:solidFill>
                  <a:srgbClr val="1D1D1D"/>
                </a:solidFill>
                <a:latin typeface="Sora" pitchFamily="34" charset="0"/>
                <a:ea typeface="Sora" pitchFamily="34" charset="-122"/>
                <a:cs typeface="Sora" pitchFamily="34" charset="-120"/>
              </a:rPr>
              <a:t>3. Market Trends &amp; Growth Drivers</a:t>
            </a:r>
            <a:endParaRPr lang="en-US" sz="3000" dirty="0"/>
          </a:p>
        </p:txBody>
      </p:sp>
      <p:sp>
        <p:nvSpPr>
          <p:cNvPr id="7"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8" name="Image 4" descr="preencoded.png"/>
          <p:cNvPicPr>
            <a:picLocks noChangeAspect="1"/>
          </p:cNvPicPr>
          <p:nvPr/>
        </p:nvPicPr>
        <p:blipFill>
          <a:blip r:embed="rId7"/>
          <a:stretch>
            <a:fillRect/>
          </a:stretch>
        </p:blipFill>
        <p:spPr>
          <a:xfrm>
            <a:off x="5543550" y="1676400"/>
            <a:ext cx="1543050" cy="1836821"/>
          </a:xfrm>
          <a:prstGeom prst="rect">
            <a:avLst/>
          </a:prstGeom>
        </p:spPr>
      </p:pic>
      <p:sp>
        <p:nvSpPr>
          <p:cNvPr id="9" name="Text 2"/>
          <p:cNvSpPr/>
          <p:nvPr/>
        </p:nvSpPr>
        <p:spPr>
          <a:xfrm>
            <a:off x="1034031" y="3920976"/>
            <a:ext cx="4516651" cy="4610100"/>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Economic and Demographic Drivers</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Big-picture shifts in the economy and society are also fueling demand for fresh produce. As more people move to cities and middle-class incomes rise, there’s a growing appetite for high-quality, convenient, and health-conscious food. Products like specialty herbs and value-added veggies are especially in demand. Despite financial pressures in the economy, vegetables remain a staple in most households because they’re affordable and essential to healthy diets. Plus the South African government continues to support inclusive agricultural growth particularly for black-owned and historically disadvantaged enterprises like Ikhwezi Farm</a:t>
            </a:r>
            <a:r>
              <a:rPr lang="en-US" sz="1050" dirty="0">
                <a:solidFill>
                  <a:srgbClr val="1D1D1D"/>
                </a:solidFill>
                <a:latin typeface="Titillium Web" pitchFamily="34" charset="0"/>
                <a:ea typeface="Titillium Web" pitchFamily="34" charset="-122"/>
                <a:cs typeface="Titillium Web" pitchFamily="34" charset="-120"/>
              </a:rPr>
              <a:t>.</a:t>
            </a:r>
            <a:endParaRPr lang="en-US" sz="1050" dirty="0"/>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Export Market Trends</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South Africa’s vegetable and herb exports are holding steady and even showing signs of growth. Right now, most of these exports ,around 64%  go to other African countries (HortiDaily, 2024). But there’s increasing interest from buyers in the Middle East and Europe who want sustainably grown, high-quality produce. Herbs, in particular, are becoming more popular worldwide, driven by chefs and health-conscious consumers. Exporting can be complex , with lots of paperwork and logistics but it also offers better prices and market diversity. With past experience in export compliance and a strong chance to renew its Global GAP certification, Ikhwezi Farm is in a great position to tap into these opportunities.</a:t>
            </a:r>
            <a:endParaRPr lang="en-US" sz="1300" dirty="0"/>
          </a:p>
        </p:txBody>
      </p:sp>
      <p:sp>
        <p:nvSpPr>
          <p:cNvPr id="10"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11" name="Text 4"/>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7</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2257671"/>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248108" y="1549298"/>
            <a:ext cx="4067175" cy="914400"/>
          </a:xfrm>
          <a:prstGeom prst="rect">
            <a:avLst/>
          </a:prstGeom>
          <a:noFill/>
          <a:ln/>
        </p:spPr>
        <p:txBody>
          <a:bodyPr wrap="square" lIns="0" tIns="0" rIns="0" bIns="0" rtlCol="0" anchor="ctr"/>
          <a:lstStyle/>
          <a:p>
            <a:pPr algn="l">
              <a:lnSpc>
                <a:spcPct val="79650"/>
              </a:lnSpc>
              <a:buSzPct val="100000"/>
            </a:pPr>
            <a:r>
              <a:rPr lang="en-US" sz="3000" b="1" dirty="0">
                <a:solidFill>
                  <a:srgbClr val="1D1D1D"/>
                </a:solidFill>
                <a:latin typeface="Sora" pitchFamily="34" charset="0"/>
                <a:ea typeface="Sora" pitchFamily="34" charset="-122"/>
                <a:cs typeface="Sora" pitchFamily="34" charset="-120"/>
              </a:rPr>
              <a:t>4. Product-Specific    Market Analysis</a:t>
            </a:r>
            <a:endParaRPr lang="en-US" sz="3000" dirty="0"/>
          </a:p>
        </p:txBody>
      </p:sp>
      <p:sp>
        <p:nvSpPr>
          <p:cNvPr id="7" name="Text 1"/>
          <p:cNvSpPr/>
          <p:nvPr/>
        </p:nvSpPr>
        <p:spPr>
          <a:xfrm>
            <a:off x="846949" y="2951874"/>
            <a:ext cx="4514850" cy="1276350"/>
          </a:xfrm>
          <a:prstGeom prst="rect">
            <a:avLst/>
          </a:prstGeom>
          <a:noFill/>
          <a:ln/>
        </p:spPr>
        <p:txBody>
          <a:bodyPr wrap="square" lIns="0" tIns="0" rIns="0" bIns="0" rtlCol="0" anchor="ctr"/>
          <a:lstStyle/>
          <a:p>
            <a:pPr marL="0" indent="0" algn="l">
              <a:lnSpc>
                <a:spcPct val="105600"/>
              </a:lnSpc>
              <a:buNone/>
            </a:pPr>
            <a:endParaRPr lang="en-US" sz="1050" dirty="0"/>
          </a:p>
        </p:txBody>
      </p:sp>
      <p:sp>
        <p:nvSpPr>
          <p:cNvPr id="8"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9" name="Image 4" descr="preencoded.png"/>
          <p:cNvPicPr>
            <a:picLocks noChangeAspect="1"/>
          </p:cNvPicPr>
          <p:nvPr/>
        </p:nvPicPr>
        <p:blipFill>
          <a:blip r:embed="rId7"/>
          <a:stretch>
            <a:fillRect/>
          </a:stretch>
        </p:blipFill>
        <p:spPr>
          <a:xfrm>
            <a:off x="5644312" y="1676401"/>
            <a:ext cx="1442287" cy="1524000"/>
          </a:xfrm>
          <a:prstGeom prst="rect">
            <a:avLst/>
          </a:prstGeom>
        </p:spPr>
      </p:pic>
      <p:sp>
        <p:nvSpPr>
          <p:cNvPr id="10" name="Text 3"/>
          <p:cNvSpPr/>
          <p:nvPr/>
        </p:nvSpPr>
        <p:spPr>
          <a:xfrm>
            <a:off x="957033" y="4038600"/>
            <a:ext cx="4294682" cy="3923072"/>
          </a:xfrm>
          <a:prstGeom prst="rect">
            <a:avLst/>
          </a:prstGeom>
          <a:noFill/>
          <a:ln/>
        </p:spPr>
        <p:txBody>
          <a:bodyPr wrap="square" lIns="0" tIns="0" rIns="0" bIns="0" rtlCol="0" anchor="ctr"/>
          <a:lstStyle/>
          <a:p>
            <a:pPr>
              <a:lnSpc>
                <a:spcPts val="1600"/>
              </a:lnSpc>
              <a:spcBef>
                <a:spcPts val="600"/>
              </a:spcBef>
              <a:spcAft>
                <a:spcPts val="600"/>
              </a:spcAft>
            </a:pPr>
            <a:r>
              <a:rPr lang="en-US" sz="1300" dirty="0">
                <a:solidFill>
                  <a:srgbClr val="1D1D1D"/>
                </a:solidFill>
                <a:latin typeface="Titillium Web" pitchFamily="34" charset="0"/>
                <a:ea typeface="Titillium Web" pitchFamily="34" charset="-122"/>
                <a:cs typeface="Titillium Web" pitchFamily="34" charset="-120"/>
              </a:rPr>
              <a:t>Not all vegetables and herbs are created equal  but each one has its own unique market potential, pricing trends, and buyer expectations. For Ikhwezi Farm, knowing exactly how each product performs locally and internationally is crucial for smart production planning and sales strategy. This section takes a closer look at the market outlook for each of the farm’s main crops, highlighting opportunities and challenges across both domestic and export markets.</a:t>
            </a:r>
          </a:p>
          <a:p>
            <a:pPr>
              <a:lnSpc>
                <a:spcPts val="1600"/>
              </a:lnSpc>
              <a:spcBef>
                <a:spcPts val="1200"/>
              </a:spcBef>
              <a:spcAft>
                <a:spcPts val="600"/>
              </a:spcAft>
            </a:pPr>
            <a:r>
              <a:rPr lang="en-US" sz="1600" b="1" dirty="0">
                <a:solidFill>
                  <a:srgbClr val="1D1D1D"/>
                </a:solidFill>
                <a:latin typeface="Titillium Web" pitchFamily="34" charset="0"/>
                <a:ea typeface="Titillium Web" pitchFamily="34" charset="-122"/>
                <a:cs typeface="Titillium Web" pitchFamily="34" charset="-120"/>
              </a:rPr>
              <a:t>Baby Marrow (Zucchini)</a:t>
            </a:r>
            <a:endParaRPr lang="en-US" sz="1600" dirty="0"/>
          </a:p>
          <a:p>
            <a:pPr marL="0" indent="0" algn="l">
              <a:lnSpc>
                <a:spcPts val="1600"/>
              </a:lnSpc>
              <a:spcBef>
                <a:spcPts val="6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Local Market</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Baby marrow is a household favorite in South Africa — loved for its mild taste, versatility, and health benefits. It’s a regular on supermarket shelves and in foodservice kitchens. While exact figures for baby marrow are often grouped under broader vegetable stats (valued at USD 3.54 billion in 2020), demand is steady and price-resilient, even in tough economic times. Retailers like Pick ’n Pay and Woolworths consistently stock it, making it a reliable crop for producers</a:t>
            </a:r>
            <a:r>
              <a:rPr lang="en-US" sz="1050" dirty="0">
                <a:solidFill>
                  <a:srgbClr val="1D1D1D"/>
                </a:solidFill>
                <a:latin typeface="Titillium Web" pitchFamily="34" charset="0"/>
                <a:ea typeface="Titillium Web" pitchFamily="34" charset="-122"/>
                <a:cs typeface="Titillium Web" pitchFamily="34" charset="-120"/>
              </a:rPr>
              <a:t>.</a:t>
            </a:r>
            <a:endParaRPr lang="en-US" sz="1050" dirty="0"/>
          </a:p>
          <a:p>
            <a:pPr marL="0" indent="0" algn="l">
              <a:lnSpc>
                <a:spcPts val="1600"/>
              </a:lnSpc>
              <a:spcBef>
                <a:spcPts val="1200"/>
              </a:spcBef>
              <a:spcAft>
                <a:spcPts val="600"/>
              </a:spcAft>
              <a:buNone/>
            </a:pPr>
            <a:r>
              <a:rPr lang="en-US" sz="1600" b="1" dirty="0">
                <a:solidFill>
                  <a:srgbClr val="1D1D1D"/>
                </a:solidFill>
                <a:latin typeface="Titillium Web" pitchFamily="34" charset="0"/>
                <a:ea typeface="Titillium Web" pitchFamily="34" charset="-122"/>
                <a:cs typeface="Titillium Web" pitchFamily="34" charset="-120"/>
              </a:rPr>
              <a:t>Export Market</a:t>
            </a:r>
            <a:endParaRPr lang="en-US" sz="1600" dirty="0"/>
          </a:p>
          <a:p>
            <a:pPr marL="0" indent="0" algn="l">
              <a:lnSpc>
                <a:spcPts val="1600"/>
              </a:lnSpc>
              <a:spcBef>
                <a:spcPts val="600"/>
              </a:spcBef>
              <a:spcAft>
                <a:spcPts val="600"/>
              </a:spcAft>
              <a:buNone/>
            </a:pPr>
            <a:r>
              <a:rPr lang="en-US" sz="1300" dirty="0">
                <a:solidFill>
                  <a:srgbClr val="1D1D1D"/>
                </a:solidFill>
                <a:latin typeface="Titillium Web" pitchFamily="34" charset="0"/>
                <a:ea typeface="Titillium Web" pitchFamily="34" charset="-122"/>
                <a:cs typeface="Titillium Web" pitchFamily="34" charset="-120"/>
              </a:rPr>
              <a:t>South Africa exports baby marrow mainly to nearby African markets. It’s not a top performer in European exports, but there’s still room for growth in premium niches — especially for producers who offer top-grade, certified greenhouse produce.</a:t>
            </a:r>
            <a:endParaRPr lang="en-US" sz="1300" dirty="0"/>
          </a:p>
        </p:txBody>
      </p:sp>
      <p:sp>
        <p:nvSpPr>
          <p:cNvPr id="11" name="Text 4"/>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12"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8</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2357878"/>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248108" y="1549298"/>
            <a:ext cx="4067175" cy="914400"/>
          </a:xfrm>
          <a:prstGeom prst="rect">
            <a:avLst/>
          </a:prstGeom>
          <a:noFill/>
          <a:ln/>
        </p:spPr>
        <p:txBody>
          <a:bodyPr wrap="square" lIns="0" tIns="0" rIns="0" bIns="0" rtlCol="0" anchor="ctr"/>
          <a:lstStyle/>
          <a:p>
            <a:pPr algn="l">
              <a:lnSpc>
                <a:spcPct val="79650"/>
              </a:lnSpc>
              <a:buSzPct val="100000"/>
            </a:pPr>
            <a:r>
              <a:rPr lang="en-US" sz="3000" b="1" dirty="0">
                <a:solidFill>
                  <a:srgbClr val="1D1D1D"/>
                </a:solidFill>
                <a:latin typeface="Sora" pitchFamily="34" charset="0"/>
                <a:ea typeface="Sora" pitchFamily="34" charset="-122"/>
                <a:cs typeface="Sora" pitchFamily="34" charset="-120"/>
              </a:rPr>
              <a:t>4. Product-Specific Market Analysis</a:t>
            </a:r>
            <a:endParaRPr lang="en-US" sz="3000" dirty="0"/>
          </a:p>
        </p:txBody>
      </p:sp>
      <p:sp>
        <p:nvSpPr>
          <p:cNvPr id="7"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8" name="Image 4" descr="preencoded.png"/>
          <p:cNvPicPr>
            <a:picLocks noChangeAspect="1"/>
          </p:cNvPicPr>
          <p:nvPr/>
        </p:nvPicPr>
        <p:blipFill>
          <a:blip r:embed="rId7"/>
          <a:stretch>
            <a:fillRect/>
          </a:stretch>
        </p:blipFill>
        <p:spPr>
          <a:xfrm>
            <a:off x="5670434" y="1676400"/>
            <a:ext cx="1416166" cy="1596189"/>
          </a:xfrm>
          <a:prstGeom prst="rect">
            <a:avLst/>
          </a:prstGeom>
        </p:spPr>
      </p:pic>
      <p:sp>
        <p:nvSpPr>
          <p:cNvPr id="9" name="Text 2"/>
          <p:cNvSpPr/>
          <p:nvPr/>
        </p:nvSpPr>
        <p:spPr>
          <a:xfrm>
            <a:off x="957185" y="3838557"/>
            <a:ext cx="4713249" cy="5177757"/>
          </a:xfrm>
          <a:prstGeom prst="rect">
            <a:avLst/>
          </a:prstGeom>
          <a:noFill/>
          <a:ln/>
        </p:spPr>
        <p:txBody>
          <a:bodyPr wrap="square" lIns="0" tIns="0" rIns="0" bIns="0" rtlCol="0" anchor="ctr"/>
          <a:lstStyle/>
          <a:p>
            <a:pPr marL="0" indent="0" algn="l">
              <a:lnSpc>
                <a:spcPct val="105600"/>
              </a:lnSpc>
              <a:buNone/>
            </a:pPr>
            <a:endParaRPr lang="en-US" sz="1050" dirty="0">
              <a:solidFill>
                <a:srgbClr val="1D1D1D"/>
              </a:solidFill>
              <a:latin typeface="Titillium Web" pitchFamily="34" charset="0"/>
            </a:endParaRPr>
          </a:p>
          <a:p>
            <a:pPr marL="0" indent="0" algn="l">
              <a:lnSpc>
                <a:spcPts val="1600"/>
              </a:lnSpc>
              <a:spcBef>
                <a:spcPts val="1200"/>
              </a:spcBef>
              <a:spcAft>
                <a:spcPts val="600"/>
              </a:spcAft>
              <a:buNone/>
            </a:pPr>
            <a:r>
              <a:rPr lang="en-US" b="1" dirty="0">
                <a:solidFill>
                  <a:srgbClr val="2B2B35"/>
                </a:solidFill>
                <a:latin typeface="Titillium Web" pitchFamily="34" charset="0"/>
                <a:ea typeface="Titillium Web" pitchFamily="34" charset="-122"/>
                <a:cs typeface="Titillium Web" pitchFamily="34" charset="-120"/>
              </a:rPr>
              <a:t>Tomatoes</a:t>
            </a:r>
            <a:endParaRPr lang="en-US" dirty="0"/>
          </a:p>
          <a:p>
            <a:pPr marL="0" indent="0" algn="l">
              <a:lnSpc>
                <a:spcPts val="1600"/>
              </a:lnSpc>
              <a:spcBef>
                <a:spcPts val="600"/>
              </a:spcBef>
              <a:spcAft>
                <a:spcPts val="600"/>
              </a:spcAft>
              <a:buNone/>
            </a:pPr>
            <a:r>
              <a:rPr lang="en-US" sz="1300" b="1" i="1" dirty="0">
                <a:solidFill>
                  <a:srgbClr val="2B2B35"/>
                </a:solidFill>
                <a:latin typeface="Titillium Web" pitchFamily="34" charset="0"/>
                <a:ea typeface="Titillium Web" pitchFamily="34" charset="-122"/>
                <a:cs typeface="Titillium Web" pitchFamily="34" charset="-120"/>
              </a:rPr>
              <a:t>Local Market</a:t>
            </a:r>
            <a:endParaRPr lang="en-US" sz="1300" i="1" dirty="0"/>
          </a:p>
          <a:p>
            <a:pPr marL="0" indent="0" algn="l">
              <a:lnSpc>
                <a:spcPts val="1600"/>
              </a:lnSpc>
              <a:spcBef>
                <a:spcPts val="600"/>
              </a:spcBef>
              <a:spcAft>
                <a:spcPts val="600"/>
              </a:spcAft>
              <a:buNone/>
            </a:pPr>
            <a:r>
              <a:rPr lang="en-US" sz="1300" dirty="0">
                <a:solidFill>
                  <a:srgbClr val="2B2B35"/>
                </a:solidFill>
                <a:latin typeface="Titillium Web" pitchFamily="34" charset="0"/>
                <a:ea typeface="Titillium Web" pitchFamily="34" charset="-122"/>
                <a:cs typeface="Titillium Web" pitchFamily="34" charset="-120"/>
              </a:rPr>
              <a:t>Tomatoes are among the most widely consumed vegetables in the country. Although it’s a competitive space, producers who offer consistent quality especially those growing in greenhouses have an edge. Prices can swing depending on the season and weather, so controlled-environment growers like Ikhwezi Farm have an advantage when field-grown supply drops.</a:t>
            </a:r>
            <a:endParaRPr lang="en-US" sz="1300" dirty="0"/>
          </a:p>
          <a:p>
            <a:pPr>
              <a:lnSpc>
                <a:spcPts val="1600"/>
              </a:lnSpc>
              <a:spcBef>
                <a:spcPts val="600"/>
              </a:spcBef>
              <a:spcAft>
                <a:spcPts val="600"/>
              </a:spcAft>
            </a:pPr>
            <a:r>
              <a:rPr lang="en-US" sz="1300" b="1" i="1" dirty="0">
                <a:solidFill>
                  <a:srgbClr val="2B2B35"/>
                </a:solidFill>
                <a:latin typeface="Titillium Web" pitchFamily="34" charset="0"/>
              </a:rPr>
              <a:t>Export Market</a:t>
            </a:r>
          </a:p>
          <a:p>
            <a:pPr marL="0" indent="0" algn="l">
              <a:lnSpc>
                <a:spcPts val="1600"/>
              </a:lnSpc>
              <a:spcBef>
                <a:spcPts val="600"/>
              </a:spcBef>
              <a:spcAft>
                <a:spcPts val="600"/>
              </a:spcAft>
              <a:buNone/>
            </a:pPr>
            <a:r>
              <a:rPr lang="en-US" sz="1300" dirty="0">
                <a:solidFill>
                  <a:srgbClr val="2B2B35"/>
                </a:solidFill>
                <a:latin typeface="Titillium Web" pitchFamily="34" charset="0"/>
                <a:ea typeface="Titillium Web" pitchFamily="34" charset="-122"/>
                <a:cs typeface="Titillium Web" pitchFamily="34" charset="-120"/>
              </a:rPr>
              <a:t>South Africa exports tomatoes primarily to SADC countries. While Europe isn’t a major destination due to stiff competition, there’s still a niche for premium, traceable varieties particularly those grown in greenhouses.</a:t>
            </a:r>
          </a:p>
          <a:p>
            <a:pPr>
              <a:lnSpc>
                <a:spcPts val="1600"/>
              </a:lnSpc>
              <a:spcBef>
                <a:spcPts val="1200"/>
              </a:spcBef>
              <a:spcAft>
                <a:spcPts val="600"/>
              </a:spcAft>
            </a:pPr>
            <a:r>
              <a:rPr lang="en-US" b="1" dirty="0">
                <a:solidFill>
                  <a:srgbClr val="2B2B35"/>
                </a:solidFill>
                <a:latin typeface="Titillium Web" pitchFamily="34" charset="0"/>
              </a:rPr>
              <a:t>Lettuce</a:t>
            </a:r>
          </a:p>
          <a:p>
            <a:pPr>
              <a:lnSpc>
                <a:spcPts val="1600"/>
              </a:lnSpc>
              <a:spcBef>
                <a:spcPts val="600"/>
              </a:spcBef>
              <a:spcAft>
                <a:spcPts val="600"/>
              </a:spcAft>
            </a:pPr>
            <a:r>
              <a:rPr lang="en-US" sz="1300" b="1" i="1" dirty="0">
                <a:solidFill>
                  <a:srgbClr val="2B2B35"/>
                </a:solidFill>
                <a:latin typeface="Titillium Web" pitchFamily="34" charset="0"/>
              </a:rPr>
              <a:t>Local Market</a:t>
            </a:r>
          </a:p>
          <a:p>
            <a:pPr>
              <a:lnSpc>
                <a:spcPts val="1600"/>
              </a:lnSpc>
              <a:spcBef>
                <a:spcPts val="600"/>
              </a:spcBef>
              <a:spcAft>
                <a:spcPts val="600"/>
              </a:spcAft>
            </a:pPr>
            <a:r>
              <a:rPr lang="en-US" sz="1300" dirty="0">
                <a:solidFill>
                  <a:srgbClr val="2B2B35"/>
                </a:solidFill>
                <a:latin typeface="Titillium Web" pitchFamily="34" charset="0"/>
              </a:rPr>
              <a:t>Retailers and restaurants buy lettuce in large volumes and there’s a growing preference for pre-packed and pre-washed options. The inconsistency of outdoor supply  especially due to weather, has opened the door for reliable greenhouse producers to shine.</a:t>
            </a:r>
          </a:p>
          <a:p>
            <a:pPr>
              <a:lnSpc>
                <a:spcPts val="1600"/>
              </a:lnSpc>
              <a:spcBef>
                <a:spcPts val="600"/>
              </a:spcBef>
              <a:spcAft>
                <a:spcPts val="600"/>
              </a:spcAft>
            </a:pPr>
            <a:r>
              <a:rPr lang="en-US" sz="1300" b="1" i="1" dirty="0">
                <a:solidFill>
                  <a:srgbClr val="2B2B35"/>
                </a:solidFill>
                <a:latin typeface="Titillium Web" pitchFamily="34" charset="0"/>
              </a:rPr>
              <a:t>Export Market</a:t>
            </a:r>
          </a:p>
          <a:p>
            <a:pPr>
              <a:lnSpc>
                <a:spcPts val="1600"/>
              </a:lnSpc>
              <a:spcBef>
                <a:spcPts val="600"/>
              </a:spcBef>
              <a:spcAft>
                <a:spcPts val="600"/>
              </a:spcAft>
            </a:pPr>
            <a:r>
              <a:rPr lang="en-US" sz="1300" dirty="0">
                <a:solidFill>
                  <a:srgbClr val="2B2B35"/>
                </a:solidFill>
                <a:latin typeface="Titillium Web" pitchFamily="34" charset="0"/>
              </a:rPr>
              <a:t>While lettuce exports aren’t massive, there’s a steady market in neighboring African countries. Exporting premium-grade lettuce can offer better prices, especially with the right certifications.</a:t>
            </a:r>
          </a:p>
          <a:p>
            <a:pPr marL="0" indent="0" algn="l">
              <a:lnSpc>
                <a:spcPts val="1600"/>
              </a:lnSpc>
              <a:spcBef>
                <a:spcPts val="600"/>
              </a:spcBef>
              <a:spcAft>
                <a:spcPts val="600"/>
              </a:spcAft>
              <a:buNone/>
            </a:pPr>
            <a:endParaRPr lang="en-US" sz="1300" dirty="0"/>
          </a:p>
          <a:p>
            <a:pPr marL="0" indent="0" algn="l">
              <a:lnSpc>
                <a:spcPct val="105600"/>
              </a:lnSpc>
              <a:buNone/>
            </a:pPr>
            <a:endParaRPr lang="en-US" sz="1050" dirty="0"/>
          </a:p>
        </p:txBody>
      </p:sp>
      <p:sp>
        <p:nvSpPr>
          <p:cNvPr id="10"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Market Analysis Report</a:t>
            </a:r>
            <a:endParaRPr lang="en-US" sz="1350" dirty="0"/>
          </a:p>
        </p:txBody>
      </p:sp>
      <p:sp>
        <p:nvSpPr>
          <p:cNvPr id="11" name="Text 4"/>
          <p:cNvSpPr/>
          <p:nvPr/>
        </p:nvSpPr>
        <p:spPr>
          <a:xfrm>
            <a:off x="897303" y="6179906"/>
            <a:ext cx="4419600" cy="2771775"/>
          </a:xfrm>
          <a:prstGeom prst="rect">
            <a:avLst/>
          </a:prstGeom>
          <a:noFill/>
          <a:ln/>
        </p:spPr>
        <p:txBody>
          <a:bodyPr wrap="square" lIns="0" tIns="0" rIns="0" bIns="0" rtlCol="0" anchor="ctr"/>
          <a:lstStyle/>
          <a:p>
            <a:pPr marL="0" indent="0" algn="l">
              <a:lnSpc>
                <a:spcPct val="105600"/>
              </a:lnSpc>
              <a:buNone/>
            </a:pPr>
            <a:endParaRPr lang="en-US" sz="1200" dirty="0"/>
          </a:p>
        </p:txBody>
      </p:sp>
      <p:sp>
        <p:nvSpPr>
          <p:cNvPr id="12"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9</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275</TotalTime>
  <Words>5035</Words>
  <Application>Microsoft Office PowerPoint</Application>
  <PresentationFormat>Custom</PresentationFormat>
  <Paragraphs>462</Paragraphs>
  <Slides>34</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Aptos</vt:lpstr>
      <vt:lpstr>Arial</vt:lpstr>
      <vt:lpstr>Arimo</vt:lpstr>
      <vt:lpstr>Poppins</vt:lpstr>
      <vt:lpstr>Roboto Condensed</vt:lpstr>
      <vt:lpstr>Sora</vt:lpstr>
      <vt:lpstr>Titillium Web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Sithembiso Mpungose</cp:lastModifiedBy>
  <cp:revision>13</cp:revision>
  <dcterms:created xsi:type="dcterms:W3CDTF">2025-05-07T12:13:19Z</dcterms:created>
  <dcterms:modified xsi:type="dcterms:W3CDTF">2025-06-05T08:34:10Z</dcterms:modified>
</cp:coreProperties>
</file>