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92" r:id="rId5"/>
    <p:sldId id="259" r:id="rId6"/>
    <p:sldId id="260" r:id="rId7"/>
    <p:sldId id="261" r:id="rId8"/>
    <p:sldId id="262" r:id="rId9"/>
    <p:sldId id="263" r:id="rId10"/>
    <p:sldId id="264" r:id="rId11"/>
    <p:sldId id="265" r:id="rId12"/>
    <p:sldId id="266" r:id="rId13"/>
    <p:sldId id="267" r:id="rId14"/>
    <p:sldId id="268" r:id="rId15"/>
    <p:sldId id="269" r:id="rId16"/>
  </p:sldIdLst>
  <p:sldSz cx="7772400" cy="10058400"/>
  <p:notesSz cx="10058400" cy="7772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10"/>
  </p:normalViewPr>
  <p:slideViewPr>
    <p:cSldViewPr snapToGrid="0" snapToObjects="1">
      <p:cViewPr varScale="1">
        <p:scale>
          <a:sx n="56" d="100"/>
          <a:sy n="56" d="100"/>
        </p:scale>
        <p:origin x="24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hembiso Mpungose" userId="b2df32c6-5a9d-413a-8bd6-55829703aaad" providerId="ADAL" clId="{3892EDDD-6E32-487A-A428-42C64100E5F3}"/>
    <pc:docChg chg="delSld">
      <pc:chgData name="Sithembiso Mpungose" userId="b2df32c6-5a9d-413a-8bd6-55829703aaad" providerId="ADAL" clId="{3892EDDD-6E32-487A-A428-42C64100E5F3}" dt="2025-06-05T08:39:44.472" v="1" actId="47"/>
      <pc:docMkLst>
        <pc:docMk/>
      </pc:docMkLst>
      <pc:sldChg chg="del">
        <pc:chgData name="Sithembiso Mpungose" userId="b2df32c6-5a9d-413a-8bd6-55829703aaad" providerId="ADAL" clId="{3892EDDD-6E32-487A-A428-42C64100E5F3}" dt="2025-06-05T08:39:42.728" v="0" actId="47"/>
        <pc:sldMkLst>
          <pc:docMk/>
          <pc:sldMk cId="0" sldId="290"/>
        </pc:sldMkLst>
      </pc:sldChg>
      <pc:sldChg chg="del">
        <pc:chgData name="Sithembiso Mpungose" userId="b2df32c6-5a9d-413a-8bd6-55829703aaad" providerId="ADAL" clId="{3892EDDD-6E32-487A-A428-42C64100E5F3}" dt="2025-06-05T08:39:44.472" v="1" actId="47"/>
        <pc:sldMkLst>
          <pc:docMk/>
          <pc:sldMk cId="0"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2289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png"/><Relationship Id="rId7"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13.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13.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0.png"/><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55.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4.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13.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0" y="1145248"/>
            <a:ext cx="5010150" cy="3124200"/>
          </a:xfrm>
          <a:prstGeom prst="rect">
            <a:avLst/>
          </a:prstGeom>
        </p:spPr>
      </p:pic>
      <p:pic>
        <p:nvPicPr>
          <p:cNvPr id="4" name="Image 2" descr="preencoded.png"/>
          <p:cNvPicPr>
            <a:picLocks noChangeAspect="1"/>
          </p:cNvPicPr>
          <p:nvPr/>
        </p:nvPicPr>
        <p:blipFill>
          <a:blip r:embed="rId5"/>
          <a:stretch>
            <a:fillRect/>
          </a:stretch>
        </p:blipFill>
        <p:spPr>
          <a:xfrm>
            <a:off x="3678050" y="1128112"/>
            <a:ext cx="1343025" cy="1343025"/>
          </a:xfrm>
          <a:prstGeom prst="rect">
            <a:avLst/>
          </a:prstGeom>
        </p:spPr>
      </p:pic>
      <p:sp>
        <p:nvSpPr>
          <p:cNvPr id="5" name="Text 0"/>
          <p:cNvSpPr/>
          <p:nvPr/>
        </p:nvSpPr>
        <p:spPr>
          <a:xfrm>
            <a:off x="933866" y="2266655"/>
            <a:ext cx="3429000" cy="1047750"/>
          </a:xfrm>
          <a:prstGeom prst="rect">
            <a:avLst/>
          </a:prstGeom>
          <a:noFill/>
          <a:ln/>
        </p:spPr>
        <p:txBody>
          <a:bodyPr wrap="square" lIns="0" tIns="0" rIns="0" bIns="0" rtlCol="0" anchor="ctr"/>
          <a:lstStyle/>
          <a:p>
            <a:pPr marL="0" indent="0" algn="l">
              <a:buNone/>
            </a:pPr>
            <a:r>
              <a:rPr lang="en-US" sz="3750" dirty="0">
                <a:solidFill>
                  <a:srgbClr val="FFFFFF"/>
                </a:solidFill>
                <a:latin typeface="Arimo" pitchFamily="34" charset="0"/>
                <a:ea typeface="Arimo" pitchFamily="34" charset="-122"/>
                <a:cs typeface="Arimo" pitchFamily="34" charset="-120"/>
              </a:rPr>
              <a:t>ROADMAP REPORT</a:t>
            </a:r>
            <a:endParaRPr lang="en-US" sz="3750" dirty="0"/>
          </a:p>
        </p:txBody>
      </p:sp>
      <p:pic>
        <p:nvPicPr>
          <p:cNvPr id="6" name="Image 3" descr="preencoded.png"/>
          <p:cNvPicPr>
            <a:picLocks noChangeAspect="1"/>
          </p:cNvPicPr>
          <p:nvPr/>
        </p:nvPicPr>
        <p:blipFill>
          <a:blip r:embed="rId6"/>
          <a:stretch>
            <a:fillRect/>
          </a:stretch>
        </p:blipFill>
        <p:spPr>
          <a:xfrm>
            <a:off x="0" y="4219575"/>
            <a:ext cx="7772400" cy="4076700"/>
          </a:xfrm>
          <a:prstGeom prst="rect">
            <a:avLst/>
          </a:prstGeom>
        </p:spPr>
      </p:pic>
      <p:pic>
        <p:nvPicPr>
          <p:cNvPr id="7" name="Image 4" descr="preencoded.png"/>
          <p:cNvPicPr>
            <a:picLocks noChangeAspect="1"/>
          </p:cNvPicPr>
          <p:nvPr/>
        </p:nvPicPr>
        <p:blipFill>
          <a:blip r:embed="rId7"/>
          <a:stretch>
            <a:fillRect/>
          </a:stretch>
        </p:blipFill>
        <p:spPr>
          <a:xfrm>
            <a:off x="4862751" y="6575308"/>
            <a:ext cx="1752600" cy="1752600"/>
          </a:xfrm>
          <a:prstGeom prst="rect">
            <a:avLst/>
          </a:prstGeom>
        </p:spPr>
      </p:pic>
      <p:pic>
        <p:nvPicPr>
          <p:cNvPr id="8" name="Image 5" descr="preencoded.png"/>
          <p:cNvPicPr>
            <a:picLocks noChangeAspect="1"/>
          </p:cNvPicPr>
          <p:nvPr/>
        </p:nvPicPr>
        <p:blipFill>
          <a:blip r:embed="rId8"/>
          <a:stretch>
            <a:fillRect/>
          </a:stretch>
        </p:blipFill>
        <p:spPr>
          <a:xfrm>
            <a:off x="6607635" y="6575308"/>
            <a:ext cx="1171575" cy="1752600"/>
          </a:xfrm>
          <a:prstGeom prst="rect">
            <a:avLst/>
          </a:prstGeom>
        </p:spPr>
      </p:pic>
      <p:pic>
        <p:nvPicPr>
          <p:cNvPr id="9" name="Image 6" descr="preencoded.png"/>
          <p:cNvPicPr>
            <a:picLocks noChangeAspect="1"/>
          </p:cNvPicPr>
          <p:nvPr/>
        </p:nvPicPr>
        <p:blipFill>
          <a:blip r:embed="rId9"/>
          <a:stretch>
            <a:fillRect/>
          </a:stretch>
        </p:blipFill>
        <p:spPr>
          <a:xfrm>
            <a:off x="551487" y="9286170"/>
            <a:ext cx="6652174" cy="190500"/>
          </a:xfrm>
          <a:prstGeom prst="rect">
            <a:avLst/>
          </a:prstGeom>
        </p:spPr>
      </p:pic>
      <p:sp>
        <p:nvSpPr>
          <p:cNvPr id="10" name="Text 1"/>
          <p:cNvSpPr/>
          <p:nvPr/>
        </p:nvSpPr>
        <p:spPr>
          <a:xfrm>
            <a:off x="586267" y="3215135"/>
            <a:ext cx="3362325" cy="228600"/>
          </a:xfrm>
          <a:prstGeom prst="rect">
            <a:avLst/>
          </a:prstGeom>
          <a:noFill/>
          <a:ln/>
        </p:spPr>
        <p:txBody>
          <a:bodyPr wrap="square" lIns="0" tIns="0" rIns="0" bIns="0" rtlCol="0" anchor="ctr"/>
          <a:lstStyle/>
          <a:p>
            <a:pPr marL="0" indent="0" algn="l">
              <a:lnSpc>
                <a:spcPct val="99141"/>
              </a:lnSpc>
              <a:buNone/>
            </a:pPr>
            <a:r>
              <a:rPr lang="en-US" sz="1200" dirty="0">
                <a:solidFill>
                  <a:srgbClr val="17630E"/>
                </a:solidFill>
                <a:latin typeface="Arimo" pitchFamily="34" charset="0"/>
                <a:ea typeface="Arimo" pitchFamily="34" charset="-122"/>
                <a:cs typeface="Arimo" pitchFamily="34" charset="-120"/>
              </a:rPr>
              <a:t>.</a:t>
            </a:r>
            <a:endParaRPr lang="en-US" sz="1200" dirty="0"/>
          </a:p>
        </p:txBody>
      </p:sp>
      <p:sp>
        <p:nvSpPr>
          <p:cNvPr id="11" name="Text 2"/>
          <p:cNvSpPr/>
          <p:nvPr/>
        </p:nvSpPr>
        <p:spPr>
          <a:xfrm>
            <a:off x="594654" y="432399"/>
            <a:ext cx="1952625" cy="285750"/>
          </a:xfrm>
          <a:prstGeom prst="rect">
            <a:avLst/>
          </a:prstGeom>
          <a:noFill/>
          <a:ln/>
        </p:spPr>
        <p:txBody>
          <a:bodyPr wrap="square" lIns="0" tIns="0" rIns="0" bIns="0" rtlCol="0" anchor="ctr"/>
          <a:lstStyle/>
          <a:p>
            <a:pPr marL="0" indent="0" algn="l">
              <a:lnSpc>
                <a:spcPct val="66563"/>
              </a:lnSpc>
              <a:buNone/>
            </a:pPr>
            <a:r>
              <a:rPr lang="en-US" sz="2250" b="1" dirty="0">
                <a:solidFill>
                  <a:srgbClr val="000000"/>
                </a:solidFill>
                <a:latin typeface="Arimo" pitchFamily="34" charset="0"/>
                <a:ea typeface="Arimo" pitchFamily="34" charset="-122"/>
                <a:cs typeface="Arimo" pitchFamily="34" charset="-120"/>
              </a:rPr>
              <a:t>2025/2028</a:t>
            </a:r>
            <a:endParaRPr lang="en-US" sz="2250" b="1" dirty="0"/>
          </a:p>
        </p:txBody>
      </p:sp>
      <p:sp>
        <p:nvSpPr>
          <p:cNvPr id="12" name="Text 3"/>
          <p:cNvSpPr/>
          <p:nvPr/>
        </p:nvSpPr>
        <p:spPr>
          <a:xfrm>
            <a:off x="5517813" y="2457583"/>
            <a:ext cx="1876425" cy="1476375"/>
          </a:xfrm>
          <a:prstGeom prst="rect">
            <a:avLst/>
          </a:prstGeom>
          <a:noFill/>
          <a:ln/>
        </p:spPr>
        <p:txBody>
          <a:bodyPr wrap="square" lIns="0" tIns="0" rIns="0" bIns="0" rtlCol="0" anchor="ctr"/>
          <a:lstStyle/>
          <a:p>
            <a:pPr marL="0" indent="0" algn="l">
              <a:buNone/>
            </a:pPr>
            <a:r>
              <a:rPr lang="en-US" sz="1200" b="1" dirty="0">
                <a:solidFill>
                  <a:srgbClr val="000000"/>
                </a:solidFill>
                <a:latin typeface="Arimo" pitchFamily="34" charset="0"/>
                <a:ea typeface="Arimo" pitchFamily="34" charset="-122"/>
                <a:cs typeface="Arimo" pitchFamily="34" charset="-120"/>
              </a:rPr>
              <a:t>IKHWEZI FARM GREENHOUSE FARMING</a:t>
            </a:r>
            <a:endParaRPr lang="en-US" sz="1200" dirty="0"/>
          </a:p>
          <a:p>
            <a:pPr marL="0" indent="0" algn="l">
              <a:lnSpc>
                <a:spcPct val="91365"/>
              </a:lnSpc>
              <a:buNone/>
            </a:pPr>
            <a:r>
              <a:rPr lang="en-US" sz="1200" dirty="0">
                <a:solidFill>
                  <a:srgbClr val="000000"/>
                </a:solidFill>
              </a:rPr>
              <a:t> </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Plot 83, 359 JR</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Boschkop</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oo56</a:t>
            </a:r>
            <a:endParaRPr lang="en-US" sz="1200" dirty="0"/>
          </a:p>
        </p:txBody>
      </p:sp>
      <p:sp>
        <p:nvSpPr>
          <p:cNvPr id="13" name="Text 4"/>
          <p:cNvSpPr/>
          <p:nvPr/>
        </p:nvSpPr>
        <p:spPr>
          <a:xfrm>
            <a:off x="4362917" y="8902446"/>
            <a:ext cx="2838450" cy="228600"/>
          </a:xfrm>
          <a:prstGeom prst="rect">
            <a:avLst/>
          </a:prstGeom>
          <a:noFill/>
          <a:ln/>
        </p:spPr>
        <p:txBody>
          <a:bodyPr wrap="square" lIns="0" tIns="0" rIns="0" bIns="0" rtlCol="0" anchor="ctr"/>
          <a:lstStyle/>
          <a:p>
            <a:pPr marL="0" indent="0" algn="r">
              <a:lnSpc>
                <a:spcPct val="99141"/>
              </a:lnSpc>
              <a:buNone/>
            </a:pPr>
            <a:r>
              <a:rPr lang="en-US" sz="1200" dirty="0">
                <a:solidFill>
                  <a:srgbClr val="000000"/>
                </a:solidFill>
                <a:latin typeface="Arimo" pitchFamily="34" charset="0"/>
                <a:ea typeface="Arimo" pitchFamily="34" charset="-122"/>
                <a:cs typeface="Arimo" pitchFamily="34" charset="-120"/>
              </a:rPr>
              <a:t>s_sabela@hotmail.com</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061169" y="1527324"/>
            <a:ext cx="3854407" cy="100323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4.Milestone Indicators</a:t>
            </a:r>
            <a:endParaRPr lang="en-US" sz="2625" dirty="0"/>
          </a:p>
        </p:txBody>
      </p:sp>
      <p:sp>
        <p:nvSpPr>
          <p:cNvPr id="7" name="Text 1"/>
          <p:cNvSpPr/>
          <p:nvPr/>
        </p:nvSpPr>
        <p:spPr>
          <a:xfrm>
            <a:off x="1047750" y="2622261"/>
            <a:ext cx="3854407" cy="2061286"/>
          </a:xfrm>
          <a:prstGeom prst="rect">
            <a:avLst/>
          </a:prstGeom>
          <a:noFill/>
          <a:ln/>
        </p:spPr>
        <p:txBody>
          <a:bodyPr wrap="square" lIns="0" tIns="0" rIns="0" bIns="0" rtlCol="0" anchor="ctr"/>
          <a:lstStyle/>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Execution should start with high-impact Market and Operations initiatives, followed by Governance and Finance as enablers. Technology supports scale but comes later. Strong change management and monthly KPI reviews are key to staying on track.</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Each initiative will be monitored through key output indicators to ensure progress tracking and performance accountability:</a:t>
            </a:r>
            <a:endParaRPr lang="en-US" sz="1200" dirty="0"/>
          </a:p>
          <a:p>
            <a:pPr marL="0" indent="0" algn="l">
              <a:lnSpc>
                <a:spcPct val="105600"/>
              </a:lnSpc>
              <a:buNone/>
            </a:pPr>
            <a:r>
              <a:rPr lang="en-US" sz="1200" dirty="0">
                <a:solidFill>
                  <a:srgbClr val="000000"/>
                </a:solidFill>
              </a:rPr>
              <a:t> </a:t>
            </a:r>
            <a:endParaRPr lang="en-US" sz="12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210108" y="1673028"/>
            <a:ext cx="1876425" cy="2505075"/>
          </a:xfrm>
          <a:prstGeom prst="rect">
            <a:avLst/>
          </a:prstGeom>
        </p:spPr>
      </p:pic>
      <p:pic>
        <p:nvPicPr>
          <p:cNvPr id="11" name="Image 5" descr="preencoded.png"/>
          <p:cNvPicPr>
            <a:picLocks noChangeAspect="1"/>
          </p:cNvPicPr>
          <p:nvPr/>
        </p:nvPicPr>
        <p:blipFill>
          <a:blip r:embed="rId8"/>
          <a:stretch>
            <a:fillRect/>
          </a:stretch>
        </p:blipFill>
        <p:spPr>
          <a:xfrm>
            <a:off x="753641" y="5499659"/>
            <a:ext cx="6505575" cy="3657600"/>
          </a:xfrm>
          <a:prstGeom prst="rect">
            <a:avLst/>
          </a:prstGeom>
        </p:spPr>
      </p:pic>
      <p:sp>
        <p:nvSpPr>
          <p:cNvPr id="12" name="Text 4"/>
          <p:cNvSpPr/>
          <p:nvPr/>
        </p:nvSpPr>
        <p:spPr>
          <a:xfrm>
            <a:off x="796882" y="5136489"/>
            <a:ext cx="3048000" cy="180975"/>
          </a:xfrm>
          <a:prstGeom prst="rect">
            <a:avLst/>
          </a:prstGeom>
          <a:noFill/>
          <a:ln/>
        </p:spPr>
        <p:txBody>
          <a:bodyPr wrap="square" lIns="0" tIns="0" rIns="0" bIns="0" rtlCol="0" anchor="ctr"/>
          <a:lstStyle/>
          <a:p>
            <a:pPr marL="0" indent="0" algn="l">
              <a:lnSpc>
                <a:spcPct val="79650"/>
              </a:lnSpc>
              <a:buNone/>
            </a:pPr>
            <a:r>
              <a:rPr lang="en-US" sz="1200" b="1" dirty="0">
                <a:solidFill>
                  <a:srgbClr val="2B2B35"/>
                </a:solidFill>
                <a:latin typeface="Roboto Condensed" pitchFamily="34" charset="0"/>
                <a:ea typeface="Roboto Condensed" pitchFamily="34" charset="-122"/>
                <a:cs typeface="Roboto Condensed" pitchFamily="34" charset="-120"/>
              </a:rPr>
              <a:t>Table 3: </a:t>
            </a:r>
            <a:r>
              <a:rPr lang="en-US" sz="1200" dirty="0">
                <a:solidFill>
                  <a:srgbClr val="2B2B35"/>
                </a:solidFill>
                <a:latin typeface="Roboto Condensed" pitchFamily="34" charset="0"/>
                <a:ea typeface="Roboto Condensed" pitchFamily="34" charset="-122"/>
                <a:cs typeface="Roboto Condensed" pitchFamily="34" charset="-120"/>
              </a:rPr>
              <a:t>Ikhwezi Milestone Indicators</a:t>
            </a:r>
            <a:endParaRPr lang="en-US" sz="120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9</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16624" y="1549479"/>
            <a:ext cx="76200" cy="876300"/>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969024" y="2425780"/>
            <a:ext cx="4104583" cy="3115962"/>
          </a:xfrm>
          <a:prstGeom prst="rect">
            <a:avLst/>
          </a:prstGeom>
          <a:noFill/>
          <a:ln/>
        </p:spPr>
        <p:txBody>
          <a:bodyPr wrap="square" lIns="0" tIns="0" rIns="0" bIns="0" rtlCol="0" anchor="ctr"/>
          <a:lstStyle/>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This section outlines practical, costed recommendations aimed at closing the key gaps flagged in Section 6. Each proposed action targets a domain where Ikhwezi shows both performance challenges and strategic reliance.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The order and emphasis of these initiatives reflect updated priorities tied closely to the organization’s growth strategy and operational roadmap.</a:t>
            </a:r>
            <a:endParaRPr lang="en-US" sz="1200" dirty="0"/>
          </a:p>
          <a:p>
            <a:pPr marL="0" indent="0" algn="l">
              <a:lnSpc>
                <a:spcPct val="86166"/>
              </a:lnSpc>
              <a:buNone/>
            </a:pPr>
            <a:r>
              <a:rPr lang="en-US" sz="1200" dirty="0">
                <a:solidFill>
                  <a:srgbClr val="000000"/>
                </a:solidFill>
              </a:rPr>
              <a:t> </a:t>
            </a:r>
            <a:endParaRPr lang="en-US" sz="1200" dirty="0"/>
          </a:p>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Summary of Strategic Priorities</a:t>
            </a:r>
            <a:endParaRPr lang="en-US" sz="1200" dirty="0"/>
          </a:p>
          <a:p>
            <a:pPr marL="0" indent="0" algn="l">
              <a:lnSpc>
                <a:spcPct val="86166"/>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The following five strategic pillars form the backbone of Ikhwezi’s journey toward scale, investment readiness, and institutional resilience. The order reflects strategic weighting, not chronology.</a:t>
            </a:r>
            <a:endParaRPr lang="en-US" sz="1200" dirty="0"/>
          </a:p>
          <a:p>
            <a:pPr marL="0" indent="0" algn="l">
              <a:lnSpc>
                <a:spcPct val="86166"/>
              </a:lnSpc>
              <a:buNone/>
            </a:pPr>
            <a:r>
              <a:rPr lang="en-US" sz="1200" dirty="0">
                <a:solidFill>
                  <a:srgbClr val="000000"/>
                </a:solidFill>
              </a:rPr>
              <a:t> </a:t>
            </a:r>
            <a:endParaRPr lang="en-US" sz="1200" dirty="0"/>
          </a:p>
        </p:txBody>
      </p:sp>
      <p:sp>
        <p:nvSpPr>
          <p:cNvPr id="7"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210108" y="1673028"/>
            <a:ext cx="1876425" cy="2505075"/>
          </a:xfrm>
          <a:prstGeom prst="rect">
            <a:avLst/>
          </a:prstGeom>
        </p:spPr>
      </p:pic>
      <p:pic>
        <p:nvPicPr>
          <p:cNvPr id="10" name="Image 5" descr="preencoded.png"/>
          <p:cNvPicPr>
            <a:picLocks noChangeAspect="1"/>
          </p:cNvPicPr>
          <p:nvPr/>
        </p:nvPicPr>
        <p:blipFill>
          <a:blip r:embed="rId8"/>
          <a:stretch>
            <a:fillRect/>
          </a:stretch>
        </p:blipFill>
        <p:spPr>
          <a:xfrm>
            <a:off x="805191" y="5987806"/>
            <a:ext cx="6505575" cy="3305175"/>
          </a:xfrm>
          <a:prstGeom prst="rect">
            <a:avLst/>
          </a:prstGeom>
        </p:spPr>
      </p:pic>
      <p:sp>
        <p:nvSpPr>
          <p:cNvPr id="11" name="Text 3"/>
          <p:cNvSpPr/>
          <p:nvPr/>
        </p:nvSpPr>
        <p:spPr>
          <a:xfrm>
            <a:off x="969024" y="1563622"/>
            <a:ext cx="4394399" cy="862157"/>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5.Strategic Roadmap</a:t>
            </a:r>
            <a:endParaRPr lang="en-US" sz="2625" dirty="0"/>
          </a:p>
        </p:txBody>
      </p:sp>
      <p:sp>
        <p:nvSpPr>
          <p:cNvPr id="12" name="Text 4"/>
          <p:cNvSpPr/>
          <p:nvPr/>
        </p:nvSpPr>
        <p:spPr>
          <a:xfrm>
            <a:off x="816624" y="5673472"/>
            <a:ext cx="2038350" cy="180975"/>
          </a:xfrm>
          <a:prstGeom prst="rect">
            <a:avLst/>
          </a:prstGeom>
          <a:noFill/>
          <a:ln/>
        </p:spPr>
        <p:txBody>
          <a:bodyPr wrap="square" lIns="0" tIns="0" rIns="0" bIns="0" rtlCol="0" anchor="ctr"/>
          <a:lstStyle/>
          <a:p>
            <a:pPr marL="0" indent="0" algn="l">
              <a:lnSpc>
                <a:spcPct val="79650"/>
              </a:lnSpc>
              <a:buNone/>
            </a:pPr>
            <a:r>
              <a:rPr lang="en-US" sz="1200" b="1" dirty="0">
                <a:solidFill>
                  <a:srgbClr val="2B2B35"/>
                </a:solidFill>
                <a:latin typeface="Roboto Condensed" pitchFamily="34" charset="0"/>
                <a:ea typeface="Roboto Condensed" pitchFamily="34" charset="-122"/>
                <a:cs typeface="Roboto Condensed" pitchFamily="34" charset="-120"/>
              </a:rPr>
              <a:t>Table 2:</a:t>
            </a:r>
            <a:r>
              <a:rPr lang="en-US" sz="1200" dirty="0">
                <a:solidFill>
                  <a:srgbClr val="2B2B35"/>
                </a:solidFill>
                <a:latin typeface="Roboto Condensed" pitchFamily="34" charset="0"/>
                <a:ea typeface="Roboto Condensed" pitchFamily="34" charset="-122"/>
                <a:cs typeface="Roboto Condensed" pitchFamily="34" charset="-120"/>
              </a:rPr>
              <a:t>Strategic Priorities</a:t>
            </a:r>
            <a:endParaRPr lang="en-US" sz="1200"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10</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908154" y="1962169"/>
            <a:ext cx="4305300" cy="608999"/>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6.KPI Scorecard</a:t>
            </a:r>
            <a:endParaRPr lang="en-US" sz="2625" dirty="0"/>
          </a:p>
        </p:txBody>
      </p:sp>
      <p:sp>
        <p:nvSpPr>
          <p:cNvPr id="6" name="Text 1"/>
          <p:cNvSpPr/>
          <p:nvPr/>
        </p:nvSpPr>
        <p:spPr>
          <a:xfrm>
            <a:off x="2908068" y="2571170"/>
            <a:ext cx="4419600" cy="6567298"/>
          </a:xfrm>
          <a:prstGeom prst="rect">
            <a:avLst/>
          </a:prstGeom>
          <a:noFill/>
          <a:ln/>
        </p:spPr>
        <p:txBody>
          <a:bodyPr wrap="square" lIns="0" tIns="0" rIns="0" bIns="0" rtlCol="0" anchor="ctr"/>
          <a:lstStyle/>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4.3.1 Summary</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This section outlines a performance measurement framework to track Ikhwezi’s progress toward closing the capability gaps defined in the strategic gap analysis. </a:t>
            </a:r>
            <a:endParaRPr lang="en-US" sz="1200" dirty="0"/>
          </a:p>
          <a:p>
            <a:pPr marL="0" indent="0" algn="l">
              <a:lnSpc>
                <a:spcPct val="150000"/>
              </a:lnSpc>
              <a:buNone/>
            </a:pPr>
            <a:r>
              <a:rPr lang="en-US" sz="6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Each KPI is tied to a specific initiative, domain, and strategic pillar, and has a baseline (current score), a target (desired readiness), and a weight indicating its importance to overall business transformation.</a:t>
            </a:r>
            <a:endParaRPr lang="en-US" sz="1200" dirty="0"/>
          </a:p>
          <a:p>
            <a:pPr marL="0" indent="0" algn="l">
              <a:lnSpc>
                <a:spcPct val="150000"/>
              </a:lnSpc>
              <a:buNone/>
            </a:pPr>
            <a:r>
              <a:rPr lang="en-US" sz="6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weights reflect the strategic significance of each domain to Ikhwezi’s commercial success, operational resilience, and investor-readiness trajectory.</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b="1" dirty="0">
                <a:solidFill>
                  <a:srgbClr val="1D1D1D"/>
                </a:solidFill>
                <a:latin typeface="Titillium Web" pitchFamily="34" charset="0"/>
                <a:ea typeface="Titillium Web" pitchFamily="34" charset="-122"/>
                <a:cs typeface="Titillium Web" pitchFamily="34" charset="-120"/>
              </a:rPr>
              <a:t>4.3. How to use KPI scorecard</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KPI Scorecard is designed to serve as a performance monitoring and decision-support tool throughout the implementation of Ikhwezi’s growth plan. It provides a quantifiable way to measure the completion and effectiveness of key strategic initiatives and links directly to the company’s readiness assessment.</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Below is a practical guide to interpreting and applying the scorecard:</a:t>
            </a:r>
            <a:endParaRPr lang="en-US" sz="1200" dirty="0"/>
          </a:p>
          <a:p>
            <a:pPr marL="0" indent="0" algn="l">
              <a:lnSpc>
                <a:spcPct val="150000"/>
              </a:lnSpc>
              <a:buNone/>
            </a:pPr>
            <a:r>
              <a:rPr lang="en-US" sz="1200" dirty="0">
                <a:solidFill>
                  <a:srgbClr val="000000"/>
                </a:solidFill>
              </a:rPr>
              <a:t> </a:t>
            </a:r>
            <a:endParaRPr lang="en-US" sz="1200" dirty="0"/>
          </a:p>
          <a:p>
            <a:pPr marL="228600" indent="-228600" algn="l">
              <a:lnSpc>
                <a:spcPct val="99141"/>
              </a:lnSpc>
              <a:buAutoNum type="arabicPeriod"/>
            </a:pPr>
            <a:r>
              <a:rPr lang="en-US" sz="1200" dirty="0">
                <a:solidFill>
                  <a:srgbClr val="1D1D1D"/>
                </a:solidFill>
                <a:latin typeface="Titillium Web" pitchFamily="34" charset="0"/>
                <a:ea typeface="Titillium Web" pitchFamily="34" charset="-122"/>
                <a:cs typeface="Titillium Web" pitchFamily="34" charset="-120"/>
              </a:rPr>
              <a:t>Track Progress Over Time</a:t>
            </a:r>
          </a:p>
          <a:p>
            <a:pPr algn="l">
              <a:lnSpc>
                <a:spcPct val="150000"/>
              </a:lnSpc>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Baseline Score (%) reflects the company’s starting position (from the As-Is Analysis)</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Target Score (%) defines the desired maturity level for that domain</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At regular intervals (monthly or quarterly), update the Status and adjust the Current Score (%) based on evidence of implementation (e.g., SOP documents delivered, CRM system active)</a:t>
            </a:r>
            <a:endParaRPr lang="en-US" sz="1200" dirty="0"/>
          </a:p>
        </p:txBody>
      </p:sp>
      <p:sp>
        <p:nvSpPr>
          <p:cNvPr id="7"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8"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3"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0"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11</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807232" y="1529790"/>
            <a:ext cx="85725" cy="62893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1064404" y="1529790"/>
            <a:ext cx="5889522" cy="633766"/>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7.Strategic KPI Matrix</a:t>
            </a:r>
            <a:endParaRPr lang="en-US" sz="3375" dirty="0"/>
          </a:p>
        </p:txBody>
      </p:sp>
      <p:sp>
        <p:nvSpPr>
          <p:cNvPr id="6"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Roadmap</a:t>
            </a:r>
            <a:endParaRPr lang="en-US" sz="1350" dirty="0"/>
          </a:p>
        </p:txBody>
      </p:sp>
      <p:sp>
        <p:nvSpPr>
          <p:cNvPr id="7"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3"/>
          <p:cNvSpPr/>
          <p:nvPr/>
        </p:nvSpPr>
        <p:spPr>
          <a:xfrm>
            <a:off x="1064404" y="2163556"/>
            <a:ext cx="6198877" cy="1885930"/>
          </a:xfrm>
          <a:prstGeom prst="rect">
            <a:avLst/>
          </a:prstGeom>
          <a:noFill/>
          <a:ln/>
        </p:spPr>
        <p:txBody>
          <a:bodyPr wrap="square" lIns="0" tIns="0" rIns="0" bIns="0" rtlCol="0" anchor="ctr"/>
          <a:lstStyle/>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Each initiative will be reviewed quarterly, with updates made to reflect:</a:t>
            </a:r>
          </a:p>
          <a:p>
            <a:pPr marL="0" indent="0" algn="l">
              <a:lnSpc>
                <a:spcPct val="105600"/>
              </a:lnSpc>
              <a:buNone/>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Degree of completion</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Quality of outputs delivered</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Operational usage or institutional adoption</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Score improvement against the readiness baseline</a:t>
            </a:r>
          </a:p>
          <a:p>
            <a:pPr algn="l">
              <a:lnSpc>
                <a:spcPct val="105600"/>
              </a:lnSpc>
              <a:buSzPct val="100000"/>
            </a:pP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KPI updates will feed into the composite readiness scorecard to show overall business progress.</a:t>
            </a:r>
            <a:endParaRPr lang="en-US" sz="1200" dirty="0"/>
          </a:p>
        </p:txBody>
      </p:sp>
      <p:pic>
        <p:nvPicPr>
          <p:cNvPr id="9" name="Image 3" descr="preencoded.png"/>
          <p:cNvPicPr>
            <a:picLocks noChangeAspect="1"/>
          </p:cNvPicPr>
          <p:nvPr/>
        </p:nvPicPr>
        <p:blipFill>
          <a:blip r:embed="rId6"/>
          <a:stretch>
            <a:fillRect/>
          </a:stretch>
        </p:blipFill>
        <p:spPr>
          <a:xfrm>
            <a:off x="805368" y="4483979"/>
            <a:ext cx="6457950" cy="4333875"/>
          </a:xfrm>
          <a:prstGeom prst="rect">
            <a:avLst/>
          </a:prstGeom>
        </p:spPr>
      </p:pic>
      <p:sp>
        <p:nvSpPr>
          <p:cNvPr id="10" name="Text 4"/>
          <p:cNvSpPr/>
          <p:nvPr/>
        </p:nvSpPr>
        <p:spPr>
          <a:xfrm>
            <a:off x="805412" y="9046531"/>
            <a:ext cx="6457950" cy="180975"/>
          </a:xfrm>
          <a:prstGeom prst="rect">
            <a:avLst/>
          </a:prstGeom>
          <a:noFill/>
          <a:ln/>
        </p:spPr>
        <p:txBody>
          <a:bodyPr wrap="square" lIns="0" tIns="0" rIns="0" bIns="0" rtlCol="0" anchor="ctr"/>
          <a:lstStyle/>
          <a:p>
            <a:pPr marL="0" indent="0" algn="l">
              <a:lnSpc>
                <a:spcPct val="79650"/>
              </a:lnSpc>
              <a:buNone/>
            </a:pPr>
            <a:r>
              <a:rPr lang="en-US" sz="1200" i="1" dirty="0">
                <a:solidFill>
                  <a:srgbClr val="2B2B35"/>
                </a:solidFill>
                <a:latin typeface="Roboto Condensed" pitchFamily="34" charset="0"/>
                <a:ea typeface="Roboto Condensed" pitchFamily="34" charset="-122"/>
                <a:cs typeface="Roboto Condensed" pitchFamily="34" charset="-120"/>
              </a:rPr>
              <a:t>Note: Ikhwezi KPI Matrix</a:t>
            </a:r>
            <a:endParaRPr lang="en-US" sz="1200" dirty="0"/>
          </a:p>
        </p:txBody>
      </p:sp>
      <p:sp>
        <p:nvSpPr>
          <p:cNvPr id="11"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12</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464835" y="1382278"/>
            <a:ext cx="1847850" cy="8667750"/>
          </a:xfrm>
          <a:prstGeom prst="rect">
            <a:avLst/>
          </a:prstGeom>
        </p:spPr>
      </p:pic>
      <p:pic>
        <p:nvPicPr>
          <p:cNvPr id="4" name="Image 2" descr="preencoded.png"/>
          <p:cNvPicPr>
            <a:picLocks noChangeAspect="1"/>
          </p:cNvPicPr>
          <p:nvPr/>
        </p:nvPicPr>
        <p:blipFill>
          <a:blip r:embed="rId5"/>
          <a:stretch>
            <a:fillRect/>
          </a:stretch>
        </p:blipFill>
        <p:spPr>
          <a:xfrm>
            <a:off x="807232" y="1553450"/>
            <a:ext cx="85725" cy="73342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6580737" y="5066386"/>
            <a:ext cx="514350" cy="400050"/>
          </a:xfrm>
          <a:prstGeom prst="rect">
            <a:avLst/>
          </a:prstGeom>
        </p:spPr>
      </p:pic>
      <p:sp>
        <p:nvSpPr>
          <p:cNvPr id="7" name="Text 0"/>
          <p:cNvSpPr/>
          <p:nvPr/>
        </p:nvSpPr>
        <p:spPr>
          <a:xfrm>
            <a:off x="1021328" y="2729894"/>
            <a:ext cx="3677796" cy="3347056"/>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8.1. CONCLUSION AND CALL TO ACTION</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Ikhwezi Farm represents a unique convergence of proven agricultural experience, market demand, and social impact. The farm’s revival and expansion are grounded in a robust operational plan, a diversified product portfolio, and an established track record of supplying premium markets. </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More than just a farming venture, Ikhwezi Farm embodies empowerment, resilience, and sustainability — values that resonate with both commercial partners and development-focused investors. With the right funding, Ikhwezi Farm will not only generate solid financial returns but also create meaningful employment, promote environmentally responsible farming practices, and contribute to national food security and export growth.</a:t>
            </a:r>
            <a:endParaRPr lang="en-US" sz="1200" dirty="0"/>
          </a:p>
        </p:txBody>
      </p:sp>
      <p:sp>
        <p:nvSpPr>
          <p:cNvPr id="8" name="Text 1"/>
          <p:cNvSpPr/>
          <p:nvPr/>
        </p:nvSpPr>
        <p:spPr>
          <a:xfrm>
            <a:off x="1021328" y="1553451"/>
            <a:ext cx="3951398" cy="733424"/>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8. Conclusion</a:t>
            </a:r>
            <a:endParaRPr lang="en-US" sz="3000" dirty="0"/>
          </a:p>
        </p:txBody>
      </p:sp>
      <p:pic>
        <p:nvPicPr>
          <p:cNvPr id="9" name="Image 5" descr="preencoded.png"/>
          <p:cNvPicPr>
            <a:picLocks noChangeAspect="1"/>
          </p:cNvPicPr>
          <p:nvPr/>
        </p:nvPicPr>
        <p:blipFill>
          <a:blip r:embed="rId8"/>
          <a:stretch>
            <a:fillRect/>
          </a:stretch>
        </p:blipFill>
        <p:spPr>
          <a:xfrm>
            <a:off x="5221214" y="1708595"/>
            <a:ext cx="1809750" cy="2333625"/>
          </a:xfrm>
          <a:prstGeom prst="rect">
            <a:avLst/>
          </a:prstGeom>
        </p:spPr>
      </p:pic>
      <p:sp>
        <p:nvSpPr>
          <p:cNvPr id="10"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Roadmap</a:t>
            </a:r>
            <a:endParaRPr lang="en-US" sz="1350" dirty="0"/>
          </a:p>
        </p:txBody>
      </p:sp>
      <p:sp>
        <p:nvSpPr>
          <p:cNvPr id="11"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2"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13</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464835" y="1382278"/>
            <a:ext cx="1847850" cy="8667750"/>
          </a:xfrm>
          <a:prstGeom prst="rect">
            <a:avLst/>
          </a:prstGeom>
        </p:spPr>
      </p:pic>
      <p:pic>
        <p:nvPicPr>
          <p:cNvPr id="4" name="Image 2" descr="preencoded.png"/>
          <p:cNvPicPr>
            <a:picLocks noChangeAspect="1"/>
          </p:cNvPicPr>
          <p:nvPr/>
        </p:nvPicPr>
        <p:blipFill>
          <a:blip r:embed="rId5"/>
          <a:stretch>
            <a:fillRect/>
          </a:stretch>
        </p:blipFill>
        <p:spPr>
          <a:xfrm>
            <a:off x="807232" y="1553451"/>
            <a:ext cx="85725" cy="77152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6580737" y="5066386"/>
            <a:ext cx="514350" cy="400050"/>
          </a:xfrm>
          <a:prstGeom prst="rect">
            <a:avLst/>
          </a:prstGeom>
        </p:spPr>
      </p:pic>
      <p:sp>
        <p:nvSpPr>
          <p:cNvPr id="7" name="Text 0"/>
          <p:cNvSpPr/>
          <p:nvPr/>
        </p:nvSpPr>
        <p:spPr>
          <a:xfrm>
            <a:off x="1021327" y="3105150"/>
            <a:ext cx="3677837" cy="5199128"/>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8.2. Value Proposition for Funders</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Funders and investors are presented with a compelling opportunity to support a business that combines financial viability with measurable social and environmental benefits.</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Key value propositions include:</a:t>
            </a:r>
            <a:endParaRPr lang="en-US" sz="1200" dirty="0"/>
          </a:p>
          <a:p>
            <a:pPr marL="0" indent="0" algn="l">
              <a:lnSpc>
                <a:spcPct val="150000"/>
              </a:lnSpc>
              <a:buNone/>
            </a:pPr>
            <a:r>
              <a:rPr lang="en-US" sz="1200" dirty="0">
                <a:solidFill>
                  <a:srgbClr val="000000"/>
                </a:solidFill>
              </a:rPr>
              <a:t> </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Established Market Access: Proven history of supplying high-end retail chains and restaurants, with prior clients willing to re-engage.</a:t>
            </a:r>
            <a:endParaRPr lang="en-US" sz="1200" dirty="0"/>
          </a:p>
          <a:p>
            <a:pPr marL="342900" indent="-342900" algn="l">
              <a:lnSpc>
                <a:spcPct val="1500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Growth Potential: Clear roadmap for production scaling, value-added product development, and market expansion, including exports.</a:t>
            </a:r>
            <a:endParaRPr lang="en-US" sz="1200" dirty="0"/>
          </a:p>
          <a:p>
            <a:pPr marL="342900" indent="-342900" algn="l">
              <a:lnSpc>
                <a:spcPct val="1500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Social Impact: Creation of jobs, skills development, and community empowerment, particularly for youth and women.</a:t>
            </a:r>
            <a:endParaRPr lang="en-US" sz="1200" dirty="0"/>
          </a:p>
          <a:p>
            <a:pPr marL="342900" indent="-342900" algn="l">
              <a:lnSpc>
                <a:spcPct val="1500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Sustainability: Commitment to environmentally friendly farming practices and Global GAP certification.</a:t>
            </a:r>
            <a:endParaRPr lang="en-US" sz="1200" dirty="0"/>
          </a:p>
          <a:p>
            <a:pPr marL="342900" indent="-342900" algn="l">
              <a:lnSpc>
                <a:spcPct val="1500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Strong Management: Experienced leadership, supported by consultants and professional advisors, with a legally documented succession plan.</a:t>
            </a:r>
            <a:endParaRPr lang="en-US" sz="1200" dirty="0"/>
          </a:p>
        </p:txBody>
      </p:sp>
      <p:sp>
        <p:nvSpPr>
          <p:cNvPr id="8" name="Text 1"/>
          <p:cNvSpPr/>
          <p:nvPr/>
        </p:nvSpPr>
        <p:spPr>
          <a:xfrm>
            <a:off x="1021327" y="1563622"/>
            <a:ext cx="4199049" cy="761354"/>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Sora" pitchFamily="34" charset="0"/>
                <a:ea typeface="Sora" pitchFamily="34" charset="-122"/>
                <a:cs typeface="Sora" pitchFamily="34" charset="-120"/>
              </a:rPr>
              <a:t>8. </a:t>
            </a:r>
            <a:r>
              <a:rPr lang="en-US" sz="3000" b="1" dirty="0">
                <a:solidFill>
                  <a:srgbClr val="1D1D1D"/>
                </a:solidFill>
                <a:latin typeface="Sora" pitchFamily="34" charset="0"/>
                <a:ea typeface="Sora" pitchFamily="34" charset="-122"/>
                <a:cs typeface="Sora" pitchFamily="34" charset="-120"/>
              </a:rPr>
              <a:t>Conclusion</a:t>
            </a:r>
            <a:endParaRPr lang="en-US" sz="3000" dirty="0"/>
          </a:p>
        </p:txBody>
      </p:sp>
      <p:pic>
        <p:nvPicPr>
          <p:cNvPr id="9" name="Image 5" descr="preencoded.png"/>
          <p:cNvPicPr>
            <a:picLocks noChangeAspect="1"/>
          </p:cNvPicPr>
          <p:nvPr/>
        </p:nvPicPr>
        <p:blipFill>
          <a:blip r:embed="rId8"/>
          <a:stretch>
            <a:fillRect/>
          </a:stretch>
        </p:blipFill>
        <p:spPr>
          <a:xfrm>
            <a:off x="5221214" y="1708595"/>
            <a:ext cx="1809750" cy="2333625"/>
          </a:xfrm>
          <a:prstGeom prst="rect">
            <a:avLst/>
          </a:prstGeom>
        </p:spPr>
      </p:pic>
      <p:sp>
        <p:nvSpPr>
          <p:cNvPr id="10"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Roadmap</a:t>
            </a:r>
            <a:endParaRPr lang="en-US" sz="1350" dirty="0"/>
          </a:p>
        </p:txBody>
      </p:sp>
      <p:sp>
        <p:nvSpPr>
          <p:cNvPr id="11"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2"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14</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370924" y="2743200"/>
            <a:ext cx="7029450" cy="6953250"/>
          </a:xfrm>
          <a:prstGeom prst="rect">
            <a:avLst/>
          </a:prstGeom>
        </p:spPr>
      </p:pic>
      <p:pic>
        <p:nvPicPr>
          <p:cNvPr id="4" name="Image 2" descr="preencoded.png"/>
          <p:cNvPicPr>
            <a:picLocks noChangeAspect="1"/>
          </p:cNvPicPr>
          <p:nvPr/>
        </p:nvPicPr>
        <p:blipFill>
          <a:blip r:embed="rId5"/>
          <a:stretch>
            <a:fillRect/>
          </a:stretch>
        </p:blipFill>
        <p:spPr>
          <a:xfrm>
            <a:off x="804863" y="7886262"/>
            <a:ext cx="85725" cy="1238250"/>
          </a:xfrm>
          <a:prstGeom prst="rect">
            <a:avLst/>
          </a:prstGeom>
        </p:spPr>
      </p:pic>
      <p:pic>
        <p:nvPicPr>
          <p:cNvPr id="5" name="Image 3" descr="preencoded.png"/>
          <p:cNvPicPr>
            <a:picLocks noChangeAspect="1"/>
          </p:cNvPicPr>
          <p:nvPr/>
        </p:nvPicPr>
        <p:blipFill>
          <a:blip r:embed="rId5"/>
          <a:stretch>
            <a:fillRect/>
          </a:stretch>
        </p:blipFill>
        <p:spPr>
          <a:xfrm>
            <a:off x="4150671" y="7886290"/>
            <a:ext cx="85725" cy="1238250"/>
          </a:xfrm>
          <a:prstGeom prst="rect">
            <a:avLst/>
          </a:prstGeom>
        </p:spPr>
      </p:pic>
      <p:sp>
        <p:nvSpPr>
          <p:cNvPr id="6" name="Text 0"/>
          <p:cNvSpPr/>
          <p:nvPr/>
        </p:nvSpPr>
        <p:spPr>
          <a:xfrm>
            <a:off x="1131408" y="8153952"/>
            <a:ext cx="2628900"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22 On Sloane</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Bryanston., Johannesburg,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SA 2000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info@22onsloane.com </a:t>
            </a:r>
            <a:endParaRPr lang="en-US" sz="1200" dirty="0"/>
          </a:p>
        </p:txBody>
      </p:sp>
      <p:sp>
        <p:nvSpPr>
          <p:cNvPr id="7" name="Text 1"/>
          <p:cNvSpPr/>
          <p:nvPr/>
        </p:nvSpPr>
        <p:spPr>
          <a:xfrm>
            <a:off x="798385" y="5168351"/>
            <a:ext cx="5953125" cy="1133475"/>
          </a:xfrm>
          <a:prstGeom prst="rect">
            <a:avLst/>
          </a:prstGeom>
          <a:noFill/>
          <a:ln/>
        </p:spPr>
        <p:txBody>
          <a:bodyPr wrap="square" lIns="0" tIns="0" rIns="0" bIns="0" rtlCol="0" anchor="ctr"/>
          <a:lstStyle/>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Ikhwezi Farming Roadmap Report</a:t>
            </a:r>
            <a:endParaRPr lang="en-US" sz="4050" dirty="0"/>
          </a:p>
        </p:txBody>
      </p:sp>
      <p:pic>
        <p:nvPicPr>
          <p:cNvPr id="8" name="Image 4" descr="preencoded.png"/>
          <p:cNvPicPr>
            <a:picLocks noChangeAspect="1"/>
          </p:cNvPicPr>
          <p:nvPr/>
        </p:nvPicPr>
        <p:blipFill>
          <a:blip r:embed="rId6"/>
          <a:stretch>
            <a:fillRect/>
          </a:stretch>
        </p:blipFill>
        <p:spPr>
          <a:xfrm>
            <a:off x="714375" y="696321"/>
            <a:ext cx="6343650" cy="3314700"/>
          </a:xfrm>
          <a:prstGeom prst="rect">
            <a:avLst/>
          </a:prstGeom>
        </p:spPr>
      </p:pic>
      <p:sp>
        <p:nvSpPr>
          <p:cNvPr id="9" name="Text 2"/>
          <p:cNvSpPr/>
          <p:nvPr/>
        </p:nvSpPr>
        <p:spPr>
          <a:xfrm>
            <a:off x="1125874" y="7855839"/>
            <a:ext cx="3162300"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By: </a:t>
            </a:r>
            <a:endParaRPr lang="en-US" sz="1425" dirty="0"/>
          </a:p>
        </p:txBody>
      </p:sp>
      <p:sp>
        <p:nvSpPr>
          <p:cNvPr id="10" name="Text 3"/>
          <p:cNvSpPr/>
          <p:nvPr/>
        </p:nvSpPr>
        <p:spPr>
          <a:xfrm>
            <a:off x="4486208" y="8173364"/>
            <a:ext cx="2524125"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Ikhwezi Greenhouse Farming</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1st Floor, 101 Commissioner St., Johannesburg, SA 2001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info@ikhwezi.co.za</a:t>
            </a:r>
            <a:endParaRPr lang="en-US" sz="1200" dirty="0"/>
          </a:p>
        </p:txBody>
      </p:sp>
      <p:sp>
        <p:nvSpPr>
          <p:cNvPr id="11" name="Text 4"/>
          <p:cNvSpPr/>
          <p:nvPr/>
        </p:nvSpPr>
        <p:spPr>
          <a:xfrm>
            <a:off x="4486170" y="7852982"/>
            <a:ext cx="2524125"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For:</a:t>
            </a:r>
            <a:endParaRPr lang="en-US" sz="1425"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913415" y="1376353"/>
            <a:ext cx="1400175" cy="168592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803082" y="3509296"/>
            <a:ext cx="6486525" cy="5553075"/>
          </a:xfrm>
          <a:prstGeom prst="rect">
            <a:avLst/>
          </a:prstGeom>
        </p:spPr>
      </p:pic>
      <p:sp>
        <p:nvSpPr>
          <p:cNvPr id="7" name="Text 0"/>
          <p:cNvSpPr/>
          <p:nvPr/>
        </p:nvSpPr>
        <p:spPr>
          <a:xfrm>
            <a:off x="1238926" y="1527324"/>
            <a:ext cx="3676650" cy="102870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Table of Contents</a:t>
            </a:r>
            <a:endParaRPr lang="en-US" sz="3375" dirty="0"/>
          </a:p>
        </p:txBody>
      </p:sp>
      <p:pic>
        <p:nvPicPr>
          <p:cNvPr id="8" name="Image 5" descr="preencoded.png"/>
          <p:cNvPicPr>
            <a:picLocks noChangeAspect="1"/>
          </p:cNvPicPr>
          <p:nvPr/>
        </p:nvPicPr>
        <p:blipFill>
          <a:blip r:embed="rId8"/>
          <a:stretch>
            <a:fillRect/>
          </a:stretch>
        </p:blipFill>
        <p:spPr>
          <a:xfrm>
            <a:off x="5843540" y="1376429"/>
            <a:ext cx="1457325" cy="1685925"/>
          </a:xfrm>
          <a:prstGeom prst="rect">
            <a:avLst/>
          </a:prstGeom>
        </p:spPr>
      </p:pic>
      <p:sp>
        <p:nvSpPr>
          <p:cNvPr id="9"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Roadmap Report</a:t>
            </a:r>
            <a:endParaRPr lang="en-US" sz="1350" dirty="0"/>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1" name="Image 6" descr="preencoded.png"/>
          <p:cNvPicPr>
            <a:picLocks noChangeAspect="1"/>
          </p:cNvPicPr>
          <p:nvPr/>
        </p:nvPicPr>
        <p:blipFill>
          <a:blip r:embed="rId9"/>
          <a:stretch>
            <a:fillRect/>
          </a:stretch>
        </p:blipFill>
        <p:spPr>
          <a:xfrm>
            <a:off x="860438" y="3615595"/>
            <a:ext cx="6248400" cy="6210300"/>
          </a:xfrm>
          <a:prstGeom prst="rect">
            <a:avLst/>
          </a:prstGeom>
        </p:spPr>
      </p:pic>
      <p:sp>
        <p:nvSpPr>
          <p:cNvPr id="12" name="Text 3"/>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778555" y="0"/>
            <a:ext cx="4215290" cy="10058400"/>
          </a:xfrm>
          <a:prstGeom prst="rect">
            <a:avLst/>
          </a:prstGeom>
        </p:spPr>
      </p:pic>
      <p:pic>
        <p:nvPicPr>
          <p:cNvPr id="3" name="Image 1" descr="preencoded.png"/>
          <p:cNvPicPr>
            <a:picLocks noChangeAspect="1"/>
          </p:cNvPicPr>
          <p:nvPr/>
        </p:nvPicPr>
        <p:blipFill>
          <a:blip r:embed="rId4"/>
          <a:stretch>
            <a:fillRect/>
          </a:stretch>
        </p:blipFill>
        <p:spPr>
          <a:xfrm>
            <a:off x="1814430" y="35875"/>
            <a:ext cx="4215290" cy="10058400"/>
          </a:xfrm>
          <a:prstGeom prst="rect">
            <a:avLst/>
          </a:prstGeom>
        </p:spPr>
      </p:pic>
      <p:pic>
        <p:nvPicPr>
          <p:cNvPr id="4" name="Image 2" descr="preencoded.png"/>
          <p:cNvPicPr>
            <a:picLocks noChangeAspect="1"/>
          </p:cNvPicPr>
          <p:nvPr/>
        </p:nvPicPr>
        <p:blipFill>
          <a:blip r:embed="rId5"/>
          <a:stretch>
            <a:fillRect/>
          </a:stretch>
        </p:blipFill>
        <p:spPr>
          <a:xfrm>
            <a:off x="1904117" y="125562"/>
            <a:ext cx="4035916" cy="1255618"/>
          </a:xfrm>
          <a:prstGeom prst="rect">
            <a:avLst/>
          </a:prstGeom>
        </p:spPr>
      </p:pic>
      <p:pic>
        <p:nvPicPr>
          <p:cNvPr id="5" name="Image 3" descr="preencoded.png"/>
          <p:cNvPicPr>
            <a:picLocks noChangeAspect="1"/>
          </p:cNvPicPr>
          <p:nvPr/>
        </p:nvPicPr>
        <p:blipFill>
          <a:blip r:embed="rId6"/>
          <a:stretch>
            <a:fillRect/>
          </a:stretch>
        </p:blipFill>
        <p:spPr>
          <a:xfrm>
            <a:off x="4520736" y="304936"/>
            <a:ext cx="1242165" cy="896870"/>
          </a:xfrm>
          <a:prstGeom prst="rect">
            <a:avLst/>
          </a:prstGeom>
        </p:spPr>
      </p:pic>
      <p:pic>
        <p:nvPicPr>
          <p:cNvPr id="6" name="Image 4" descr="preencoded.png"/>
          <p:cNvPicPr>
            <a:picLocks noChangeAspect="1"/>
          </p:cNvPicPr>
          <p:nvPr/>
        </p:nvPicPr>
        <p:blipFill>
          <a:blip r:embed="rId7"/>
          <a:stretch>
            <a:fillRect/>
          </a:stretch>
        </p:blipFill>
        <p:spPr>
          <a:xfrm>
            <a:off x="4826793" y="514754"/>
            <a:ext cx="627809" cy="475341"/>
          </a:xfrm>
          <a:prstGeom prst="rect">
            <a:avLst/>
          </a:prstGeom>
        </p:spPr>
      </p:pic>
      <p:pic>
        <p:nvPicPr>
          <p:cNvPr id="7" name="Image 5" descr="preencoded.png"/>
          <p:cNvPicPr>
            <a:picLocks noChangeAspect="1"/>
          </p:cNvPicPr>
          <p:nvPr/>
        </p:nvPicPr>
        <p:blipFill>
          <a:blip r:embed="rId8"/>
          <a:stretch>
            <a:fillRect/>
          </a:stretch>
        </p:blipFill>
        <p:spPr>
          <a:xfrm>
            <a:off x="2070038" y="1367727"/>
            <a:ext cx="448435" cy="8076317"/>
          </a:xfrm>
          <a:prstGeom prst="rect">
            <a:avLst/>
          </a:prstGeom>
        </p:spPr>
      </p:pic>
      <p:pic>
        <p:nvPicPr>
          <p:cNvPr id="8" name="Image 6" descr="preencoded.png"/>
          <p:cNvPicPr>
            <a:picLocks noChangeAspect="1"/>
          </p:cNvPicPr>
          <p:nvPr/>
        </p:nvPicPr>
        <p:blipFill>
          <a:blip r:embed="rId9"/>
          <a:stretch>
            <a:fillRect/>
          </a:stretch>
        </p:blipFill>
        <p:spPr>
          <a:xfrm>
            <a:off x="2061069" y="1627820"/>
            <a:ext cx="358748" cy="358748"/>
          </a:xfrm>
          <a:prstGeom prst="rect">
            <a:avLst/>
          </a:prstGeom>
        </p:spPr>
      </p:pic>
      <p:pic>
        <p:nvPicPr>
          <p:cNvPr id="9" name="Image 7" descr="preencoded.png"/>
          <p:cNvPicPr>
            <a:picLocks noChangeAspect="1"/>
          </p:cNvPicPr>
          <p:nvPr/>
        </p:nvPicPr>
        <p:blipFill>
          <a:blip r:embed="rId10"/>
          <a:stretch>
            <a:fillRect/>
          </a:stretch>
        </p:blipFill>
        <p:spPr>
          <a:xfrm>
            <a:off x="2509504" y="2121098"/>
            <a:ext cx="313905" cy="313905"/>
          </a:xfrm>
          <a:prstGeom prst="rect">
            <a:avLst/>
          </a:prstGeom>
        </p:spPr>
      </p:pic>
      <p:pic>
        <p:nvPicPr>
          <p:cNvPr id="10" name="Image 8" descr="preencoded.png"/>
          <p:cNvPicPr>
            <a:picLocks noChangeAspect="1"/>
          </p:cNvPicPr>
          <p:nvPr/>
        </p:nvPicPr>
        <p:blipFill>
          <a:blip r:embed="rId11"/>
          <a:stretch>
            <a:fillRect/>
          </a:stretch>
        </p:blipFill>
        <p:spPr>
          <a:xfrm>
            <a:off x="2565559" y="2177153"/>
            <a:ext cx="201796" cy="201796"/>
          </a:xfrm>
          <a:prstGeom prst="rect">
            <a:avLst/>
          </a:prstGeom>
        </p:spPr>
      </p:pic>
      <p:pic>
        <p:nvPicPr>
          <p:cNvPr id="11" name="Image 9" descr="preencoded.png"/>
          <p:cNvPicPr>
            <a:picLocks noChangeAspect="1"/>
          </p:cNvPicPr>
          <p:nvPr/>
        </p:nvPicPr>
        <p:blipFill>
          <a:blip r:embed="rId9"/>
          <a:stretch>
            <a:fillRect/>
          </a:stretch>
        </p:blipFill>
        <p:spPr>
          <a:xfrm>
            <a:off x="2061069" y="3183890"/>
            <a:ext cx="358748" cy="358748"/>
          </a:xfrm>
          <a:prstGeom prst="rect">
            <a:avLst/>
          </a:prstGeom>
        </p:spPr>
      </p:pic>
      <p:pic>
        <p:nvPicPr>
          <p:cNvPr id="12" name="Image 10" descr="preencoded.png"/>
          <p:cNvPicPr>
            <a:picLocks noChangeAspect="1"/>
          </p:cNvPicPr>
          <p:nvPr/>
        </p:nvPicPr>
        <p:blipFill>
          <a:blip r:embed="rId12"/>
          <a:stretch>
            <a:fillRect/>
          </a:stretch>
        </p:blipFill>
        <p:spPr>
          <a:xfrm>
            <a:off x="2509504" y="3677168"/>
            <a:ext cx="313905" cy="313905"/>
          </a:xfrm>
          <a:prstGeom prst="rect">
            <a:avLst/>
          </a:prstGeom>
        </p:spPr>
      </p:pic>
      <p:pic>
        <p:nvPicPr>
          <p:cNvPr id="13" name="Image 11" descr="preencoded.png"/>
          <p:cNvPicPr>
            <a:picLocks noChangeAspect="1"/>
          </p:cNvPicPr>
          <p:nvPr/>
        </p:nvPicPr>
        <p:blipFill>
          <a:blip r:embed="rId13"/>
          <a:stretch>
            <a:fillRect/>
          </a:stretch>
        </p:blipFill>
        <p:spPr>
          <a:xfrm>
            <a:off x="2575649" y="3733223"/>
            <a:ext cx="183858" cy="201796"/>
          </a:xfrm>
          <a:prstGeom prst="rect">
            <a:avLst/>
          </a:prstGeom>
        </p:spPr>
      </p:pic>
      <p:pic>
        <p:nvPicPr>
          <p:cNvPr id="14" name="Image 12" descr="preencoded.png"/>
          <p:cNvPicPr>
            <a:picLocks noChangeAspect="1"/>
          </p:cNvPicPr>
          <p:nvPr/>
        </p:nvPicPr>
        <p:blipFill>
          <a:blip r:embed="rId9"/>
          <a:stretch>
            <a:fillRect/>
          </a:stretch>
        </p:blipFill>
        <p:spPr>
          <a:xfrm>
            <a:off x="2061069" y="4739960"/>
            <a:ext cx="358748" cy="358748"/>
          </a:xfrm>
          <a:prstGeom prst="rect">
            <a:avLst/>
          </a:prstGeom>
        </p:spPr>
      </p:pic>
      <p:pic>
        <p:nvPicPr>
          <p:cNvPr id="15" name="Image 13" descr="preencoded.png"/>
          <p:cNvPicPr>
            <a:picLocks noChangeAspect="1"/>
          </p:cNvPicPr>
          <p:nvPr/>
        </p:nvPicPr>
        <p:blipFill>
          <a:blip r:embed="rId14"/>
          <a:stretch>
            <a:fillRect/>
          </a:stretch>
        </p:blipFill>
        <p:spPr>
          <a:xfrm>
            <a:off x="2509504" y="5233238"/>
            <a:ext cx="313905" cy="313905"/>
          </a:xfrm>
          <a:prstGeom prst="rect">
            <a:avLst/>
          </a:prstGeom>
        </p:spPr>
      </p:pic>
      <p:pic>
        <p:nvPicPr>
          <p:cNvPr id="16" name="Image 14" descr="preencoded.png"/>
          <p:cNvPicPr>
            <a:picLocks noChangeAspect="1"/>
          </p:cNvPicPr>
          <p:nvPr/>
        </p:nvPicPr>
        <p:blipFill>
          <a:blip r:embed="rId15"/>
          <a:stretch>
            <a:fillRect/>
          </a:stretch>
        </p:blipFill>
        <p:spPr>
          <a:xfrm>
            <a:off x="2565559" y="5307455"/>
            <a:ext cx="201796" cy="165921"/>
          </a:xfrm>
          <a:prstGeom prst="rect">
            <a:avLst/>
          </a:prstGeom>
        </p:spPr>
      </p:pic>
      <p:pic>
        <p:nvPicPr>
          <p:cNvPr id="17" name="Image 15" descr="preencoded.png"/>
          <p:cNvPicPr>
            <a:picLocks noChangeAspect="1"/>
          </p:cNvPicPr>
          <p:nvPr/>
        </p:nvPicPr>
        <p:blipFill>
          <a:blip r:embed="rId9"/>
          <a:stretch>
            <a:fillRect/>
          </a:stretch>
        </p:blipFill>
        <p:spPr>
          <a:xfrm>
            <a:off x="2061069" y="6296030"/>
            <a:ext cx="358748" cy="358748"/>
          </a:xfrm>
          <a:prstGeom prst="rect">
            <a:avLst/>
          </a:prstGeom>
        </p:spPr>
      </p:pic>
      <p:pic>
        <p:nvPicPr>
          <p:cNvPr id="18" name="Image 16" descr="preencoded.png"/>
          <p:cNvPicPr>
            <a:picLocks noChangeAspect="1"/>
          </p:cNvPicPr>
          <p:nvPr/>
        </p:nvPicPr>
        <p:blipFill>
          <a:blip r:embed="rId16"/>
          <a:stretch>
            <a:fillRect/>
          </a:stretch>
        </p:blipFill>
        <p:spPr>
          <a:xfrm>
            <a:off x="2509504" y="6789308"/>
            <a:ext cx="313905" cy="313905"/>
          </a:xfrm>
          <a:prstGeom prst="rect">
            <a:avLst/>
          </a:prstGeom>
        </p:spPr>
      </p:pic>
      <p:pic>
        <p:nvPicPr>
          <p:cNvPr id="19" name="Image 17" descr="preencoded.png"/>
          <p:cNvPicPr>
            <a:picLocks noChangeAspect="1"/>
          </p:cNvPicPr>
          <p:nvPr/>
        </p:nvPicPr>
        <p:blipFill>
          <a:blip r:embed="rId17"/>
          <a:stretch>
            <a:fillRect/>
          </a:stretch>
        </p:blipFill>
        <p:spPr>
          <a:xfrm>
            <a:off x="2565559" y="6856573"/>
            <a:ext cx="201796" cy="179374"/>
          </a:xfrm>
          <a:prstGeom prst="rect">
            <a:avLst/>
          </a:prstGeom>
        </p:spPr>
      </p:pic>
      <p:pic>
        <p:nvPicPr>
          <p:cNvPr id="20" name="Image 18" descr="preencoded.png"/>
          <p:cNvPicPr>
            <a:picLocks noChangeAspect="1"/>
          </p:cNvPicPr>
          <p:nvPr/>
        </p:nvPicPr>
        <p:blipFill>
          <a:blip r:embed="rId9"/>
          <a:stretch>
            <a:fillRect/>
          </a:stretch>
        </p:blipFill>
        <p:spPr>
          <a:xfrm>
            <a:off x="2061069" y="7852099"/>
            <a:ext cx="358748" cy="358748"/>
          </a:xfrm>
          <a:prstGeom prst="rect">
            <a:avLst/>
          </a:prstGeom>
        </p:spPr>
      </p:pic>
      <p:pic>
        <p:nvPicPr>
          <p:cNvPr id="21" name="Image 19" descr="preencoded.png"/>
          <p:cNvPicPr>
            <a:picLocks noChangeAspect="1"/>
          </p:cNvPicPr>
          <p:nvPr/>
        </p:nvPicPr>
        <p:blipFill>
          <a:blip r:embed="rId18"/>
          <a:stretch>
            <a:fillRect/>
          </a:stretch>
        </p:blipFill>
        <p:spPr>
          <a:xfrm>
            <a:off x="2509504" y="8345378"/>
            <a:ext cx="313905" cy="313905"/>
          </a:xfrm>
          <a:prstGeom prst="rect">
            <a:avLst/>
          </a:prstGeom>
        </p:spPr>
      </p:pic>
      <p:pic>
        <p:nvPicPr>
          <p:cNvPr id="22" name="Image 20" descr="preencoded.png"/>
          <p:cNvPicPr>
            <a:picLocks noChangeAspect="1"/>
          </p:cNvPicPr>
          <p:nvPr/>
        </p:nvPicPr>
        <p:blipFill>
          <a:blip r:embed="rId19"/>
          <a:stretch>
            <a:fillRect/>
          </a:stretch>
        </p:blipFill>
        <p:spPr>
          <a:xfrm>
            <a:off x="2577325" y="8401433"/>
            <a:ext cx="179374" cy="201796"/>
          </a:xfrm>
          <a:prstGeom prst="rect">
            <a:avLst/>
          </a:prstGeom>
        </p:spPr>
      </p:pic>
      <p:pic>
        <p:nvPicPr>
          <p:cNvPr id="23" name="Image 21" descr="preencoded.png"/>
          <p:cNvPicPr>
            <a:picLocks noChangeAspect="1"/>
          </p:cNvPicPr>
          <p:nvPr/>
        </p:nvPicPr>
        <p:blipFill>
          <a:blip r:embed="rId20"/>
          <a:stretch>
            <a:fillRect/>
          </a:stretch>
        </p:blipFill>
        <p:spPr>
          <a:xfrm>
            <a:off x="1904117" y="9520278"/>
            <a:ext cx="4035916" cy="484310"/>
          </a:xfrm>
          <a:prstGeom prst="rect">
            <a:avLst/>
          </a:prstGeom>
        </p:spPr>
      </p:pic>
      <p:sp>
        <p:nvSpPr>
          <p:cNvPr id="24" name="Text 0"/>
          <p:cNvSpPr/>
          <p:nvPr/>
        </p:nvSpPr>
        <p:spPr>
          <a:xfrm>
            <a:off x="2083491" y="474221"/>
            <a:ext cx="2304957" cy="170405"/>
          </a:xfrm>
          <a:prstGeom prst="rect">
            <a:avLst/>
          </a:prstGeom>
          <a:noFill/>
          <a:ln/>
        </p:spPr>
        <p:txBody>
          <a:bodyPr wrap="square" lIns="0" tIns="0" rIns="0" bIns="0" rtlCol="0" anchor="ctr"/>
          <a:lstStyle/>
          <a:p>
            <a:pPr defTabSz="430500"/>
            <a:r>
              <a:rPr lang="en-US" sz="1130" b="1" dirty="0">
                <a:solidFill>
                  <a:srgbClr val="FFFFFF"/>
                </a:solidFill>
                <a:latin typeface="Roboto" pitchFamily="34" charset="0"/>
                <a:ea typeface="Roboto" pitchFamily="34" charset="-122"/>
                <a:cs typeface="Roboto" pitchFamily="34" charset="-120"/>
              </a:rPr>
              <a:t>Roadmap for Gap Closure</a:t>
            </a:r>
            <a:endParaRPr lang="en-US" sz="1130" dirty="0">
              <a:solidFill>
                <a:prstClr val="black"/>
              </a:solidFill>
              <a:latin typeface="Calibri" panose="020F0502020204030204"/>
            </a:endParaRPr>
          </a:p>
        </p:txBody>
      </p:sp>
      <p:sp>
        <p:nvSpPr>
          <p:cNvPr id="25" name="Text 1"/>
          <p:cNvSpPr/>
          <p:nvPr/>
        </p:nvSpPr>
        <p:spPr>
          <a:xfrm>
            <a:off x="2083491" y="711891"/>
            <a:ext cx="2300472" cy="345295"/>
          </a:xfrm>
          <a:prstGeom prst="rect">
            <a:avLst/>
          </a:prstGeom>
          <a:noFill/>
          <a:ln/>
        </p:spPr>
        <p:txBody>
          <a:bodyPr wrap="square" lIns="0" tIns="0" rIns="0" bIns="0" rtlCol="0" anchor="ctr"/>
          <a:lstStyle/>
          <a:p>
            <a:pPr defTabSz="430500"/>
            <a:r>
              <a:rPr lang="en-US" sz="600" dirty="0">
                <a:solidFill>
                  <a:srgbClr val="FFFFFF"/>
                </a:solidFill>
                <a:latin typeface="Roboto" pitchFamily="34" charset="0"/>
                <a:ea typeface="Roboto" pitchFamily="34" charset="-122"/>
                <a:cs typeface="Roboto" pitchFamily="34" charset="-120"/>
              </a:rPr>
              <a:t>Five strategic initiatives have been identified to address critical readiness gaps, scheduled to begin in Q2 2025 through Q4 2025, with a combined budget of R420,000.</a:t>
            </a:r>
            <a:endParaRPr lang="en-US" sz="600" dirty="0">
              <a:solidFill>
                <a:prstClr val="black"/>
              </a:solidFill>
              <a:latin typeface="Calibri" panose="020F0502020204030204"/>
            </a:endParaRPr>
          </a:p>
        </p:txBody>
      </p:sp>
      <p:sp>
        <p:nvSpPr>
          <p:cNvPr id="26" name="Text 2"/>
          <p:cNvSpPr/>
          <p:nvPr/>
        </p:nvSpPr>
        <p:spPr>
          <a:xfrm>
            <a:off x="2178644" y="1679390"/>
            <a:ext cx="130046" cy="255608"/>
          </a:xfrm>
          <a:prstGeom prst="rect">
            <a:avLst/>
          </a:prstGeom>
          <a:noFill/>
          <a:ln/>
        </p:spPr>
        <p:txBody>
          <a:bodyPr wrap="square" lIns="0" tIns="0" rIns="0" bIns="0" rtlCol="0" anchor="ctr"/>
          <a:lstStyle/>
          <a:p>
            <a:pPr defTabSz="430500"/>
            <a:r>
              <a:rPr lang="en-US" sz="1695" b="1" dirty="0">
                <a:solidFill>
                  <a:srgbClr val="FF9D36"/>
                </a:solidFill>
                <a:latin typeface="Roboto" pitchFamily="34" charset="0"/>
                <a:ea typeface="Roboto" pitchFamily="34" charset="-122"/>
                <a:cs typeface="Roboto" pitchFamily="34" charset="-120"/>
              </a:rPr>
              <a:t>1</a:t>
            </a:r>
            <a:endParaRPr lang="en-US" sz="1695" dirty="0">
              <a:solidFill>
                <a:prstClr val="black"/>
              </a:solidFill>
              <a:latin typeface="Calibri" panose="020F0502020204030204"/>
            </a:endParaRPr>
          </a:p>
        </p:txBody>
      </p:sp>
      <p:sp>
        <p:nvSpPr>
          <p:cNvPr id="27" name="Text 3"/>
          <p:cNvSpPr/>
          <p:nvPr/>
        </p:nvSpPr>
        <p:spPr>
          <a:xfrm>
            <a:off x="2554348" y="1728718"/>
            <a:ext cx="551575"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Financial</a:t>
            </a:r>
            <a:endParaRPr lang="en-US" sz="1059" dirty="0">
              <a:solidFill>
                <a:prstClr val="black"/>
              </a:solidFill>
              <a:latin typeface="Calibri" panose="020F0502020204030204"/>
            </a:endParaRPr>
          </a:p>
        </p:txBody>
      </p:sp>
      <p:sp>
        <p:nvSpPr>
          <p:cNvPr id="28" name="Text 4"/>
          <p:cNvSpPr/>
          <p:nvPr/>
        </p:nvSpPr>
        <p:spPr>
          <a:xfrm>
            <a:off x="2913096" y="216594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3-year forecasting &amp; variance reporting implementation to improve financial planning and performance tracking.</a:t>
            </a:r>
            <a:endParaRPr lang="en-US" sz="600" dirty="0">
              <a:solidFill>
                <a:prstClr val="black"/>
              </a:solidFill>
              <a:latin typeface="Calibri" panose="020F0502020204030204"/>
            </a:endParaRPr>
          </a:p>
        </p:txBody>
      </p:sp>
      <p:sp>
        <p:nvSpPr>
          <p:cNvPr id="29" name="Text 5"/>
          <p:cNvSpPr/>
          <p:nvPr/>
        </p:nvSpPr>
        <p:spPr>
          <a:xfrm>
            <a:off x="2913096" y="2417066"/>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R60,000</a:t>
            </a:r>
            <a:endParaRPr lang="en-US" sz="600" dirty="0">
              <a:solidFill>
                <a:prstClr val="black"/>
              </a:solidFill>
              <a:latin typeface="Calibri" panose="020F0502020204030204"/>
            </a:endParaRPr>
          </a:p>
        </p:txBody>
      </p:sp>
      <p:sp>
        <p:nvSpPr>
          <p:cNvPr id="30" name="Text 6"/>
          <p:cNvSpPr/>
          <p:nvPr/>
        </p:nvSpPr>
        <p:spPr>
          <a:xfrm>
            <a:off x="2957939" y="268836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Q2–Q3 2025</a:t>
            </a:r>
            <a:endParaRPr lang="en-US" sz="600" dirty="0">
              <a:solidFill>
                <a:prstClr val="black"/>
              </a:solidFill>
              <a:latin typeface="Calibri" panose="020F0502020204030204"/>
            </a:endParaRPr>
          </a:p>
        </p:txBody>
      </p:sp>
      <p:sp>
        <p:nvSpPr>
          <p:cNvPr id="31" name="Text 7"/>
          <p:cNvSpPr/>
          <p:nvPr/>
        </p:nvSpPr>
        <p:spPr>
          <a:xfrm>
            <a:off x="2178644" y="3235460"/>
            <a:ext cx="130046" cy="255608"/>
          </a:xfrm>
          <a:prstGeom prst="rect">
            <a:avLst/>
          </a:prstGeom>
          <a:noFill/>
          <a:ln/>
        </p:spPr>
        <p:txBody>
          <a:bodyPr wrap="square" lIns="0" tIns="0" rIns="0" bIns="0" rtlCol="0" anchor="ctr"/>
          <a:lstStyle/>
          <a:p>
            <a:pPr defTabSz="430500"/>
            <a:r>
              <a:rPr lang="en-US" sz="1695" b="1" dirty="0">
                <a:solidFill>
                  <a:srgbClr val="38CE9B"/>
                </a:solidFill>
                <a:latin typeface="Roboto" pitchFamily="34" charset="0"/>
                <a:ea typeface="Roboto" pitchFamily="34" charset="-122"/>
                <a:cs typeface="Roboto" pitchFamily="34" charset="-120"/>
              </a:rPr>
              <a:t>2</a:t>
            </a:r>
            <a:endParaRPr lang="en-US" sz="1695" dirty="0">
              <a:solidFill>
                <a:prstClr val="black"/>
              </a:solidFill>
              <a:latin typeface="Calibri" panose="020F0502020204030204"/>
            </a:endParaRPr>
          </a:p>
        </p:txBody>
      </p:sp>
      <p:sp>
        <p:nvSpPr>
          <p:cNvPr id="32" name="Text 8"/>
          <p:cNvSpPr/>
          <p:nvPr/>
        </p:nvSpPr>
        <p:spPr>
          <a:xfrm>
            <a:off x="2554347" y="3284788"/>
            <a:ext cx="708528"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Operational</a:t>
            </a:r>
            <a:endParaRPr lang="en-US" sz="1059" dirty="0">
              <a:solidFill>
                <a:prstClr val="black"/>
              </a:solidFill>
              <a:latin typeface="Calibri" panose="020F0502020204030204"/>
            </a:endParaRPr>
          </a:p>
        </p:txBody>
      </p:sp>
      <p:sp>
        <p:nvSpPr>
          <p:cNvPr id="33" name="Text 9"/>
          <p:cNvSpPr/>
          <p:nvPr/>
        </p:nvSpPr>
        <p:spPr>
          <a:xfrm>
            <a:off x="2913096" y="372201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SOP development and KPI implementation to standardize processes and measure operational effectiveness.</a:t>
            </a:r>
            <a:endParaRPr lang="en-US" sz="600" dirty="0">
              <a:solidFill>
                <a:prstClr val="black"/>
              </a:solidFill>
              <a:latin typeface="Calibri" panose="020F0502020204030204"/>
            </a:endParaRPr>
          </a:p>
        </p:txBody>
      </p:sp>
      <p:sp>
        <p:nvSpPr>
          <p:cNvPr id="34" name="Text 10"/>
          <p:cNvSpPr/>
          <p:nvPr/>
        </p:nvSpPr>
        <p:spPr>
          <a:xfrm>
            <a:off x="2913096" y="3973136"/>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R80,000</a:t>
            </a:r>
            <a:endParaRPr lang="en-US" sz="600" dirty="0">
              <a:solidFill>
                <a:prstClr val="black"/>
              </a:solidFill>
              <a:latin typeface="Calibri" panose="020F0502020204030204"/>
            </a:endParaRPr>
          </a:p>
        </p:txBody>
      </p:sp>
      <p:sp>
        <p:nvSpPr>
          <p:cNvPr id="35" name="Text 11"/>
          <p:cNvSpPr/>
          <p:nvPr/>
        </p:nvSpPr>
        <p:spPr>
          <a:xfrm>
            <a:off x="2957939" y="424443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Q2–Q4 2025</a:t>
            </a:r>
            <a:endParaRPr lang="en-US" sz="600" dirty="0">
              <a:solidFill>
                <a:prstClr val="black"/>
              </a:solidFill>
              <a:latin typeface="Calibri" panose="020F0502020204030204"/>
            </a:endParaRPr>
          </a:p>
        </p:txBody>
      </p:sp>
      <p:sp>
        <p:nvSpPr>
          <p:cNvPr id="36" name="Text 12"/>
          <p:cNvSpPr/>
          <p:nvPr/>
        </p:nvSpPr>
        <p:spPr>
          <a:xfrm>
            <a:off x="2178644" y="4791530"/>
            <a:ext cx="130046" cy="255608"/>
          </a:xfrm>
          <a:prstGeom prst="rect">
            <a:avLst/>
          </a:prstGeom>
          <a:noFill/>
          <a:ln/>
        </p:spPr>
        <p:txBody>
          <a:bodyPr wrap="square" lIns="0" tIns="0" rIns="0" bIns="0" rtlCol="0" anchor="ctr"/>
          <a:lstStyle/>
          <a:p>
            <a:pPr defTabSz="430500"/>
            <a:r>
              <a:rPr lang="en-US" sz="1695" b="1" dirty="0">
                <a:solidFill>
                  <a:srgbClr val="90B1F2"/>
                </a:solidFill>
                <a:latin typeface="Roboto" pitchFamily="34" charset="0"/>
                <a:ea typeface="Roboto" pitchFamily="34" charset="-122"/>
                <a:cs typeface="Roboto" pitchFamily="34" charset="-120"/>
              </a:rPr>
              <a:t>3</a:t>
            </a:r>
            <a:endParaRPr lang="en-US" sz="1695" dirty="0">
              <a:solidFill>
                <a:prstClr val="black"/>
              </a:solidFill>
              <a:latin typeface="Calibri" panose="020F0502020204030204"/>
            </a:endParaRPr>
          </a:p>
        </p:txBody>
      </p:sp>
      <p:sp>
        <p:nvSpPr>
          <p:cNvPr id="37" name="Text 13"/>
          <p:cNvSpPr/>
          <p:nvPr/>
        </p:nvSpPr>
        <p:spPr>
          <a:xfrm>
            <a:off x="2554348" y="4840858"/>
            <a:ext cx="713012"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Technology</a:t>
            </a:r>
            <a:endParaRPr lang="en-US" sz="1059" dirty="0">
              <a:solidFill>
                <a:prstClr val="black"/>
              </a:solidFill>
              <a:latin typeface="Calibri" panose="020F0502020204030204"/>
            </a:endParaRPr>
          </a:p>
        </p:txBody>
      </p:sp>
      <p:sp>
        <p:nvSpPr>
          <p:cNvPr id="38" name="Text 14"/>
          <p:cNvSpPr/>
          <p:nvPr/>
        </p:nvSpPr>
        <p:spPr>
          <a:xfrm>
            <a:off x="2913096" y="527808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Implementation of CRM system, cloud accounting system, and cybersecurity baseline to modernize technology infrastructure.</a:t>
            </a:r>
            <a:endParaRPr lang="en-US" sz="600" dirty="0">
              <a:solidFill>
                <a:prstClr val="black"/>
              </a:solidFill>
              <a:latin typeface="Calibri" panose="020F0502020204030204"/>
            </a:endParaRPr>
          </a:p>
        </p:txBody>
      </p:sp>
      <p:sp>
        <p:nvSpPr>
          <p:cNvPr id="39" name="Text 15"/>
          <p:cNvSpPr/>
          <p:nvPr/>
        </p:nvSpPr>
        <p:spPr>
          <a:xfrm>
            <a:off x="2913096" y="5529205"/>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R120,000</a:t>
            </a:r>
            <a:endParaRPr lang="en-US" sz="600" dirty="0">
              <a:solidFill>
                <a:prstClr val="black"/>
              </a:solidFill>
              <a:latin typeface="Calibri" panose="020F0502020204030204"/>
            </a:endParaRPr>
          </a:p>
        </p:txBody>
      </p:sp>
      <p:sp>
        <p:nvSpPr>
          <p:cNvPr id="40" name="Text 16"/>
          <p:cNvSpPr/>
          <p:nvPr/>
        </p:nvSpPr>
        <p:spPr>
          <a:xfrm>
            <a:off x="2957939" y="580050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Q2–Q4 2025</a:t>
            </a:r>
            <a:endParaRPr lang="en-US" sz="600" dirty="0">
              <a:solidFill>
                <a:prstClr val="black"/>
              </a:solidFill>
              <a:latin typeface="Calibri" panose="020F0502020204030204"/>
            </a:endParaRPr>
          </a:p>
        </p:txBody>
      </p:sp>
      <p:sp>
        <p:nvSpPr>
          <p:cNvPr id="41" name="Text 17"/>
          <p:cNvSpPr/>
          <p:nvPr/>
        </p:nvSpPr>
        <p:spPr>
          <a:xfrm>
            <a:off x="2178644" y="6347600"/>
            <a:ext cx="130046" cy="255608"/>
          </a:xfrm>
          <a:prstGeom prst="rect">
            <a:avLst/>
          </a:prstGeom>
          <a:noFill/>
          <a:ln/>
        </p:spPr>
        <p:txBody>
          <a:bodyPr wrap="square" lIns="0" tIns="0" rIns="0" bIns="0" rtlCol="0" anchor="ctr"/>
          <a:lstStyle/>
          <a:p>
            <a:pPr defTabSz="430500"/>
            <a:r>
              <a:rPr lang="en-US" sz="1695" b="1" dirty="0">
                <a:solidFill>
                  <a:srgbClr val="FF6B6B"/>
                </a:solidFill>
                <a:latin typeface="Roboto" pitchFamily="34" charset="0"/>
                <a:ea typeface="Roboto" pitchFamily="34" charset="-122"/>
                <a:cs typeface="Roboto" pitchFamily="34" charset="-120"/>
              </a:rPr>
              <a:t>4</a:t>
            </a:r>
            <a:endParaRPr lang="en-US" sz="1695" dirty="0">
              <a:solidFill>
                <a:prstClr val="black"/>
              </a:solidFill>
              <a:latin typeface="Calibri" panose="020F0502020204030204"/>
            </a:endParaRPr>
          </a:p>
        </p:txBody>
      </p:sp>
      <p:sp>
        <p:nvSpPr>
          <p:cNvPr id="42" name="Text 18"/>
          <p:cNvSpPr/>
          <p:nvPr/>
        </p:nvSpPr>
        <p:spPr>
          <a:xfrm>
            <a:off x="2554348" y="6396928"/>
            <a:ext cx="1179384"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Market &amp; Customer</a:t>
            </a:r>
            <a:endParaRPr lang="en-US" sz="1059" dirty="0">
              <a:solidFill>
                <a:prstClr val="black"/>
              </a:solidFill>
              <a:latin typeface="Calibri" panose="020F0502020204030204"/>
            </a:endParaRPr>
          </a:p>
        </p:txBody>
      </p:sp>
      <p:sp>
        <p:nvSpPr>
          <p:cNvPr id="43" name="Text 19"/>
          <p:cNvSpPr/>
          <p:nvPr/>
        </p:nvSpPr>
        <p:spPr>
          <a:xfrm>
            <a:off x="2913096" y="683415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Customer segmentation, Go-To-Market strategy development, and brand development to strengthen market position.</a:t>
            </a:r>
            <a:endParaRPr lang="en-US" sz="600" dirty="0">
              <a:solidFill>
                <a:prstClr val="black"/>
              </a:solidFill>
              <a:latin typeface="Calibri" panose="020F0502020204030204"/>
            </a:endParaRPr>
          </a:p>
        </p:txBody>
      </p:sp>
      <p:sp>
        <p:nvSpPr>
          <p:cNvPr id="44" name="Text 20"/>
          <p:cNvSpPr/>
          <p:nvPr/>
        </p:nvSpPr>
        <p:spPr>
          <a:xfrm>
            <a:off x="2913096" y="7085275"/>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R90,000</a:t>
            </a:r>
            <a:endParaRPr lang="en-US" sz="600" dirty="0">
              <a:solidFill>
                <a:prstClr val="black"/>
              </a:solidFill>
              <a:latin typeface="Calibri" panose="020F0502020204030204"/>
            </a:endParaRPr>
          </a:p>
        </p:txBody>
      </p:sp>
      <p:sp>
        <p:nvSpPr>
          <p:cNvPr id="45" name="Text 21"/>
          <p:cNvSpPr/>
          <p:nvPr/>
        </p:nvSpPr>
        <p:spPr>
          <a:xfrm>
            <a:off x="2957939" y="735657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Q2–Q4 2025</a:t>
            </a:r>
            <a:endParaRPr lang="en-US" sz="600" dirty="0">
              <a:solidFill>
                <a:prstClr val="black"/>
              </a:solidFill>
              <a:latin typeface="Calibri" panose="020F0502020204030204"/>
            </a:endParaRPr>
          </a:p>
        </p:txBody>
      </p:sp>
      <p:sp>
        <p:nvSpPr>
          <p:cNvPr id="46" name="Text 22"/>
          <p:cNvSpPr/>
          <p:nvPr/>
        </p:nvSpPr>
        <p:spPr>
          <a:xfrm>
            <a:off x="2178644" y="7903670"/>
            <a:ext cx="130046" cy="255608"/>
          </a:xfrm>
          <a:prstGeom prst="rect">
            <a:avLst/>
          </a:prstGeom>
          <a:noFill/>
          <a:ln/>
        </p:spPr>
        <p:txBody>
          <a:bodyPr wrap="square" lIns="0" tIns="0" rIns="0" bIns="0" rtlCol="0" anchor="ctr"/>
          <a:lstStyle/>
          <a:p>
            <a:pPr defTabSz="430500"/>
            <a:r>
              <a:rPr lang="en-US" sz="1695" b="1" dirty="0">
                <a:solidFill>
                  <a:srgbClr val="A679E0"/>
                </a:solidFill>
                <a:latin typeface="Roboto" pitchFamily="34" charset="0"/>
                <a:ea typeface="Roboto" pitchFamily="34" charset="-122"/>
                <a:cs typeface="Roboto" pitchFamily="34" charset="-120"/>
              </a:rPr>
              <a:t>5</a:t>
            </a:r>
            <a:endParaRPr lang="en-US" sz="1695" dirty="0">
              <a:solidFill>
                <a:prstClr val="black"/>
              </a:solidFill>
              <a:latin typeface="Calibri" panose="020F0502020204030204"/>
            </a:endParaRPr>
          </a:p>
        </p:txBody>
      </p:sp>
      <p:sp>
        <p:nvSpPr>
          <p:cNvPr id="47" name="Text 23"/>
          <p:cNvSpPr/>
          <p:nvPr/>
        </p:nvSpPr>
        <p:spPr>
          <a:xfrm>
            <a:off x="2554348" y="7952998"/>
            <a:ext cx="1147994" cy="156952"/>
          </a:xfrm>
          <a:prstGeom prst="rect">
            <a:avLst/>
          </a:prstGeom>
          <a:noFill/>
          <a:ln/>
        </p:spPr>
        <p:txBody>
          <a:bodyPr wrap="square" lIns="0" tIns="0" rIns="0" bIns="0" rtlCol="0" anchor="ctr"/>
          <a:lstStyle/>
          <a:p>
            <a:pPr defTabSz="430500"/>
            <a:r>
              <a:rPr lang="en-US" sz="1059" b="1" dirty="0">
                <a:solidFill>
                  <a:srgbClr val="000000"/>
                </a:solidFill>
                <a:latin typeface="Roboto" pitchFamily="34" charset="0"/>
                <a:ea typeface="Roboto" pitchFamily="34" charset="-122"/>
                <a:cs typeface="Roboto" pitchFamily="34" charset="-120"/>
              </a:rPr>
              <a:t>Governance &amp; Risk</a:t>
            </a:r>
            <a:endParaRPr lang="en-US" sz="1059" dirty="0">
              <a:solidFill>
                <a:prstClr val="black"/>
              </a:solidFill>
              <a:latin typeface="Calibri" panose="020F0502020204030204"/>
            </a:endParaRPr>
          </a:p>
        </p:txBody>
      </p:sp>
      <p:sp>
        <p:nvSpPr>
          <p:cNvPr id="48" name="Text 24"/>
          <p:cNvSpPr/>
          <p:nvPr/>
        </p:nvSpPr>
        <p:spPr>
          <a:xfrm>
            <a:off x="2913096" y="8390222"/>
            <a:ext cx="2914828" cy="228702"/>
          </a:xfrm>
          <a:prstGeom prst="rect">
            <a:avLst/>
          </a:prstGeom>
          <a:noFill/>
          <a:ln/>
        </p:spPr>
        <p:txBody>
          <a:bodyPr wrap="square" lIns="0" tIns="0" rIns="0" bIns="0" rtlCol="0" anchor="ctr"/>
          <a:lstStyle/>
          <a:p>
            <a:pPr defTabSz="430500"/>
            <a:r>
              <a:rPr lang="en-US" sz="600" dirty="0">
                <a:solidFill>
                  <a:srgbClr val="000000"/>
                </a:solidFill>
                <a:latin typeface="Roboto" pitchFamily="34" charset="0"/>
                <a:ea typeface="Roboto" pitchFamily="34" charset="-122"/>
                <a:cs typeface="Roboto" pitchFamily="34" charset="-120"/>
              </a:rPr>
              <a:t>Development of strategy, Board charter, risk register, and compliance SOPs to strengthen governance framework.</a:t>
            </a:r>
            <a:endParaRPr lang="en-US" sz="600" dirty="0">
              <a:solidFill>
                <a:prstClr val="black"/>
              </a:solidFill>
              <a:latin typeface="Calibri" panose="020F0502020204030204"/>
            </a:endParaRPr>
          </a:p>
        </p:txBody>
      </p:sp>
      <p:sp>
        <p:nvSpPr>
          <p:cNvPr id="49" name="Text 25"/>
          <p:cNvSpPr/>
          <p:nvPr/>
        </p:nvSpPr>
        <p:spPr>
          <a:xfrm>
            <a:off x="2913096" y="8641345"/>
            <a:ext cx="2919313" cy="116593"/>
          </a:xfrm>
          <a:prstGeom prst="rect">
            <a:avLst/>
          </a:prstGeom>
          <a:noFill/>
          <a:ln/>
        </p:spPr>
        <p:txBody>
          <a:bodyPr wrap="square" lIns="0" tIns="0" rIns="0" bIns="0" rtlCol="0" anchor="ctr"/>
          <a:lstStyle/>
          <a:p>
            <a:pPr defTabSz="430500"/>
            <a:r>
              <a:rPr lang="en-US" sz="600" b="1" dirty="0">
                <a:solidFill>
                  <a:srgbClr val="0C2B57"/>
                </a:solidFill>
                <a:latin typeface="Roboto" pitchFamily="34" charset="0"/>
                <a:ea typeface="Roboto" pitchFamily="34" charset="-122"/>
                <a:cs typeface="Roboto" pitchFamily="34" charset="-120"/>
              </a:rPr>
              <a:t>Budget: R70,000</a:t>
            </a:r>
            <a:endParaRPr lang="en-US" sz="600" dirty="0">
              <a:solidFill>
                <a:prstClr val="black"/>
              </a:solidFill>
              <a:latin typeface="Calibri" panose="020F0502020204030204"/>
            </a:endParaRPr>
          </a:p>
        </p:txBody>
      </p:sp>
      <p:sp>
        <p:nvSpPr>
          <p:cNvPr id="50" name="Text 26"/>
          <p:cNvSpPr/>
          <p:nvPr/>
        </p:nvSpPr>
        <p:spPr>
          <a:xfrm>
            <a:off x="2957939" y="8912649"/>
            <a:ext cx="2869985" cy="116593"/>
          </a:xfrm>
          <a:prstGeom prst="rect">
            <a:avLst/>
          </a:prstGeom>
          <a:noFill/>
          <a:ln/>
        </p:spPr>
        <p:txBody>
          <a:bodyPr wrap="square" lIns="0" tIns="0" rIns="0" bIns="0" rtlCol="0" anchor="ctr"/>
          <a:lstStyle/>
          <a:p>
            <a:pPr defTabSz="430500"/>
            <a:r>
              <a:rPr lang="en-US" sz="600" dirty="0">
                <a:solidFill>
                  <a:srgbClr val="555555"/>
                </a:solidFill>
                <a:latin typeface="Roboto" pitchFamily="34" charset="0"/>
                <a:ea typeface="Roboto" pitchFamily="34" charset="-122"/>
                <a:cs typeface="Roboto" pitchFamily="34" charset="-120"/>
              </a:rPr>
              <a:t>Timeline: Q2–Q3 2025</a:t>
            </a:r>
            <a:endParaRPr lang="en-US" sz="600" dirty="0">
              <a:solidFill>
                <a:prstClr val="black"/>
              </a:solidFill>
              <a:latin typeface="Calibri" panose="020F0502020204030204"/>
            </a:endParaRPr>
          </a:p>
        </p:txBody>
      </p:sp>
      <p:sp>
        <p:nvSpPr>
          <p:cNvPr id="51" name="Text 27"/>
          <p:cNvSpPr/>
          <p:nvPr/>
        </p:nvSpPr>
        <p:spPr>
          <a:xfrm>
            <a:off x="2038647" y="9654809"/>
            <a:ext cx="3766855" cy="215249"/>
          </a:xfrm>
          <a:prstGeom prst="rect">
            <a:avLst/>
          </a:prstGeom>
          <a:noFill/>
          <a:ln/>
        </p:spPr>
        <p:txBody>
          <a:bodyPr wrap="square" lIns="0" tIns="0" rIns="0" bIns="0" rtlCol="0" anchor="ctr"/>
          <a:lstStyle/>
          <a:p>
            <a:pPr algn="ctr" defTabSz="430500"/>
            <a:r>
              <a:rPr lang="en-US" sz="565" dirty="0">
                <a:solidFill>
                  <a:srgbClr val="FFFFFF"/>
                </a:solidFill>
                <a:latin typeface="Roboto" pitchFamily="34" charset="0"/>
                <a:ea typeface="Roboto" pitchFamily="34" charset="-122"/>
                <a:cs typeface="Roboto" pitchFamily="34" charset="-120"/>
              </a:rPr>
              <a:t>Combined budget: R420,000 | Implementation period: Q2-Q4 2025 | Strategic initiatives for long-term business sustainability and growth</a:t>
            </a:r>
            <a:endParaRPr lang="en-US" sz="565" dirty="0">
              <a:solidFill>
                <a:prstClr val="black"/>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047750" y="1527324"/>
            <a:ext cx="3867826" cy="1028700"/>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Executive Summary</a:t>
            </a:r>
            <a:endParaRPr lang="en-US" sz="3375" dirty="0"/>
          </a:p>
        </p:txBody>
      </p:sp>
      <p:sp>
        <p:nvSpPr>
          <p:cNvPr id="7" name="Text 1"/>
          <p:cNvSpPr/>
          <p:nvPr/>
        </p:nvSpPr>
        <p:spPr>
          <a:xfrm>
            <a:off x="1047750" y="3409950"/>
            <a:ext cx="4505258" cy="5728518"/>
          </a:xfrm>
          <a:prstGeom prst="rect">
            <a:avLst/>
          </a:prstGeom>
          <a:noFill/>
          <a:ln/>
        </p:spPr>
        <p:txBody>
          <a:bodyPr wrap="square" lIns="0" tIns="0" rIns="0" bIns="0" rtlCol="0" anchor="ctr"/>
          <a:lstStyle/>
          <a:p>
            <a:pPr marL="0" indent="0" algn="l">
              <a:lnSpc>
                <a:spcPct val="150000"/>
              </a:lnSpc>
              <a:spcBef>
                <a:spcPts val="600"/>
              </a:spcBef>
              <a:spcAft>
                <a:spcPts val="600"/>
              </a:spcAft>
              <a:buNone/>
            </a:pPr>
            <a:r>
              <a:rPr lang="en-US" sz="1300" b="1" dirty="0">
                <a:solidFill>
                  <a:srgbClr val="1D1D1D"/>
                </a:solidFill>
                <a:latin typeface="Titillium Web" panose="00000500000000000000" pitchFamily="2" charset="0"/>
                <a:ea typeface="Titillium Web" pitchFamily="34" charset="-122"/>
                <a:cs typeface="Titillium Web" pitchFamily="34" charset="-120"/>
              </a:rPr>
              <a:t>1.1 Roadmap and KPI Framework</a:t>
            </a:r>
            <a:endParaRPr lang="en-US" sz="1300" b="1" dirty="0">
              <a:latin typeface="Titillium Web" panose="00000500000000000000" pitchFamily="2" charset="0"/>
            </a:endParaRPr>
          </a:p>
          <a:p>
            <a:pPr marL="0" indent="0" algn="l">
              <a:lnSpc>
                <a:spcPct val="105600"/>
              </a:lnSpc>
              <a:spcBef>
                <a:spcPts val="600"/>
              </a:spcBef>
              <a:spcAft>
                <a:spcPts val="600"/>
              </a:spcAft>
              <a:buNone/>
            </a:pPr>
            <a:r>
              <a:rPr lang="en-US" sz="1300" dirty="0">
                <a:solidFill>
                  <a:srgbClr val="1D1D1D"/>
                </a:solidFill>
                <a:latin typeface="Titillium Web" panose="00000500000000000000" pitchFamily="2" charset="0"/>
                <a:ea typeface="Titillium Web" pitchFamily="34" charset="-122"/>
                <a:cs typeface="Titillium Web" pitchFamily="34" charset="-120"/>
              </a:rPr>
              <a:t>Following the diagnostic assessment of Ikhwezi’s current state, a targeted</a:t>
            </a:r>
            <a:r>
              <a:rPr lang="en-US" sz="1300" b="1" dirty="0">
                <a:solidFill>
                  <a:srgbClr val="1D1D1D"/>
                </a:solidFill>
                <a:latin typeface="Titillium Web" panose="00000500000000000000" pitchFamily="2" charset="0"/>
                <a:ea typeface="Titillium Web" pitchFamily="34" charset="-122"/>
                <a:cs typeface="Titillium Web" pitchFamily="34" charset="-120"/>
              </a:rPr>
              <a:t> </a:t>
            </a:r>
            <a:r>
              <a:rPr lang="en-US" sz="1300" dirty="0">
                <a:solidFill>
                  <a:srgbClr val="1D1D1D"/>
                </a:solidFill>
                <a:latin typeface="Titillium Web" panose="00000500000000000000" pitchFamily="2" charset="0"/>
                <a:ea typeface="Titillium Web" pitchFamily="34" charset="-122"/>
                <a:cs typeface="Titillium Web" pitchFamily="34" charset="-120"/>
              </a:rPr>
              <a:t>Strategic Roadmap has been developed to close critical capability gaps and advance the enterprise toward fundability, scalability, and institutional resilience. </a:t>
            </a:r>
            <a:endParaRPr lang="en-US" sz="1300" dirty="0">
              <a:latin typeface="Titillium Web" panose="00000500000000000000" pitchFamily="2" charset="0"/>
            </a:endParaRPr>
          </a:p>
          <a:p>
            <a:pPr marL="0" indent="0" algn="l">
              <a:lnSpc>
                <a:spcPct val="86166"/>
              </a:lnSpc>
              <a:spcBef>
                <a:spcPts val="600"/>
              </a:spcBef>
              <a:spcAft>
                <a:spcPts val="1200"/>
              </a:spcAft>
              <a:buNone/>
            </a:pPr>
            <a:r>
              <a:rPr lang="en-US" sz="1300" dirty="0">
                <a:solidFill>
                  <a:srgbClr val="000000"/>
                </a:solidFill>
                <a:latin typeface="Titillium Web" panose="00000500000000000000" pitchFamily="2" charset="0"/>
              </a:rPr>
              <a:t> </a:t>
            </a:r>
            <a:r>
              <a:rPr lang="en-US" sz="1300" dirty="0">
                <a:solidFill>
                  <a:srgbClr val="1D1D1D"/>
                </a:solidFill>
                <a:latin typeface="Titillium Web" panose="00000500000000000000" pitchFamily="2" charset="0"/>
                <a:ea typeface="Titillium Web" pitchFamily="34" charset="-122"/>
                <a:cs typeface="Titillium Web" pitchFamily="34" charset="-120"/>
              </a:rPr>
              <a:t>The roadmap focuses on five weighted strategic pillars and prioritizes high-impact, costed initiatives for execution over a 6–9-month horizon. A complementary KPI Scorecard provides a performance monitoring framework to track progress, ensure accountability, and quantify business readiness improvements</a:t>
            </a:r>
            <a:endParaRPr lang="en-US" sz="1300" dirty="0">
              <a:latin typeface="Titillium Web" panose="00000500000000000000" pitchFamily="2" charset="0"/>
            </a:endParaRPr>
          </a:p>
          <a:p>
            <a:pPr marL="0" indent="0" algn="l">
              <a:lnSpc>
                <a:spcPct val="150000"/>
              </a:lnSpc>
              <a:spcBef>
                <a:spcPts val="600"/>
              </a:spcBef>
              <a:spcAft>
                <a:spcPts val="600"/>
              </a:spcAft>
              <a:buNone/>
            </a:pPr>
            <a:r>
              <a:rPr lang="en-US" sz="1300" b="1" dirty="0">
                <a:solidFill>
                  <a:srgbClr val="1D1D1D"/>
                </a:solidFill>
                <a:latin typeface="Titillium Web" panose="00000500000000000000" pitchFamily="2" charset="0"/>
                <a:ea typeface="Titillium Web" pitchFamily="34" charset="-122"/>
                <a:cs typeface="Titillium Web" pitchFamily="34" charset="-120"/>
              </a:rPr>
              <a:t>1.2 Strategic Pillars Defined and Prioritized</a:t>
            </a:r>
            <a:endParaRPr lang="en-US" sz="1300" dirty="0">
              <a:latin typeface="Titillium Web" panose="00000500000000000000" pitchFamily="2" charset="0"/>
            </a:endParaRPr>
          </a:p>
          <a:p>
            <a:pPr marL="0" indent="0" algn="l">
              <a:lnSpc>
                <a:spcPct val="150000"/>
              </a:lnSpc>
              <a:spcBef>
                <a:spcPts val="600"/>
              </a:spcBef>
              <a:spcAft>
                <a:spcPts val="600"/>
              </a:spcAft>
              <a:buNone/>
            </a:pPr>
            <a:r>
              <a:rPr lang="en-US" sz="1300" dirty="0">
                <a:solidFill>
                  <a:srgbClr val="1D1D1D"/>
                </a:solidFill>
                <a:latin typeface="Titillium Web" panose="00000500000000000000" pitchFamily="2" charset="0"/>
                <a:ea typeface="Titillium Web" pitchFamily="34" charset="-122"/>
                <a:cs typeface="Titillium Web" pitchFamily="34" charset="-120"/>
              </a:rPr>
              <a:t>Ikhwezi’s growth journey is anchored by five interdependent strategic pillars:</a:t>
            </a:r>
          </a:p>
          <a:p>
            <a:pPr marL="342900" indent="-342900" algn="l">
              <a:lnSpc>
                <a:spcPct val="150000"/>
              </a:lnSpc>
              <a:spcAft>
                <a:spcPts val="600"/>
              </a:spcAft>
              <a:buSzPct val="100000"/>
              <a:buChar char="•"/>
            </a:pPr>
            <a:r>
              <a:rPr lang="en-US" sz="1300" dirty="0">
                <a:solidFill>
                  <a:srgbClr val="1D1D1D"/>
                </a:solidFill>
                <a:latin typeface="Titillium Web" panose="00000500000000000000" pitchFamily="2" charset="0"/>
                <a:ea typeface="Titillium Web" pitchFamily="34" charset="-122"/>
                <a:cs typeface="Titillium Web" pitchFamily="34" charset="-120"/>
              </a:rPr>
              <a:t>Market Expansion (25% weight) — Immediate priority due to its direct link to revenue growth and fundability.</a:t>
            </a:r>
            <a:endParaRPr lang="en-US" sz="1300" dirty="0">
              <a:latin typeface="Titillium Web" panose="00000500000000000000" pitchFamily="2" charset="0"/>
            </a:endParaRPr>
          </a:p>
          <a:p>
            <a:pPr marL="342900" indent="-342900" algn="l">
              <a:lnSpc>
                <a:spcPct val="105600"/>
              </a:lnSpc>
              <a:spcAft>
                <a:spcPts val="600"/>
              </a:spcAft>
              <a:buSzPct val="100000"/>
              <a:buChar char="•"/>
            </a:pPr>
            <a:r>
              <a:rPr lang="en-US" sz="1300" dirty="0">
                <a:solidFill>
                  <a:srgbClr val="1D1D1D"/>
                </a:solidFill>
                <a:latin typeface="Titillium Web" panose="00000500000000000000" pitchFamily="2" charset="0"/>
                <a:ea typeface="Titillium Web" pitchFamily="34" charset="-122"/>
                <a:cs typeface="Titillium Web" pitchFamily="34" charset="-120"/>
              </a:rPr>
              <a:t>Operational Efficiency (25%) — Essential for process discipline and internal accountability.</a:t>
            </a:r>
            <a:endParaRPr lang="en-US" sz="1300" dirty="0">
              <a:latin typeface="Titillium Web" panose="00000500000000000000" pitchFamily="2" charset="0"/>
            </a:endParaRPr>
          </a:p>
          <a:p>
            <a:pPr marL="342900" indent="-342900" algn="l">
              <a:lnSpc>
                <a:spcPct val="105600"/>
              </a:lnSpc>
              <a:spcAft>
                <a:spcPts val="600"/>
              </a:spcAft>
              <a:buSzPct val="100000"/>
              <a:buChar char="•"/>
            </a:pPr>
            <a:r>
              <a:rPr lang="en-US" sz="1300" dirty="0">
                <a:solidFill>
                  <a:srgbClr val="1D1D1D"/>
                </a:solidFill>
                <a:latin typeface="Titillium Web" panose="00000500000000000000" pitchFamily="2" charset="0"/>
                <a:ea typeface="Titillium Web" pitchFamily="34" charset="-122"/>
                <a:cs typeface="Titillium Web" pitchFamily="34" charset="-120"/>
              </a:rPr>
              <a:t>Governance &amp; Compliance (20%) — Necessary to build trust and mitigate institutional risks.</a:t>
            </a:r>
            <a:endParaRPr lang="en-US" sz="1300" dirty="0">
              <a:latin typeface="Titillium Web" panose="00000500000000000000" pitchFamily="2" charset="0"/>
            </a:endParaRPr>
          </a:p>
          <a:p>
            <a:pPr marL="342900" indent="-342900" algn="l">
              <a:lnSpc>
                <a:spcPct val="105600"/>
              </a:lnSpc>
              <a:spcAft>
                <a:spcPts val="600"/>
              </a:spcAft>
              <a:buSzPct val="100000"/>
              <a:buChar char="•"/>
            </a:pPr>
            <a:r>
              <a:rPr lang="en-US" sz="1300" dirty="0">
                <a:solidFill>
                  <a:srgbClr val="1D1D1D"/>
                </a:solidFill>
                <a:latin typeface="Titillium Web" panose="00000500000000000000" pitchFamily="2" charset="0"/>
                <a:ea typeface="Titillium Web" pitchFamily="34" charset="-122"/>
                <a:cs typeface="Titillium Web" pitchFamily="34" charset="-120"/>
              </a:rPr>
              <a:t>Financial Strengthening (15%) — Critical for transparency, resource alignment, and funding readiness.</a:t>
            </a:r>
            <a:endParaRPr lang="en-US" sz="1300" dirty="0">
              <a:latin typeface="Titillium Web" panose="00000500000000000000" pitchFamily="2" charset="0"/>
            </a:endParaRPr>
          </a:p>
          <a:p>
            <a:pPr marL="342900" indent="-342900" algn="l">
              <a:lnSpc>
                <a:spcPct val="105600"/>
              </a:lnSpc>
              <a:spcAft>
                <a:spcPts val="600"/>
              </a:spcAft>
              <a:buSzPct val="100000"/>
              <a:buChar char="•"/>
            </a:pPr>
            <a:r>
              <a:rPr lang="en-US" sz="1300" dirty="0">
                <a:solidFill>
                  <a:srgbClr val="1D1D1D"/>
                </a:solidFill>
                <a:latin typeface="Titillium Web" panose="00000500000000000000" pitchFamily="2" charset="0"/>
                <a:ea typeface="Titillium Web" pitchFamily="34" charset="-122"/>
                <a:cs typeface="Titillium Web" pitchFamily="34" charset="-120"/>
              </a:rPr>
              <a:t>Digital Enablement (15%) — Acts as a cross-cutting enabler for efficiency and reporting.</a:t>
            </a:r>
            <a:endParaRPr lang="en-US" sz="1300" dirty="0">
              <a:latin typeface="Titillium Web" panose="00000500000000000000" pitchFamily="2" charset="0"/>
            </a:endParaRPr>
          </a:p>
          <a:p>
            <a:pPr marL="0" indent="0" algn="l">
              <a:lnSpc>
                <a:spcPct val="105600"/>
              </a:lnSpc>
              <a:spcBef>
                <a:spcPts val="600"/>
              </a:spcBef>
              <a:spcAft>
                <a:spcPts val="600"/>
              </a:spcAft>
              <a:buNone/>
            </a:pPr>
            <a:r>
              <a:rPr lang="en-US" sz="1200" dirty="0">
                <a:solidFill>
                  <a:srgbClr val="000000"/>
                </a:solidFill>
                <a:latin typeface="Titillium Web" panose="00000500000000000000" pitchFamily="2" charset="0"/>
              </a:rPr>
              <a:t> </a:t>
            </a:r>
            <a:endParaRPr lang="en-US" sz="1200" dirty="0">
              <a:latin typeface="Titillium Web" panose="00000500000000000000" pitchFamily="2" charset="0"/>
            </a:endParaRPr>
          </a:p>
          <a:p>
            <a:pPr marL="0" indent="0" algn="l">
              <a:lnSpc>
                <a:spcPct val="105600"/>
              </a:lnSpc>
              <a:buNone/>
            </a:pPr>
            <a:r>
              <a:rPr lang="en-US" sz="1200" dirty="0">
                <a:solidFill>
                  <a:srgbClr val="000000"/>
                </a:solidFill>
                <a:latin typeface="Titillium Web" panose="00000500000000000000" pitchFamily="2" charset="0"/>
              </a:rPr>
              <a:t> </a:t>
            </a:r>
            <a:endParaRPr lang="en-US" sz="1200" dirty="0">
              <a:latin typeface="Titillium Web" panose="00000500000000000000" pitchFamily="2" charset="0"/>
            </a:endParaRPr>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553008" y="1673028"/>
            <a:ext cx="1533525" cy="2505075"/>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Roadmap Report</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4</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275337" y="1387897"/>
            <a:ext cx="1038225" cy="3295650"/>
          </a:xfrm>
          <a:prstGeom prst="rect">
            <a:avLst/>
          </a:prstGeom>
        </p:spPr>
      </p:pic>
      <p:pic>
        <p:nvPicPr>
          <p:cNvPr id="4" name="Image 2" descr="preencoded.png"/>
          <p:cNvPicPr>
            <a:picLocks noChangeAspect="1"/>
          </p:cNvPicPr>
          <p:nvPr/>
        </p:nvPicPr>
        <p:blipFill>
          <a:blip r:embed="rId5"/>
          <a:stretch>
            <a:fillRect/>
          </a:stretch>
        </p:blipFill>
        <p:spPr>
          <a:xfrm>
            <a:off x="807232" y="1549480"/>
            <a:ext cx="85725" cy="548401"/>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047750" y="3714750"/>
            <a:ext cx="4391024" cy="4495800"/>
          </a:xfrm>
          <a:prstGeom prst="rect">
            <a:avLst/>
          </a:prstGeom>
          <a:noFill/>
          <a:ln/>
        </p:spPr>
        <p:txBody>
          <a:bodyPr wrap="square" lIns="0" tIns="0" rIns="0" bIns="0" rtlCol="0" anchor="ctr"/>
          <a:lstStyle/>
          <a:p>
            <a:pPr algn="l">
              <a:lnSpc>
                <a:spcPct val="105600"/>
              </a:lnSpc>
            </a:pPr>
            <a:r>
              <a:rPr lang="en-US" sz="1200" b="1" dirty="0">
                <a:solidFill>
                  <a:srgbClr val="1D1D1D"/>
                </a:solidFill>
                <a:latin typeface="Titillium Web" pitchFamily="34" charset="0"/>
                <a:ea typeface="Titillium Web" pitchFamily="34" charset="-122"/>
                <a:cs typeface="Titillium Web" pitchFamily="34" charset="-120"/>
              </a:rPr>
              <a:t>1.2. Actionable, Costed Initiatives Identified</a:t>
            </a:r>
          </a:p>
          <a:p>
            <a:pPr marL="228600" indent="-228600" algn="l">
              <a:lnSpc>
                <a:spcPct val="105600"/>
              </a:lnSpc>
              <a:buAutoNum type="arabicPlain" startAt="2"/>
            </a:pPr>
            <a:endParaRPr lang="en-US" sz="1200" dirty="0"/>
          </a:p>
          <a:p>
            <a:pPr marL="0" indent="0" algn="l">
              <a:lnSpc>
                <a:spcPct val="86166"/>
              </a:lnSpc>
              <a:buNone/>
            </a:pPr>
            <a:r>
              <a:rPr lang="en-US" sz="1200" dirty="0">
                <a:solidFill>
                  <a:srgbClr val="1D1D1D"/>
                </a:solidFill>
                <a:latin typeface="Titillium Web" pitchFamily="34" charset="0"/>
                <a:ea typeface="Titillium Web" pitchFamily="34" charset="-122"/>
                <a:cs typeface="Titillium Web" pitchFamily="34" charset="-120"/>
              </a:rPr>
              <a:t>Five key initiatives have been scoped, each directly addressing the highest-priority gaps identified in the diagnostic:</a:t>
            </a:r>
          </a:p>
          <a:p>
            <a:pPr marL="0" indent="0" algn="l">
              <a:lnSpc>
                <a:spcPct val="86166"/>
              </a:lnSpc>
              <a:buNone/>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Market Segmentation, GTM Strategy, and Branding — R90,000</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SOP Development and KPI Tracking — R80,000</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Governance Charter, Risk Register, and Policies — R70,000</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3-Year Financial Model and Variance Reporting — R60,000</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CRM, Accounting System, and Cybersecurity Setup — R120,000</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Total Budget: R420,000</a:t>
            </a:r>
            <a:endParaRPr lang="en-US" sz="1200" dirty="0"/>
          </a:p>
          <a:p>
            <a:pPr marL="342900" indent="-342900" algn="l">
              <a:lnSpc>
                <a:spcPct val="86166"/>
              </a:lnSpc>
              <a:buSzPct val="100000"/>
              <a:buChar char="•"/>
            </a:pPr>
            <a:endParaRPr lang="en-US" sz="1200" dirty="0"/>
          </a:p>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1.3. KPI Framework Aligned to Roadmap</a:t>
            </a:r>
          </a:p>
          <a:p>
            <a:pPr marL="0" indent="0" algn="l">
              <a:lnSpc>
                <a:spcPct val="105600"/>
              </a:lnSpc>
              <a:buNone/>
            </a:pPr>
            <a:endParaRPr lang="en-US" sz="1200" dirty="0"/>
          </a:p>
          <a:p>
            <a:pPr marL="0" indent="0" algn="l">
              <a:lnSpc>
                <a:spcPct val="86166"/>
              </a:lnSpc>
              <a:buNone/>
            </a:pPr>
            <a:r>
              <a:rPr lang="en-US" sz="1200" dirty="0">
                <a:solidFill>
                  <a:srgbClr val="1D1D1D"/>
                </a:solidFill>
                <a:latin typeface="Titillium Web" pitchFamily="34" charset="0"/>
                <a:ea typeface="Titillium Web" pitchFamily="34" charset="-122"/>
                <a:cs typeface="Titillium Web" pitchFamily="34" charset="-120"/>
              </a:rPr>
              <a:t>Each initiative is linked to a KPI with a baseline score, target score, and strategic weight. The scorecard methodology enables:</a:t>
            </a:r>
          </a:p>
          <a:p>
            <a:pPr marL="0" indent="0" algn="l">
              <a:lnSpc>
                <a:spcPct val="86166"/>
              </a:lnSpc>
              <a:buNone/>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Progress tracking against defined milestones.</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Score-based readiness assessments over time.</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Transparent performance reviews with assigned initiative owners.</a:t>
            </a:r>
          </a:p>
          <a:p>
            <a:pPr algn="l">
              <a:lnSpc>
                <a:spcPct val="105600"/>
              </a:lnSpc>
              <a:buSzPct val="100000"/>
            </a:pPr>
            <a:endParaRPr lang="en-US" sz="1200" dirty="0"/>
          </a:p>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1.4. Sequencing and Weighting Reflect Strategic Imperatives</a:t>
            </a:r>
          </a:p>
          <a:p>
            <a:pPr marL="0" indent="0" algn="l">
              <a:lnSpc>
                <a:spcPct val="105600"/>
              </a:lnSpc>
              <a:buNone/>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Commercial traction (Market and Operations) takes precedence as it directly impacts income generation, scalability, and external investor appeal.</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Foundational enablers (Governance, Finance, and Technology) are sequenced to provide early-stage institutional support while allowing commercial initiatives to drive momentum.</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Technology investment is focused and pragmatic, supporting—not leading—the broader growth trajectory.</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1.5. Change Management Considered Essential</a:t>
            </a:r>
          </a:p>
          <a:p>
            <a:pPr marL="0" indent="0" algn="l">
              <a:lnSpc>
                <a:spcPct val="105600"/>
              </a:lnSpc>
              <a:buNone/>
            </a:pPr>
            <a:endParaRPr lang="en-US" sz="1200" dirty="0"/>
          </a:p>
          <a:p>
            <a:pPr marL="0" indent="0" algn="l">
              <a:lnSpc>
                <a:spcPct val="86166"/>
              </a:lnSpc>
              <a:buNone/>
            </a:pPr>
            <a:r>
              <a:rPr lang="en-US" sz="1200" dirty="0">
                <a:solidFill>
                  <a:srgbClr val="1D1D1D"/>
                </a:solidFill>
                <a:latin typeface="Titillium Web" pitchFamily="34" charset="0"/>
                <a:ea typeface="Titillium Web" pitchFamily="34" charset="-122"/>
                <a:cs typeface="Titillium Web" pitchFamily="34" charset="-120"/>
              </a:rPr>
              <a:t>Recognizing potential barriers to adoption, the roadmap incorporates change management principles, including stakeholder engagement, team readiness assessment, and phased rollouts.</a:t>
            </a:r>
            <a:endParaRPr lang="en-US" sz="120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4" descr="preencoded.png"/>
          <p:cNvPicPr>
            <a:picLocks noChangeAspect="1"/>
          </p:cNvPicPr>
          <p:nvPr/>
        </p:nvPicPr>
        <p:blipFill>
          <a:blip r:embed="rId7"/>
          <a:stretch>
            <a:fillRect/>
          </a:stretch>
        </p:blipFill>
        <p:spPr>
          <a:xfrm>
            <a:off x="5438775" y="1676400"/>
            <a:ext cx="1647825" cy="2505075"/>
          </a:xfrm>
          <a:prstGeom prst="rect">
            <a:avLst/>
          </a:prstGeom>
        </p:spPr>
      </p:pic>
      <p:sp>
        <p:nvSpPr>
          <p:cNvPr id="9" name="Text 2"/>
          <p:cNvSpPr/>
          <p:nvPr/>
        </p:nvSpPr>
        <p:spPr>
          <a:xfrm>
            <a:off x="1047751" y="1527324"/>
            <a:ext cx="4391024" cy="570557"/>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Executive Summary</a:t>
            </a:r>
            <a:endParaRPr lang="en-US" sz="3375" dirty="0"/>
          </a:p>
        </p:txBody>
      </p:sp>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Roadmap Report</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5</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76250" y="5691092"/>
            <a:ext cx="6819900" cy="384810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8"/>
            <a:ext cx="85725" cy="733423"/>
          </a:xfrm>
          <a:prstGeom prst="rect">
            <a:avLst/>
          </a:prstGeom>
        </p:spPr>
      </p:pic>
      <p:sp>
        <p:nvSpPr>
          <p:cNvPr id="6" name="Text 0"/>
          <p:cNvSpPr/>
          <p:nvPr/>
        </p:nvSpPr>
        <p:spPr>
          <a:xfrm>
            <a:off x="1105168" y="1417949"/>
            <a:ext cx="5867808" cy="733422"/>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Executive Summary</a:t>
            </a:r>
            <a:endParaRPr lang="en-US" sz="3375"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2"/>
          <p:cNvSpPr/>
          <p:nvPr/>
        </p:nvSpPr>
        <p:spPr>
          <a:xfrm>
            <a:off x="1105168" y="2133600"/>
            <a:ext cx="5854121" cy="3557492"/>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1.6. Summary of Financial Projections</a:t>
            </a:r>
          </a:p>
          <a:p>
            <a:pPr marL="0" indent="0" algn="l">
              <a:lnSpc>
                <a:spcPct val="105600"/>
              </a:lnSpc>
              <a:buNone/>
            </a:pP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Robust financial projections are essential in indicating the potential of the farm for growth and success. They give funders confidence that the business plan is realistic, achievable, and will be able to yield a return on investment. The most critical projections over the next few years are:</a:t>
            </a:r>
          </a:p>
          <a:p>
            <a:pPr marL="0" indent="0" algn="l">
              <a:lnSpc>
                <a:spcPct val="105600"/>
              </a:lnSpc>
              <a:buNone/>
            </a:pPr>
            <a:endParaRPr lang="en-US" sz="1200" dirty="0"/>
          </a:p>
          <a:p>
            <a:pPr marL="0" indent="0" algn="l">
              <a:lnSpc>
                <a:spcPct val="105600"/>
              </a:lnSpc>
              <a:buNone/>
            </a:pPr>
            <a:r>
              <a:rPr lang="en-US" sz="600" dirty="0">
                <a:solidFill>
                  <a:srgbClr val="000000"/>
                </a:solidFill>
              </a:rPr>
              <a:t> </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Break-even point: Expected within the first 9 months of operation.</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Profitability in Year 1: Anticipated based on confirmed market demand.</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Annual revenue growth: Projected at 10% per year.</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Operational cost management: Aiming for no more than 20% growth in costs.</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Efficiency gains: Starting in Year 2 with in-house seedling production.</a:t>
            </a:r>
            <a:endParaRPr lang="en-US" sz="1200" dirty="0"/>
          </a:p>
          <a:p>
            <a:pPr marL="342900" indent="-342900" algn="l">
              <a:lnSpc>
                <a:spcPct val="105600"/>
              </a:lnSpc>
              <a:buSzPct val="100000"/>
              <a:buChar char="•"/>
            </a:pPr>
            <a:endParaRPr lang="en-US" sz="1200" dirty="0"/>
          </a:p>
          <a:p>
            <a:pPr marL="0" indent="0" algn="l">
              <a:lnSpc>
                <a:spcPct val="105600"/>
              </a:lnSpc>
              <a:buNone/>
            </a:pPr>
            <a:r>
              <a:rPr lang="en-US" sz="600" dirty="0">
                <a:solidFill>
                  <a:srgbClr val="000000"/>
                </a:solidFill>
              </a:rPr>
              <a:t> </a:t>
            </a:r>
            <a:endParaRPr lang="en-US" sz="1200" dirty="0"/>
          </a:p>
        </p:txBody>
      </p:sp>
      <p:sp>
        <p:nvSpPr>
          <p:cNvPr id="9" name="Text 3"/>
          <p:cNvSpPr/>
          <p:nvPr/>
        </p:nvSpPr>
        <p:spPr>
          <a:xfrm>
            <a:off x="1105168" y="5691092"/>
            <a:ext cx="4179994" cy="2803066"/>
          </a:xfrm>
          <a:prstGeom prst="rect">
            <a:avLst/>
          </a:prstGeom>
          <a:noFill/>
          <a:ln/>
        </p:spPr>
        <p:txBody>
          <a:bodyPr wrap="square" lIns="0" tIns="0" rIns="0" bIns="0" rtlCol="0" anchor="ctr"/>
          <a:lstStyle/>
          <a:p>
            <a:pPr marL="0" indent="0" algn="l">
              <a:lnSpc>
                <a:spcPct val="92663"/>
              </a:lnSpc>
              <a:buNone/>
            </a:pPr>
            <a:r>
              <a:rPr lang="en-US" sz="1575" b="1" dirty="0">
                <a:solidFill>
                  <a:srgbClr val="FFFFFF"/>
                </a:solidFill>
                <a:latin typeface="Titillium Web" pitchFamily="34" charset="0"/>
                <a:ea typeface="Titillium Web" pitchFamily="34" charset="-122"/>
                <a:cs typeface="Titillium Web" pitchFamily="34" charset="-120"/>
              </a:rPr>
              <a:t>1.6 Value Proposition for Investors/Funders</a:t>
            </a:r>
            <a:endParaRPr lang="en-US" sz="1575" dirty="0"/>
          </a:p>
          <a:p>
            <a:pPr marL="0" indent="0" algn="l">
              <a:lnSpc>
                <a:spcPct val="92663"/>
              </a:lnSpc>
              <a:buNone/>
            </a:pPr>
            <a:r>
              <a:rPr lang="en-US" sz="1575" dirty="0">
                <a:solidFill>
                  <a:srgbClr val="000000"/>
                </a:solidFill>
              </a:rPr>
              <a:t> </a:t>
            </a:r>
            <a:endParaRPr lang="en-US" sz="1575" dirty="0"/>
          </a:p>
          <a:p>
            <a:pPr marL="0" indent="0" algn="l">
              <a:lnSpc>
                <a:spcPct val="92663"/>
              </a:lnSpc>
              <a:buNone/>
            </a:pPr>
            <a:r>
              <a:rPr lang="en-US" sz="1350" dirty="0">
                <a:solidFill>
                  <a:srgbClr val="FFFFFF"/>
                </a:solidFill>
                <a:latin typeface="Titillium Web" pitchFamily="34" charset="0"/>
                <a:ea typeface="Titillium Web" pitchFamily="34" charset="-122"/>
                <a:cs typeface="Titillium Web" pitchFamily="34" charset="-120"/>
              </a:rPr>
              <a:t>To funders and investors, Ikhwezi Farm offers more than financial returns. An investment in the farm is also an investment in tangible social and economic progress. With its mix of profitability, growth potential, and community gains, Ikhwezi Farm is an attractive investment prospect.</a:t>
            </a:r>
            <a:endParaRPr lang="en-US" sz="1575" dirty="0"/>
          </a:p>
        </p:txBody>
      </p:sp>
      <p:pic>
        <p:nvPicPr>
          <p:cNvPr id="10" name="Image 4" descr="preencoded.png"/>
          <p:cNvPicPr>
            <a:picLocks noChangeAspect="1"/>
          </p:cNvPicPr>
          <p:nvPr/>
        </p:nvPicPr>
        <p:blipFill>
          <a:blip r:embed="rId7"/>
          <a:stretch>
            <a:fillRect/>
          </a:stretch>
        </p:blipFill>
        <p:spPr>
          <a:xfrm>
            <a:off x="5497373" y="5427745"/>
            <a:ext cx="1466850" cy="4381500"/>
          </a:xfrm>
          <a:prstGeom prst="rect">
            <a:avLst/>
          </a:prstGeom>
        </p:spPr>
      </p:pic>
      <p:sp>
        <p:nvSpPr>
          <p:cNvPr id="11"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Roadmap Report</a:t>
            </a:r>
            <a:endParaRPr lang="en-US" sz="1350"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6</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807959"/>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978680" y="1527324"/>
            <a:ext cx="4231428" cy="80796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 Priority Recommendations</a:t>
            </a:r>
            <a:endParaRPr lang="en-US" sz="2625" dirty="0"/>
          </a:p>
        </p:txBody>
      </p:sp>
      <p:sp>
        <p:nvSpPr>
          <p:cNvPr id="7" name="Text 1"/>
          <p:cNvSpPr/>
          <p:nvPr/>
        </p:nvSpPr>
        <p:spPr>
          <a:xfrm>
            <a:off x="978680" y="2426991"/>
            <a:ext cx="4208959" cy="2557575"/>
          </a:xfrm>
          <a:prstGeom prst="rect">
            <a:avLst/>
          </a:prstGeom>
          <a:noFill/>
          <a:ln/>
        </p:spPr>
        <p:txBody>
          <a:bodyPr wrap="square" lIns="0" tIns="0" rIns="0" bIns="0" rtlCol="0" anchor="ctr"/>
          <a:lstStyle/>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The proposed Strategic Roadmap and KPI Scorecard together offer a practical, phased, and cost-effective pathway for Ikhwezi to transition from early-stage operations to a scalable and fundable enterprise. By prioritizing market engagement and operational excellence—while concurrently strengthening governance, financial oversight, and digital systems—Ikhwezi can significantly enhance its commercial readiness, attract investment, and deliver on its mission of inclusive agricultural development.</a:t>
            </a:r>
            <a:endParaRPr lang="en-US" sz="12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210108" y="1673028"/>
            <a:ext cx="1876425" cy="2505075"/>
          </a:xfrm>
          <a:prstGeom prst="rect">
            <a:avLst/>
          </a:prstGeom>
        </p:spPr>
      </p:pic>
      <p:pic>
        <p:nvPicPr>
          <p:cNvPr id="11" name="Image 5" descr="preencoded.png"/>
          <p:cNvPicPr>
            <a:picLocks noChangeAspect="1"/>
          </p:cNvPicPr>
          <p:nvPr/>
        </p:nvPicPr>
        <p:blipFill>
          <a:blip r:embed="rId8"/>
          <a:stretch>
            <a:fillRect/>
          </a:stretch>
        </p:blipFill>
        <p:spPr>
          <a:xfrm>
            <a:off x="892957" y="5542173"/>
            <a:ext cx="6505575" cy="3657600"/>
          </a:xfrm>
          <a:prstGeom prst="rect">
            <a:avLst/>
          </a:prstGeom>
        </p:spPr>
      </p:pic>
      <p:sp>
        <p:nvSpPr>
          <p:cNvPr id="12" name="Text 4"/>
          <p:cNvSpPr/>
          <p:nvPr/>
        </p:nvSpPr>
        <p:spPr>
          <a:xfrm>
            <a:off x="892957" y="5267834"/>
            <a:ext cx="3048000" cy="180975"/>
          </a:xfrm>
          <a:prstGeom prst="rect">
            <a:avLst/>
          </a:prstGeom>
          <a:noFill/>
          <a:ln/>
        </p:spPr>
        <p:txBody>
          <a:bodyPr wrap="square" lIns="0" tIns="0" rIns="0" bIns="0" rtlCol="0" anchor="ctr"/>
          <a:lstStyle/>
          <a:p>
            <a:pPr marL="0" indent="0" algn="l">
              <a:lnSpc>
                <a:spcPct val="79650"/>
              </a:lnSpc>
              <a:buNone/>
            </a:pPr>
            <a:r>
              <a:rPr lang="en-US" sz="1200" b="1" dirty="0">
                <a:solidFill>
                  <a:srgbClr val="2B2B35"/>
                </a:solidFill>
                <a:latin typeface="Roboto Condensed" pitchFamily="34" charset="0"/>
                <a:ea typeface="Roboto Condensed" pitchFamily="34" charset="-122"/>
                <a:cs typeface="Roboto Condensed" pitchFamily="34" charset="-120"/>
              </a:rPr>
              <a:t>Table 1: </a:t>
            </a:r>
            <a:r>
              <a:rPr lang="en-US" sz="1200" dirty="0">
                <a:solidFill>
                  <a:srgbClr val="2B2B35"/>
                </a:solidFill>
                <a:latin typeface="Roboto Condensed" pitchFamily="34" charset="0"/>
                <a:ea typeface="Roboto Condensed" pitchFamily="34" charset="-122"/>
                <a:cs typeface="Roboto Condensed" pitchFamily="34" charset="-120"/>
              </a:rPr>
              <a:t>Ikhwezi Priority Recommendations</a:t>
            </a:r>
            <a:endParaRPr lang="en-US" sz="120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7</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80"/>
            <a:ext cx="85725" cy="848439"/>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998338" y="1549480"/>
            <a:ext cx="4106388" cy="848439"/>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3.Implementation Roadmap</a:t>
            </a:r>
            <a:endParaRPr lang="en-US" sz="2625" dirty="0"/>
          </a:p>
        </p:txBody>
      </p:sp>
      <p:sp>
        <p:nvSpPr>
          <p:cNvPr id="7" name="Text 1"/>
          <p:cNvSpPr/>
          <p:nvPr/>
        </p:nvSpPr>
        <p:spPr>
          <a:xfrm>
            <a:off x="998338" y="2515219"/>
            <a:ext cx="4211770" cy="1662884"/>
          </a:xfrm>
          <a:prstGeom prst="rect">
            <a:avLst/>
          </a:prstGeom>
          <a:noFill/>
          <a:ln/>
        </p:spPr>
        <p:txBody>
          <a:bodyPr wrap="square" lIns="0" tIns="0" rIns="0" bIns="0" rtlCol="0" anchor="ctr"/>
          <a:lstStyle/>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The roadmap that follows details a set of high-impact initiatives—complete with budgets, timelines, and designated implementation leads—set to roll out over a 6- to 9-month window starting in Q2 2025.</a:t>
            </a:r>
            <a:endParaRPr lang="en-US" sz="12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210108" y="1673028"/>
            <a:ext cx="1876425" cy="2505075"/>
          </a:xfrm>
          <a:prstGeom prst="rect">
            <a:avLst/>
          </a:prstGeom>
        </p:spPr>
      </p:pic>
      <p:pic>
        <p:nvPicPr>
          <p:cNvPr id="11" name="Image 5" descr="preencoded.png"/>
          <p:cNvPicPr>
            <a:picLocks noChangeAspect="1"/>
          </p:cNvPicPr>
          <p:nvPr/>
        </p:nvPicPr>
        <p:blipFill>
          <a:blip r:embed="rId8"/>
          <a:stretch>
            <a:fillRect/>
          </a:stretch>
        </p:blipFill>
        <p:spPr>
          <a:xfrm>
            <a:off x="807232" y="5321951"/>
            <a:ext cx="6509570" cy="3924300"/>
          </a:xfrm>
          <a:prstGeom prst="rect">
            <a:avLst/>
          </a:prstGeom>
        </p:spPr>
      </p:pic>
      <p:sp>
        <p:nvSpPr>
          <p:cNvPr id="12" name="Text 4"/>
          <p:cNvSpPr/>
          <p:nvPr/>
        </p:nvSpPr>
        <p:spPr>
          <a:xfrm>
            <a:off x="850094" y="4960272"/>
            <a:ext cx="6420606" cy="190500"/>
          </a:xfrm>
          <a:prstGeom prst="rect">
            <a:avLst/>
          </a:prstGeom>
          <a:noFill/>
          <a:ln/>
        </p:spPr>
        <p:txBody>
          <a:bodyPr wrap="square" lIns="0" tIns="0" rIns="0" bIns="0" rtlCol="0" anchor="ctr"/>
          <a:lstStyle/>
          <a:p>
            <a:pPr marL="0" indent="0" algn="l">
              <a:lnSpc>
                <a:spcPct val="79650"/>
              </a:lnSpc>
              <a:buNone/>
            </a:pPr>
            <a:r>
              <a:rPr lang="en-US" sz="1200" b="1" dirty="0">
                <a:solidFill>
                  <a:srgbClr val="2B2B35"/>
                </a:solidFill>
                <a:latin typeface="Roboto Condensed" pitchFamily="34" charset="0"/>
                <a:ea typeface="Roboto Condensed" pitchFamily="34" charset="-122"/>
                <a:cs typeface="Roboto Condensed" pitchFamily="34" charset="-120"/>
              </a:rPr>
              <a:t>Table 1: </a:t>
            </a:r>
            <a:r>
              <a:rPr lang="en-US" sz="1200" dirty="0">
                <a:solidFill>
                  <a:srgbClr val="2B2B35"/>
                </a:solidFill>
                <a:latin typeface="Roboto Condensed" pitchFamily="34" charset="0"/>
                <a:ea typeface="Roboto Condensed" pitchFamily="34" charset="-122"/>
                <a:cs typeface="Roboto Condensed" pitchFamily="34" charset="-120"/>
              </a:rPr>
              <a:t>Ikhwezi's Implementation Roadmap with Total Estimated Budget: R420,000</a:t>
            </a:r>
            <a:endParaRPr lang="en-US" sz="1200" dirty="0"/>
          </a:p>
          <a:p>
            <a:pPr marL="0" indent="0" algn="l">
              <a:lnSpc>
                <a:spcPct val="79650"/>
              </a:lnSpc>
              <a:buNone/>
            </a:pPr>
            <a:r>
              <a:rPr lang="en-US" sz="600" dirty="0">
                <a:solidFill>
                  <a:srgbClr val="000000"/>
                </a:solidFill>
              </a:rPr>
              <a:t> </a:t>
            </a:r>
            <a:endParaRPr lang="en-US" sz="120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8</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1823</Words>
  <Application>Microsoft Office PowerPoint</Application>
  <PresentationFormat>Custom</PresentationFormat>
  <Paragraphs>238</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Arial</vt:lpstr>
      <vt:lpstr>Arimo</vt:lpstr>
      <vt:lpstr>Calibri</vt:lpstr>
      <vt:lpstr>Poppins</vt:lpstr>
      <vt:lpstr>Roboto</vt:lpstr>
      <vt:lpstr>Roboto Condensed</vt:lpstr>
      <vt:lpstr>Sora</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Sithembiso Mpungose</cp:lastModifiedBy>
  <cp:revision>8</cp:revision>
  <dcterms:created xsi:type="dcterms:W3CDTF">2025-05-07T12:38:23Z</dcterms:created>
  <dcterms:modified xsi:type="dcterms:W3CDTF">2025-06-05T08:39:44Z</dcterms:modified>
</cp:coreProperties>
</file>