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93" r:id="rId2"/>
    <p:sldId id="257" r:id="rId3"/>
    <p:sldId id="258" r:id="rId4"/>
    <p:sldId id="291"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10"/>
  </p:normalViewPr>
  <p:slideViewPr>
    <p:cSldViewPr snapToGrid="0" snapToObjects="1">
      <p:cViewPr varScale="1">
        <p:scale>
          <a:sx n="56" d="100"/>
          <a:sy n="56" d="100"/>
        </p:scale>
        <p:origin x="249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hembiso Mpungose" userId="b2df32c6-5a9d-413a-8bd6-55829703aaad" providerId="ADAL" clId="{2BFC0343-A35A-4F43-A049-42C3916C92FE}"/>
    <pc:docChg chg="delSld">
      <pc:chgData name="Sithembiso Mpungose" userId="b2df32c6-5a9d-413a-8bd6-55829703aaad" providerId="ADAL" clId="{2BFC0343-A35A-4F43-A049-42C3916C92FE}" dt="2025-06-05T08:39:21.389" v="1" actId="47"/>
      <pc:docMkLst>
        <pc:docMk/>
      </pc:docMkLst>
      <pc:sldChg chg="del">
        <pc:chgData name="Sithembiso Mpungose" userId="b2df32c6-5a9d-413a-8bd6-55829703aaad" providerId="ADAL" clId="{2BFC0343-A35A-4F43-A049-42C3916C92FE}" dt="2025-06-05T08:38:46.203" v="0" actId="47"/>
        <pc:sldMkLst>
          <pc:docMk/>
          <pc:sldMk cId="0" sldId="290"/>
        </pc:sldMkLst>
      </pc:sldChg>
      <pc:sldChg chg="del">
        <pc:chgData name="Sithembiso Mpungose" userId="b2df32c6-5a9d-413a-8bd6-55829703aaad" providerId="ADAL" clId="{2BFC0343-A35A-4F43-A049-42C3916C92FE}" dt="2025-06-05T08:39:21.389" v="1" actId="47"/>
        <pc:sldMkLst>
          <pc:docMk/>
          <pc:sldMk cId="0" sldId="29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1380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13.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png"/><Relationship Id="rId7"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60.png"/><Relationship Id="rId4" Type="http://schemas.openxmlformats.org/officeDocument/2006/relationships/image" Target="../media/image5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13.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1.png"/><Relationship Id="rId7"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13.png"/><Relationship Id="rId10" Type="http://schemas.openxmlformats.org/officeDocument/2006/relationships/image" Target="../media/image67.png"/><Relationship Id="rId4" Type="http://schemas.openxmlformats.org/officeDocument/2006/relationships/image" Target="../media/image54.png"/><Relationship Id="rId9" Type="http://schemas.openxmlformats.org/officeDocument/2006/relationships/image" Target="../media/image61.png"/></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1.png"/><Relationship Id="rId7"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image" Target="../media/image13.png"/><Relationship Id="rId4" Type="http://schemas.openxmlformats.org/officeDocument/2006/relationships/image" Target="../media/image54.png"/></Relationships>
</file>

<file path=ppt/slides/_rels/slide1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1.png"/><Relationship Id="rId7" Type="http://schemas.openxmlformats.org/officeDocument/2006/relationships/image" Target="../media/image7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1.png"/><Relationship Id="rId7" Type="http://schemas.openxmlformats.org/officeDocument/2006/relationships/image" Target="../media/image7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1.png"/><Relationship Id="rId7" Type="http://schemas.openxmlformats.org/officeDocument/2006/relationships/image" Target="../media/image8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79.png"/></Relationships>
</file>

<file path=ppt/slides/_rels/slide1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1.png"/><Relationship Id="rId7" Type="http://schemas.openxmlformats.org/officeDocument/2006/relationships/image" Target="../media/image8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42.png"/><Relationship Id="rId4" Type="http://schemas.openxmlformats.org/officeDocument/2006/relationships/image" Target="../media/image85.png"/><Relationship Id="rId9" Type="http://schemas.openxmlformats.org/officeDocument/2006/relationships/image" Target="../media/image88.png"/></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5.png"/><Relationship Id="rId9" Type="http://schemas.openxmlformats.org/officeDocument/2006/relationships/image" Target="../media/image91.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notesSlide" Target="../notesSlides/notesSlide4.xml"/><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6.png"/><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png"/><Relationship Id="rId7"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13.png"/><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13.png"/><Relationship Id="rId4"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pic>
        <p:nvPicPr>
          <p:cNvPr id="5"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6"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7"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9" name="Text 0"/>
          <p:cNvSpPr/>
          <p:nvPr/>
        </p:nvSpPr>
        <p:spPr>
          <a:xfrm>
            <a:off x="553692" y="1741694"/>
            <a:ext cx="4229100" cy="1933575"/>
          </a:xfrm>
          <a:prstGeom prst="rect">
            <a:avLst/>
          </a:prstGeom>
          <a:noFill/>
          <a:ln/>
        </p:spPr>
        <p:txBody>
          <a:bodyPr wrap="square" lIns="0" tIns="0" rIns="0" bIns="0" rtlCol="0" anchor="ctr"/>
          <a:lstStyle/>
          <a:p>
            <a:pPr marL="0" indent="0" algn="l">
              <a:buNone/>
            </a:pPr>
            <a:r>
              <a:rPr lang="en-US" sz="4625" dirty="0">
                <a:solidFill>
                  <a:srgbClr val="FFFFFF"/>
                </a:solidFill>
                <a:latin typeface="Sora" pitchFamily="34" charset="0"/>
                <a:ea typeface="Sora" pitchFamily="34" charset="-122"/>
                <a:cs typeface="Sora" pitchFamily="34" charset="-120"/>
              </a:rPr>
              <a:t>TO-BE </a:t>
            </a:r>
          </a:p>
          <a:p>
            <a:pPr marL="0" indent="0" algn="l">
              <a:buNone/>
            </a:pPr>
            <a:r>
              <a:rPr lang="en-US" sz="4625" dirty="0">
                <a:solidFill>
                  <a:srgbClr val="FFFFFF"/>
                </a:solidFill>
                <a:latin typeface="Sora" pitchFamily="34" charset="0"/>
                <a:ea typeface="Sora" pitchFamily="34" charset="-122"/>
                <a:cs typeface="Sora" pitchFamily="34" charset="-120"/>
              </a:rPr>
              <a:t>ANALYSIS REPORT </a:t>
            </a:r>
            <a:endParaRPr lang="en-US" sz="4625" dirty="0"/>
          </a:p>
        </p:txBody>
      </p:sp>
      <p:sp>
        <p:nvSpPr>
          <p:cNvPr id="10" name="Text 1"/>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dirty="0">
                <a:solidFill>
                  <a:srgbClr val="000000"/>
                </a:solidFill>
                <a:latin typeface="Sora"/>
                <a:ea typeface="Arimo" pitchFamily="34" charset="-122"/>
                <a:cs typeface="Arimo" pitchFamily="34" charset="-120"/>
              </a:rPr>
              <a:t>2025/2028</a:t>
            </a:r>
            <a:endParaRPr lang="en-US" sz="2250" dirty="0">
              <a:latin typeface="Sora"/>
            </a:endParaRPr>
          </a:p>
        </p:txBody>
      </p:sp>
      <p:sp>
        <p:nvSpPr>
          <p:cNvPr id="11" name="Text 2"/>
          <p:cNvSpPr/>
          <p:nvPr/>
        </p:nvSpPr>
        <p:spPr>
          <a:xfrm>
            <a:off x="5409533" y="2644140"/>
            <a:ext cx="1639449" cy="1190625"/>
          </a:xfrm>
          <a:prstGeom prst="rect">
            <a:avLst/>
          </a:prstGeom>
          <a:noFill/>
          <a:ln/>
        </p:spPr>
        <p:txBody>
          <a:bodyPr wrap="square" lIns="0" tIns="0" rIns="0" bIns="0" rtlCol="0" anchor="ctr"/>
          <a:lstStyle/>
          <a:p>
            <a:pPr marL="0" indent="0" algn="l">
              <a:buNone/>
            </a:pPr>
            <a:r>
              <a:rPr lang="en-US" sz="1200" b="1" dirty="0">
                <a:solidFill>
                  <a:srgbClr val="000000"/>
                </a:solidFill>
                <a:latin typeface="Arimo" pitchFamily="34" charset="0"/>
                <a:ea typeface="Arimo" pitchFamily="34" charset="-122"/>
                <a:cs typeface="Arimo" pitchFamily="34" charset="-120"/>
              </a:rPr>
              <a:t>IKHWEZI FARM GREENHOUSE FARMING </a:t>
            </a:r>
            <a:endParaRPr lang="en-US" sz="1200" dirty="0"/>
          </a:p>
          <a:p>
            <a:pPr marL="0" indent="0" algn="l">
              <a:lnSpc>
                <a:spcPct val="86166"/>
              </a:lnSpc>
              <a:buNone/>
            </a:pPr>
            <a:r>
              <a:rPr lang="en-US" sz="1200" dirty="0">
                <a:solidFill>
                  <a:srgbClr val="000000"/>
                </a:solidFill>
              </a:rPr>
              <a:t> </a:t>
            </a:r>
            <a:endParaRPr lang="en-US" sz="1200" dirty="0"/>
          </a:p>
          <a:p>
            <a:pPr marL="0" indent="0">
              <a:buNone/>
            </a:pPr>
            <a:r>
              <a:rPr lang="en-US" sz="1200" dirty="0">
                <a:solidFill>
                  <a:srgbClr val="000000"/>
                </a:solidFill>
                <a:latin typeface="Arimo" pitchFamily="34" charset="0"/>
                <a:ea typeface="Arimo" pitchFamily="34" charset="-122"/>
                <a:cs typeface="Arimo" pitchFamily="34" charset="-120"/>
              </a:rPr>
              <a:t>Ikhwezi Greenhouse Farming, 1st Floor, 101 Commissioner St., Johannesburg, SA 2001 </a:t>
            </a:r>
            <a:endParaRPr lang="en-US" sz="1200" dirty="0"/>
          </a:p>
        </p:txBody>
      </p:sp>
      <p:sp>
        <p:nvSpPr>
          <p:cNvPr id="12" name="Text 3"/>
          <p:cNvSpPr/>
          <p:nvPr/>
        </p:nvSpPr>
        <p:spPr>
          <a:xfrm>
            <a:off x="4362917" y="8902446"/>
            <a:ext cx="2838450" cy="228600"/>
          </a:xfrm>
          <a:prstGeom prst="rect">
            <a:avLst/>
          </a:prstGeom>
          <a:noFill/>
          <a:ln/>
        </p:spPr>
        <p:txBody>
          <a:bodyPr wrap="square" lIns="0" tIns="0" rIns="0" bIns="0" rtlCol="0" anchor="ctr"/>
          <a:lstStyle/>
          <a:p>
            <a:pPr marL="0" indent="0" algn="l">
              <a:lnSpc>
                <a:spcPct val="99141"/>
              </a:lnSpc>
              <a:buNone/>
            </a:pPr>
            <a:r>
              <a:rPr lang="en-US" sz="1200" dirty="0">
                <a:solidFill>
                  <a:srgbClr val="000000"/>
                </a:solidFill>
                <a:latin typeface="Arimo" pitchFamily="34" charset="0"/>
                <a:ea typeface="Arimo" pitchFamily="34" charset="-122"/>
                <a:cs typeface="Arimo" pitchFamily="34" charset="-120"/>
              </a:rPr>
              <a:t>                                    info@ikhwezi.co.za</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430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54849" y="1962169"/>
            <a:ext cx="1647825" cy="6772275"/>
          </a:xfrm>
          <a:prstGeom prst="rect">
            <a:avLst/>
          </a:prstGeom>
        </p:spPr>
      </p:pic>
      <p:pic>
        <p:nvPicPr>
          <p:cNvPr id="6" name="Image 4" descr="preencoded.png"/>
          <p:cNvPicPr>
            <a:picLocks noChangeAspect="1"/>
          </p:cNvPicPr>
          <p:nvPr/>
        </p:nvPicPr>
        <p:blipFill>
          <a:blip r:embed="rId7"/>
          <a:stretch>
            <a:fillRect/>
          </a:stretch>
        </p:blipFill>
        <p:spPr>
          <a:xfrm>
            <a:off x="803087" y="1966855"/>
            <a:ext cx="1695450" cy="6772275"/>
          </a:xfrm>
          <a:prstGeom prst="rect">
            <a:avLst/>
          </a:prstGeom>
        </p:spPr>
      </p:pic>
      <p:sp>
        <p:nvSpPr>
          <p:cNvPr id="7" name="Text 0"/>
          <p:cNvSpPr/>
          <p:nvPr/>
        </p:nvSpPr>
        <p:spPr>
          <a:xfrm>
            <a:off x="2926718" y="2110988"/>
            <a:ext cx="4410075" cy="80010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2.1.2 Scoring the As-Is </a:t>
            </a:r>
            <a:endParaRPr lang="en-US" sz="2625" dirty="0"/>
          </a:p>
        </p:txBody>
      </p:sp>
      <p:sp>
        <p:nvSpPr>
          <p:cNvPr id="8" name="Text 1"/>
          <p:cNvSpPr/>
          <p:nvPr/>
        </p:nvSpPr>
        <p:spPr>
          <a:xfrm>
            <a:off x="2919832" y="2911088"/>
            <a:ext cx="4054835" cy="5432812"/>
          </a:xfrm>
          <a:prstGeom prst="rect">
            <a:avLst/>
          </a:prstGeom>
          <a:noFill/>
          <a:ln/>
        </p:spPr>
        <p:txBody>
          <a:bodyPr wrap="square" lIns="0" tIns="0" rIns="0" bIns="0" rtlCol="0" anchor="ctr"/>
          <a:lstStyle/>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Ikhwezi’s actual performance was assessed based on evidence submitted via the ZOHO form and supplementary documentation, including:</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Financial spreadsheets (cash flow forecasts, assumptions)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Organizational structure charts, CVs, and team descriptions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Company registration and compliance documents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Strategic briefs, market summaries, and partner letters</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Informal declarations and supplementary descriptions (including where information was marked “Not Applicable”)</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business domain was broken down into key initiatives. For every initiative, a score from 0 to 100% was assigned based on:</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Presence, quality, and relevance of supporting documents</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Level of implementation (conceptual, drafted, in-use)</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Alignment with best practices and funder expectations</a:t>
            </a:r>
            <a:endParaRPr lang="en-US" sz="1200" dirty="0"/>
          </a:p>
          <a:p>
            <a:pPr marL="342900" indent="-342900" algn="l">
              <a:lnSpc>
                <a:spcPct val="99141"/>
              </a:lnSpc>
              <a:buSzPct val="100000"/>
              <a:buChar char="•"/>
            </a:pPr>
            <a:endParaRPr lang="en-US" sz="1200" dirty="0"/>
          </a:p>
          <a:p>
            <a:pPr marL="0" indent="0" algn="l">
              <a:lnSpc>
                <a:spcPct val="99141"/>
              </a:lnSpc>
              <a:buNone/>
            </a:pPr>
            <a:r>
              <a:rPr lang="en-US" sz="1200" dirty="0">
                <a:solidFill>
                  <a:srgbClr val="000000"/>
                </a:solidFill>
              </a:rPr>
              <a:t> </a:t>
            </a:r>
            <a:endParaRPr lang="en-US" sz="1200" dirty="0"/>
          </a:p>
        </p:txBody>
      </p:sp>
      <p:sp>
        <p:nvSpPr>
          <p:cNvPr id="9"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3"/>
          <p:cNvSpPr/>
          <p:nvPr/>
        </p:nvSpPr>
        <p:spPr>
          <a:xfrm>
            <a:off x="859626" y="665458"/>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57150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4191000"/>
          </a:xfrm>
          <a:prstGeom prst="rect">
            <a:avLst/>
          </a:prstGeom>
        </p:spPr>
      </p:pic>
      <p:pic>
        <p:nvPicPr>
          <p:cNvPr id="4" name="Image 2" descr="preencoded.png"/>
          <p:cNvPicPr>
            <a:picLocks noChangeAspect="1"/>
          </p:cNvPicPr>
          <p:nvPr/>
        </p:nvPicPr>
        <p:blipFill>
          <a:blip r:embed="rId5"/>
          <a:stretch>
            <a:fillRect/>
          </a:stretch>
        </p:blipFill>
        <p:spPr>
          <a:xfrm>
            <a:off x="868023" y="2004803"/>
            <a:ext cx="1714500" cy="3486150"/>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2843784" y="1687182"/>
            <a:ext cx="95250" cy="855993"/>
          </a:xfrm>
          <a:prstGeom prst="rect">
            <a:avLst/>
          </a:prstGeom>
        </p:spPr>
      </p:pic>
      <p:pic>
        <p:nvPicPr>
          <p:cNvPr id="7" name="Image 5" descr="preencoded.png"/>
          <p:cNvPicPr>
            <a:picLocks noChangeAspect="1"/>
          </p:cNvPicPr>
          <p:nvPr/>
        </p:nvPicPr>
        <p:blipFill>
          <a:blip r:embed="rId8"/>
          <a:stretch>
            <a:fillRect/>
          </a:stretch>
        </p:blipFill>
        <p:spPr>
          <a:xfrm>
            <a:off x="850712" y="2001422"/>
            <a:ext cx="1733550" cy="3486150"/>
          </a:xfrm>
          <a:prstGeom prst="rect">
            <a:avLst/>
          </a:prstGeom>
        </p:spPr>
      </p:pic>
      <p:sp>
        <p:nvSpPr>
          <p:cNvPr id="8"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9" name="Text 1"/>
          <p:cNvSpPr/>
          <p:nvPr/>
        </p:nvSpPr>
        <p:spPr>
          <a:xfrm>
            <a:off x="3153763" y="1687182"/>
            <a:ext cx="4149797" cy="855994"/>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2.1.3 Gap Analysis</a:t>
            </a:r>
            <a:endParaRPr lang="en-US" sz="2625" dirty="0"/>
          </a:p>
        </p:txBody>
      </p:sp>
      <p:sp>
        <p:nvSpPr>
          <p:cNvPr id="10" name="Text 2"/>
          <p:cNvSpPr/>
          <p:nvPr/>
        </p:nvSpPr>
        <p:spPr>
          <a:xfrm>
            <a:off x="3155502" y="2668256"/>
            <a:ext cx="3819165" cy="3637294"/>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Once both the Current (As-Is) and Target (To-Be) scores were defined, the gap for each initiative and domain was calculated using the following formula:</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                          Gap = Target Score - Current Score</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Each gap percentage served as a signal of strategic deficiency, execution risk, or unrealized opportunity. To support prioritization, each gap was categorized as:</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131250"/>
              </a:lnSpc>
              <a:buSzPct val="100000"/>
              <a:buChar char="•"/>
            </a:pPr>
            <a:r>
              <a:rPr lang="en-US" sz="1200" b="1" dirty="0">
                <a:solidFill>
                  <a:srgbClr val="1D1D1D"/>
                </a:solidFill>
                <a:latin typeface="Titillium Web" pitchFamily="34" charset="0"/>
                <a:ea typeface="Titillium Web" pitchFamily="34" charset="-122"/>
                <a:cs typeface="Titillium Web" pitchFamily="34" charset="-120"/>
              </a:rPr>
              <a:t>High Priority </a:t>
            </a:r>
            <a:r>
              <a:rPr lang="en-US" sz="1200" dirty="0">
                <a:solidFill>
                  <a:srgbClr val="1D1D1D"/>
                </a:solidFill>
                <a:latin typeface="Titillium Web" pitchFamily="34" charset="0"/>
                <a:ea typeface="Titillium Web" pitchFamily="34" charset="-122"/>
                <a:cs typeface="Titillium Web" pitchFamily="34" charset="-120"/>
              </a:rPr>
              <a:t>– Gaps of 40% or more</a:t>
            </a:r>
          </a:p>
          <a:p>
            <a:pPr algn="l">
              <a:lnSpc>
                <a:spcPct val="131250"/>
              </a:lnSpc>
              <a:buSzPct val="100000"/>
            </a:pPr>
            <a:endParaRPr lang="en-US" sz="1200" dirty="0"/>
          </a:p>
          <a:p>
            <a:pPr marL="342900" indent="-342900" algn="l">
              <a:lnSpc>
                <a:spcPct val="131250"/>
              </a:lnSpc>
              <a:buSzPct val="100000"/>
              <a:buChar char="•"/>
            </a:pPr>
            <a:r>
              <a:rPr lang="en-US" sz="1200" b="1" dirty="0">
                <a:solidFill>
                  <a:srgbClr val="1D1D1D"/>
                </a:solidFill>
                <a:latin typeface="Titillium Web" pitchFamily="34" charset="0"/>
                <a:ea typeface="Titillium Web" pitchFamily="34" charset="-122"/>
                <a:cs typeface="Titillium Web" pitchFamily="34" charset="-120"/>
              </a:rPr>
              <a:t>Medium Priority </a:t>
            </a:r>
            <a:r>
              <a:rPr lang="en-US" sz="1200" dirty="0">
                <a:solidFill>
                  <a:srgbClr val="1D1D1D"/>
                </a:solidFill>
                <a:latin typeface="Titillium Web" pitchFamily="34" charset="0"/>
                <a:ea typeface="Titillium Web" pitchFamily="34" charset="-122"/>
                <a:cs typeface="Titillium Web" pitchFamily="34" charset="-120"/>
              </a:rPr>
              <a:t>– Gaps between 25% and 39%</a:t>
            </a:r>
          </a:p>
          <a:p>
            <a:pPr algn="l">
              <a:lnSpc>
                <a:spcPct val="131250"/>
              </a:lnSpc>
              <a:buSzPct val="100000"/>
            </a:pPr>
            <a:endParaRPr lang="en-US" sz="1200" dirty="0"/>
          </a:p>
          <a:p>
            <a:pPr marL="342900" indent="-342900" algn="l">
              <a:lnSpc>
                <a:spcPct val="131250"/>
              </a:lnSpc>
              <a:buSzPct val="100000"/>
              <a:buChar char="•"/>
            </a:pPr>
            <a:r>
              <a:rPr lang="en-US" sz="1200" b="1" dirty="0">
                <a:solidFill>
                  <a:srgbClr val="1D1D1D"/>
                </a:solidFill>
                <a:latin typeface="Titillium Web" pitchFamily="34" charset="0"/>
                <a:ea typeface="Titillium Web" pitchFamily="34" charset="-122"/>
                <a:cs typeface="Titillium Web" pitchFamily="34" charset="-120"/>
              </a:rPr>
              <a:t>Low Priority </a:t>
            </a:r>
            <a:r>
              <a:rPr lang="en-US" sz="1200" dirty="0">
                <a:solidFill>
                  <a:srgbClr val="1D1D1D"/>
                </a:solidFill>
                <a:latin typeface="Titillium Web" pitchFamily="34" charset="0"/>
                <a:ea typeface="Titillium Web" pitchFamily="34" charset="-122"/>
                <a:cs typeface="Titillium Web" pitchFamily="34" charset="-120"/>
              </a:rPr>
              <a:t>– Gaps less than 25%</a:t>
            </a:r>
            <a:endParaRPr lang="en-US" sz="1200" dirty="0"/>
          </a:p>
          <a:p>
            <a:pPr marL="0" indent="0" algn="l">
              <a:lnSpc>
                <a:spcPct val="105600"/>
              </a:lnSpc>
              <a:buNone/>
            </a:pPr>
            <a:r>
              <a:rPr lang="en-US" sz="1200" dirty="0">
                <a:solidFill>
                  <a:srgbClr val="000000"/>
                </a:solidFill>
              </a:rPr>
              <a:t> </a:t>
            </a:r>
            <a:endParaRPr lang="en-US" sz="1200" dirty="0"/>
          </a:p>
        </p:txBody>
      </p:sp>
      <p:sp>
        <p:nvSpPr>
          <p:cNvPr id="11" name="Text 3"/>
          <p:cNvSpPr/>
          <p:nvPr/>
        </p:nvSpPr>
        <p:spPr>
          <a:xfrm>
            <a:off x="875139" y="681070"/>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12"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430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3002" y="1962169"/>
            <a:ext cx="1495425" cy="7400925"/>
          </a:xfrm>
          <a:prstGeom prst="rect">
            <a:avLst/>
          </a:prstGeom>
        </p:spPr>
      </p:pic>
      <p:pic>
        <p:nvPicPr>
          <p:cNvPr id="6" name="Image 4" descr="preencoded.png"/>
          <p:cNvPicPr>
            <a:picLocks noChangeAspect="1"/>
          </p:cNvPicPr>
          <p:nvPr/>
        </p:nvPicPr>
        <p:blipFill>
          <a:blip r:embed="rId7"/>
          <a:stretch>
            <a:fillRect/>
          </a:stretch>
        </p:blipFill>
        <p:spPr>
          <a:xfrm>
            <a:off x="785805" y="1966855"/>
            <a:ext cx="1504950" cy="7391400"/>
          </a:xfrm>
          <a:prstGeom prst="rect">
            <a:avLst/>
          </a:prstGeom>
        </p:spPr>
      </p:pic>
      <p:sp>
        <p:nvSpPr>
          <p:cNvPr id="7" name="Text 0"/>
          <p:cNvSpPr/>
          <p:nvPr/>
        </p:nvSpPr>
        <p:spPr>
          <a:xfrm>
            <a:off x="2926718" y="2110988"/>
            <a:ext cx="4654004" cy="120015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2.1.4 Designing Interventions</a:t>
            </a:r>
            <a:endParaRPr lang="en-US" sz="2625" dirty="0"/>
          </a:p>
        </p:txBody>
      </p:sp>
      <p:sp>
        <p:nvSpPr>
          <p:cNvPr id="8" name="Text 1"/>
          <p:cNvSpPr/>
          <p:nvPr/>
        </p:nvSpPr>
        <p:spPr>
          <a:xfrm>
            <a:off x="2919860" y="3226174"/>
            <a:ext cx="4039429" cy="4279526"/>
          </a:xfrm>
          <a:prstGeom prst="rect">
            <a:avLst/>
          </a:prstGeom>
          <a:noFill/>
          <a:ln/>
        </p:spPr>
        <p:txBody>
          <a:bodyPr wrap="square" lIns="0" tIns="0" rIns="0" bIns="0" rtlCol="0" anchor="ctr"/>
          <a:lstStyle/>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Based on the prioritized gaps, a set of strategic interventions was defined. </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These included:</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1248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Practical, funder-aligned steps such as developing SOPs, deploying CRM software, drafting board governance policies, or building a GTM strategy.</a:t>
            </a:r>
          </a:p>
          <a:p>
            <a:pPr algn="l">
              <a:lnSpc>
                <a:spcPct val="124866"/>
              </a:lnSpc>
              <a:buSzPct val="100000"/>
            </a:pPr>
            <a:endParaRPr lang="en-US" sz="1200" dirty="0"/>
          </a:p>
          <a:p>
            <a:pPr marL="342900" indent="-342900" algn="l">
              <a:lnSpc>
                <a:spcPct val="1248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Outputs framed as measurable KPIs to enable milestone tracking and progress reporting.</a:t>
            </a:r>
          </a:p>
          <a:p>
            <a:pPr algn="l">
              <a:lnSpc>
                <a:spcPct val="124866"/>
              </a:lnSpc>
              <a:buSzPct val="100000"/>
            </a:pPr>
            <a:endParaRPr lang="en-US" sz="1200" dirty="0"/>
          </a:p>
          <a:p>
            <a:pPr marL="342900" indent="-342900" algn="l">
              <a:lnSpc>
                <a:spcPct val="1248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Interventions tailored to Ikhwezi’s current level of institutional maturity, resources, and stated ambitions.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intervention directly maps back to a specific domain gap and addresses the root cause of underperformance.</a:t>
            </a:r>
            <a:endParaRPr lang="en-US" sz="1200" dirty="0"/>
          </a:p>
          <a:p>
            <a:pPr marL="0" indent="0" algn="l">
              <a:lnSpc>
                <a:spcPct val="99141"/>
              </a:lnSpc>
              <a:buNone/>
            </a:pPr>
            <a:r>
              <a:rPr lang="en-US" sz="1200" dirty="0">
                <a:solidFill>
                  <a:srgbClr val="000000"/>
                </a:solidFill>
              </a:rPr>
              <a:t> </a:t>
            </a:r>
            <a:endParaRPr lang="en-US" sz="1200" dirty="0"/>
          </a:p>
          <a:p>
            <a:pPr marL="0" indent="0" algn="l">
              <a:lnSpc>
                <a:spcPct val="99141"/>
              </a:lnSpc>
              <a:buNone/>
            </a:pPr>
            <a:r>
              <a:rPr lang="en-US" sz="1200" dirty="0">
                <a:solidFill>
                  <a:srgbClr val="000000"/>
                </a:solidFill>
              </a:rPr>
              <a:t> </a:t>
            </a:r>
            <a:endParaRPr lang="en-US" sz="1200" dirty="0"/>
          </a:p>
        </p:txBody>
      </p:sp>
      <p:sp>
        <p:nvSpPr>
          <p:cNvPr id="9"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0"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11</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1430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780877" y="2004193"/>
            <a:ext cx="1447800" cy="2905125"/>
          </a:xfrm>
          <a:prstGeom prst="rect">
            <a:avLst/>
          </a:prstGeom>
        </p:spPr>
      </p:pic>
      <p:pic>
        <p:nvPicPr>
          <p:cNvPr id="6" name="Image 4" descr="preencoded.png"/>
          <p:cNvPicPr>
            <a:picLocks noChangeAspect="1"/>
          </p:cNvPicPr>
          <p:nvPr/>
        </p:nvPicPr>
        <p:blipFill>
          <a:blip r:embed="rId7"/>
          <a:stretch>
            <a:fillRect/>
          </a:stretch>
        </p:blipFill>
        <p:spPr>
          <a:xfrm>
            <a:off x="767810" y="4941075"/>
            <a:ext cx="1466850" cy="2466975"/>
          </a:xfrm>
          <a:prstGeom prst="rect">
            <a:avLst/>
          </a:prstGeom>
        </p:spPr>
      </p:pic>
      <p:pic>
        <p:nvPicPr>
          <p:cNvPr id="7" name="Image 5" descr="preencoded.png"/>
          <p:cNvPicPr>
            <a:picLocks noChangeAspect="1"/>
          </p:cNvPicPr>
          <p:nvPr/>
        </p:nvPicPr>
        <p:blipFill>
          <a:blip r:embed="rId8"/>
          <a:stretch>
            <a:fillRect/>
          </a:stretch>
        </p:blipFill>
        <p:spPr>
          <a:xfrm>
            <a:off x="767829" y="7391276"/>
            <a:ext cx="1457325" cy="1933575"/>
          </a:xfrm>
          <a:prstGeom prst="rect">
            <a:avLst/>
          </a:prstGeom>
        </p:spPr>
      </p:pic>
      <p:pic>
        <p:nvPicPr>
          <p:cNvPr id="8" name="Image 6" descr="preencoded.png"/>
          <p:cNvPicPr>
            <a:picLocks noChangeAspect="1"/>
          </p:cNvPicPr>
          <p:nvPr/>
        </p:nvPicPr>
        <p:blipFill>
          <a:blip r:embed="rId9"/>
          <a:stretch>
            <a:fillRect/>
          </a:stretch>
        </p:blipFill>
        <p:spPr>
          <a:xfrm>
            <a:off x="2498874" y="1536306"/>
            <a:ext cx="95250" cy="860819"/>
          </a:xfrm>
          <a:prstGeom prst="rect">
            <a:avLst/>
          </a:prstGeom>
        </p:spPr>
      </p:pic>
      <p:pic>
        <p:nvPicPr>
          <p:cNvPr id="9" name="Image 7" descr="preencoded.png"/>
          <p:cNvPicPr>
            <a:picLocks noChangeAspect="1"/>
          </p:cNvPicPr>
          <p:nvPr/>
        </p:nvPicPr>
        <p:blipFill>
          <a:blip r:embed="rId10"/>
          <a:stretch>
            <a:fillRect/>
          </a:stretch>
        </p:blipFill>
        <p:spPr>
          <a:xfrm>
            <a:off x="768523" y="2001422"/>
            <a:ext cx="1466850" cy="7324725"/>
          </a:xfrm>
          <a:prstGeom prst="rect">
            <a:avLst/>
          </a:prstGeom>
        </p:spPr>
      </p:pic>
      <p:sp>
        <p:nvSpPr>
          <p:cNvPr id="10"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1"/>
          <p:cNvSpPr/>
          <p:nvPr/>
        </p:nvSpPr>
        <p:spPr>
          <a:xfrm>
            <a:off x="2692400" y="2919260"/>
            <a:ext cx="4290111" cy="5627646"/>
          </a:xfrm>
          <a:prstGeom prst="rect">
            <a:avLst/>
          </a:prstGeom>
          <a:noFill/>
          <a:ln/>
        </p:spPr>
        <p:txBody>
          <a:bodyPr wrap="square" lIns="0" tIns="0" rIns="0" bIns="0" rtlCol="0" anchor="ctr"/>
          <a:lstStyle/>
          <a:p>
            <a:pPr marL="0" indent="0" algn="l">
              <a:lnSpc>
                <a:spcPct val="92663"/>
              </a:lnSpc>
              <a:buNone/>
            </a:pPr>
            <a:r>
              <a:rPr lang="en-US" sz="1200" dirty="0">
                <a:solidFill>
                  <a:srgbClr val="000000"/>
                </a:solidFill>
                <a:latin typeface="Titillium Web" pitchFamily="34" charset="0"/>
                <a:ea typeface="Titillium Web" pitchFamily="34" charset="-122"/>
                <a:cs typeface="Titillium Web" pitchFamily="34" charset="-120"/>
              </a:rPr>
              <a:t>All interventions were assessed using a structured prioritization matrix, evaluating:</a:t>
            </a:r>
          </a:p>
          <a:p>
            <a:pPr marL="0" indent="0" algn="l">
              <a:lnSpc>
                <a:spcPct val="150000"/>
              </a:lnSpc>
              <a:buNone/>
            </a:pPr>
            <a:endParaRPr lang="en-US" sz="1200" dirty="0"/>
          </a:p>
          <a:p>
            <a:pPr marL="0" indent="0" algn="l">
              <a:lnSpc>
                <a:spcPct val="59333"/>
              </a:lnSpc>
              <a:buNone/>
            </a:pPr>
            <a:r>
              <a:rPr lang="en-US" sz="1200" dirty="0">
                <a:solidFill>
                  <a:srgbClr val="000000"/>
                </a:solidFill>
              </a:rPr>
              <a:t> </a:t>
            </a: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Impact on business outcomes and investor appeal</a:t>
            </a:r>
          </a:p>
          <a:p>
            <a:pPr algn="l">
              <a:lnSpc>
                <a:spcPct val="150000"/>
              </a:lnSpc>
              <a:buSzPct val="100000"/>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Urgency based on operational risk or time-sensitive opportunities</a:t>
            </a:r>
          </a:p>
          <a:p>
            <a:pPr algn="l">
              <a:lnSpc>
                <a:spcPct val="150000"/>
              </a:lnSpc>
              <a:buSzPct val="100000"/>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Ease of Execution, considering available resources and internal capacity</a:t>
            </a:r>
          </a:p>
          <a:p>
            <a:pPr algn="l">
              <a:lnSpc>
                <a:spcPct val="150000"/>
              </a:lnSpc>
              <a:buSzPct val="100000"/>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Cost of delivery, benchmarked against South African market rates</a:t>
            </a:r>
          </a:p>
          <a:p>
            <a:pPr marL="342900" indent="-342900" algn="l">
              <a:lnSpc>
                <a:spcPct val="150000"/>
              </a:lnSpc>
              <a:buSzPct val="100000"/>
              <a:buChar char="•"/>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Strategic Fit with Ikhwezi’s growth model and stated intentions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92663"/>
              </a:lnSpc>
              <a:buNone/>
            </a:pPr>
            <a:r>
              <a:rPr lang="en-US" sz="1200" dirty="0">
                <a:solidFill>
                  <a:srgbClr val="000000"/>
                </a:solidFill>
                <a:latin typeface="Titillium Web" pitchFamily="34" charset="0"/>
                <a:ea typeface="Titillium Web" pitchFamily="34" charset="-122"/>
                <a:cs typeface="Titillium Web" pitchFamily="34" charset="-120"/>
              </a:rPr>
              <a:t>The most important initiative from each domain was selected to form a 5-part implementation roadmap, supported by:</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Assigned roles and responsibilities</a:t>
            </a:r>
          </a:p>
          <a:p>
            <a:pPr algn="l">
              <a:lnSpc>
                <a:spcPct val="92663"/>
              </a:lnSpc>
              <a:buSzPct val="100000"/>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Estimated implementation timeframes (6–9 months)</a:t>
            </a:r>
          </a:p>
          <a:p>
            <a:pPr algn="l">
              <a:lnSpc>
                <a:spcPct val="92663"/>
              </a:lnSpc>
              <a:buSzPct val="100000"/>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KPI milestone indicators</a:t>
            </a:r>
          </a:p>
          <a:p>
            <a:pPr algn="l">
              <a:lnSpc>
                <a:spcPct val="92663"/>
              </a:lnSpc>
              <a:buSzPct val="100000"/>
            </a:pPr>
            <a:endParaRPr lang="en-US" sz="1200" dirty="0"/>
          </a:p>
          <a:p>
            <a:pPr marL="342900" indent="-342900" algn="l">
              <a:lnSpc>
                <a:spcPct val="92663"/>
              </a:lnSpc>
              <a:buSzPct val="100000"/>
              <a:buChar char="•"/>
            </a:pPr>
            <a:r>
              <a:rPr lang="en-US" sz="1200" dirty="0">
                <a:solidFill>
                  <a:srgbClr val="000000"/>
                </a:solidFill>
                <a:latin typeface="Titillium Web" pitchFamily="34" charset="0"/>
                <a:ea typeface="Titillium Web" pitchFamily="34" charset="-122"/>
                <a:cs typeface="Titillium Web" pitchFamily="34" charset="-120"/>
              </a:rPr>
              <a:t>A total projected budget of R420,000</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92663"/>
              </a:lnSpc>
              <a:buNone/>
            </a:pPr>
            <a:r>
              <a:rPr lang="en-US" sz="1200" dirty="0">
                <a:solidFill>
                  <a:srgbClr val="000000"/>
                </a:solidFill>
                <a:latin typeface="Titillium Web" pitchFamily="34" charset="0"/>
                <a:ea typeface="Titillium Web" pitchFamily="34" charset="-122"/>
                <a:cs typeface="Titillium Web" pitchFamily="34" charset="-120"/>
              </a:rPr>
              <a:t>The result is a costed, time-bound Growth Plan designed to close Ikhwezi’s most critical capability gaps and position it for institutional investment, market expansion, and scalable operations.</a:t>
            </a:r>
            <a:endParaRPr lang="en-US" sz="1200" dirty="0"/>
          </a:p>
          <a:p>
            <a:pPr marL="0" indent="0" algn="l">
              <a:lnSpc>
                <a:spcPct val="92663"/>
              </a:lnSpc>
              <a:buNone/>
            </a:pPr>
            <a:r>
              <a:rPr lang="en-US" sz="1200" dirty="0">
                <a:solidFill>
                  <a:srgbClr val="000000"/>
                </a:solidFill>
              </a:rPr>
              <a:t> </a:t>
            </a:r>
            <a:endParaRPr lang="en-US" sz="1200" dirty="0"/>
          </a:p>
        </p:txBody>
      </p:sp>
      <p:sp>
        <p:nvSpPr>
          <p:cNvPr id="12" name="Text 2"/>
          <p:cNvSpPr/>
          <p:nvPr/>
        </p:nvSpPr>
        <p:spPr>
          <a:xfrm>
            <a:off x="2692400" y="1657379"/>
            <a:ext cx="4277023" cy="714934"/>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2.1.5 Budgeting Interventions</a:t>
            </a:r>
            <a:endParaRPr lang="en-US" sz="2625" dirty="0"/>
          </a:p>
        </p:txBody>
      </p:sp>
      <p:sp>
        <p:nvSpPr>
          <p:cNvPr id="13" name="Text 3"/>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Desired Scenario Report</a:t>
            </a:r>
            <a:endParaRPr lang="en-US" sz="1350" dirty="0"/>
          </a:p>
        </p:txBody>
      </p:sp>
      <p:sp>
        <p:nvSpPr>
          <p:cNvPr id="14"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1023" y="213027"/>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5870496"/>
            <a:ext cx="6819900" cy="379095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2660447" y="4813440"/>
            <a:ext cx="3305175" cy="342900"/>
          </a:xfrm>
          <a:prstGeom prst="rect">
            <a:avLst/>
          </a:prstGeom>
          <a:noFill/>
          <a:ln/>
        </p:spPr>
        <p:txBody>
          <a:bodyPr wrap="square" lIns="0" tIns="0" rIns="0" bIns="0" rtlCol="0" anchor="ctr"/>
          <a:lstStyle/>
          <a:p>
            <a:pPr marL="0" indent="0" algn="l">
              <a:lnSpc>
                <a:spcPct val="79650"/>
              </a:lnSpc>
              <a:buNone/>
            </a:pPr>
            <a:r>
              <a:rPr lang="en-US" sz="2250" dirty="0">
                <a:solidFill>
                  <a:srgbClr val="FFFFFF"/>
                </a:solidFill>
                <a:latin typeface="Sora" pitchFamily="34" charset="0"/>
                <a:ea typeface="Sora" pitchFamily="34" charset="-122"/>
                <a:cs typeface="Sora" pitchFamily="34" charset="-120"/>
              </a:rPr>
              <a:t>Execution Plan</a:t>
            </a:r>
            <a:endParaRPr lang="en-US" sz="2250" dirty="0"/>
          </a:p>
        </p:txBody>
      </p:sp>
      <p:pic>
        <p:nvPicPr>
          <p:cNvPr id="7" name="Image 4" descr="preencoded.png"/>
          <p:cNvPicPr>
            <a:picLocks noChangeAspect="1"/>
          </p:cNvPicPr>
          <p:nvPr/>
        </p:nvPicPr>
        <p:blipFill>
          <a:blip r:embed="rId7"/>
          <a:stretch>
            <a:fillRect/>
          </a:stretch>
        </p:blipFill>
        <p:spPr>
          <a:xfrm>
            <a:off x="5613149" y="5644848"/>
            <a:ext cx="1495425" cy="4200525"/>
          </a:xfrm>
          <a:prstGeom prst="rect">
            <a:avLst/>
          </a:prstGeom>
        </p:spPr>
      </p:pic>
      <p:pic>
        <p:nvPicPr>
          <p:cNvPr id="8" name="Image 5" descr="preencoded.png"/>
          <p:cNvPicPr>
            <a:picLocks noChangeAspect="1"/>
          </p:cNvPicPr>
          <p:nvPr/>
        </p:nvPicPr>
        <p:blipFill>
          <a:blip r:embed="rId8"/>
          <a:stretch>
            <a:fillRect/>
          </a:stretch>
        </p:blipFill>
        <p:spPr>
          <a:xfrm>
            <a:off x="5607587" y="5613435"/>
            <a:ext cx="1504950" cy="4229100"/>
          </a:xfrm>
          <a:prstGeom prst="rect">
            <a:avLst/>
          </a:prstGeom>
        </p:spPr>
      </p:pic>
      <p:sp>
        <p:nvSpPr>
          <p:cNvPr id="9" name="Text 1"/>
          <p:cNvSpPr/>
          <p:nvPr/>
        </p:nvSpPr>
        <p:spPr>
          <a:xfrm>
            <a:off x="982794" y="1483737"/>
            <a:ext cx="5561557" cy="334261"/>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2.2 Framework Used</a:t>
            </a:r>
            <a:endParaRPr lang="en-US" sz="2625" dirty="0"/>
          </a:p>
        </p:txBody>
      </p:sp>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982794" y="2093718"/>
            <a:ext cx="6294443" cy="3062621"/>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analysis applies a blended evaluation framework combining elements from:</a:t>
            </a:r>
          </a:p>
          <a:p>
            <a:pPr marL="0" indent="0" algn="l">
              <a:lnSpc>
                <a:spcPct val="105600"/>
              </a:lnSpc>
              <a:buNone/>
            </a:pPr>
            <a:endParaRPr lang="en-US" sz="1200" dirty="0"/>
          </a:p>
          <a:p>
            <a:pPr marL="0" indent="0" algn="l">
              <a:lnSpc>
                <a:spcPct val="59333"/>
              </a:lnSpc>
              <a:buNone/>
            </a:pPr>
            <a:r>
              <a:rPr lang="en-US" sz="12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TOGAF (The Open Group Architecture Framework) — for structuring business capability domains</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CMMI (Capability Maturity Model Integration) — to rate process maturity and documentation</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SME Benchmarking Standards — adapted to reflect South African operational realities</a:t>
            </a:r>
          </a:p>
          <a:p>
            <a:pPr algn="l">
              <a:lnSpc>
                <a:spcPct val="105600"/>
              </a:lnSpc>
              <a:buSzPct val="100000"/>
            </a:pPr>
            <a:endParaRPr lang="en-US" sz="1200" dirty="0"/>
          </a:p>
          <a:p>
            <a:pPr>
              <a:lnSpc>
                <a:spcPct val="105600"/>
              </a:lnSpc>
              <a:buSzPct val="100000"/>
            </a:pPr>
            <a:r>
              <a:rPr lang="en-US" sz="1200" dirty="0">
                <a:solidFill>
                  <a:srgbClr val="000000"/>
                </a:solidFill>
                <a:latin typeface="Titillium Web" pitchFamily="34" charset="0"/>
                <a:ea typeface="Titillium Web" pitchFamily="34" charset="-122"/>
                <a:cs typeface="Titillium Web" pitchFamily="34" charset="-120"/>
              </a:rPr>
              <a:t>Each business area (Finance, Operations, Technology, Market, and Governance) is assessed across key initiatives, with a defined set of criteria for success. These criteria are matched to the business’s stage of growth and type of industry (agribusiness).</a:t>
            </a:r>
            <a:endParaRPr lang="en-US" sz="1200" dirty="0"/>
          </a:p>
          <a:p>
            <a:pPr marL="342900" indent="-342900" algn="l">
              <a:lnSpc>
                <a:spcPct val="105600"/>
              </a:lnSpc>
              <a:buSzPct val="100000"/>
              <a:buChar char="•"/>
            </a:pPr>
            <a:endParaRPr lang="en-US" sz="1200" dirty="0"/>
          </a:p>
        </p:txBody>
      </p:sp>
      <p:sp>
        <p:nvSpPr>
          <p:cNvPr id="14" name="Text 6"/>
          <p:cNvSpPr/>
          <p:nvPr/>
        </p:nvSpPr>
        <p:spPr>
          <a:xfrm>
            <a:off x="897070" y="6331067"/>
            <a:ext cx="4716079" cy="885825"/>
          </a:xfrm>
          <a:prstGeom prst="rect">
            <a:avLst/>
          </a:prstGeom>
          <a:noFill/>
          <a:ln/>
        </p:spPr>
        <p:txBody>
          <a:bodyPr wrap="square" lIns="0" tIns="0" rIns="0" bIns="0" rtlCol="0" anchor="ctr"/>
          <a:lstStyle/>
          <a:p>
            <a:pPr marL="0" indent="0" algn="l">
              <a:lnSpc>
                <a:spcPct val="92663"/>
              </a:lnSpc>
              <a:buNone/>
            </a:pPr>
            <a:r>
              <a:rPr lang="en-US" sz="1200" dirty="0">
                <a:solidFill>
                  <a:srgbClr val="FFFFFF"/>
                </a:solidFill>
                <a:latin typeface="Titillium Web" pitchFamily="34" charset="0"/>
                <a:ea typeface="Titillium Web" pitchFamily="34" charset="-122"/>
                <a:cs typeface="Titillium Web" pitchFamily="34" charset="-120"/>
              </a:rPr>
              <a:t>Where relevant, scoring decisions were justified through reviewer notes, and assumptions were transparently flagged. </a:t>
            </a:r>
            <a:endParaRPr lang="en-US" sz="1200" dirty="0"/>
          </a:p>
          <a:p>
            <a:pPr marL="0" indent="0" algn="l">
              <a:lnSpc>
                <a:spcPct val="92663"/>
              </a:lnSpc>
              <a:buNone/>
            </a:pPr>
            <a:r>
              <a:rPr lang="en-US" sz="1200" dirty="0">
                <a:solidFill>
                  <a:srgbClr val="000000"/>
                </a:solidFill>
              </a:rPr>
              <a:t>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This ensures traceability and consistency throughout the analysis.</a:t>
            </a:r>
            <a:endParaRPr lang="en-US" sz="1200" dirty="0"/>
          </a:p>
        </p:txBody>
      </p:sp>
      <p:sp>
        <p:nvSpPr>
          <p:cNvPr id="15" name="Text 7"/>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57250" y="1962150"/>
            <a:ext cx="1647825" cy="6772275"/>
          </a:xfrm>
          <a:prstGeom prst="rect">
            <a:avLst/>
          </a:prstGeom>
        </p:spPr>
      </p:pic>
      <p:pic>
        <p:nvPicPr>
          <p:cNvPr id="6" name="Image 4" descr="preencoded.png"/>
          <p:cNvPicPr>
            <a:picLocks noChangeAspect="1"/>
          </p:cNvPicPr>
          <p:nvPr/>
        </p:nvPicPr>
        <p:blipFill>
          <a:blip r:embed="rId7"/>
          <a:stretch>
            <a:fillRect/>
          </a:stretch>
        </p:blipFill>
        <p:spPr>
          <a:xfrm>
            <a:off x="854934" y="1966855"/>
            <a:ext cx="1628775" cy="6772275"/>
          </a:xfrm>
          <a:prstGeom prst="rect">
            <a:avLst/>
          </a:prstGeom>
        </p:spPr>
      </p:pic>
      <p:sp>
        <p:nvSpPr>
          <p:cNvPr id="7" name="Text 0"/>
          <p:cNvSpPr/>
          <p:nvPr/>
        </p:nvSpPr>
        <p:spPr>
          <a:xfrm>
            <a:off x="2919727" y="2911088"/>
            <a:ext cx="4054940" cy="5394712"/>
          </a:xfrm>
          <a:prstGeom prst="rect">
            <a:avLst/>
          </a:prstGeom>
          <a:noFill/>
          <a:ln/>
        </p:spPr>
        <p:txBody>
          <a:bodyPr wrap="square" lIns="0" tIns="0" rIns="0" bIns="0" rtlCol="0" anchor="ctr"/>
          <a:lstStyle/>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evaluation spans the following five domains:</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Financial: Liquidity, profitability, financial forecasting, controls, and cost management</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Operational: Organizational structure, process standardization, staff capacity, and performance tracking</a:t>
            </a:r>
          </a:p>
          <a:p>
            <a:pPr algn="l">
              <a:lnSpc>
                <a:spcPct val="99141"/>
              </a:lnSpc>
              <a:buSzPct val="100000"/>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Technology: Use of business systems, automation, cybersecurity, and digital readiness</a:t>
            </a:r>
          </a:p>
          <a:p>
            <a:pPr marL="342900" indent="-342900" algn="l">
              <a:lnSpc>
                <a:spcPct val="99141"/>
              </a:lnSpc>
              <a:buSzPct val="100000"/>
              <a:buChar char="•"/>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Market &amp; Customer: Clarity of market segmentation, customer targeting, value proposition, and brand positioning</a:t>
            </a:r>
          </a:p>
          <a:p>
            <a:pPr marL="342900" indent="-342900" algn="l">
              <a:lnSpc>
                <a:spcPct val="99141"/>
              </a:lnSpc>
              <a:buSzPct val="100000"/>
              <a:buChar char="•"/>
            </a:pPr>
            <a:endParaRPr lang="en-US" sz="1200" dirty="0"/>
          </a:p>
          <a:p>
            <a:pPr marL="342900" indent="-342900" algn="l">
              <a:lnSpc>
                <a:spcPct val="79650"/>
              </a:lnSpc>
              <a:buSzPct val="100000"/>
              <a:buChar char="•"/>
            </a:pPr>
            <a:r>
              <a:rPr lang="en-US" sz="1200" dirty="0">
                <a:solidFill>
                  <a:srgbClr val="1D1D1D"/>
                </a:solidFill>
                <a:latin typeface="Titillium Web" pitchFamily="34" charset="0"/>
                <a:ea typeface="Titillium Web" pitchFamily="34" charset="-122"/>
                <a:cs typeface="Titillium Web" pitchFamily="34" charset="-120"/>
              </a:rPr>
              <a:t>Governance &amp; Compliance: Legal standing, board structure, compliance policies, and risk management</a:t>
            </a:r>
            <a:endParaRPr lang="en-US" sz="1200" dirty="0"/>
          </a:p>
          <a:p>
            <a:pPr marL="342900" indent="-342900" algn="l">
              <a:lnSpc>
                <a:spcPct val="150000"/>
              </a:lnSpc>
              <a:buSzPct val="100000"/>
              <a:buChar char="•"/>
            </a:pPr>
            <a:endParaRPr lang="en-US" sz="1200" dirty="0"/>
          </a:p>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Each domain includes 3–5 initiatives scored on two dimensions:</a:t>
            </a:r>
          </a:p>
          <a:p>
            <a:pPr marL="0" indent="0" algn="l">
              <a:lnSpc>
                <a:spcPct val="99141"/>
              </a:lnSpc>
              <a:buNone/>
            </a:pPr>
            <a:endParaRPr lang="en-US" sz="1200" dirty="0"/>
          </a:p>
          <a:p>
            <a:pPr marL="0" indent="0" algn="l">
              <a:lnSpc>
                <a:spcPct val="59333"/>
              </a:lnSpc>
              <a:buNone/>
            </a:pPr>
            <a:r>
              <a:rPr lang="en-US" sz="1200" dirty="0">
                <a:solidFill>
                  <a:srgbClr val="000000"/>
                </a:solidFill>
              </a:rPr>
              <a:t> </a:t>
            </a: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Achievement Level (0%–100%): Based on document evidence and implementation status</a:t>
            </a:r>
          </a:p>
          <a:p>
            <a:pPr marL="342900" indent="-342900" algn="l">
              <a:lnSpc>
                <a:spcPct val="99141"/>
              </a:lnSpc>
              <a:buSzPct val="100000"/>
              <a:buChar char="•"/>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Strategic Weight (%): Reflecting the initiative’s criticality to scale and investment readiness</a:t>
            </a:r>
            <a:endParaRPr lang="en-US" sz="1200" dirty="0"/>
          </a:p>
          <a:p>
            <a:pPr marL="342900" indent="-342900" algn="l">
              <a:lnSpc>
                <a:spcPct val="99141"/>
              </a:lnSpc>
              <a:buSzPct val="100000"/>
              <a:buChar char="•"/>
            </a:pPr>
            <a:endParaRPr lang="en-US" sz="1200" dirty="0"/>
          </a:p>
          <a:p>
            <a:pPr marL="0" indent="0" algn="l">
              <a:lnSpc>
                <a:spcPct val="99141"/>
              </a:lnSpc>
              <a:buNone/>
            </a:pPr>
            <a:r>
              <a:rPr lang="en-US" sz="1200" dirty="0">
                <a:solidFill>
                  <a:srgbClr val="000000"/>
                </a:solidFill>
              </a:rPr>
              <a:t> </a:t>
            </a:r>
            <a:endParaRPr lang="en-US" sz="1200" dirty="0"/>
          </a:p>
        </p:txBody>
      </p:sp>
      <p:sp>
        <p:nvSpPr>
          <p:cNvPr id="8"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3"/>
          <p:cNvSpPr/>
          <p:nvPr/>
        </p:nvSpPr>
        <p:spPr>
          <a:xfrm>
            <a:off x="2926718" y="2110988"/>
            <a:ext cx="4305300" cy="80010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2.3 Evaluation Dimensions</a:t>
            </a:r>
            <a:endParaRPr lang="en-US" sz="2625"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14</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4584621"/>
            <a:ext cx="6819900" cy="50768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pic>
        <p:nvPicPr>
          <p:cNvPr id="6" name="Image 4" descr="preencoded.png"/>
          <p:cNvPicPr>
            <a:picLocks noChangeAspect="1"/>
          </p:cNvPicPr>
          <p:nvPr/>
        </p:nvPicPr>
        <p:blipFill>
          <a:blip r:embed="rId7"/>
          <a:stretch>
            <a:fillRect/>
          </a:stretch>
        </p:blipFill>
        <p:spPr>
          <a:xfrm>
            <a:off x="803092" y="4295308"/>
            <a:ext cx="1647825" cy="5600700"/>
          </a:xfrm>
          <a:prstGeom prst="rect">
            <a:avLst/>
          </a:prstGeom>
        </p:spPr>
      </p:pic>
      <p:pic>
        <p:nvPicPr>
          <p:cNvPr id="7" name="Image 5" descr="preencoded.png"/>
          <p:cNvPicPr>
            <a:picLocks noChangeAspect="1"/>
          </p:cNvPicPr>
          <p:nvPr/>
        </p:nvPicPr>
        <p:blipFill>
          <a:blip r:embed="rId8"/>
          <a:stretch>
            <a:fillRect/>
          </a:stretch>
        </p:blipFill>
        <p:spPr>
          <a:xfrm>
            <a:off x="734569" y="4282707"/>
            <a:ext cx="1733550" cy="5610225"/>
          </a:xfrm>
          <a:prstGeom prst="rect">
            <a:avLst/>
          </a:prstGeom>
        </p:spPr>
      </p:pic>
      <p:sp>
        <p:nvSpPr>
          <p:cNvPr id="8" name="Text 0"/>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2"/>
          <p:cNvSpPr/>
          <p:nvPr/>
        </p:nvSpPr>
        <p:spPr>
          <a:xfrm>
            <a:off x="1246527" y="2152287"/>
            <a:ext cx="5712762" cy="1898933"/>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IOver 100 documents were submitted via Zoho and reviewed manually. These were sorted into domain categories, with redundant files removed. Each document was assessed for:</a:t>
            </a:r>
          </a:p>
          <a:p>
            <a:pPr marL="0" indent="0" algn="l">
              <a:lnSpc>
                <a:spcPct val="150000"/>
              </a:lnSpc>
              <a:buNone/>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Completeness and relevance</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Evidence of implementation (not just intention)</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Recency and alignment with initiative objectives</a:t>
            </a:r>
            <a:endParaRPr lang="en-US" sz="1200" dirty="0"/>
          </a:p>
          <a:p>
            <a:pPr marL="0" indent="0" algn="l">
              <a:lnSpc>
                <a:spcPct val="105600"/>
              </a:lnSpc>
              <a:buNone/>
            </a:pPr>
            <a:r>
              <a:rPr lang="en-US" sz="1200" dirty="0">
                <a:solidFill>
                  <a:srgbClr val="000000"/>
                </a:solidFill>
              </a:rPr>
              <a:t> </a:t>
            </a:r>
            <a:endParaRPr lang="en-US" sz="1200" dirty="0"/>
          </a:p>
        </p:txBody>
      </p:sp>
      <p:sp>
        <p:nvSpPr>
          <p:cNvPr id="11" name="Text 3"/>
          <p:cNvSpPr/>
          <p:nvPr/>
        </p:nvSpPr>
        <p:spPr>
          <a:xfrm>
            <a:off x="2673658" y="4584621"/>
            <a:ext cx="4603579" cy="3873579"/>
          </a:xfrm>
          <a:prstGeom prst="rect">
            <a:avLst/>
          </a:prstGeom>
          <a:noFill/>
          <a:ln/>
        </p:spPr>
        <p:txBody>
          <a:bodyPr wrap="square" lIns="0" tIns="0" rIns="0" bIns="0" rtlCol="0" anchor="ctr"/>
          <a:lstStyle/>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2.5  Use of results</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86166"/>
              </a:lnSpc>
              <a:buNone/>
            </a:pPr>
            <a:r>
              <a:rPr lang="en-US" sz="1200" dirty="0">
                <a:solidFill>
                  <a:srgbClr val="FFFFFF"/>
                </a:solidFill>
                <a:latin typeface="Titillium Web" pitchFamily="34" charset="0"/>
                <a:ea typeface="Titillium Web" pitchFamily="34" charset="-122"/>
                <a:cs typeface="Titillium Web" pitchFamily="34" charset="-120"/>
              </a:rPr>
              <a:t>When data was unclear, assumptions were flagged and partially recognized. For instance, while the cash flow sheet initially lacked support, a later-validated “Assumptions” tab was found and factored into the score.</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dirty="0">
                <a:solidFill>
                  <a:srgbClr val="FFFFFF"/>
                </a:solidFill>
                <a:latin typeface="Titillium Web" pitchFamily="34" charset="0"/>
                <a:ea typeface="Titillium Web" pitchFamily="34" charset="-122"/>
                <a:cs typeface="Titillium Web" pitchFamily="34" charset="-120"/>
              </a:rPr>
              <a:t> This re-validation process ensures materials are judged fairly on substance rather than format.</a:t>
            </a:r>
            <a:endParaRPr lang="en-US" sz="1200" dirty="0"/>
          </a:p>
          <a:p>
            <a:pPr marL="0" indent="0" algn="l">
              <a:lnSpc>
                <a:spcPct val="86166"/>
              </a:lnSpc>
              <a:buNone/>
            </a:pPr>
            <a:r>
              <a:rPr lang="en-US" sz="1200" dirty="0">
                <a:solidFill>
                  <a:srgbClr val="000000"/>
                </a:solidFill>
              </a:rPr>
              <a:t> </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Inform the Gap Analysis Matrix</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Shape the Growth Plan and Roadmap</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Populate a KPI Dashboard for progress tracking</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Feed into investment readiness assessments and stakeholder decision-making</a:t>
            </a:r>
            <a:endParaRPr lang="en-US" sz="1200" dirty="0"/>
          </a:p>
          <a:p>
            <a:pPr marL="342900" indent="-342900" algn="l">
              <a:lnSpc>
                <a:spcPct val="86166"/>
              </a:lnSpc>
              <a:buSzPct val="100000"/>
              <a:buChar char="•"/>
            </a:pPr>
            <a:endParaRPr lang="en-US" sz="1200" dirty="0"/>
          </a:p>
          <a:p>
            <a:pPr marL="0" indent="0" algn="l">
              <a:lnSpc>
                <a:spcPct val="86166"/>
              </a:lnSpc>
              <a:buNone/>
            </a:pPr>
            <a:r>
              <a:rPr lang="en-US" sz="1200" dirty="0">
                <a:solidFill>
                  <a:srgbClr val="FFFFFF"/>
                </a:solidFill>
                <a:latin typeface="Titillium Web" pitchFamily="34" charset="0"/>
                <a:ea typeface="Titillium Web" pitchFamily="34" charset="-122"/>
                <a:cs typeface="Titillium Web" pitchFamily="34" charset="-120"/>
              </a:rPr>
              <a:t>The methodology ensures alignment between current capabilities and the strategic requirements for scale, resilience, and funding eligibility.</a:t>
            </a:r>
            <a:endParaRPr lang="en-US" sz="1200" dirty="0"/>
          </a:p>
          <a:p>
            <a:pPr marL="0" indent="0" algn="l">
              <a:lnSpc>
                <a:spcPct val="86166"/>
              </a:lnSpc>
              <a:buNone/>
            </a:pPr>
            <a:r>
              <a:rPr lang="en-US" sz="1200" dirty="0">
                <a:solidFill>
                  <a:srgbClr val="000000"/>
                </a:solidFill>
              </a:rPr>
              <a:t> </a:t>
            </a:r>
            <a:endParaRPr lang="en-US" sz="1200" dirty="0"/>
          </a:p>
        </p:txBody>
      </p:sp>
      <p:sp>
        <p:nvSpPr>
          <p:cNvPr id="12" name="Text 4"/>
          <p:cNvSpPr/>
          <p:nvPr/>
        </p:nvSpPr>
        <p:spPr>
          <a:xfrm>
            <a:off x="1238926" y="1436341"/>
            <a:ext cx="5334000" cy="40005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2.4 Document Review Process</a:t>
            </a:r>
            <a:endParaRPr lang="en-US" sz="2625"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15</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4091378"/>
            <a:ext cx="1133475" cy="554355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pic>
        <p:nvPicPr>
          <p:cNvPr id="6" name="Image 4" descr="preencoded.png"/>
          <p:cNvPicPr>
            <a:picLocks noChangeAspect="1"/>
          </p:cNvPicPr>
          <p:nvPr/>
        </p:nvPicPr>
        <p:blipFill>
          <a:blip r:embed="rId7"/>
          <a:stretch>
            <a:fillRect/>
          </a:stretch>
        </p:blipFill>
        <p:spPr>
          <a:xfrm>
            <a:off x="800100" y="4295775"/>
            <a:ext cx="1657350" cy="5600700"/>
          </a:xfrm>
          <a:prstGeom prst="rect">
            <a:avLst/>
          </a:prstGeom>
        </p:spPr>
      </p:pic>
      <p:pic>
        <p:nvPicPr>
          <p:cNvPr id="7" name="Image 5" descr="preencoded.png"/>
          <p:cNvPicPr>
            <a:picLocks noChangeAspect="1"/>
          </p:cNvPicPr>
          <p:nvPr/>
        </p:nvPicPr>
        <p:blipFill>
          <a:blip r:embed="rId8"/>
          <a:stretch>
            <a:fillRect/>
          </a:stretch>
        </p:blipFill>
        <p:spPr>
          <a:xfrm>
            <a:off x="785730" y="4299995"/>
            <a:ext cx="1657350" cy="5591175"/>
          </a:xfrm>
          <a:prstGeom prst="rect">
            <a:avLst/>
          </a:prstGeom>
        </p:spPr>
      </p:pic>
      <p:sp>
        <p:nvSpPr>
          <p:cNvPr id="8"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9" name="Text 1"/>
          <p:cNvSpPr/>
          <p:nvPr/>
        </p:nvSpPr>
        <p:spPr>
          <a:xfrm>
            <a:off x="1154459" y="2110874"/>
            <a:ext cx="5162550" cy="1557032"/>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Summary</a:t>
            </a:r>
          </a:p>
          <a:p>
            <a:pPr marL="0" indent="0" algn="l">
              <a:lnSpc>
                <a:spcPct val="105600"/>
              </a:lnSpc>
              <a:buNone/>
            </a:pPr>
            <a:endParaRPr lang="en-US" sz="1200" b="1" dirty="0">
              <a:solidFill>
                <a:srgbClr val="1D1D1D"/>
              </a:solidFill>
              <a:latin typeface="Titillium Web" pitchFamily="34" charset="0"/>
              <a:ea typeface="Titillium Web" pitchFamily="34" charset="-122"/>
              <a:cs typeface="Titillium Web" pitchFamily="34" charset="-120"/>
            </a:endParaRPr>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This section lays out Ikhwezi’s vision for its ideal future across five key business areas—defining the maturity levels and systems needed to attract investment, boost operations, and enable scalable growth, all in line with the KPI targets and strategic roadmap set out</a:t>
            </a:r>
            <a:endParaRPr lang="en-US" sz="1200" dirty="0"/>
          </a:p>
        </p:txBody>
      </p:sp>
      <p:sp>
        <p:nvSpPr>
          <p:cNvPr id="10" name="Text 2"/>
          <p:cNvSpPr/>
          <p:nvPr/>
        </p:nvSpPr>
        <p:spPr>
          <a:xfrm>
            <a:off x="2712596" y="4299995"/>
            <a:ext cx="3604413" cy="4082005"/>
          </a:xfrm>
          <a:prstGeom prst="rect">
            <a:avLst/>
          </a:prstGeom>
          <a:noFill/>
          <a:ln/>
        </p:spPr>
        <p:txBody>
          <a:bodyPr wrap="square" lIns="0" tIns="0" rIns="0" bIns="0" rtlCol="0" anchor="ctr"/>
          <a:lstStyle/>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b="1" dirty="0">
                <a:solidFill>
                  <a:srgbClr val="1D1D1D"/>
                </a:solidFill>
                <a:latin typeface="Titillium Web" pitchFamily="34" charset="0"/>
                <a:ea typeface="Titillium Web" pitchFamily="34" charset="-122"/>
                <a:cs typeface="Titillium Web" pitchFamily="34" charset="-120"/>
              </a:rPr>
              <a:t>3.1 Financial Management – Desired State</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86166"/>
              </a:lnSpc>
              <a:buNone/>
            </a:pPr>
            <a:r>
              <a:rPr lang="en-US" sz="1200" b="1" dirty="0">
                <a:solidFill>
                  <a:srgbClr val="1D1D1D"/>
                </a:solidFill>
                <a:latin typeface="Titillium Web" pitchFamily="34" charset="0"/>
                <a:ea typeface="Titillium Web" pitchFamily="34" charset="-122"/>
                <a:cs typeface="Titillium Web" pitchFamily="34" charset="-120"/>
              </a:rPr>
              <a:t>Target Readiness Score: 80%</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86166"/>
              </a:lnSpc>
              <a:buNone/>
            </a:pPr>
            <a:r>
              <a:rPr lang="en-US" sz="1200" dirty="0">
                <a:solidFill>
                  <a:srgbClr val="1D1D1D"/>
                </a:solidFill>
                <a:latin typeface="Titillium Web" pitchFamily="34" charset="0"/>
                <a:ea typeface="Titillium Web" pitchFamily="34" charset="-122"/>
                <a:cs typeface="Titillium Web" pitchFamily="34" charset="-120"/>
              </a:rPr>
              <a:t>Ikhwezi needs a strategic, forecast-driven financial system built on a 3-year model with monthly reporting, tied to projects, sales, and cost centers, with strong controls and quarterly leadership reviews to ensure accountability and investor trust.</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86166"/>
              </a:lnSpc>
              <a:buNone/>
            </a:pPr>
            <a:r>
              <a:rPr lang="en-US" sz="1200" b="1" dirty="0">
                <a:solidFill>
                  <a:srgbClr val="1D1D1D"/>
                </a:solidFill>
                <a:latin typeface="Titillium Web" pitchFamily="34" charset="0"/>
                <a:ea typeface="Titillium Web" pitchFamily="34" charset="-122"/>
                <a:cs typeface="Titillium Web" pitchFamily="34" charset="-120"/>
              </a:rPr>
              <a:t>Key To-Be Features:</a:t>
            </a:r>
            <a:endParaRPr lang="en-US" sz="1200" b="1" dirty="0"/>
          </a:p>
          <a:p>
            <a:pPr marL="0" indent="0" algn="l">
              <a:lnSpc>
                <a:spcPct val="150000"/>
              </a:lnSpc>
              <a:buNone/>
            </a:pPr>
            <a:r>
              <a:rPr lang="en-US" sz="1200" dirty="0">
                <a:solidFill>
                  <a:srgbClr val="000000"/>
                </a:solidFill>
              </a:rPr>
              <a:t> </a:t>
            </a:r>
            <a:endParaRPr lang="en-US" sz="1200" dirty="0"/>
          </a:p>
          <a:p>
            <a:pPr marL="342900" indent="-342900" algn="l">
              <a:lnSpc>
                <a:spcPct val="861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Integrated forecast with dynamic assumptions and scenario models</a:t>
            </a:r>
          </a:p>
          <a:p>
            <a:pPr algn="l">
              <a:lnSpc>
                <a:spcPct val="86166"/>
              </a:lnSpc>
              <a:buSzPct val="100000"/>
            </a:pPr>
            <a:endParaRPr lang="en-US" sz="1200" dirty="0"/>
          </a:p>
          <a:p>
            <a:pPr marL="342900" indent="-342900" algn="l">
              <a:lnSpc>
                <a:spcPct val="861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Monthly variance reports generated and analyzed</a:t>
            </a:r>
          </a:p>
          <a:p>
            <a:pPr algn="l">
              <a:lnSpc>
                <a:spcPct val="86166"/>
              </a:lnSpc>
              <a:buSzPct val="100000"/>
            </a:pPr>
            <a:endParaRPr lang="en-US" sz="1200" dirty="0"/>
          </a:p>
          <a:p>
            <a:pPr marL="342900" indent="-342900" algn="l">
              <a:lnSpc>
                <a:spcPct val="861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Documented financial controls (e.g., approval matrices, audit logs)</a:t>
            </a:r>
          </a:p>
          <a:p>
            <a:pPr algn="l">
              <a:lnSpc>
                <a:spcPct val="86166"/>
              </a:lnSpc>
              <a:buSzPct val="100000"/>
            </a:pPr>
            <a:endParaRPr lang="en-US" sz="1200" dirty="0"/>
          </a:p>
          <a:p>
            <a:pPr marL="342900" indent="-342900" algn="l">
              <a:lnSpc>
                <a:spcPct val="86166"/>
              </a:lnSpc>
              <a:buSzPct val="100000"/>
              <a:buChar char="•"/>
            </a:pPr>
            <a:r>
              <a:rPr lang="en-US" sz="1200" dirty="0">
                <a:solidFill>
                  <a:srgbClr val="1D1D1D"/>
                </a:solidFill>
                <a:latin typeface="Titillium Web" pitchFamily="34" charset="0"/>
                <a:ea typeface="Titillium Web" pitchFamily="34" charset="-122"/>
                <a:cs typeface="Titillium Web" pitchFamily="34" charset="-120"/>
              </a:rPr>
              <a:t>Finance system enables dashboarding and real-time access</a:t>
            </a:r>
            <a:endParaRPr lang="en-US" sz="1200" dirty="0"/>
          </a:p>
        </p:txBody>
      </p:sp>
      <p:sp>
        <p:nvSpPr>
          <p:cNvPr id="11" name="Text 3"/>
          <p:cNvSpPr/>
          <p:nvPr/>
        </p:nvSpPr>
        <p:spPr>
          <a:xfrm>
            <a:off x="1145496" y="1506426"/>
            <a:ext cx="5172075" cy="40005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3 To-Be/Desired Analysis</a:t>
            </a:r>
            <a:endParaRPr lang="en-US" sz="2625" dirty="0"/>
          </a:p>
        </p:txBody>
      </p:sp>
      <p:sp>
        <p:nvSpPr>
          <p:cNvPr id="12" name="Text 4"/>
          <p:cNvSpPr/>
          <p:nvPr/>
        </p:nvSpPr>
        <p:spPr>
          <a:xfrm>
            <a:off x="812852" y="681070"/>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16</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5558228"/>
            <a:ext cx="6696075" cy="418147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1006987" y="2044162"/>
            <a:ext cx="6174632" cy="3077774"/>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Target Readiness Score: 80%</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Ikhwezi should streamline operations with defined roles, KPIs, and SOPs across core functions, build a performance-driven culture through quarterly reviews, expand key teams, and use data to boost efficiency and accountability.</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Key To-Be Features:</a:t>
            </a:r>
            <a:endParaRPr lang="en-US" sz="1200" b="1" dirty="0"/>
          </a:p>
          <a:p>
            <a:pPr marL="0" indent="0" algn="l">
              <a:lnSpc>
                <a:spcPct val="150000"/>
              </a:lnSpc>
              <a:buNone/>
            </a:pPr>
            <a:r>
              <a:rPr lang="en-US" sz="12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Documented SOPs for all functional areas</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Assigned KPI owners and performance dashboards</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Functional org chart with filled critical roles</a:t>
            </a:r>
          </a:p>
          <a:p>
            <a:pPr marL="342900" indent="-342900" algn="l">
              <a:lnSpc>
                <a:spcPct val="1056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Quarterly internal reviews and process audits</a:t>
            </a:r>
            <a:endParaRPr lang="en-US" sz="1200" dirty="0"/>
          </a:p>
        </p:txBody>
      </p:sp>
      <p:pic>
        <p:nvPicPr>
          <p:cNvPr id="6" name="Image 3" descr="preencoded.png"/>
          <p:cNvPicPr>
            <a:picLocks noChangeAspect="1"/>
          </p:cNvPicPr>
          <p:nvPr/>
        </p:nvPicPr>
        <p:blipFill>
          <a:blip r:embed="rId6"/>
          <a:stretch>
            <a:fillRect/>
          </a:stretch>
        </p:blipFill>
        <p:spPr>
          <a:xfrm>
            <a:off x="807167" y="1417949"/>
            <a:ext cx="85725" cy="514350"/>
          </a:xfrm>
          <a:prstGeom prst="rect">
            <a:avLst/>
          </a:prstGeom>
        </p:spPr>
      </p:pic>
      <p:pic>
        <p:nvPicPr>
          <p:cNvPr id="7" name="Image 4" descr="preencoded.png"/>
          <p:cNvPicPr>
            <a:picLocks noChangeAspect="1"/>
          </p:cNvPicPr>
          <p:nvPr/>
        </p:nvPicPr>
        <p:blipFill>
          <a:blip r:embed="rId7"/>
          <a:stretch>
            <a:fillRect/>
          </a:stretch>
        </p:blipFill>
        <p:spPr>
          <a:xfrm>
            <a:off x="803092" y="5447538"/>
            <a:ext cx="1647825" cy="4448175"/>
          </a:xfrm>
          <a:prstGeom prst="rect">
            <a:avLst/>
          </a:prstGeom>
        </p:spPr>
      </p:pic>
      <p:pic>
        <p:nvPicPr>
          <p:cNvPr id="8" name="Image 5" descr="preencoded.png"/>
          <p:cNvPicPr>
            <a:picLocks noChangeAspect="1"/>
          </p:cNvPicPr>
          <p:nvPr/>
        </p:nvPicPr>
        <p:blipFill>
          <a:blip r:embed="rId8"/>
          <a:stretch>
            <a:fillRect/>
          </a:stretch>
        </p:blipFill>
        <p:spPr>
          <a:xfrm>
            <a:off x="803063" y="5440632"/>
            <a:ext cx="1657350" cy="4448175"/>
          </a:xfrm>
          <a:prstGeom prst="rect">
            <a:avLst/>
          </a:prstGeom>
        </p:spPr>
      </p:pic>
      <p:sp>
        <p:nvSpPr>
          <p:cNvPr id="9"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3"/>
          <p:cNvSpPr/>
          <p:nvPr/>
        </p:nvSpPr>
        <p:spPr>
          <a:xfrm>
            <a:off x="2599468" y="5842302"/>
            <a:ext cx="4582150" cy="2743514"/>
          </a:xfrm>
          <a:prstGeom prst="rect">
            <a:avLst/>
          </a:prstGeom>
          <a:noFill/>
          <a:ln/>
        </p:spPr>
        <p:txBody>
          <a:bodyPr wrap="square" lIns="0" tIns="0" rIns="0" bIns="0" rtlCol="0" anchor="ctr"/>
          <a:lstStyle/>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3.3 Technology Infrastructure – Desired State</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Target Readiness Score: 75%</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dirty="0">
                <a:solidFill>
                  <a:srgbClr val="FFFFFF"/>
                </a:solidFill>
                <a:latin typeface="Titillium Web" pitchFamily="34" charset="0"/>
                <a:ea typeface="Titillium Web" pitchFamily="34" charset="-122"/>
                <a:cs typeface="Titillium Web" pitchFamily="34" charset="-120"/>
              </a:rPr>
              <a:t>Ikhwezi should leverage technology strategically through a cloud CRM, integrated accounting tools, strong cybersecurity, and real-time data access to support growth and informed decision-making.</a:t>
            </a:r>
            <a:endParaRPr lang="en-US" sz="1200" dirty="0"/>
          </a:p>
          <a:p>
            <a:pPr marL="0" indent="0" algn="l">
              <a:lnSpc>
                <a:spcPct val="86166"/>
              </a:lnSpc>
              <a:buNone/>
            </a:pPr>
            <a:r>
              <a:rPr lang="en-US" sz="1200" dirty="0">
                <a:solidFill>
                  <a:srgbClr val="000000"/>
                </a:solidFill>
              </a:rPr>
              <a:t> </a:t>
            </a:r>
            <a:endParaRPr lang="en-US" sz="1200" b="1" dirty="0"/>
          </a:p>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Key To-Be Features:</a:t>
            </a:r>
            <a:endParaRPr lang="en-US" sz="1200" b="1" dirty="0"/>
          </a:p>
          <a:p>
            <a:pPr marL="0" indent="0" algn="l">
              <a:lnSpc>
                <a:spcPct val="86166"/>
              </a:lnSpc>
              <a:buNone/>
            </a:pPr>
            <a:r>
              <a:rPr lang="en-US" sz="1200" dirty="0">
                <a:solidFill>
                  <a:srgbClr val="000000"/>
                </a:solidFill>
              </a:rPr>
              <a:t> </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CRM system tracks customer lifecycle and communications</a:t>
            </a:r>
            <a:endParaRPr lang="en-US" sz="1200" dirty="0"/>
          </a:p>
          <a:p>
            <a:pPr marL="342900" indent="-342900" algn="l">
              <a:lnSpc>
                <a:spcPct val="59333"/>
              </a:lnSpc>
              <a:buSzPct val="100000"/>
              <a:buChar char="•"/>
            </a:pP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Cloud-based accounting with expense tagging and invoicing</a:t>
            </a:r>
            <a:endParaRPr lang="en-US" sz="1200" dirty="0"/>
          </a:p>
          <a:p>
            <a:pPr marL="342900" indent="-342900" algn="l">
              <a:lnSpc>
                <a:spcPct val="59333"/>
              </a:lnSpc>
              <a:buSzPct val="100000"/>
              <a:buChar char="•"/>
            </a:pP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Daily or weekly backups of all business-critical data</a:t>
            </a:r>
            <a:endParaRPr lang="en-US" sz="1200" dirty="0"/>
          </a:p>
          <a:p>
            <a:pPr marL="342900" indent="-342900" algn="l">
              <a:lnSpc>
                <a:spcPct val="59333"/>
              </a:lnSpc>
              <a:buSzPct val="100000"/>
              <a:buChar char="•"/>
            </a:pP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Cybersecurity basics in place (password policy, antivirus, access control)</a:t>
            </a:r>
            <a:endParaRPr lang="en-US" sz="1200" dirty="0"/>
          </a:p>
        </p:txBody>
      </p:sp>
      <p:sp>
        <p:nvSpPr>
          <p:cNvPr id="12" name="Text 4"/>
          <p:cNvSpPr/>
          <p:nvPr/>
        </p:nvSpPr>
        <p:spPr>
          <a:xfrm>
            <a:off x="1006986" y="1394505"/>
            <a:ext cx="6558360" cy="532059"/>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3.2 Operational Model</a:t>
            </a:r>
            <a:endParaRPr lang="en-US" sz="2625"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17</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5558228"/>
            <a:ext cx="6800850" cy="418147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3" y="1265549"/>
            <a:ext cx="81576" cy="514350"/>
          </a:xfrm>
          <a:prstGeom prst="rect">
            <a:avLst/>
          </a:prstGeom>
        </p:spPr>
      </p:pic>
      <p:pic>
        <p:nvPicPr>
          <p:cNvPr id="6" name="Image 4" descr="preencoded.png"/>
          <p:cNvPicPr>
            <a:picLocks noChangeAspect="1"/>
          </p:cNvPicPr>
          <p:nvPr/>
        </p:nvPicPr>
        <p:blipFill>
          <a:blip r:embed="rId7"/>
          <a:stretch>
            <a:fillRect/>
          </a:stretch>
        </p:blipFill>
        <p:spPr>
          <a:xfrm>
            <a:off x="756377" y="5480428"/>
            <a:ext cx="1647825" cy="4352925"/>
          </a:xfrm>
          <a:prstGeom prst="rect">
            <a:avLst/>
          </a:prstGeom>
        </p:spPr>
      </p:pic>
      <p:pic>
        <p:nvPicPr>
          <p:cNvPr id="7" name="Image 5" descr="preencoded.png"/>
          <p:cNvPicPr>
            <a:picLocks noChangeAspect="1"/>
          </p:cNvPicPr>
          <p:nvPr/>
        </p:nvPicPr>
        <p:blipFill>
          <a:blip r:embed="rId8"/>
          <a:stretch>
            <a:fillRect/>
          </a:stretch>
        </p:blipFill>
        <p:spPr>
          <a:xfrm>
            <a:off x="751240" y="5475199"/>
            <a:ext cx="1657350" cy="4371975"/>
          </a:xfrm>
          <a:prstGeom prst="rect">
            <a:avLst/>
          </a:prstGeom>
        </p:spPr>
      </p:pic>
      <p:sp>
        <p:nvSpPr>
          <p:cNvPr id="8" name="Text 0"/>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2"/>
          <p:cNvSpPr/>
          <p:nvPr/>
        </p:nvSpPr>
        <p:spPr>
          <a:xfrm>
            <a:off x="978682" y="2232108"/>
            <a:ext cx="5995985" cy="2924394"/>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Target Readiness Score: 85%</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Ikhwezi’s market approach should be driven by data and focused on growth, starting with clearly defined and validated customer segments to shape its go-to-market strategy. A consistent brand identity must guide all outreach, supported by campaigns that build trust and visibility, while tracking key metrics like conversions, CAC, and LTV to refine performance.</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Key To-Be Features:</a:t>
            </a:r>
            <a:endParaRPr lang="en-US" sz="1200" b="1" dirty="0"/>
          </a:p>
          <a:p>
            <a:pPr marL="0" indent="0" algn="l">
              <a:lnSpc>
                <a:spcPct val="150000"/>
              </a:lnSpc>
              <a:buNone/>
            </a:pPr>
            <a:r>
              <a:rPr lang="en-US" sz="12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Customer segments and personas developed</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Documented GTM strategy with acquisition funnel</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Brand identity guide with visual and tone standards</a:t>
            </a:r>
          </a:p>
          <a:p>
            <a:pPr algn="l">
              <a:lnSpc>
                <a:spcPct val="105600"/>
              </a:lnSpc>
              <a:buSzPct val="100000"/>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Marketing analytics dashboards to track CAC, ROI</a:t>
            </a:r>
            <a:endParaRPr lang="en-US" sz="1200" dirty="0"/>
          </a:p>
          <a:p>
            <a:pPr marL="0" indent="0" algn="l">
              <a:lnSpc>
                <a:spcPct val="105600"/>
              </a:lnSpc>
              <a:buNone/>
            </a:pPr>
            <a:r>
              <a:rPr lang="en-US" sz="1200" dirty="0">
                <a:solidFill>
                  <a:srgbClr val="000000"/>
                </a:solidFill>
              </a:rPr>
              <a:t> </a:t>
            </a:r>
            <a:endParaRPr lang="en-US" sz="1200" dirty="0"/>
          </a:p>
        </p:txBody>
      </p:sp>
      <p:sp>
        <p:nvSpPr>
          <p:cNvPr id="11" name="Text 3"/>
          <p:cNvSpPr/>
          <p:nvPr/>
        </p:nvSpPr>
        <p:spPr>
          <a:xfrm>
            <a:off x="2617861" y="5676195"/>
            <a:ext cx="4341428" cy="4162425"/>
          </a:xfrm>
          <a:prstGeom prst="rect">
            <a:avLst/>
          </a:prstGeom>
          <a:noFill/>
          <a:ln/>
        </p:spPr>
        <p:txBody>
          <a:bodyPr wrap="square" lIns="0" tIns="0" rIns="0" bIns="0" rtlCol="0" anchor="ctr"/>
          <a:lstStyle/>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3.5 Governance, Compliance &amp; Risk – Desired State</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Target Readiness Score: 80%</a:t>
            </a:r>
            <a:endParaRPr lang="en-US" sz="1200" b="1"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dirty="0">
                <a:solidFill>
                  <a:srgbClr val="FFFFFF"/>
                </a:solidFill>
                <a:latin typeface="Titillium Web" pitchFamily="34" charset="0"/>
                <a:ea typeface="Titillium Web" pitchFamily="34" charset="-122"/>
                <a:cs typeface="Titillium Web" pitchFamily="34" charset="-120"/>
              </a:rPr>
              <a:t>Ikhwezi should follow a formal governance model with an active board or advisory council, manage risk through a quarterly register, uphold a compliance calendar and core policies, and ensure audit and reporting systems are in place</a:t>
            </a:r>
            <a:endParaRPr lang="en-US" sz="1200" dirty="0"/>
          </a:p>
          <a:p>
            <a:pPr marL="0" indent="0" algn="l">
              <a:lnSpc>
                <a:spcPct val="86166"/>
              </a:lnSpc>
              <a:buNone/>
            </a:pPr>
            <a:r>
              <a:rPr lang="en-US" sz="1200" dirty="0">
                <a:solidFill>
                  <a:srgbClr val="000000"/>
                </a:solidFill>
              </a:rPr>
              <a:t> </a:t>
            </a:r>
            <a:endParaRPr lang="en-US" sz="1200" dirty="0"/>
          </a:p>
          <a:p>
            <a:pPr marL="0" indent="0" algn="l">
              <a:lnSpc>
                <a:spcPct val="86166"/>
              </a:lnSpc>
              <a:buNone/>
            </a:pPr>
            <a:r>
              <a:rPr lang="en-US" sz="1200" b="1" dirty="0">
                <a:solidFill>
                  <a:srgbClr val="FFFFFF"/>
                </a:solidFill>
                <a:latin typeface="Titillium Web" pitchFamily="34" charset="0"/>
                <a:ea typeface="Titillium Web" pitchFamily="34" charset="-122"/>
                <a:cs typeface="Titillium Web" pitchFamily="34" charset="-120"/>
              </a:rPr>
              <a:t>Key To-Be Features:</a:t>
            </a:r>
            <a:endParaRPr lang="en-US" sz="1200" b="1" dirty="0"/>
          </a:p>
          <a:p>
            <a:pPr marL="0" indent="0" algn="l">
              <a:lnSpc>
                <a:spcPct val="86166"/>
              </a:lnSpc>
              <a:buNone/>
            </a:pPr>
            <a:r>
              <a:rPr lang="en-US" sz="1200" dirty="0">
                <a:solidFill>
                  <a:srgbClr val="000000"/>
                </a:solidFill>
              </a:rPr>
              <a:t> </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Adequate approved company strategy document</a:t>
            </a:r>
            <a:endParaRPr lang="en-US" sz="1200" dirty="0"/>
          </a:p>
          <a:p>
            <a:pPr marL="342900" indent="-342900" algn="l">
              <a:lnSpc>
                <a:spcPct val="86166"/>
              </a:lnSpc>
              <a:buSzPct val="100000"/>
              <a:buChar char="•"/>
            </a:pP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Signed governance charter and board/advisory committee</a:t>
            </a:r>
            <a:endParaRPr lang="en-US" sz="1200" dirty="0"/>
          </a:p>
          <a:p>
            <a:pPr marL="0" indent="0" algn="l">
              <a:lnSpc>
                <a:spcPct val="86166"/>
              </a:lnSpc>
              <a:buNone/>
            </a:pPr>
            <a:r>
              <a:rPr lang="en-US" sz="1200" dirty="0">
                <a:solidFill>
                  <a:srgbClr val="000000"/>
                </a:solidFill>
              </a:rPr>
              <a:t> </a:t>
            </a: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Risk register with owners and mitigation plans</a:t>
            </a:r>
            <a:endParaRPr lang="en-US" sz="1200" dirty="0"/>
          </a:p>
          <a:p>
            <a:pPr marL="342900" indent="-342900" algn="l">
              <a:lnSpc>
                <a:spcPct val="86166"/>
              </a:lnSpc>
              <a:buSzPct val="100000"/>
              <a:buChar char="•"/>
            </a:pP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Basic compliance policies (HR, finance, legal, sector-specific)</a:t>
            </a:r>
            <a:endParaRPr lang="en-US" sz="1200" dirty="0"/>
          </a:p>
          <a:p>
            <a:pPr marL="342900" indent="-342900" algn="l">
              <a:lnSpc>
                <a:spcPct val="86166"/>
              </a:lnSpc>
              <a:buSzPct val="100000"/>
              <a:buChar char="•"/>
            </a:pPr>
            <a:endParaRPr lang="en-US" sz="1200" dirty="0"/>
          </a:p>
          <a:p>
            <a:pPr marL="342900" indent="-342900" algn="l">
              <a:lnSpc>
                <a:spcPct val="86166"/>
              </a:lnSpc>
              <a:buSzPct val="100000"/>
              <a:buChar char="•"/>
            </a:pPr>
            <a:r>
              <a:rPr lang="en-US" sz="1200" dirty="0">
                <a:solidFill>
                  <a:srgbClr val="FFFFFF"/>
                </a:solidFill>
                <a:latin typeface="Titillium Web" pitchFamily="34" charset="0"/>
                <a:ea typeface="Titillium Web" pitchFamily="34" charset="-122"/>
                <a:cs typeface="Titillium Web" pitchFamily="34" charset="-120"/>
              </a:rPr>
              <a:t>Annual review and board oversight schedule.</a:t>
            </a:r>
            <a:endParaRPr lang="en-US" sz="1200" dirty="0"/>
          </a:p>
          <a:p>
            <a:pPr marL="0" indent="0" algn="l">
              <a:lnSpc>
                <a:spcPct val="86166"/>
              </a:lnSpc>
              <a:buNone/>
            </a:pPr>
            <a:r>
              <a:rPr lang="en-US" sz="1200" dirty="0">
                <a:solidFill>
                  <a:srgbClr val="000000"/>
                </a:solidFill>
              </a:rPr>
              <a:t> </a:t>
            </a:r>
            <a:endParaRPr lang="en-US" sz="1200" dirty="0"/>
          </a:p>
        </p:txBody>
      </p:sp>
      <p:sp>
        <p:nvSpPr>
          <p:cNvPr id="12" name="Text 4"/>
          <p:cNvSpPr/>
          <p:nvPr/>
        </p:nvSpPr>
        <p:spPr>
          <a:xfrm>
            <a:off x="978682" y="1265549"/>
            <a:ext cx="5995985" cy="619068"/>
          </a:xfrm>
          <a:prstGeom prst="rect">
            <a:avLst/>
          </a:prstGeom>
          <a:noFill/>
          <a:ln/>
        </p:spPr>
        <p:txBody>
          <a:bodyPr wrap="square" lIns="0" tIns="0" rIns="0" bIns="0" rtlCol="0" anchor="ctr"/>
          <a:lstStyle/>
          <a:p>
            <a:pPr marL="0" indent="0" algn="l">
              <a:lnSpc>
                <a:spcPct val="79650"/>
              </a:lnSpc>
              <a:buNone/>
            </a:pPr>
            <a:r>
              <a:rPr lang="en-US" sz="2400" b="1" dirty="0">
                <a:solidFill>
                  <a:srgbClr val="1D1D1D"/>
                </a:solidFill>
                <a:latin typeface="Sora" pitchFamily="34" charset="0"/>
                <a:ea typeface="Sora" pitchFamily="34" charset="-122"/>
                <a:cs typeface="Sora" pitchFamily="34" charset="-120"/>
              </a:rPr>
              <a:t>3.4 Market Strategy</a:t>
            </a:r>
            <a:endParaRPr lang="en-US" sz="240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18</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7" name="Text 1"/>
          <p:cNvSpPr/>
          <p:nvPr/>
        </p:nvSpPr>
        <p:spPr>
          <a:xfrm>
            <a:off x="798385" y="5168351"/>
            <a:ext cx="6191250" cy="1133475"/>
          </a:xfrm>
          <a:prstGeom prst="rect">
            <a:avLst/>
          </a:prstGeom>
          <a:noFill/>
          <a:ln/>
        </p:spPr>
        <p:txBody>
          <a:bodyPr wrap="square" lIns="0" tIns="0" rIns="0" bIns="0" rtlCol="0" anchor="ctr"/>
          <a:lstStyle/>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Ikhwezi Farming </a:t>
            </a:r>
            <a:endParaRPr lang="en-US" sz="4050" dirty="0"/>
          </a:p>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To-Be  Analysis</a:t>
            </a:r>
            <a:endParaRPr lang="en-US" sz="4050" dirty="0"/>
          </a:p>
        </p:txBody>
      </p:sp>
      <p:pic>
        <p:nvPicPr>
          <p:cNvPr id="8" name="Image 4" descr="preencoded.png"/>
          <p:cNvPicPr>
            <a:picLocks noChangeAspect="1"/>
          </p:cNvPicPr>
          <p:nvPr/>
        </p:nvPicPr>
        <p:blipFill>
          <a:blip r:embed="rId6"/>
          <a:stretch>
            <a:fillRect/>
          </a:stretch>
        </p:blipFill>
        <p:spPr>
          <a:xfrm>
            <a:off x="714375" y="696321"/>
            <a:ext cx="6343650" cy="3314700"/>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1"/>
            <a:ext cx="85725" cy="514350"/>
          </a:xfrm>
          <a:prstGeom prst="rect">
            <a:avLst/>
          </a:prstGeom>
        </p:spPr>
      </p:pic>
      <p:pic>
        <p:nvPicPr>
          <p:cNvPr id="5" name="Image 3" descr="preencoded.png"/>
          <p:cNvPicPr>
            <a:picLocks noChangeAspect="1"/>
          </p:cNvPicPr>
          <p:nvPr/>
        </p:nvPicPr>
        <p:blipFill>
          <a:blip r:embed="rId6"/>
          <a:stretch>
            <a:fillRect/>
          </a:stretch>
        </p:blipFill>
        <p:spPr>
          <a:xfrm>
            <a:off x="5221214" y="1708595"/>
            <a:ext cx="1809750" cy="2333625"/>
          </a:xfrm>
          <a:prstGeom prst="rect">
            <a:avLst/>
          </a:prstGeom>
        </p:spPr>
      </p:pic>
      <p:pic>
        <p:nvPicPr>
          <p:cNvPr id="6" name="Image 4" descr="preencoded.png"/>
          <p:cNvPicPr>
            <a:picLocks noChangeAspect="1"/>
          </p:cNvPicPr>
          <p:nvPr/>
        </p:nvPicPr>
        <p:blipFill>
          <a:blip r:embed="rId7"/>
          <a:stretch>
            <a:fillRect/>
          </a:stretch>
        </p:blipFill>
        <p:spPr>
          <a:xfrm>
            <a:off x="796962" y="919932"/>
            <a:ext cx="6177705" cy="190500"/>
          </a:xfrm>
          <a:prstGeom prst="rect">
            <a:avLst/>
          </a:prstGeom>
        </p:spPr>
      </p:pic>
      <p:pic>
        <p:nvPicPr>
          <p:cNvPr id="7" name="Image 5" descr="preencoded.png"/>
          <p:cNvPicPr>
            <a:picLocks noChangeAspect="1"/>
          </p:cNvPicPr>
          <p:nvPr/>
        </p:nvPicPr>
        <p:blipFill>
          <a:blip r:embed="rId8"/>
          <a:stretch>
            <a:fillRect/>
          </a:stretch>
        </p:blipFill>
        <p:spPr>
          <a:xfrm>
            <a:off x="6580737" y="5066386"/>
            <a:ext cx="514350" cy="400050"/>
          </a:xfrm>
          <a:prstGeom prst="rect">
            <a:avLst/>
          </a:prstGeom>
        </p:spPr>
      </p:pic>
      <p:pic>
        <p:nvPicPr>
          <p:cNvPr id="8" name="Image 6" descr="preencoded.png"/>
          <p:cNvPicPr>
            <a:picLocks noChangeAspect="1"/>
          </p:cNvPicPr>
          <p:nvPr/>
        </p:nvPicPr>
        <p:blipFill>
          <a:blip r:embed="rId9"/>
          <a:stretch>
            <a:fillRect/>
          </a:stretch>
        </p:blipFill>
        <p:spPr>
          <a:xfrm>
            <a:off x="5210118" y="1707623"/>
            <a:ext cx="1828800" cy="2333625"/>
          </a:xfrm>
          <a:prstGeom prst="rect">
            <a:avLst/>
          </a:prstGeom>
        </p:spPr>
      </p:pic>
      <p:sp>
        <p:nvSpPr>
          <p:cNvPr id="9" name="Text 0"/>
          <p:cNvSpPr/>
          <p:nvPr/>
        </p:nvSpPr>
        <p:spPr>
          <a:xfrm>
            <a:off x="978680" y="2286876"/>
            <a:ext cx="3720443" cy="3828175"/>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4.1. CONCLUSION AND CALL TO ACTION</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Ikhwezi Farm represents a unique convergence of proven agricultural experience, market demand, and social impact. The farm’s revival and expansion are grounded in a robust operational plan, a diversified product portfolio, and an established track record of supplying premium markets. </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More than just a farming venture, Ikhwezi Farm embodies empowerment, resilience, and sustainability — values that resonate with both commercial partners and development-focused investors. With the right funding, Ikhwezi Farm will not only generate solid financial returns but also create meaningful employment, promote environmentally responsible farming practices, and contribute to national food security and export growth.</a:t>
            </a:r>
            <a:endParaRPr lang="en-US" sz="1200" dirty="0"/>
          </a:p>
        </p:txBody>
      </p:sp>
      <p:sp>
        <p:nvSpPr>
          <p:cNvPr id="10" name="Text 1"/>
          <p:cNvSpPr/>
          <p:nvPr/>
        </p:nvSpPr>
        <p:spPr>
          <a:xfrm>
            <a:off x="978680" y="1553451"/>
            <a:ext cx="3994046" cy="733425"/>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4. Conclusion</a:t>
            </a:r>
            <a:endParaRPr lang="en-US" sz="3000" dirty="0"/>
          </a:p>
        </p:txBody>
      </p:sp>
      <p:sp>
        <p:nvSpPr>
          <p:cNvPr id="11"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Desired Scenario Report</a:t>
            </a:r>
            <a:endParaRPr lang="en-US" sz="1350" dirty="0"/>
          </a:p>
        </p:txBody>
      </p:sp>
      <p:sp>
        <p:nvSpPr>
          <p:cNvPr id="12"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4"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20</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sp>
        <p:nvSpPr>
          <p:cNvPr id="4" name="Text 0"/>
          <p:cNvSpPr/>
          <p:nvPr/>
        </p:nvSpPr>
        <p:spPr>
          <a:xfrm>
            <a:off x="1047749" y="1708595"/>
            <a:ext cx="4172627" cy="625906"/>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4. Conclusion</a:t>
            </a:r>
            <a:endParaRPr lang="en-US" sz="3000" dirty="0"/>
          </a:p>
        </p:txBody>
      </p:sp>
      <p:pic>
        <p:nvPicPr>
          <p:cNvPr id="5" name="Image 2" descr="preencoded.png"/>
          <p:cNvPicPr>
            <a:picLocks noChangeAspect="1"/>
          </p:cNvPicPr>
          <p:nvPr/>
        </p:nvPicPr>
        <p:blipFill>
          <a:blip r:embed="rId5"/>
          <a:stretch>
            <a:fillRect/>
          </a:stretch>
        </p:blipFill>
        <p:spPr>
          <a:xfrm>
            <a:off x="807232" y="1553451"/>
            <a:ext cx="85725" cy="771525"/>
          </a:xfrm>
          <a:prstGeom prst="rect">
            <a:avLst/>
          </a:prstGeom>
        </p:spPr>
      </p:pic>
      <p:pic>
        <p:nvPicPr>
          <p:cNvPr id="6" name="Image 3" descr="preencoded.png"/>
          <p:cNvPicPr>
            <a:picLocks noChangeAspect="1"/>
          </p:cNvPicPr>
          <p:nvPr/>
        </p:nvPicPr>
        <p:blipFill>
          <a:blip r:embed="rId6"/>
          <a:stretch>
            <a:fillRect/>
          </a:stretch>
        </p:blipFill>
        <p:spPr>
          <a:xfrm>
            <a:off x="5221214" y="1708595"/>
            <a:ext cx="1809750" cy="2333625"/>
          </a:xfrm>
          <a:prstGeom prst="rect">
            <a:avLst/>
          </a:prstGeom>
        </p:spPr>
      </p:pic>
      <p:pic>
        <p:nvPicPr>
          <p:cNvPr id="7" name="Image 4" descr="preencoded.png"/>
          <p:cNvPicPr>
            <a:picLocks noChangeAspect="1"/>
          </p:cNvPicPr>
          <p:nvPr/>
        </p:nvPicPr>
        <p:blipFill>
          <a:blip r:embed="rId7"/>
          <a:stretch>
            <a:fillRect/>
          </a:stretch>
        </p:blipFill>
        <p:spPr>
          <a:xfrm>
            <a:off x="796962" y="919932"/>
            <a:ext cx="6177705" cy="190500"/>
          </a:xfrm>
          <a:prstGeom prst="rect">
            <a:avLst/>
          </a:prstGeom>
        </p:spPr>
      </p:pic>
      <p:pic>
        <p:nvPicPr>
          <p:cNvPr id="8" name="Image 5" descr="preencoded.png"/>
          <p:cNvPicPr>
            <a:picLocks noChangeAspect="1"/>
          </p:cNvPicPr>
          <p:nvPr/>
        </p:nvPicPr>
        <p:blipFill>
          <a:blip r:embed="rId8"/>
          <a:stretch>
            <a:fillRect/>
          </a:stretch>
        </p:blipFill>
        <p:spPr>
          <a:xfrm>
            <a:off x="6580737" y="5066386"/>
            <a:ext cx="514350" cy="400050"/>
          </a:xfrm>
          <a:prstGeom prst="rect">
            <a:avLst/>
          </a:prstGeom>
        </p:spPr>
      </p:pic>
      <p:pic>
        <p:nvPicPr>
          <p:cNvPr id="9" name="Image 6" descr="preencoded.png"/>
          <p:cNvPicPr>
            <a:picLocks noChangeAspect="1"/>
          </p:cNvPicPr>
          <p:nvPr/>
        </p:nvPicPr>
        <p:blipFill>
          <a:blip r:embed="rId9"/>
          <a:stretch>
            <a:fillRect/>
          </a:stretch>
        </p:blipFill>
        <p:spPr>
          <a:xfrm>
            <a:off x="5210118" y="1707623"/>
            <a:ext cx="1828800" cy="2324100"/>
          </a:xfrm>
          <a:prstGeom prst="rect">
            <a:avLst/>
          </a:prstGeom>
        </p:spPr>
      </p:pic>
      <p:sp>
        <p:nvSpPr>
          <p:cNvPr id="10" name="Text 1"/>
          <p:cNvSpPr/>
          <p:nvPr/>
        </p:nvSpPr>
        <p:spPr>
          <a:xfrm>
            <a:off x="1047749" y="3105150"/>
            <a:ext cx="3651415" cy="5086750"/>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4.2 Value Proposition for Funders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Funders and investors are presented with a compelling opportunity to support a business that combines financial viability with measurable social and environmental benefits.</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Key value propositions include:</a:t>
            </a:r>
            <a:endParaRPr lang="en-US" sz="1200" dirty="0"/>
          </a:p>
          <a:p>
            <a:pPr marL="0" indent="0" algn="l">
              <a:lnSpc>
                <a:spcPct val="150000"/>
              </a:lnSpc>
              <a:buNone/>
            </a:pPr>
            <a:r>
              <a:rPr lang="en-US" sz="1200" dirty="0">
                <a:solidFill>
                  <a:srgbClr val="000000"/>
                </a:solidFill>
              </a:rPr>
              <a:t> </a:t>
            </a: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Established Market Access: Proven history of supplying high-end retail chains and restaurants, with prior clients willing to re-engage.</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Growth Potential: Clear roadmap for production scaling, value-added product development, and market expansion, including exports.</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Social Impact: Creation of jobs, skills development, and community empowerment, particularly for youth and women.</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Sustainability: Commitment to environmentally friendly farming practices and Global GAP certification.</a:t>
            </a:r>
            <a:endParaRPr lang="en-US" sz="1200" dirty="0"/>
          </a:p>
          <a:p>
            <a:pPr marL="342900" indent="-342900" algn="l">
              <a:lnSpc>
                <a:spcPct val="150000"/>
              </a:lnSpc>
              <a:buSzPct val="100000"/>
              <a:buChar char="•"/>
            </a:pPr>
            <a:endParaRPr lang="en-US" sz="1200" dirty="0"/>
          </a:p>
          <a:p>
            <a:pPr marL="342900" indent="-342900" algn="l">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Strong Management: Experienced leadership, supported by consultants and professional advisors, with a legally documented succession plan.</a:t>
            </a:r>
            <a:endParaRPr lang="en-US" sz="1200" dirty="0"/>
          </a:p>
        </p:txBody>
      </p:sp>
      <p:sp>
        <p:nvSpPr>
          <p:cNvPr id="11"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Report</a:t>
            </a:r>
            <a:endParaRPr lang="en-US" sz="1350" dirty="0"/>
          </a:p>
        </p:txBody>
      </p:sp>
      <p:sp>
        <p:nvSpPr>
          <p:cNvPr id="12"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4"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21</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023124" y="1288723"/>
            <a:ext cx="1285875" cy="18954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803082" y="3509296"/>
            <a:ext cx="6486525" cy="6372225"/>
          </a:xfrm>
          <a:prstGeom prst="rect">
            <a:avLst/>
          </a:prstGeom>
        </p:spPr>
      </p:pic>
      <p:sp>
        <p:nvSpPr>
          <p:cNvPr id="7"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pic>
        <p:nvPicPr>
          <p:cNvPr id="8" name="Image 5" descr="preencoded.png"/>
          <p:cNvPicPr>
            <a:picLocks noChangeAspect="1"/>
          </p:cNvPicPr>
          <p:nvPr/>
        </p:nvPicPr>
        <p:blipFill>
          <a:blip r:embed="rId8"/>
          <a:stretch>
            <a:fillRect/>
          </a:stretch>
        </p:blipFill>
        <p:spPr>
          <a:xfrm>
            <a:off x="5624817" y="1428560"/>
            <a:ext cx="1666875" cy="1590675"/>
          </a:xfrm>
          <a:prstGeom prst="rect">
            <a:avLst/>
          </a:prstGeom>
        </p:spPr>
      </p:pic>
      <p:sp>
        <p:nvSpPr>
          <p:cNvPr id="9"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1" name="Image 6" descr="preencoded.png"/>
          <p:cNvPicPr>
            <a:picLocks noChangeAspect="1"/>
          </p:cNvPicPr>
          <p:nvPr/>
        </p:nvPicPr>
        <p:blipFill>
          <a:blip r:embed="rId9"/>
          <a:stretch>
            <a:fillRect/>
          </a:stretch>
        </p:blipFill>
        <p:spPr>
          <a:xfrm>
            <a:off x="803097" y="3670764"/>
            <a:ext cx="6305550" cy="6086475"/>
          </a:xfrm>
          <a:prstGeom prst="rect">
            <a:avLst/>
          </a:prstGeom>
        </p:spPr>
      </p:pic>
      <p:sp>
        <p:nvSpPr>
          <p:cNvPr id="12"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34562" y="0"/>
            <a:ext cx="6503276" cy="10058400"/>
          </a:xfrm>
          <a:prstGeom prst="rect">
            <a:avLst/>
          </a:prstGeom>
        </p:spPr>
      </p:pic>
      <p:pic>
        <p:nvPicPr>
          <p:cNvPr id="3" name="Image 1" descr="preencoded.png"/>
          <p:cNvPicPr>
            <a:picLocks noChangeAspect="1"/>
          </p:cNvPicPr>
          <p:nvPr/>
        </p:nvPicPr>
        <p:blipFill>
          <a:blip r:embed="rId3"/>
          <a:stretch>
            <a:fillRect/>
          </a:stretch>
        </p:blipFill>
        <p:spPr>
          <a:xfrm>
            <a:off x="634562" y="0"/>
            <a:ext cx="6503276" cy="10058400"/>
          </a:xfrm>
          <a:prstGeom prst="rect">
            <a:avLst/>
          </a:prstGeom>
        </p:spPr>
      </p:pic>
      <p:pic>
        <p:nvPicPr>
          <p:cNvPr id="4" name="Image 2" descr="preencoded.png"/>
          <p:cNvPicPr>
            <a:picLocks noChangeAspect="1"/>
          </p:cNvPicPr>
          <p:nvPr/>
        </p:nvPicPr>
        <p:blipFill>
          <a:blip r:embed="rId4"/>
          <a:stretch>
            <a:fillRect/>
          </a:stretch>
        </p:blipFill>
        <p:spPr>
          <a:xfrm>
            <a:off x="634562" y="144517"/>
            <a:ext cx="6503276" cy="737038"/>
          </a:xfrm>
          <a:prstGeom prst="rect">
            <a:avLst/>
          </a:prstGeom>
        </p:spPr>
      </p:pic>
      <p:pic>
        <p:nvPicPr>
          <p:cNvPr id="5" name="Image 3" descr="preencoded.png"/>
          <p:cNvPicPr>
            <a:picLocks noChangeAspect="1"/>
          </p:cNvPicPr>
          <p:nvPr/>
        </p:nvPicPr>
        <p:blipFill>
          <a:blip r:embed="rId5"/>
          <a:stretch>
            <a:fillRect/>
          </a:stretch>
        </p:blipFill>
        <p:spPr>
          <a:xfrm>
            <a:off x="923597" y="1170590"/>
            <a:ext cx="5925207" cy="448003"/>
          </a:xfrm>
          <a:prstGeom prst="rect">
            <a:avLst/>
          </a:prstGeom>
        </p:spPr>
      </p:pic>
      <p:pic>
        <p:nvPicPr>
          <p:cNvPr id="6" name="Image 4" descr="preencoded.png"/>
          <p:cNvPicPr>
            <a:picLocks noChangeAspect="1"/>
          </p:cNvPicPr>
          <p:nvPr/>
        </p:nvPicPr>
        <p:blipFill>
          <a:blip r:embed="rId6"/>
          <a:stretch>
            <a:fillRect/>
          </a:stretch>
        </p:blipFill>
        <p:spPr>
          <a:xfrm>
            <a:off x="923597" y="1618593"/>
            <a:ext cx="5925207" cy="440778"/>
          </a:xfrm>
          <a:prstGeom prst="rect">
            <a:avLst/>
          </a:prstGeom>
        </p:spPr>
      </p:pic>
      <p:pic>
        <p:nvPicPr>
          <p:cNvPr id="7" name="Image 5" descr="preencoded.png"/>
          <p:cNvPicPr>
            <a:picLocks noChangeAspect="1"/>
          </p:cNvPicPr>
          <p:nvPr/>
        </p:nvPicPr>
        <p:blipFill>
          <a:blip r:embed="rId7"/>
          <a:stretch>
            <a:fillRect/>
          </a:stretch>
        </p:blipFill>
        <p:spPr>
          <a:xfrm>
            <a:off x="916371" y="1979886"/>
            <a:ext cx="5939659" cy="144517"/>
          </a:xfrm>
          <a:prstGeom prst="rect">
            <a:avLst/>
          </a:prstGeom>
        </p:spPr>
      </p:pic>
      <p:pic>
        <p:nvPicPr>
          <p:cNvPr id="8" name="Image 6" descr="preencoded.png"/>
          <p:cNvPicPr>
            <a:picLocks noChangeAspect="1"/>
          </p:cNvPicPr>
          <p:nvPr/>
        </p:nvPicPr>
        <p:blipFill>
          <a:blip r:embed="rId8"/>
          <a:stretch>
            <a:fillRect/>
          </a:stretch>
        </p:blipFill>
        <p:spPr>
          <a:xfrm>
            <a:off x="5981700" y="1748658"/>
            <a:ext cx="722586" cy="173421"/>
          </a:xfrm>
          <a:prstGeom prst="rect">
            <a:avLst/>
          </a:prstGeom>
        </p:spPr>
      </p:pic>
      <p:pic>
        <p:nvPicPr>
          <p:cNvPr id="9" name="Image 7" descr="preencoded.png"/>
          <p:cNvPicPr>
            <a:picLocks noChangeAspect="1"/>
          </p:cNvPicPr>
          <p:nvPr/>
        </p:nvPicPr>
        <p:blipFill>
          <a:blip r:embed="rId7"/>
          <a:stretch>
            <a:fillRect/>
          </a:stretch>
        </p:blipFill>
        <p:spPr>
          <a:xfrm>
            <a:off x="916371" y="2529052"/>
            <a:ext cx="5939659" cy="144517"/>
          </a:xfrm>
          <a:prstGeom prst="rect">
            <a:avLst/>
          </a:prstGeom>
        </p:spPr>
      </p:pic>
      <p:pic>
        <p:nvPicPr>
          <p:cNvPr id="10" name="Image 8" descr="preencoded.png"/>
          <p:cNvPicPr>
            <a:picLocks noChangeAspect="1"/>
          </p:cNvPicPr>
          <p:nvPr/>
        </p:nvPicPr>
        <p:blipFill>
          <a:blip r:embed="rId8"/>
          <a:stretch>
            <a:fillRect/>
          </a:stretch>
        </p:blipFill>
        <p:spPr>
          <a:xfrm>
            <a:off x="5981700" y="2243630"/>
            <a:ext cx="722586" cy="173421"/>
          </a:xfrm>
          <a:prstGeom prst="rect">
            <a:avLst/>
          </a:prstGeom>
        </p:spPr>
      </p:pic>
      <p:pic>
        <p:nvPicPr>
          <p:cNvPr id="11" name="Image 9" descr="preencoded.png"/>
          <p:cNvPicPr>
            <a:picLocks noChangeAspect="1"/>
          </p:cNvPicPr>
          <p:nvPr/>
        </p:nvPicPr>
        <p:blipFill>
          <a:blip r:embed="rId9"/>
          <a:stretch>
            <a:fillRect/>
          </a:stretch>
        </p:blipFill>
        <p:spPr>
          <a:xfrm>
            <a:off x="923597" y="2608536"/>
            <a:ext cx="5925207" cy="549166"/>
          </a:xfrm>
          <a:prstGeom prst="rect">
            <a:avLst/>
          </a:prstGeom>
        </p:spPr>
      </p:pic>
      <p:pic>
        <p:nvPicPr>
          <p:cNvPr id="12" name="Image 10" descr="preencoded.png"/>
          <p:cNvPicPr>
            <a:picLocks noChangeAspect="1"/>
          </p:cNvPicPr>
          <p:nvPr/>
        </p:nvPicPr>
        <p:blipFill>
          <a:blip r:embed="rId7"/>
          <a:stretch>
            <a:fillRect/>
          </a:stretch>
        </p:blipFill>
        <p:spPr>
          <a:xfrm>
            <a:off x="916371" y="3078217"/>
            <a:ext cx="5939659" cy="144517"/>
          </a:xfrm>
          <a:prstGeom prst="rect">
            <a:avLst/>
          </a:prstGeom>
        </p:spPr>
      </p:pic>
      <p:pic>
        <p:nvPicPr>
          <p:cNvPr id="13" name="Image 11" descr="preencoded.png"/>
          <p:cNvPicPr>
            <a:picLocks noChangeAspect="1"/>
          </p:cNvPicPr>
          <p:nvPr/>
        </p:nvPicPr>
        <p:blipFill>
          <a:blip r:embed="rId8"/>
          <a:stretch>
            <a:fillRect/>
          </a:stretch>
        </p:blipFill>
        <p:spPr>
          <a:xfrm>
            <a:off x="5981700" y="2792796"/>
            <a:ext cx="722586" cy="173421"/>
          </a:xfrm>
          <a:prstGeom prst="rect">
            <a:avLst/>
          </a:prstGeom>
        </p:spPr>
      </p:pic>
      <p:pic>
        <p:nvPicPr>
          <p:cNvPr id="14" name="Image 12" descr="preencoded.png"/>
          <p:cNvPicPr>
            <a:picLocks noChangeAspect="1"/>
          </p:cNvPicPr>
          <p:nvPr/>
        </p:nvPicPr>
        <p:blipFill>
          <a:blip r:embed="rId7"/>
          <a:stretch>
            <a:fillRect/>
          </a:stretch>
        </p:blipFill>
        <p:spPr>
          <a:xfrm>
            <a:off x="916371" y="3627383"/>
            <a:ext cx="5939659" cy="144517"/>
          </a:xfrm>
          <a:prstGeom prst="rect">
            <a:avLst/>
          </a:prstGeom>
        </p:spPr>
      </p:pic>
      <p:pic>
        <p:nvPicPr>
          <p:cNvPr id="15" name="Image 13" descr="preencoded.png"/>
          <p:cNvPicPr>
            <a:picLocks noChangeAspect="1"/>
          </p:cNvPicPr>
          <p:nvPr/>
        </p:nvPicPr>
        <p:blipFill>
          <a:blip r:embed="rId8"/>
          <a:stretch>
            <a:fillRect/>
          </a:stretch>
        </p:blipFill>
        <p:spPr>
          <a:xfrm>
            <a:off x="5981700" y="3341961"/>
            <a:ext cx="722586" cy="173421"/>
          </a:xfrm>
          <a:prstGeom prst="rect">
            <a:avLst/>
          </a:prstGeom>
        </p:spPr>
      </p:pic>
      <p:pic>
        <p:nvPicPr>
          <p:cNvPr id="16" name="Image 14" descr="preencoded.png"/>
          <p:cNvPicPr>
            <a:picLocks noChangeAspect="1"/>
          </p:cNvPicPr>
          <p:nvPr/>
        </p:nvPicPr>
        <p:blipFill>
          <a:blip r:embed="rId10"/>
          <a:stretch>
            <a:fillRect/>
          </a:stretch>
        </p:blipFill>
        <p:spPr>
          <a:xfrm>
            <a:off x="923597" y="3706868"/>
            <a:ext cx="5925207" cy="657553"/>
          </a:xfrm>
          <a:prstGeom prst="rect">
            <a:avLst/>
          </a:prstGeom>
        </p:spPr>
      </p:pic>
      <p:pic>
        <p:nvPicPr>
          <p:cNvPr id="17" name="Image 15" descr="preencoded.png"/>
          <p:cNvPicPr>
            <a:picLocks noChangeAspect="1"/>
          </p:cNvPicPr>
          <p:nvPr/>
        </p:nvPicPr>
        <p:blipFill>
          <a:blip r:embed="rId7"/>
          <a:stretch>
            <a:fillRect/>
          </a:stretch>
        </p:blipFill>
        <p:spPr>
          <a:xfrm>
            <a:off x="916371" y="4284936"/>
            <a:ext cx="5939659" cy="144517"/>
          </a:xfrm>
          <a:prstGeom prst="rect">
            <a:avLst/>
          </a:prstGeom>
        </p:spPr>
      </p:pic>
      <p:pic>
        <p:nvPicPr>
          <p:cNvPr id="18" name="Image 16" descr="preencoded.png"/>
          <p:cNvPicPr>
            <a:picLocks noChangeAspect="1"/>
          </p:cNvPicPr>
          <p:nvPr/>
        </p:nvPicPr>
        <p:blipFill>
          <a:blip r:embed="rId8"/>
          <a:stretch>
            <a:fillRect/>
          </a:stretch>
        </p:blipFill>
        <p:spPr>
          <a:xfrm>
            <a:off x="5981700" y="3945321"/>
            <a:ext cx="722586" cy="173421"/>
          </a:xfrm>
          <a:prstGeom prst="rect">
            <a:avLst/>
          </a:prstGeom>
        </p:spPr>
      </p:pic>
      <p:pic>
        <p:nvPicPr>
          <p:cNvPr id="19" name="Image 17" descr="preencoded.png"/>
          <p:cNvPicPr>
            <a:picLocks noChangeAspect="1"/>
          </p:cNvPicPr>
          <p:nvPr/>
        </p:nvPicPr>
        <p:blipFill>
          <a:blip r:embed="rId11"/>
          <a:stretch>
            <a:fillRect/>
          </a:stretch>
        </p:blipFill>
        <p:spPr>
          <a:xfrm>
            <a:off x="923596" y="4870231"/>
            <a:ext cx="2890345" cy="1213945"/>
          </a:xfrm>
          <a:prstGeom prst="rect">
            <a:avLst/>
          </a:prstGeom>
        </p:spPr>
      </p:pic>
      <p:pic>
        <p:nvPicPr>
          <p:cNvPr id="20" name="Image 18" descr="preencoded.png"/>
          <p:cNvPicPr>
            <a:picLocks noChangeAspect="1"/>
          </p:cNvPicPr>
          <p:nvPr/>
        </p:nvPicPr>
        <p:blipFill>
          <a:blip r:embed="rId12"/>
          <a:stretch>
            <a:fillRect/>
          </a:stretch>
        </p:blipFill>
        <p:spPr>
          <a:xfrm>
            <a:off x="3597166" y="4826876"/>
            <a:ext cx="289034" cy="289034"/>
          </a:xfrm>
          <a:prstGeom prst="rect">
            <a:avLst/>
          </a:prstGeom>
        </p:spPr>
      </p:pic>
      <p:pic>
        <p:nvPicPr>
          <p:cNvPr id="21" name="Image 19" descr="preencoded.png"/>
          <p:cNvPicPr>
            <a:picLocks noChangeAspect="1"/>
          </p:cNvPicPr>
          <p:nvPr/>
        </p:nvPicPr>
        <p:blipFill>
          <a:blip r:embed="rId13"/>
          <a:stretch>
            <a:fillRect/>
          </a:stretch>
        </p:blipFill>
        <p:spPr>
          <a:xfrm>
            <a:off x="1060888" y="5318235"/>
            <a:ext cx="2615762" cy="144517"/>
          </a:xfrm>
          <a:prstGeom prst="rect">
            <a:avLst/>
          </a:prstGeom>
        </p:spPr>
      </p:pic>
      <p:pic>
        <p:nvPicPr>
          <p:cNvPr id="22" name="Image 20" descr="preencoded.png"/>
          <p:cNvPicPr>
            <a:picLocks noChangeAspect="1"/>
          </p:cNvPicPr>
          <p:nvPr/>
        </p:nvPicPr>
        <p:blipFill>
          <a:blip r:embed="rId14"/>
          <a:stretch>
            <a:fillRect/>
          </a:stretch>
        </p:blipFill>
        <p:spPr>
          <a:xfrm>
            <a:off x="1068114" y="5542236"/>
            <a:ext cx="2601310" cy="144517"/>
          </a:xfrm>
          <a:prstGeom prst="rect">
            <a:avLst/>
          </a:prstGeom>
        </p:spPr>
      </p:pic>
      <p:pic>
        <p:nvPicPr>
          <p:cNvPr id="23" name="Image 21" descr="preencoded.png"/>
          <p:cNvPicPr>
            <a:picLocks noChangeAspect="1"/>
          </p:cNvPicPr>
          <p:nvPr/>
        </p:nvPicPr>
        <p:blipFill>
          <a:blip r:embed="rId15"/>
          <a:stretch>
            <a:fillRect/>
          </a:stretch>
        </p:blipFill>
        <p:spPr>
          <a:xfrm>
            <a:off x="1068114" y="5542236"/>
            <a:ext cx="1242848" cy="144517"/>
          </a:xfrm>
          <a:prstGeom prst="rect">
            <a:avLst/>
          </a:prstGeom>
        </p:spPr>
      </p:pic>
      <p:pic>
        <p:nvPicPr>
          <p:cNvPr id="24" name="Image 22" descr="preencoded.png"/>
          <p:cNvPicPr>
            <a:picLocks noChangeAspect="1"/>
          </p:cNvPicPr>
          <p:nvPr/>
        </p:nvPicPr>
        <p:blipFill>
          <a:blip r:embed="rId16"/>
          <a:stretch>
            <a:fillRect/>
          </a:stretch>
        </p:blipFill>
        <p:spPr>
          <a:xfrm>
            <a:off x="3958459" y="4870231"/>
            <a:ext cx="2890345" cy="1213945"/>
          </a:xfrm>
          <a:prstGeom prst="rect">
            <a:avLst/>
          </a:prstGeom>
        </p:spPr>
      </p:pic>
      <p:pic>
        <p:nvPicPr>
          <p:cNvPr id="25" name="Image 23" descr="preencoded.png"/>
          <p:cNvPicPr>
            <a:picLocks noChangeAspect="1"/>
          </p:cNvPicPr>
          <p:nvPr/>
        </p:nvPicPr>
        <p:blipFill>
          <a:blip r:embed="rId12"/>
          <a:stretch>
            <a:fillRect/>
          </a:stretch>
        </p:blipFill>
        <p:spPr>
          <a:xfrm>
            <a:off x="6632028" y="4826876"/>
            <a:ext cx="289034" cy="289034"/>
          </a:xfrm>
          <a:prstGeom prst="rect">
            <a:avLst/>
          </a:prstGeom>
        </p:spPr>
      </p:pic>
      <p:pic>
        <p:nvPicPr>
          <p:cNvPr id="26" name="Image 24" descr="preencoded.png"/>
          <p:cNvPicPr>
            <a:picLocks noChangeAspect="1"/>
          </p:cNvPicPr>
          <p:nvPr/>
        </p:nvPicPr>
        <p:blipFill>
          <a:blip r:embed="rId13"/>
          <a:stretch>
            <a:fillRect/>
          </a:stretch>
        </p:blipFill>
        <p:spPr>
          <a:xfrm>
            <a:off x="4095750" y="5318235"/>
            <a:ext cx="2615762" cy="144517"/>
          </a:xfrm>
          <a:prstGeom prst="rect">
            <a:avLst/>
          </a:prstGeom>
        </p:spPr>
      </p:pic>
      <p:pic>
        <p:nvPicPr>
          <p:cNvPr id="27" name="Image 25" descr="preencoded.png"/>
          <p:cNvPicPr>
            <a:picLocks noChangeAspect="1"/>
          </p:cNvPicPr>
          <p:nvPr/>
        </p:nvPicPr>
        <p:blipFill>
          <a:blip r:embed="rId14"/>
          <a:stretch>
            <a:fillRect/>
          </a:stretch>
        </p:blipFill>
        <p:spPr>
          <a:xfrm>
            <a:off x="4102976" y="5542236"/>
            <a:ext cx="2601310" cy="144517"/>
          </a:xfrm>
          <a:prstGeom prst="rect">
            <a:avLst/>
          </a:prstGeom>
        </p:spPr>
      </p:pic>
      <p:pic>
        <p:nvPicPr>
          <p:cNvPr id="28" name="Image 26" descr="preencoded.png"/>
          <p:cNvPicPr>
            <a:picLocks noChangeAspect="1"/>
          </p:cNvPicPr>
          <p:nvPr/>
        </p:nvPicPr>
        <p:blipFill>
          <a:blip r:embed="rId17"/>
          <a:stretch>
            <a:fillRect/>
          </a:stretch>
        </p:blipFill>
        <p:spPr>
          <a:xfrm>
            <a:off x="4102976" y="5542236"/>
            <a:ext cx="1112783" cy="144517"/>
          </a:xfrm>
          <a:prstGeom prst="rect">
            <a:avLst/>
          </a:prstGeom>
        </p:spPr>
      </p:pic>
      <p:pic>
        <p:nvPicPr>
          <p:cNvPr id="29" name="Image 27" descr="preencoded.png"/>
          <p:cNvPicPr>
            <a:picLocks noChangeAspect="1"/>
          </p:cNvPicPr>
          <p:nvPr/>
        </p:nvPicPr>
        <p:blipFill>
          <a:blip r:embed="rId18"/>
          <a:stretch>
            <a:fillRect/>
          </a:stretch>
        </p:blipFill>
        <p:spPr>
          <a:xfrm>
            <a:off x="923596" y="6228693"/>
            <a:ext cx="2890345" cy="1213945"/>
          </a:xfrm>
          <a:prstGeom prst="rect">
            <a:avLst/>
          </a:prstGeom>
        </p:spPr>
      </p:pic>
      <p:pic>
        <p:nvPicPr>
          <p:cNvPr id="30" name="Image 28" descr="preencoded.png"/>
          <p:cNvPicPr>
            <a:picLocks noChangeAspect="1"/>
          </p:cNvPicPr>
          <p:nvPr/>
        </p:nvPicPr>
        <p:blipFill>
          <a:blip r:embed="rId12"/>
          <a:stretch>
            <a:fillRect/>
          </a:stretch>
        </p:blipFill>
        <p:spPr>
          <a:xfrm>
            <a:off x="3597166" y="6185338"/>
            <a:ext cx="289034" cy="289034"/>
          </a:xfrm>
          <a:prstGeom prst="rect">
            <a:avLst/>
          </a:prstGeom>
        </p:spPr>
      </p:pic>
      <p:pic>
        <p:nvPicPr>
          <p:cNvPr id="31" name="Image 29" descr="preencoded.png"/>
          <p:cNvPicPr>
            <a:picLocks noChangeAspect="1"/>
          </p:cNvPicPr>
          <p:nvPr/>
        </p:nvPicPr>
        <p:blipFill>
          <a:blip r:embed="rId13"/>
          <a:stretch>
            <a:fillRect/>
          </a:stretch>
        </p:blipFill>
        <p:spPr>
          <a:xfrm>
            <a:off x="1060888" y="6676697"/>
            <a:ext cx="2615762" cy="144517"/>
          </a:xfrm>
          <a:prstGeom prst="rect">
            <a:avLst/>
          </a:prstGeom>
        </p:spPr>
      </p:pic>
      <p:pic>
        <p:nvPicPr>
          <p:cNvPr id="32" name="Image 30" descr="preencoded.png"/>
          <p:cNvPicPr>
            <a:picLocks noChangeAspect="1"/>
          </p:cNvPicPr>
          <p:nvPr/>
        </p:nvPicPr>
        <p:blipFill>
          <a:blip r:embed="rId14"/>
          <a:stretch>
            <a:fillRect/>
          </a:stretch>
        </p:blipFill>
        <p:spPr>
          <a:xfrm>
            <a:off x="1068114" y="6900698"/>
            <a:ext cx="2601310" cy="144517"/>
          </a:xfrm>
          <a:prstGeom prst="rect">
            <a:avLst/>
          </a:prstGeom>
        </p:spPr>
      </p:pic>
      <p:pic>
        <p:nvPicPr>
          <p:cNvPr id="33" name="Image 31" descr="preencoded.png"/>
          <p:cNvPicPr>
            <a:picLocks noChangeAspect="1"/>
          </p:cNvPicPr>
          <p:nvPr/>
        </p:nvPicPr>
        <p:blipFill>
          <a:blip r:embed="rId19"/>
          <a:stretch>
            <a:fillRect/>
          </a:stretch>
        </p:blipFill>
        <p:spPr>
          <a:xfrm>
            <a:off x="1068114" y="6900698"/>
            <a:ext cx="614198" cy="144517"/>
          </a:xfrm>
          <a:prstGeom prst="rect">
            <a:avLst/>
          </a:prstGeom>
        </p:spPr>
      </p:pic>
      <p:pic>
        <p:nvPicPr>
          <p:cNvPr id="34" name="Image 32" descr="preencoded.png"/>
          <p:cNvPicPr>
            <a:picLocks noChangeAspect="1"/>
          </p:cNvPicPr>
          <p:nvPr/>
        </p:nvPicPr>
        <p:blipFill>
          <a:blip r:embed="rId20"/>
          <a:stretch>
            <a:fillRect/>
          </a:stretch>
        </p:blipFill>
        <p:spPr>
          <a:xfrm>
            <a:off x="3958459" y="6228693"/>
            <a:ext cx="2890345" cy="1213945"/>
          </a:xfrm>
          <a:prstGeom prst="rect">
            <a:avLst/>
          </a:prstGeom>
        </p:spPr>
      </p:pic>
      <p:pic>
        <p:nvPicPr>
          <p:cNvPr id="35" name="Image 33" descr="preencoded.png"/>
          <p:cNvPicPr>
            <a:picLocks noChangeAspect="1"/>
          </p:cNvPicPr>
          <p:nvPr/>
        </p:nvPicPr>
        <p:blipFill>
          <a:blip r:embed="rId12"/>
          <a:stretch>
            <a:fillRect/>
          </a:stretch>
        </p:blipFill>
        <p:spPr>
          <a:xfrm>
            <a:off x="6632028" y="6185338"/>
            <a:ext cx="289034" cy="289034"/>
          </a:xfrm>
          <a:prstGeom prst="rect">
            <a:avLst/>
          </a:prstGeom>
        </p:spPr>
      </p:pic>
      <p:pic>
        <p:nvPicPr>
          <p:cNvPr id="36" name="Image 34" descr="preencoded.png"/>
          <p:cNvPicPr>
            <a:picLocks noChangeAspect="1"/>
          </p:cNvPicPr>
          <p:nvPr/>
        </p:nvPicPr>
        <p:blipFill>
          <a:blip r:embed="rId13"/>
          <a:stretch>
            <a:fillRect/>
          </a:stretch>
        </p:blipFill>
        <p:spPr>
          <a:xfrm>
            <a:off x="4095750" y="6676697"/>
            <a:ext cx="2615762" cy="144517"/>
          </a:xfrm>
          <a:prstGeom prst="rect">
            <a:avLst/>
          </a:prstGeom>
        </p:spPr>
      </p:pic>
      <p:pic>
        <p:nvPicPr>
          <p:cNvPr id="37" name="Image 35" descr="preencoded.png"/>
          <p:cNvPicPr>
            <a:picLocks noChangeAspect="1"/>
          </p:cNvPicPr>
          <p:nvPr/>
        </p:nvPicPr>
        <p:blipFill>
          <a:blip r:embed="rId14"/>
          <a:stretch>
            <a:fillRect/>
          </a:stretch>
        </p:blipFill>
        <p:spPr>
          <a:xfrm>
            <a:off x="4102976" y="6900698"/>
            <a:ext cx="2601310" cy="144517"/>
          </a:xfrm>
          <a:prstGeom prst="rect">
            <a:avLst/>
          </a:prstGeom>
        </p:spPr>
      </p:pic>
      <p:pic>
        <p:nvPicPr>
          <p:cNvPr id="38" name="Image 36" descr="preencoded.png"/>
          <p:cNvPicPr>
            <a:picLocks noChangeAspect="1"/>
          </p:cNvPicPr>
          <p:nvPr/>
        </p:nvPicPr>
        <p:blipFill>
          <a:blip r:embed="rId21"/>
          <a:stretch>
            <a:fillRect/>
          </a:stretch>
        </p:blipFill>
        <p:spPr>
          <a:xfrm>
            <a:off x="4102976" y="6900698"/>
            <a:ext cx="1185041" cy="144517"/>
          </a:xfrm>
          <a:prstGeom prst="rect">
            <a:avLst/>
          </a:prstGeom>
        </p:spPr>
      </p:pic>
      <p:pic>
        <p:nvPicPr>
          <p:cNvPr id="39" name="Image 37" descr="preencoded.png"/>
          <p:cNvPicPr>
            <a:picLocks noChangeAspect="1"/>
          </p:cNvPicPr>
          <p:nvPr/>
        </p:nvPicPr>
        <p:blipFill>
          <a:blip r:embed="rId22"/>
          <a:stretch>
            <a:fillRect/>
          </a:stretch>
        </p:blipFill>
        <p:spPr>
          <a:xfrm>
            <a:off x="2296511" y="7587155"/>
            <a:ext cx="3179379" cy="1213945"/>
          </a:xfrm>
          <a:prstGeom prst="rect">
            <a:avLst/>
          </a:prstGeom>
        </p:spPr>
      </p:pic>
      <p:pic>
        <p:nvPicPr>
          <p:cNvPr id="40" name="Image 38" descr="preencoded.png"/>
          <p:cNvPicPr>
            <a:picLocks noChangeAspect="1"/>
          </p:cNvPicPr>
          <p:nvPr/>
        </p:nvPicPr>
        <p:blipFill>
          <a:blip r:embed="rId12"/>
          <a:stretch>
            <a:fillRect/>
          </a:stretch>
        </p:blipFill>
        <p:spPr>
          <a:xfrm>
            <a:off x="5259114" y="7543800"/>
            <a:ext cx="289034" cy="289034"/>
          </a:xfrm>
          <a:prstGeom prst="rect">
            <a:avLst/>
          </a:prstGeom>
        </p:spPr>
      </p:pic>
      <p:pic>
        <p:nvPicPr>
          <p:cNvPr id="41" name="Image 39" descr="preencoded.png"/>
          <p:cNvPicPr>
            <a:picLocks noChangeAspect="1"/>
          </p:cNvPicPr>
          <p:nvPr/>
        </p:nvPicPr>
        <p:blipFill>
          <a:blip r:embed="rId23"/>
          <a:stretch>
            <a:fillRect/>
          </a:stretch>
        </p:blipFill>
        <p:spPr>
          <a:xfrm>
            <a:off x="2433802" y="8035159"/>
            <a:ext cx="2904797" cy="144517"/>
          </a:xfrm>
          <a:prstGeom prst="rect">
            <a:avLst/>
          </a:prstGeom>
        </p:spPr>
      </p:pic>
      <p:pic>
        <p:nvPicPr>
          <p:cNvPr id="42" name="Image 40" descr="preencoded.png"/>
          <p:cNvPicPr>
            <a:picLocks noChangeAspect="1"/>
          </p:cNvPicPr>
          <p:nvPr/>
        </p:nvPicPr>
        <p:blipFill>
          <a:blip r:embed="rId24"/>
          <a:stretch>
            <a:fillRect/>
          </a:stretch>
        </p:blipFill>
        <p:spPr>
          <a:xfrm>
            <a:off x="2441028" y="8259160"/>
            <a:ext cx="2890345" cy="144517"/>
          </a:xfrm>
          <a:prstGeom prst="rect">
            <a:avLst/>
          </a:prstGeom>
        </p:spPr>
      </p:pic>
      <p:pic>
        <p:nvPicPr>
          <p:cNvPr id="43" name="Image 41" descr="preencoded.png"/>
          <p:cNvPicPr>
            <a:picLocks noChangeAspect="1"/>
          </p:cNvPicPr>
          <p:nvPr/>
        </p:nvPicPr>
        <p:blipFill>
          <a:blip r:embed="rId25"/>
          <a:stretch>
            <a:fillRect/>
          </a:stretch>
        </p:blipFill>
        <p:spPr>
          <a:xfrm>
            <a:off x="2441028" y="8259160"/>
            <a:ext cx="1286203" cy="144517"/>
          </a:xfrm>
          <a:prstGeom prst="rect">
            <a:avLst/>
          </a:prstGeom>
        </p:spPr>
      </p:pic>
      <p:pic>
        <p:nvPicPr>
          <p:cNvPr id="44" name="Image 42" descr="preencoded.png"/>
          <p:cNvPicPr>
            <a:picLocks noChangeAspect="1"/>
          </p:cNvPicPr>
          <p:nvPr/>
        </p:nvPicPr>
        <p:blipFill>
          <a:blip r:embed="rId26"/>
          <a:stretch>
            <a:fillRect/>
          </a:stretch>
        </p:blipFill>
        <p:spPr>
          <a:xfrm>
            <a:off x="634562" y="9162393"/>
            <a:ext cx="6503276" cy="896007"/>
          </a:xfrm>
          <a:prstGeom prst="rect">
            <a:avLst/>
          </a:prstGeom>
        </p:spPr>
      </p:pic>
      <p:sp>
        <p:nvSpPr>
          <p:cNvPr id="45" name="Text 0"/>
          <p:cNvSpPr/>
          <p:nvPr/>
        </p:nvSpPr>
        <p:spPr>
          <a:xfrm>
            <a:off x="2691563" y="361293"/>
            <a:ext cx="2398986" cy="30348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1991"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Strategic KPI Matrix</a:t>
            </a:r>
            <a:endParaRPr kumimoji="0" lang="en-US" sz="1991"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Text 1"/>
          <p:cNvSpPr/>
          <p:nvPr/>
        </p:nvSpPr>
        <p:spPr>
          <a:xfrm>
            <a:off x="1068114" y="1336784"/>
            <a:ext cx="419100" cy="11561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Initiative</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Text 2"/>
          <p:cNvSpPr/>
          <p:nvPr/>
        </p:nvSpPr>
        <p:spPr>
          <a:xfrm>
            <a:off x="2285672" y="1278977"/>
            <a:ext cx="59974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Strategic Domain</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Text 3"/>
          <p:cNvSpPr/>
          <p:nvPr/>
        </p:nvSpPr>
        <p:spPr>
          <a:xfrm>
            <a:off x="3026322" y="1336784"/>
            <a:ext cx="939362" cy="11561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KPI (Target Output)</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 4"/>
          <p:cNvSpPr/>
          <p:nvPr/>
        </p:nvSpPr>
        <p:spPr>
          <a:xfrm>
            <a:off x="4363107" y="1278977"/>
            <a:ext cx="47690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Baseline (%)</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 5"/>
          <p:cNvSpPr/>
          <p:nvPr/>
        </p:nvSpPr>
        <p:spPr>
          <a:xfrm>
            <a:off x="4984531" y="1278977"/>
            <a:ext cx="47690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Target (%)</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 6"/>
          <p:cNvSpPr/>
          <p:nvPr/>
        </p:nvSpPr>
        <p:spPr>
          <a:xfrm>
            <a:off x="5605955" y="1278977"/>
            <a:ext cx="476907" cy="23122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Weight (%)</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Text 7"/>
          <p:cNvSpPr/>
          <p:nvPr/>
        </p:nvSpPr>
        <p:spPr>
          <a:xfrm>
            <a:off x="6311156" y="1336784"/>
            <a:ext cx="317938" cy="11561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Status</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Text 8"/>
          <p:cNvSpPr/>
          <p:nvPr/>
        </p:nvSpPr>
        <p:spPr>
          <a:xfrm>
            <a:off x="1068114" y="1726981"/>
            <a:ext cx="1011621"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Financial Forecast &amp; Variance Reporting</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Text 9"/>
          <p:cNvSpPr/>
          <p:nvPr/>
        </p:nvSpPr>
        <p:spPr>
          <a:xfrm>
            <a:off x="2317285" y="1781176"/>
            <a:ext cx="382971"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Financial</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Text 10"/>
          <p:cNvSpPr/>
          <p:nvPr/>
        </p:nvSpPr>
        <p:spPr>
          <a:xfrm>
            <a:off x="2930804" y="1726981"/>
            <a:ext cx="1127234"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Monthly variance reports delivered &amp; reviewed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Text 11"/>
          <p:cNvSpPr/>
          <p:nvPr/>
        </p:nvSpPr>
        <p:spPr>
          <a:xfrm>
            <a:off x="4332736" y="1781176"/>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45.0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12"/>
          <p:cNvSpPr/>
          <p:nvPr/>
        </p:nvSpPr>
        <p:spPr>
          <a:xfrm>
            <a:off x="4926840" y="1781176"/>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Text 13"/>
          <p:cNvSpPr/>
          <p:nvPr/>
        </p:nvSpPr>
        <p:spPr>
          <a:xfrm>
            <a:off x="5560114" y="1781176"/>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15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Text 14"/>
          <p:cNvSpPr/>
          <p:nvPr/>
        </p:nvSpPr>
        <p:spPr>
          <a:xfrm>
            <a:off x="6089865" y="1781176"/>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 15"/>
          <p:cNvSpPr/>
          <p:nvPr/>
        </p:nvSpPr>
        <p:spPr>
          <a:xfrm>
            <a:off x="1068114" y="2167759"/>
            <a:ext cx="1011621"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SOP Development &amp; KPI Dashboard Implementation</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 16"/>
          <p:cNvSpPr/>
          <p:nvPr/>
        </p:nvSpPr>
        <p:spPr>
          <a:xfrm>
            <a:off x="2262412" y="2276147"/>
            <a:ext cx="491359"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Operational</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 17"/>
          <p:cNvSpPr/>
          <p:nvPr/>
        </p:nvSpPr>
        <p:spPr>
          <a:xfrm>
            <a:off x="2930804" y="2167759"/>
            <a:ext cx="1127234"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All core processes documented; KPIs tracked quarterly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Text 18"/>
          <p:cNvSpPr/>
          <p:nvPr/>
        </p:nvSpPr>
        <p:spPr>
          <a:xfrm>
            <a:off x="4332736" y="2276147"/>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Text 19"/>
          <p:cNvSpPr/>
          <p:nvPr/>
        </p:nvSpPr>
        <p:spPr>
          <a:xfrm>
            <a:off x="4926840" y="2276147"/>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Text 20"/>
          <p:cNvSpPr/>
          <p:nvPr/>
        </p:nvSpPr>
        <p:spPr>
          <a:xfrm>
            <a:off x="5560114" y="2276147"/>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21"/>
          <p:cNvSpPr/>
          <p:nvPr/>
        </p:nvSpPr>
        <p:spPr>
          <a:xfrm>
            <a:off x="6089865" y="2276147"/>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Text 22"/>
          <p:cNvSpPr/>
          <p:nvPr/>
        </p:nvSpPr>
        <p:spPr>
          <a:xfrm>
            <a:off x="1068114" y="2771118"/>
            <a:ext cx="1011621"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CRM &amp; Digital Systems Deployment</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Text 23"/>
          <p:cNvSpPr/>
          <p:nvPr/>
        </p:nvSpPr>
        <p:spPr>
          <a:xfrm>
            <a:off x="2262412" y="2825312"/>
            <a:ext cx="491359"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Technology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24"/>
          <p:cNvSpPr/>
          <p:nvPr/>
        </p:nvSpPr>
        <p:spPr>
          <a:xfrm>
            <a:off x="2930804" y="2716924"/>
            <a:ext cx="1127234"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CRM &amp; accounting tools active; backups and access controls in place</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Text 25"/>
          <p:cNvSpPr/>
          <p:nvPr/>
        </p:nvSpPr>
        <p:spPr>
          <a:xfrm>
            <a:off x="4332736" y="2825312"/>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20.9</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Text 26"/>
          <p:cNvSpPr/>
          <p:nvPr/>
        </p:nvSpPr>
        <p:spPr>
          <a:xfrm>
            <a:off x="4926840" y="2825312"/>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75.0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Text 27"/>
          <p:cNvSpPr/>
          <p:nvPr/>
        </p:nvSpPr>
        <p:spPr>
          <a:xfrm>
            <a:off x="5560114" y="2825312"/>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15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Text 28"/>
          <p:cNvSpPr/>
          <p:nvPr/>
        </p:nvSpPr>
        <p:spPr>
          <a:xfrm>
            <a:off x="6089865" y="2825312"/>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Text 29"/>
          <p:cNvSpPr/>
          <p:nvPr/>
        </p:nvSpPr>
        <p:spPr>
          <a:xfrm>
            <a:off x="1068114" y="3266090"/>
            <a:ext cx="1011621"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Customer Segmentation &amp; GTM Strategy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Text 30"/>
          <p:cNvSpPr/>
          <p:nvPr/>
        </p:nvSpPr>
        <p:spPr>
          <a:xfrm>
            <a:off x="2224252" y="3320284"/>
            <a:ext cx="563617"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Market &amp; Customer</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Text 31"/>
          <p:cNvSpPr/>
          <p:nvPr/>
        </p:nvSpPr>
        <p:spPr>
          <a:xfrm>
            <a:off x="2930804" y="3266090"/>
            <a:ext cx="1127234"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Personas, GTM funnel, and brand assets published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7" name="Text 32"/>
          <p:cNvSpPr/>
          <p:nvPr/>
        </p:nvSpPr>
        <p:spPr>
          <a:xfrm>
            <a:off x="4332736" y="337447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42.7</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Text 33"/>
          <p:cNvSpPr/>
          <p:nvPr/>
        </p:nvSpPr>
        <p:spPr>
          <a:xfrm>
            <a:off x="4926840" y="337447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85.0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Text 34"/>
          <p:cNvSpPr/>
          <p:nvPr/>
        </p:nvSpPr>
        <p:spPr>
          <a:xfrm>
            <a:off x="5560114" y="3374478"/>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Text 35"/>
          <p:cNvSpPr/>
          <p:nvPr/>
        </p:nvSpPr>
        <p:spPr>
          <a:xfrm>
            <a:off x="6089865" y="3374478"/>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Text 36"/>
          <p:cNvSpPr/>
          <p:nvPr/>
        </p:nvSpPr>
        <p:spPr>
          <a:xfrm>
            <a:off x="1068114" y="3923643"/>
            <a:ext cx="1011621" cy="216776"/>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Governance Charter &amp; Risk Framework</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Text 37"/>
          <p:cNvSpPr/>
          <p:nvPr/>
        </p:nvSpPr>
        <p:spPr>
          <a:xfrm>
            <a:off x="2224252" y="3869450"/>
            <a:ext cx="563617" cy="325164"/>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Governance &amp; Compliance</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Text 38"/>
          <p:cNvSpPr/>
          <p:nvPr/>
        </p:nvSpPr>
        <p:spPr>
          <a:xfrm>
            <a:off x="2930804" y="3815255"/>
            <a:ext cx="1127234" cy="433552"/>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Strategy, board charter signed; risk register and compliance policies implemented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Text 39"/>
          <p:cNvSpPr/>
          <p:nvPr/>
        </p:nvSpPr>
        <p:spPr>
          <a:xfrm>
            <a:off x="4332736" y="397783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42.0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Text 40"/>
          <p:cNvSpPr/>
          <p:nvPr/>
        </p:nvSpPr>
        <p:spPr>
          <a:xfrm>
            <a:off x="4926840" y="3977838"/>
            <a:ext cx="187872"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80.0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41"/>
          <p:cNvSpPr/>
          <p:nvPr/>
        </p:nvSpPr>
        <p:spPr>
          <a:xfrm>
            <a:off x="5560114" y="3977838"/>
            <a:ext cx="108388"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20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42"/>
          <p:cNvSpPr/>
          <p:nvPr/>
        </p:nvSpPr>
        <p:spPr>
          <a:xfrm>
            <a:off x="6089865" y="3977838"/>
            <a:ext cx="513036" cy="108388"/>
          </a:xfrm>
          <a:prstGeom prst="rect">
            <a:avLst/>
          </a:prstGeom>
          <a:noFill/>
          <a:ln/>
        </p:spPr>
        <p:txBody>
          <a:bodyPr wrap="square" lIns="0" tIns="0" rIns="0" bIns="0" rtlCol="0" anchor="ctr"/>
          <a:lstStyle/>
          <a:p>
            <a:pPr marL="0" marR="0" lvl="0" indent="0" algn="ctr" defTabSz="693664" rtl="0" eaLnBrk="1" fontAlgn="auto" latinLnBrk="0" hangingPunct="1">
              <a:lnSpc>
                <a:spcPct val="100000"/>
              </a:lnSpc>
              <a:spcBef>
                <a:spcPts val="0"/>
              </a:spcBef>
              <a:spcAft>
                <a:spcPts val="0"/>
              </a:spcAft>
              <a:buClrTx/>
              <a:buSzTx/>
              <a:buFontTx/>
              <a:buNone/>
              <a:tabLst/>
              <a:defRPr/>
            </a:pPr>
            <a:r>
              <a:rPr kumimoji="0" lang="en-US" sz="740"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Not Started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8" name="Text 43"/>
          <p:cNvSpPr/>
          <p:nvPr/>
        </p:nvSpPr>
        <p:spPr>
          <a:xfrm>
            <a:off x="3640406" y="4913586"/>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15%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44"/>
          <p:cNvSpPr/>
          <p:nvPr/>
        </p:nvSpPr>
        <p:spPr>
          <a:xfrm>
            <a:off x="1068114" y="5043651"/>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Financial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45"/>
          <p:cNvSpPr/>
          <p:nvPr/>
        </p:nvSpPr>
        <p:spPr>
          <a:xfrm>
            <a:off x="1068114" y="5209847"/>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Financial Forecast &amp; Variance Reporting</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Text 46"/>
          <p:cNvSpPr/>
          <p:nvPr/>
        </p:nvSpPr>
        <p:spPr>
          <a:xfrm>
            <a:off x="2065059" y="5563914"/>
            <a:ext cx="180647"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45%</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Text 47"/>
          <p:cNvSpPr/>
          <p:nvPr/>
        </p:nvSpPr>
        <p:spPr>
          <a:xfrm>
            <a:off x="1068114" y="5831271"/>
            <a:ext cx="563617"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Text 48"/>
          <p:cNvSpPr/>
          <p:nvPr/>
        </p:nvSpPr>
        <p:spPr>
          <a:xfrm>
            <a:off x="3157631" y="5831271"/>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Text 49"/>
          <p:cNvSpPr/>
          <p:nvPr/>
        </p:nvSpPr>
        <p:spPr>
          <a:xfrm>
            <a:off x="6675268" y="4913586"/>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Text 50"/>
          <p:cNvSpPr/>
          <p:nvPr/>
        </p:nvSpPr>
        <p:spPr>
          <a:xfrm>
            <a:off x="4102976" y="5043651"/>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Operational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51"/>
          <p:cNvSpPr/>
          <p:nvPr/>
        </p:nvSpPr>
        <p:spPr>
          <a:xfrm>
            <a:off x="4102976" y="5209847"/>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SOP Development &amp; KPI Dashboard</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Text 52"/>
          <p:cNvSpPr/>
          <p:nvPr/>
        </p:nvSpPr>
        <p:spPr>
          <a:xfrm>
            <a:off x="4969856" y="5563914"/>
            <a:ext cx="180647"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40%</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53"/>
          <p:cNvSpPr/>
          <p:nvPr/>
        </p:nvSpPr>
        <p:spPr>
          <a:xfrm>
            <a:off x="4102976" y="5831271"/>
            <a:ext cx="563617"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Text 54"/>
          <p:cNvSpPr/>
          <p:nvPr/>
        </p:nvSpPr>
        <p:spPr>
          <a:xfrm>
            <a:off x="6192493" y="5831271"/>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Text 55"/>
          <p:cNvSpPr/>
          <p:nvPr/>
        </p:nvSpPr>
        <p:spPr>
          <a:xfrm>
            <a:off x="3640406" y="6272048"/>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15%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Text 56"/>
          <p:cNvSpPr/>
          <p:nvPr/>
        </p:nvSpPr>
        <p:spPr>
          <a:xfrm>
            <a:off x="1068114" y="6402114"/>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Technology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Text 57"/>
          <p:cNvSpPr/>
          <p:nvPr/>
        </p:nvSpPr>
        <p:spPr>
          <a:xfrm>
            <a:off x="1068114" y="6568309"/>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CRM &amp; Digital Systems Deployment</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 58"/>
          <p:cNvSpPr/>
          <p:nvPr/>
        </p:nvSpPr>
        <p:spPr>
          <a:xfrm>
            <a:off x="1365842" y="6922376"/>
            <a:ext cx="252905"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20.9%</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4" name="Text 59"/>
          <p:cNvSpPr/>
          <p:nvPr/>
        </p:nvSpPr>
        <p:spPr>
          <a:xfrm>
            <a:off x="1068114" y="7189733"/>
            <a:ext cx="63587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20.9%</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 60"/>
          <p:cNvSpPr/>
          <p:nvPr/>
        </p:nvSpPr>
        <p:spPr>
          <a:xfrm>
            <a:off x="3157631" y="7189733"/>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75%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Text 61"/>
          <p:cNvSpPr/>
          <p:nvPr/>
        </p:nvSpPr>
        <p:spPr>
          <a:xfrm>
            <a:off x="6675268" y="6272048"/>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25%</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 62"/>
          <p:cNvSpPr/>
          <p:nvPr/>
        </p:nvSpPr>
        <p:spPr>
          <a:xfrm>
            <a:off x="4102976" y="6402114"/>
            <a:ext cx="2608536"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Market &amp; Customer Domain</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Text 63"/>
          <p:cNvSpPr/>
          <p:nvPr/>
        </p:nvSpPr>
        <p:spPr>
          <a:xfrm>
            <a:off x="4102976" y="6568309"/>
            <a:ext cx="260853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Customer Segmentation &amp; GTM Strategy</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 64"/>
          <p:cNvSpPr/>
          <p:nvPr/>
        </p:nvSpPr>
        <p:spPr>
          <a:xfrm>
            <a:off x="4967825" y="6922376"/>
            <a:ext cx="252905"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42.7%</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 65"/>
          <p:cNvSpPr/>
          <p:nvPr/>
        </p:nvSpPr>
        <p:spPr>
          <a:xfrm>
            <a:off x="4102976" y="7189733"/>
            <a:ext cx="635876"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42.7%</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66"/>
          <p:cNvSpPr/>
          <p:nvPr/>
        </p:nvSpPr>
        <p:spPr>
          <a:xfrm>
            <a:off x="6192493" y="7189733"/>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85%</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Text 67"/>
          <p:cNvSpPr/>
          <p:nvPr/>
        </p:nvSpPr>
        <p:spPr>
          <a:xfrm>
            <a:off x="5302354" y="7630510"/>
            <a:ext cx="209550" cy="115614"/>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20%</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Text 68"/>
          <p:cNvSpPr/>
          <p:nvPr/>
        </p:nvSpPr>
        <p:spPr>
          <a:xfrm>
            <a:off x="2441028" y="7760576"/>
            <a:ext cx="2897571" cy="130066"/>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910" b="1"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Governance &amp; Compliance</a:t>
            </a:r>
            <a:endParaRPr kumimoji="0" lang="en-US" sz="91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Text 69"/>
          <p:cNvSpPr/>
          <p:nvPr/>
        </p:nvSpPr>
        <p:spPr>
          <a:xfrm>
            <a:off x="2441028" y="7926771"/>
            <a:ext cx="2897571"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777777"/>
                </a:solidFill>
                <a:effectLst/>
                <a:uLnTx/>
                <a:uFillTx/>
                <a:latin typeface="Arimo" pitchFamily="34" charset="0"/>
                <a:ea typeface="Arimo" pitchFamily="34" charset="-122"/>
                <a:cs typeface="Arimo" pitchFamily="34" charset="-120"/>
              </a:rPr>
              <a:t>Governance Charter &amp; Risk Framework</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Text 70"/>
          <p:cNvSpPr/>
          <p:nvPr/>
        </p:nvSpPr>
        <p:spPr>
          <a:xfrm>
            <a:off x="3481328" y="8280838"/>
            <a:ext cx="180647" cy="101162"/>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683" b="1" i="0" u="none" strike="noStrike" kern="1200" cap="none" spc="0" normalizeH="0" baseline="0" noProof="0" dirty="0">
                <a:ln>
                  <a:noFill/>
                </a:ln>
                <a:solidFill>
                  <a:srgbClr val="FFFFFF"/>
                </a:solidFill>
                <a:effectLst/>
                <a:uLnTx/>
                <a:uFillTx/>
                <a:latin typeface="Arimo" pitchFamily="34" charset="0"/>
                <a:ea typeface="Arimo" pitchFamily="34" charset="-122"/>
                <a:cs typeface="Arimo" pitchFamily="34" charset="-120"/>
              </a:rPr>
              <a:t>42%</a:t>
            </a:r>
            <a:endParaRPr kumimoji="0" lang="en-US" sz="683"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Text 71"/>
          <p:cNvSpPr/>
          <p:nvPr/>
        </p:nvSpPr>
        <p:spPr>
          <a:xfrm>
            <a:off x="2441028" y="8548195"/>
            <a:ext cx="563617"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Current: 42%</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Text 72"/>
          <p:cNvSpPr/>
          <p:nvPr/>
        </p:nvSpPr>
        <p:spPr>
          <a:xfrm>
            <a:off x="4819579" y="8548195"/>
            <a:ext cx="520262" cy="108388"/>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40"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Target: 80%</a:t>
            </a:r>
            <a:endParaRPr kumimoji="0" lang="en-US" sz="74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Text 73"/>
          <p:cNvSpPr/>
          <p:nvPr/>
        </p:nvSpPr>
        <p:spPr>
          <a:xfrm>
            <a:off x="1140373" y="9379169"/>
            <a:ext cx="5491655" cy="462455"/>
          </a:xfrm>
          <a:prstGeom prst="rect">
            <a:avLst/>
          </a:prstGeom>
          <a:noFill/>
          <a:ln/>
        </p:spPr>
        <p:txBody>
          <a:bodyPr wrap="square" lIns="0" tIns="0" rIns="0" bIns="0" rtlCol="0" anchor="ctr"/>
          <a:lstStyle/>
          <a:p>
            <a:pPr marL="0" marR="0" lvl="0" indent="0" algn="l" defTabSz="693664" rtl="0" eaLnBrk="1" fontAlgn="auto" latinLnBrk="0" hangingPunct="1">
              <a:lnSpc>
                <a:spcPct val="100000"/>
              </a:lnSpc>
              <a:spcBef>
                <a:spcPts val="0"/>
              </a:spcBef>
              <a:spcAft>
                <a:spcPts val="0"/>
              </a:spcAft>
              <a:buClrTx/>
              <a:buSzTx/>
              <a:buFontTx/>
              <a:buNone/>
              <a:tabLst/>
              <a:defRPr/>
            </a:pPr>
            <a:r>
              <a:rPr kumimoji="0" lang="en-US" sz="797" b="0" i="0" u="none" strike="noStrike" kern="1200" cap="none" spc="0" normalizeH="0" baseline="0" noProof="0" dirty="0">
                <a:ln>
                  <a:noFill/>
                </a:ln>
                <a:solidFill>
                  <a:srgbClr val="333333"/>
                </a:solidFill>
                <a:effectLst/>
                <a:uLnTx/>
                <a:uFillTx/>
                <a:latin typeface="Arimo" pitchFamily="34" charset="0"/>
                <a:ea typeface="Arimo" pitchFamily="34" charset="-122"/>
                <a:cs typeface="Arimo" pitchFamily="34" charset="-120"/>
              </a:rPr>
              <a:t>All initiatives are currently in "Not Started" status. The Strategic KPI Matrix tracks 5 key domains with assigned strategic weights and targets. The highest weighted domains (25% each) are Operational and Market &amp; Customer, highlighting their importance to organizational priorities. Technology initiatives show the lowest baseline scores, indicating the greatest improvement opportunity.</a:t>
            </a:r>
            <a:endParaRPr kumimoji="0" lang="en-US" sz="797"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48489"/>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8"/>
            <a:ext cx="85725" cy="612415"/>
          </a:xfrm>
          <a:prstGeom prst="rect">
            <a:avLst/>
          </a:prstGeom>
        </p:spPr>
      </p:pic>
      <p:pic>
        <p:nvPicPr>
          <p:cNvPr id="6" name="Image 4" descr="preencoded.png"/>
          <p:cNvPicPr>
            <a:picLocks noChangeAspect="1"/>
          </p:cNvPicPr>
          <p:nvPr/>
        </p:nvPicPr>
        <p:blipFill>
          <a:blip r:embed="rId7"/>
          <a:stretch>
            <a:fillRect/>
          </a:stretch>
        </p:blipFill>
        <p:spPr>
          <a:xfrm>
            <a:off x="5497373" y="5427745"/>
            <a:ext cx="1466850" cy="4381500"/>
          </a:xfrm>
          <a:prstGeom prst="rect">
            <a:avLst/>
          </a:prstGeom>
        </p:spPr>
      </p:pic>
      <p:pic>
        <p:nvPicPr>
          <p:cNvPr id="7" name="Image 5" descr="preencoded.png"/>
          <p:cNvPicPr>
            <a:picLocks noChangeAspect="1"/>
          </p:cNvPicPr>
          <p:nvPr/>
        </p:nvPicPr>
        <p:blipFill>
          <a:blip r:embed="rId8"/>
          <a:stretch>
            <a:fillRect/>
          </a:stretch>
        </p:blipFill>
        <p:spPr>
          <a:xfrm>
            <a:off x="5483095" y="5423354"/>
            <a:ext cx="1495425" cy="4391025"/>
          </a:xfrm>
          <a:prstGeom prst="rect">
            <a:avLst/>
          </a:prstGeom>
        </p:spPr>
      </p:pic>
      <p:sp>
        <p:nvSpPr>
          <p:cNvPr id="8" name="Text 0"/>
          <p:cNvSpPr/>
          <p:nvPr/>
        </p:nvSpPr>
        <p:spPr>
          <a:xfrm>
            <a:off x="978682" y="1417948"/>
            <a:ext cx="5308494" cy="612415"/>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2625" b="1" dirty="0">
                <a:solidFill>
                  <a:srgbClr val="1D1D1D"/>
                </a:solidFill>
                <a:latin typeface="Sora" pitchFamily="34" charset="0"/>
                <a:ea typeface="Sora" pitchFamily="34" charset="-122"/>
                <a:cs typeface="Sora" pitchFamily="34" charset="-120"/>
              </a:rPr>
              <a:t>Executive Summary</a:t>
            </a:r>
            <a:endParaRPr lang="en-US" sz="2625" dirty="0"/>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2"/>
          <p:cNvSpPr/>
          <p:nvPr/>
        </p:nvSpPr>
        <p:spPr>
          <a:xfrm>
            <a:off x="978682" y="2030363"/>
            <a:ext cx="5422117" cy="2604683"/>
          </a:xfrm>
          <a:prstGeom prst="rect">
            <a:avLst/>
          </a:prstGeom>
          <a:noFill/>
          <a:ln/>
        </p:spPr>
        <p:txBody>
          <a:bodyPr wrap="square" lIns="0" tIns="0" rIns="0" bIns="0" rtlCol="0" anchor="ctr"/>
          <a:lstStyle/>
          <a:p>
            <a:pPr marL="0" indent="0" algn="l">
              <a:lnSpc>
                <a:spcPct val="105600"/>
              </a:lnSpc>
              <a:spcBef>
                <a:spcPts val="600"/>
              </a:spcBef>
              <a:spcAft>
                <a:spcPts val="600"/>
              </a:spcAft>
              <a:buNone/>
            </a:pPr>
            <a:r>
              <a:rPr lang="en-US" sz="1200" dirty="0">
                <a:solidFill>
                  <a:srgbClr val="000000"/>
                </a:solidFill>
                <a:latin typeface="Titillium Web" panose="00000500000000000000" pitchFamily="2" charset="0"/>
                <a:ea typeface="Titillium Web" pitchFamily="34" charset="-122"/>
                <a:cs typeface="Titillium Web" pitchFamily="34" charset="-120"/>
              </a:rPr>
              <a:t>This diagnostic assessment was conducted to evaluate Ikhwezi’s institutional readiness for growth, funding, and operational scaling. </a:t>
            </a:r>
            <a:endParaRPr lang="en-US" sz="1200" dirty="0">
              <a:latin typeface="Titillium Web" panose="00000500000000000000" pitchFamily="2" charset="0"/>
            </a:endParaRPr>
          </a:p>
          <a:p>
            <a:pPr marL="0" indent="0" algn="l">
              <a:lnSpc>
                <a:spcPct val="105600"/>
              </a:lnSpc>
              <a:spcBef>
                <a:spcPts val="600"/>
              </a:spcBef>
              <a:spcAft>
                <a:spcPts val="600"/>
              </a:spcAft>
              <a:buNone/>
            </a:pPr>
            <a:r>
              <a:rPr lang="en-US" sz="1200" dirty="0">
                <a:solidFill>
                  <a:srgbClr val="000000"/>
                </a:solidFill>
                <a:latin typeface="Titillium Web" panose="00000500000000000000" pitchFamily="2" charset="0"/>
              </a:rPr>
              <a:t> </a:t>
            </a:r>
            <a:r>
              <a:rPr lang="en-US" sz="1200" dirty="0">
                <a:solidFill>
                  <a:srgbClr val="000000"/>
                </a:solidFill>
                <a:latin typeface="Titillium Web" panose="00000500000000000000" pitchFamily="2" charset="0"/>
                <a:ea typeface="Titillium Web" pitchFamily="34" charset="-122"/>
                <a:cs typeface="Titillium Web" pitchFamily="34" charset="-120"/>
              </a:rPr>
              <a:t>he process followed a structured, evidence-based methodology grounded in global enterprise readiness frameworks (TOGAF, CMMI) and adapted to South African SME development standards. </a:t>
            </a:r>
            <a:endParaRPr lang="en-US" sz="1200" dirty="0">
              <a:latin typeface="Titillium Web" panose="00000500000000000000" pitchFamily="2" charset="0"/>
            </a:endParaRPr>
          </a:p>
          <a:p>
            <a:pPr marL="0" indent="0" algn="l">
              <a:lnSpc>
                <a:spcPct val="105600"/>
              </a:lnSpc>
              <a:spcBef>
                <a:spcPts val="600"/>
              </a:spcBef>
              <a:spcAft>
                <a:spcPts val="600"/>
              </a:spcAft>
              <a:buNone/>
            </a:pPr>
            <a:r>
              <a:rPr lang="en-US" sz="1200" dirty="0">
                <a:solidFill>
                  <a:srgbClr val="000000"/>
                </a:solidFill>
                <a:latin typeface="Titillium Web" panose="00000500000000000000" pitchFamily="2" charset="0"/>
                <a:ea typeface="Titillium Web" pitchFamily="34" charset="-122"/>
                <a:cs typeface="Titillium Web" pitchFamily="34" charset="-120"/>
              </a:rPr>
              <a:t>The analysis benchmarked Ikhwezi’s current state ("As-Is") against a strategically defined future state ("To-Be"), identifying critical capability gaps and designing a costed, prioritized roadmap for transformation</a:t>
            </a:r>
            <a:endParaRPr lang="en-US" sz="1200" dirty="0">
              <a:latin typeface="Titillium Web" panose="00000500000000000000" pitchFamily="2" charset="0"/>
            </a:endParaRPr>
          </a:p>
        </p:txBody>
      </p:sp>
      <p:sp>
        <p:nvSpPr>
          <p:cNvPr id="11" name="Text 3"/>
          <p:cNvSpPr/>
          <p:nvPr/>
        </p:nvSpPr>
        <p:spPr>
          <a:xfrm>
            <a:off x="978682" y="5691092"/>
            <a:ext cx="4490116" cy="2336945"/>
          </a:xfrm>
          <a:prstGeom prst="rect">
            <a:avLst/>
          </a:prstGeom>
          <a:noFill/>
          <a:ln/>
        </p:spPr>
        <p:txBody>
          <a:bodyPr wrap="square" lIns="0" tIns="0" rIns="0" bIns="0" rtlCol="0" anchor="ctr"/>
          <a:lstStyle/>
          <a:p>
            <a:pPr marL="0" indent="0" algn="l">
              <a:lnSpc>
                <a:spcPct val="92663"/>
              </a:lnSpc>
              <a:buNone/>
            </a:pPr>
            <a:r>
              <a:rPr lang="en-US" sz="1200" dirty="0">
                <a:solidFill>
                  <a:srgbClr val="FFFFFF"/>
                </a:solidFill>
                <a:latin typeface="Titillium Web" pitchFamily="34" charset="0"/>
                <a:ea typeface="Titillium Web" pitchFamily="34" charset="-122"/>
                <a:cs typeface="Titillium Web" pitchFamily="34" charset="-120"/>
              </a:rPr>
              <a:t>Ikhwezi has strong potential but must address strategic and operational gaps to meet institutional funders' expectations. </a:t>
            </a:r>
            <a:endParaRPr lang="en-US" sz="1200" dirty="0"/>
          </a:p>
          <a:p>
            <a:pPr marL="0" indent="0" algn="l">
              <a:lnSpc>
                <a:spcPct val="105600"/>
              </a:lnSpc>
              <a:buNone/>
            </a:pPr>
            <a:r>
              <a:rPr lang="en-US" sz="1200" dirty="0">
                <a:solidFill>
                  <a:srgbClr val="000000"/>
                </a:solidFill>
              </a:rPr>
              <a:t> </a:t>
            </a:r>
            <a:endParaRPr lang="en-US" sz="1200" dirty="0"/>
          </a:p>
          <a:p>
            <a:pPr marL="0" indent="0" algn="l">
              <a:lnSpc>
                <a:spcPct val="92663"/>
              </a:lnSpc>
              <a:buNone/>
            </a:pPr>
            <a:r>
              <a:rPr lang="en-US" sz="1200" dirty="0">
                <a:solidFill>
                  <a:srgbClr val="FFFFFF"/>
                </a:solidFill>
                <a:latin typeface="Titillium Web" pitchFamily="34" charset="0"/>
                <a:ea typeface="Titillium Web" pitchFamily="34" charset="-122"/>
                <a:cs typeface="Titillium Web" pitchFamily="34" charset="-120"/>
              </a:rPr>
              <a:t>Implementing recommended interventions will improve operational excellence, investment readiness, and scalability, strengthening its position in a competitive, investor-driven market.</a:t>
            </a:r>
            <a:endParaRPr lang="en-US" sz="1200" dirty="0"/>
          </a:p>
        </p:txBody>
      </p:sp>
      <p:sp>
        <p:nvSpPr>
          <p:cNvPr id="12"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Desired Scenario</a:t>
            </a:r>
            <a:endParaRPr lang="en-US" sz="135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66700"/>
            <a:ext cx="7772400" cy="10325100"/>
          </a:xfrm>
          <a:prstGeom prst="rect">
            <a:avLst/>
          </a:prstGeom>
        </p:spPr>
      </p:pic>
      <p:pic>
        <p:nvPicPr>
          <p:cNvPr id="3" name="Image 1" descr="preencoded.png"/>
          <p:cNvPicPr>
            <a:picLocks noChangeAspect="1"/>
          </p:cNvPicPr>
          <p:nvPr/>
        </p:nvPicPr>
        <p:blipFill>
          <a:blip r:embed="rId4"/>
          <a:stretch>
            <a:fillRect/>
          </a:stretch>
        </p:blipFill>
        <p:spPr>
          <a:xfrm>
            <a:off x="6368882" y="1387897"/>
            <a:ext cx="952500" cy="3295650"/>
          </a:xfrm>
          <a:prstGeom prst="rect">
            <a:avLst/>
          </a:prstGeom>
        </p:spPr>
      </p:pic>
      <p:sp>
        <p:nvSpPr>
          <p:cNvPr id="4" name="Text 0"/>
          <p:cNvSpPr/>
          <p:nvPr/>
        </p:nvSpPr>
        <p:spPr>
          <a:xfrm>
            <a:off x="1007912" y="1717824"/>
            <a:ext cx="4960265" cy="269081"/>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1.2.  Recommendations</a:t>
            </a:r>
            <a:endParaRPr lang="en-US" sz="2625" dirty="0"/>
          </a:p>
          <a:p>
            <a:pPr marL="0" indent="0" algn="l">
              <a:lnSpc>
                <a:spcPct val="79650"/>
              </a:lnSpc>
              <a:buNone/>
            </a:pPr>
            <a:r>
              <a:rPr lang="en-US" sz="2625" dirty="0">
                <a:solidFill>
                  <a:srgbClr val="000000"/>
                </a:solidFill>
              </a:rPr>
              <a:t> </a:t>
            </a:r>
            <a:endParaRPr lang="en-US" sz="2625" dirty="0"/>
          </a:p>
        </p:txBody>
      </p:sp>
      <p:pic>
        <p:nvPicPr>
          <p:cNvPr id="5" name="Image 2" descr="preencoded.png"/>
          <p:cNvPicPr>
            <a:picLocks noChangeAspect="1"/>
          </p:cNvPicPr>
          <p:nvPr/>
        </p:nvPicPr>
        <p:blipFill>
          <a:blip r:embed="rId5"/>
          <a:stretch>
            <a:fillRect/>
          </a:stretch>
        </p:blipFill>
        <p:spPr>
          <a:xfrm>
            <a:off x="798363" y="1462326"/>
            <a:ext cx="104775" cy="524579"/>
          </a:xfrm>
          <a:prstGeom prst="rect">
            <a:avLst/>
          </a:prstGeom>
        </p:spPr>
      </p:pic>
      <p:pic>
        <p:nvPicPr>
          <p:cNvPr id="6"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7" name="Text 1"/>
          <p:cNvSpPr/>
          <p:nvPr/>
        </p:nvSpPr>
        <p:spPr>
          <a:xfrm>
            <a:off x="1007912" y="1986905"/>
            <a:ext cx="4960265" cy="7842895"/>
          </a:xfrm>
          <a:prstGeom prst="rect">
            <a:avLst/>
          </a:prstGeom>
          <a:noFill/>
          <a:ln/>
        </p:spPr>
        <p:txBody>
          <a:bodyPr wrap="square" lIns="0" tIns="0" rIns="0" bIns="0" rtlCol="0" anchor="ctr"/>
          <a:lstStyle/>
          <a:p>
            <a:pPr algn="l">
              <a:lnSpc>
                <a:spcPct val="105600"/>
              </a:lnSpc>
            </a:pPr>
            <a:r>
              <a:rPr lang="en-US" sz="1200" b="1" dirty="0">
                <a:solidFill>
                  <a:srgbClr val="1D1D1D"/>
                </a:solidFill>
                <a:latin typeface="Titillium Web" pitchFamily="34" charset="0"/>
                <a:ea typeface="Titillium Web" pitchFamily="34" charset="-122"/>
                <a:cs typeface="Titillium Web" pitchFamily="34" charset="-120"/>
              </a:rPr>
              <a:t>Implement a Growth Plan</a:t>
            </a:r>
            <a:endParaRPr lang="en-US" sz="1200" dirty="0"/>
          </a:p>
          <a:p>
            <a:pPr marL="0" indent="0" algn="l">
              <a:buNone/>
            </a:pPr>
            <a:r>
              <a:rPr lang="en-US" sz="1200" dirty="0">
                <a:solidFill>
                  <a:srgbClr val="000000"/>
                </a:solidFill>
              </a:rPr>
              <a:t> </a:t>
            </a:r>
            <a:endParaRPr lang="en-US" sz="1200" dirty="0"/>
          </a:p>
          <a:p>
            <a:pPr marL="800100" lvl="1" indent="-342900">
              <a:lnSpc>
                <a:spcPct val="105600"/>
              </a:lnSpc>
              <a:buSzPct val="100000"/>
              <a:buChar char="•"/>
            </a:pPr>
            <a:r>
              <a:rPr lang="en-US" sz="1200" dirty="0">
                <a:solidFill>
                  <a:srgbClr val="1D1D1D"/>
                </a:solidFill>
                <a:latin typeface="Titillium Web" pitchFamily="34" charset="0"/>
              </a:rPr>
              <a:t>Roll out the prioritized five-domain Growth Plan over the next 6–9 months, with clear roles, timelines, KPIs, and a budget allocation of R420,000.</a:t>
            </a:r>
          </a:p>
          <a:p>
            <a:pPr>
              <a:lnSpc>
                <a:spcPct val="150000"/>
              </a:lnSpc>
            </a:pPr>
            <a:endParaRPr lang="en-US" sz="1200" b="1" dirty="0">
              <a:solidFill>
                <a:srgbClr val="1D1D1D"/>
              </a:solidFill>
              <a:latin typeface="Titillium Web" pitchFamily="34" charset="0"/>
            </a:endParaRPr>
          </a:p>
          <a:p>
            <a:pPr>
              <a:lnSpc>
                <a:spcPct val="105600"/>
              </a:lnSpc>
            </a:pPr>
            <a:r>
              <a:rPr lang="en-US" sz="1200" b="1" dirty="0">
                <a:solidFill>
                  <a:srgbClr val="1D1D1D"/>
                </a:solidFill>
                <a:latin typeface="Titillium Web" pitchFamily="34" charset="0"/>
              </a:rPr>
              <a:t>Strengthen Financial Systems</a:t>
            </a:r>
          </a:p>
          <a:p>
            <a:pPr marL="0" indent="0" algn="l">
              <a:buNone/>
            </a:pPr>
            <a:r>
              <a:rPr lang="en-US" sz="1200" dirty="0">
                <a:solidFill>
                  <a:srgbClr val="000000"/>
                </a:solidFill>
              </a:rPr>
              <a:t> </a:t>
            </a:r>
            <a:endParaRPr lang="en-US" sz="1200" dirty="0"/>
          </a:p>
          <a:p>
            <a:pPr marL="800100" lvl="1" indent="-342900">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Develop a fully integrated financial model with dynamic assumptions and monthly variance reporting.</a:t>
            </a:r>
            <a:endParaRPr lang="en-US" sz="1200" dirty="0"/>
          </a:p>
          <a:p>
            <a:pPr marL="800100" lvl="1" indent="-342900">
              <a:lnSpc>
                <a:spcPct val="105600"/>
              </a:lnSpc>
              <a:buSzPct val="100000"/>
              <a:buChar char="•"/>
            </a:pPr>
            <a:r>
              <a:rPr lang="en-US" sz="1200" dirty="0">
                <a:solidFill>
                  <a:srgbClr val="1D1D1D"/>
                </a:solidFill>
                <a:latin typeface="Titillium Web" pitchFamily="34" charset="0"/>
                <a:ea typeface="Titillium Web" pitchFamily="34" charset="-122"/>
                <a:cs typeface="Titillium Web" pitchFamily="34" charset="-120"/>
              </a:rPr>
              <a:t>Formalize financial controls and conduct quarterly leadership reviews.</a:t>
            </a:r>
            <a:endParaRPr lang="en-US" sz="1200" dirty="0"/>
          </a:p>
          <a:p>
            <a:pPr>
              <a:lnSpc>
                <a:spcPct val="150000"/>
              </a:lnSpc>
            </a:pPr>
            <a:endParaRPr lang="en-US" sz="1200" b="1" dirty="0">
              <a:solidFill>
                <a:srgbClr val="1D1D1D"/>
              </a:solidFill>
              <a:latin typeface="Titillium Web" pitchFamily="34" charset="0"/>
            </a:endParaRPr>
          </a:p>
          <a:p>
            <a:pPr>
              <a:lnSpc>
                <a:spcPct val="105600"/>
              </a:lnSpc>
            </a:pPr>
            <a:r>
              <a:rPr lang="en-US" sz="1200" b="1" dirty="0">
                <a:solidFill>
                  <a:srgbClr val="1D1D1D"/>
                </a:solidFill>
                <a:latin typeface="Titillium Web" pitchFamily="34" charset="0"/>
              </a:rPr>
              <a:t>Standardize Operations</a:t>
            </a:r>
          </a:p>
          <a:p>
            <a:pPr marL="0" indent="0" algn="l">
              <a:buNone/>
            </a:pPr>
            <a:r>
              <a:rPr lang="en-US" sz="1200" dirty="0">
                <a:solidFill>
                  <a:srgbClr val="000000"/>
                </a:solidFill>
              </a:rPr>
              <a:t> </a:t>
            </a:r>
            <a:endParaRPr lang="en-US" sz="1200" dirty="0"/>
          </a:p>
          <a:p>
            <a:pPr marL="800100" lvl="1" indent="-342900">
              <a:lnSpc>
                <a:spcPct val="105600"/>
              </a:lnSpc>
              <a:buSzPct val="100000"/>
              <a:buChar char="•"/>
            </a:pPr>
            <a:r>
              <a:rPr lang="en-US" sz="1200" dirty="0">
                <a:solidFill>
                  <a:srgbClr val="1D1D1D"/>
                </a:solidFill>
                <a:latin typeface="Titillium Web" pitchFamily="34" charset="0"/>
              </a:rPr>
              <a:t>Create and adopt SOPs for all core business functions.</a:t>
            </a:r>
          </a:p>
          <a:p>
            <a:pPr marL="800100" lvl="1" indent="-342900">
              <a:lnSpc>
                <a:spcPct val="105600"/>
              </a:lnSpc>
              <a:buSzPct val="100000"/>
              <a:buChar char="•"/>
            </a:pPr>
            <a:r>
              <a:rPr lang="en-US" sz="1200" dirty="0">
                <a:solidFill>
                  <a:srgbClr val="1D1D1D"/>
                </a:solidFill>
                <a:latin typeface="Titillium Web" pitchFamily="34" charset="0"/>
              </a:rPr>
              <a:t>Establish departmental KPIs and embed a performance review culture.</a:t>
            </a:r>
          </a:p>
          <a:p>
            <a:pPr marL="0" indent="0" algn="l">
              <a:lnSpc>
                <a:spcPct val="150000"/>
              </a:lnSpc>
              <a:buNone/>
            </a:pPr>
            <a:r>
              <a:rPr lang="en-US" sz="1200" dirty="0">
                <a:solidFill>
                  <a:srgbClr val="000000"/>
                </a:solidFill>
              </a:rPr>
              <a:t> </a:t>
            </a:r>
            <a:endParaRPr lang="en-US" sz="1200" dirty="0"/>
          </a:p>
          <a:p>
            <a:pPr>
              <a:lnSpc>
                <a:spcPct val="105600"/>
              </a:lnSpc>
            </a:pPr>
            <a:r>
              <a:rPr lang="en-US" sz="1200" b="1" dirty="0">
                <a:solidFill>
                  <a:srgbClr val="1D1D1D"/>
                </a:solidFill>
                <a:latin typeface="Titillium Web" pitchFamily="34" charset="0"/>
              </a:rPr>
              <a:t>Upgrade Technology</a:t>
            </a:r>
          </a:p>
          <a:p>
            <a:pPr marL="0" indent="0" algn="l">
              <a:buNone/>
            </a:pPr>
            <a:r>
              <a:rPr lang="en-US" sz="1200" dirty="0">
                <a:solidFill>
                  <a:srgbClr val="000000"/>
                </a:solidFill>
              </a:rPr>
              <a:t> </a:t>
            </a:r>
            <a:endParaRPr lang="en-US" sz="1200" dirty="0"/>
          </a:p>
          <a:p>
            <a:pPr marL="800100" lvl="1" indent="-342900">
              <a:lnSpc>
                <a:spcPct val="105600"/>
              </a:lnSpc>
              <a:buSzPct val="100000"/>
              <a:buChar char="•"/>
            </a:pPr>
            <a:r>
              <a:rPr lang="en-US" sz="1200" dirty="0">
                <a:solidFill>
                  <a:srgbClr val="1D1D1D"/>
                </a:solidFill>
                <a:latin typeface="Titillium Web" pitchFamily="34" charset="0"/>
              </a:rPr>
              <a:t>Deploy a CRM system, integrate a cloud-based accounting tool, and implement basic cybersecurity protocols.</a:t>
            </a:r>
          </a:p>
          <a:p>
            <a:pPr marL="0" indent="0" algn="l">
              <a:lnSpc>
                <a:spcPct val="150000"/>
              </a:lnSpc>
              <a:buNone/>
            </a:pPr>
            <a:r>
              <a:rPr lang="en-US" sz="1200" dirty="0">
                <a:solidFill>
                  <a:srgbClr val="000000"/>
                </a:solidFill>
              </a:rPr>
              <a:t> </a:t>
            </a:r>
            <a:endParaRPr lang="en-US" sz="1200" dirty="0"/>
          </a:p>
          <a:p>
            <a:pPr>
              <a:lnSpc>
                <a:spcPct val="105600"/>
              </a:lnSpc>
            </a:pPr>
            <a:r>
              <a:rPr lang="en-US" sz="1200" b="1" dirty="0">
                <a:solidFill>
                  <a:srgbClr val="1D1D1D"/>
                </a:solidFill>
                <a:latin typeface="Titillium Web" pitchFamily="34" charset="0"/>
              </a:rPr>
              <a:t>Enhance Market Strategy</a:t>
            </a:r>
          </a:p>
          <a:p>
            <a:pPr marL="0" indent="0" algn="l">
              <a:buNone/>
            </a:pPr>
            <a:r>
              <a:rPr lang="en-US" sz="1200" dirty="0">
                <a:solidFill>
                  <a:srgbClr val="000000"/>
                </a:solidFill>
              </a:rPr>
              <a:t> </a:t>
            </a:r>
            <a:endParaRPr lang="en-US" sz="1200" dirty="0"/>
          </a:p>
          <a:p>
            <a:pPr marL="800100" lvl="1" indent="-342900">
              <a:lnSpc>
                <a:spcPct val="105600"/>
              </a:lnSpc>
              <a:buSzPct val="100000"/>
              <a:buChar char="•"/>
            </a:pPr>
            <a:r>
              <a:rPr lang="en-US" sz="1200" dirty="0">
                <a:solidFill>
                  <a:srgbClr val="1D1D1D"/>
                </a:solidFill>
                <a:latin typeface="Titillium Web" pitchFamily="34" charset="0"/>
              </a:rPr>
              <a:t>Document customer segments and a GTM strategy.</a:t>
            </a:r>
          </a:p>
          <a:p>
            <a:pPr marL="800100" lvl="1" indent="-342900">
              <a:lnSpc>
                <a:spcPct val="105600"/>
              </a:lnSpc>
              <a:buSzPct val="100000"/>
              <a:buChar char="•"/>
            </a:pPr>
            <a:r>
              <a:rPr lang="en-US" sz="1200" dirty="0">
                <a:solidFill>
                  <a:srgbClr val="1D1D1D"/>
                </a:solidFill>
                <a:latin typeface="Titillium Web" pitchFamily="34" charset="0"/>
              </a:rPr>
              <a:t>Develop a brand identity system and launch data-driven marketing initiatives with clear ROI metrics.</a:t>
            </a:r>
          </a:p>
          <a:p>
            <a:pPr marL="0" indent="0" algn="l">
              <a:lnSpc>
                <a:spcPct val="150000"/>
              </a:lnSpc>
              <a:buNone/>
            </a:pPr>
            <a:r>
              <a:rPr lang="en-US" sz="1200" dirty="0">
                <a:solidFill>
                  <a:srgbClr val="000000"/>
                </a:solidFill>
              </a:rPr>
              <a:t> </a:t>
            </a:r>
            <a:endParaRPr lang="en-US" sz="1200" dirty="0"/>
          </a:p>
          <a:p>
            <a:pPr>
              <a:lnSpc>
                <a:spcPct val="105600"/>
              </a:lnSpc>
            </a:pPr>
            <a:r>
              <a:rPr lang="en-US" sz="1200" b="1" dirty="0">
                <a:solidFill>
                  <a:srgbClr val="1D1D1D"/>
                </a:solidFill>
                <a:latin typeface="Titillium Web" pitchFamily="34" charset="0"/>
              </a:rPr>
              <a:t>Formalize Governance</a:t>
            </a:r>
          </a:p>
          <a:p>
            <a:pPr marL="0" indent="0" algn="l">
              <a:buNone/>
            </a:pPr>
            <a:r>
              <a:rPr lang="en-US" sz="1200" dirty="0">
                <a:solidFill>
                  <a:srgbClr val="000000"/>
                </a:solidFill>
              </a:rPr>
              <a:t> </a:t>
            </a:r>
            <a:endParaRPr lang="en-US" sz="1200" dirty="0"/>
          </a:p>
          <a:p>
            <a:pPr marL="800100" lvl="1" indent="-342900">
              <a:lnSpc>
                <a:spcPct val="105600"/>
              </a:lnSpc>
              <a:buSzPct val="100000"/>
              <a:buChar char="•"/>
            </a:pPr>
            <a:r>
              <a:rPr lang="en-US" sz="1200" dirty="0">
                <a:solidFill>
                  <a:srgbClr val="1D1D1D"/>
                </a:solidFill>
                <a:latin typeface="Titillium Web" pitchFamily="34" charset="0"/>
              </a:rPr>
              <a:t>Develop Strategy Document and Business Pla</a:t>
            </a:r>
          </a:p>
          <a:p>
            <a:pPr marL="800100" lvl="1" indent="-342900">
              <a:lnSpc>
                <a:spcPct val="105600"/>
              </a:lnSpc>
              <a:buSzPct val="100000"/>
              <a:buChar char="•"/>
            </a:pPr>
            <a:r>
              <a:rPr lang="en-US" sz="1200" dirty="0">
                <a:solidFill>
                  <a:srgbClr val="1D1D1D"/>
                </a:solidFill>
                <a:latin typeface="Titillium Web" pitchFamily="34" charset="0"/>
              </a:rPr>
              <a:t>Appoint a functional board or advisory council, adopt a governance charter, and maintain a risk register with quarterly updates.</a:t>
            </a:r>
          </a:p>
          <a:p>
            <a:pPr marL="800100" lvl="1" indent="-342900">
              <a:lnSpc>
                <a:spcPct val="105600"/>
              </a:lnSpc>
              <a:buSzPct val="100000"/>
              <a:buChar char="•"/>
            </a:pPr>
            <a:r>
              <a:rPr lang="en-US" sz="1200" dirty="0">
                <a:solidFill>
                  <a:srgbClr val="1D1D1D"/>
                </a:solidFill>
                <a:latin typeface="Titillium Web" pitchFamily="34" charset="0"/>
              </a:rPr>
              <a:t>Establish compliance policies covering HR, finance, data handling, and sector regulations.</a:t>
            </a:r>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974318" y="1986905"/>
            <a:ext cx="1209675" cy="2362200"/>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495300"/>
            <a:ext cx="7772400" cy="10553700"/>
          </a:xfrm>
          <a:prstGeom prst="rect">
            <a:avLst/>
          </a:prstGeom>
        </p:spPr>
      </p:pic>
      <p:pic>
        <p:nvPicPr>
          <p:cNvPr id="3" name="Image 1" descr="preencoded.png"/>
          <p:cNvPicPr>
            <a:picLocks noChangeAspect="1"/>
          </p:cNvPicPr>
          <p:nvPr/>
        </p:nvPicPr>
        <p:blipFill>
          <a:blip r:embed="rId4"/>
          <a:stretch>
            <a:fillRect/>
          </a:stretch>
        </p:blipFill>
        <p:spPr>
          <a:xfrm>
            <a:off x="6480550" y="1273597"/>
            <a:ext cx="833012" cy="2362477"/>
          </a:xfrm>
          <a:prstGeom prst="rect">
            <a:avLst/>
          </a:prstGeom>
        </p:spPr>
      </p:pic>
      <p:sp>
        <p:nvSpPr>
          <p:cNvPr id="4" name="Text 0"/>
          <p:cNvSpPr/>
          <p:nvPr/>
        </p:nvSpPr>
        <p:spPr>
          <a:xfrm>
            <a:off x="958031" y="2035118"/>
            <a:ext cx="4433120" cy="7794682"/>
          </a:xfrm>
          <a:prstGeom prst="rect">
            <a:avLst/>
          </a:prstGeom>
          <a:noFill/>
          <a:ln/>
        </p:spPr>
        <p:txBody>
          <a:bodyPr wrap="square" lIns="0" tIns="0" rIns="0" bIns="0" rtlCol="0" anchor="ctr"/>
          <a:lstStyle/>
          <a:p>
            <a:pPr marL="0" indent="0" algn="l">
              <a:buNone/>
            </a:pPr>
            <a:r>
              <a:rPr lang="en-US" sz="1200" b="1" dirty="0">
                <a:solidFill>
                  <a:srgbClr val="000000"/>
                </a:solidFill>
                <a:latin typeface="Titillium Web" pitchFamily="34" charset="0"/>
                <a:ea typeface="Titillium Web" pitchFamily="34" charset="-122"/>
                <a:cs typeface="Titillium Web" pitchFamily="34" charset="-120"/>
              </a:rPr>
              <a:t>International Readiness Baseline</a:t>
            </a:r>
            <a:endParaRPr lang="en-US" sz="1200" dirty="0"/>
          </a:p>
          <a:p>
            <a:pPr marL="0" indent="0" algn="l">
              <a:buNone/>
            </a:pPr>
            <a:r>
              <a:rPr lang="en-US" sz="1200" dirty="0">
                <a:solidFill>
                  <a:srgbClr val="000000"/>
                </a:solidFill>
              </a:rPr>
              <a:t> </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Ikhwezi demonstrated varying maturity levels across five business domains: Financial, Operational, Technology, Market &amp; Customer, and Governance.</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There are significant gabs that can hinder scalability and scalability and investor appeal if not addressed.</a:t>
            </a:r>
            <a:endParaRPr lang="en-US" sz="1200" dirty="0"/>
          </a:p>
          <a:p>
            <a:pPr marL="0" indent="0" algn="l">
              <a:lnSpc>
                <a:spcPct val="150000"/>
              </a:lnSpc>
              <a:buNone/>
            </a:pPr>
            <a:r>
              <a:rPr lang="en-US" sz="1200" dirty="0">
                <a:solidFill>
                  <a:srgbClr val="000000"/>
                </a:solidFill>
              </a:rPr>
              <a:t> </a:t>
            </a:r>
            <a:endParaRPr lang="en-US" sz="1200" dirty="0"/>
          </a:p>
          <a:p>
            <a:pPr marL="0" indent="0" algn="l">
              <a:buNone/>
            </a:pPr>
            <a:r>
              <a:rPr lang="en-US" sz="1200" b="1" dirty="0">
                <a:solidFill>
                  <a:srgbClr val="000000"/>
                </a:solidFill>
                <a:latin typeface="Titillium Web" pitchFamily="34" charset="0"/>
                <a:ea typeface="Titillium Web" pitchFamily="34" charset="-122"/>
                <a:cs typeface="Titillium Web" pitchFamily="34" charset="-120"/>
              </a:rPr>
              <a:t>Gap Magnitude</a:t>
            </a:r>
            <a:endParaRPr lang="en-US" sz="1200" dirty="0"/>
          </a:p>
          <a:p>
            <a:pPr marL="0" indent="0" algn="l">
              <a:buNone/>
            </a:pPr>
            <a:r>
              <a:rPr lang="en-US" sz="1200" dirty="0">
                <a:solidFill>
                  <a:srgbClr val="000000"/>
                </a:solidFill>
              </a:rPr>
              <a:t> </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Priority gaps were quantified using a weighted scoring model. Several critical initiatives presented gaps exceeding 40%, signaling high-priority deficiencies</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Domains mostly in need of urgent intervention include Technology Infrastructure and Market Strategy</a:t>
            </a:r>
            <a:endParaRPr lang="en-US" sz="1200" dirty="0"/>
          </a:p>
          <a:p>
            <a:pPr marL="0" indent="0" algn="l">
              <a:lnSpc>
                <a:spcPct val="150000"/>
              </a:lnSpc>
              <a:buNone/>
            </a:pPr>
            <a:r>
              <a:rPr lang="en-US" sz="1200" dirty="0">
                <a:solidFill>
                  <a:srgbClr val="000000"/>
                </a:solidFill>
              </a:rPr>
              <a:t> </a:t>
            </a:r>
            <a:endParaRPr lang="en-US" sz="1200" dirty="0"/>
          </a:p>
          <a:p>
            <a:pPr marL="0" indent="0" algn="l">
              <a:buNone/>
            </a:pPr>
            <a:r>
              <a:rPr lang="en-US" sz="1200" b="1" dirty="0">
                <a:solidFill>
                  <a:srgbClr val="000000"/>
                </a:solidFill>
                <a:latin typeface="Titillium Web" pitchFamily="34" charset="0"/>
                <a:ea typeface="Titillium Web" pitchFamily="34" charset="-122"/>
                <a:cs typeface="Titillium Web" pitchFamily="34" charset="-120"/>
              </a:rPr>
              <a:t>Document Evidence</a:t>
            </a:r>
            <a:endParaRPr lang="en-US" sz="1200" dirty="0"/>
          </a:p>
          <a:p>
            <a:pPr marL="0" indent="0" algn="l">
              <a:buNone/>
            </a:pPr>
            <a:r>
              <a:rPr lang="en-US" sz="1200" dirty="0">
                <a:solidFill>
                  <a:srgbClr val="000000"/>
                </a:solidFill>
              </a:rPr>
              <a:t> </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Over 100 documents were reviewed, with many showing conceptual or draft-level progress rather than full implementation.</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Several key documents—such as a comprehensive GTM strategy and a board governance policy—were either absent or incomplete.</a:t>
            </a:r>
            <a:endParaRPr lang="en-US" sz="1200" dirty="0"/>
          </a:p>
          <a:p>
            <a:pPr marL="0" indent="0" algn="l">
              <a:lnSpc>
                <a:spcPct val="150000"/>
              </a:lnSpc>
              <a:buNone/>
            </a:pPr>
            <a:r>
              <a:rPr lang="en-US" sz="1200" dirty="0">
                <a:solidFill>
                  <a:srgbClr val="000000"/>
                </a:solidFill>
              </a:rPr>
              <a:t> </a:t>
            </a:r>
            <a:endParaRPr lang="en-US" sz="1200" dirty="0"/>
          </a:p>
          <a:p>
            <a:pPr marL="0" indent="0" algn="l">
              <a:buNone/>
            </a:pPr>
            <a:r>
              <a:rPr lang="en-US" sz="1200" b="1" dirty="0">
                <a:solidFill>
                  <a:srgbClr val="000000"/>
                </a:solidFill>
                <a:latin typeface="Titillium Web" pitchFamily="34" charset="0"/>
                <a:ea typeface="Titillium Web" pitchFamily="34" charset="-122"/>
                <a:cs typeface="Titillium Web" pitchFamily="34" charset="-120"/>
              </a:rPr>
              <a:t>Capability Gaps</a:t>
            </a:r>
            <a:endParaRPr lang="en-US" sz="1200" dirty="0"/>
          </a:p>
          <a:p>
            <a:pPr marL="0" indent="0" algn="l">
              <a:buNone/>
            </a:pPr>
            <a:r>
              <a:rPr lang="en-US" sz="1200" dirty="0">
                <a:solidFill>
                  <a:srgbClr val="000000"/>
                </a:solidFill>
              </a:rPr>
              <a:t> </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Financial forecasting is in place, but more robust planning and controls are needed. Operations lack standard procedures, clear KPIs, and consistent performance tracking. On the tech front, automation is minimal, and key systems like CRM and integrated accounting are missing</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Market &amp; Customer: Customer segmentation and brand identity are not systematically documented. Marketing efforts lack clear conversion metrics and ROI tracking.</a:t>
            </a:r>
            <a:endParaRPr lang="en-US" sz="1200" dirty="0"/>
          </a:p>
          <a:p>
            <a:pPr marL="342900" indent="-342900" algn="l">
              <a:spcAft>
                <a:spcPts val="600"/>
              </a:spcAft>
              <a:buSzPct val="100000"/>
              <a:buChar char="•"/>
            </a:pPr>
            <a:r>
              <a:rPr lang="en-US" sz="1200" dirty="0">
                <a:solidFill>
                  <a:srgbClr val="000000"/>
                </a:solidFill>
                <a:latin typeface="Titillium Web" pitchFamily="34" charset="0"/>
                <a:ea typeface="Titillium Web" pitchFamily="34" charset="-122"/>
                <a:cs typeface="Titillium Web" pitchFamily="34" charset="-120"/>
              </a:rPr>
              <a:t>Governance: Basic compliance measures are in place but there is no formal governance charter, risk register, or structured board oversight.</a:t>
            </a:r>
            <a:endParaRPr lang="en-US" sz="1200" dirty="0"/>
          </a:p>
        </p:txBody>
      </p:sp>
      <p:pic>
        <p:nvPicPr>
          <p:cNvPr id="5" name="Image 2" descr="preencoded.png"/>
          <p:cNvPicPr>
            <a:picLocks noChangeAspect="1"/>
          </p:cNvPicPr>
          <p:nvPr/>
        </p:nvPicPr>
        <p:blipFill>
          <a:blip r:embed="rId5"/>
          <a:stretch>
            <a:fillRect/>
          </a:stretch>
        </p:blipFill>
        <p:spPr>
          <a:xfrm>
            <a:off x="805631" y="1313926"/>
            <a:ext cx="76200" cy="523875"/>
          </a:xfrm>
          <a:prstGeom prst="rect">
            <a:avLst/>
          </a:prstGeom>
        </p:spPr>
      </p:pic>
      <p:pic>
        <p:nvPicPr>
          <p:cNvPr id="6"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7" name="Text 1"/>
          <p:cNvSpPr/>
          <p:nvPr/>
        </p:nvSpPr>
        <p:spPr>
          <a:xfrm>
            <a:off x="958031" y="1498692"/>
            <a:ext cx="3946553" cy="19050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1.3 Key Findings</a:t>
            </a:r>
            <a:endParaRPr lang="en-US" sz="2625"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980468" y="1562101"/>
            <a:ext cx="1106131" cy="1795756"/>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Desired Scenario</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905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5518071"/>
            <a:ext cx="6819900" cy="414337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pic>
        <p:nvPicPr>
          <p:cNvPr id="6" name="Image 4" descr="preencoded.png"/>
          <p:cNvPicPr>
            <a:picLocks noChangeAspect="1"/>
          </p:cNvPicPr>
          <p:nvPr/>
        </p:nvPicPr>
        <p:blipFill>
          <a:blip r:embed="rId7"/>
          <a:stretch>
            <a:fillRect/>
          </a:stretch>
        </p:blipFill>
        <p:spPr>
          <a:xfrm>
            <a:off x="800100" y="5283203"/>
            <a:ext cx="1504950" cy="4610100"/>
          </a:xfrm>
          <a:prstGeom prst="rect">
            <a:avLst/>
          </a:prstGeom>
        </p:spPr>
      </p:pic>
      <p:pic>
        <p:nvPicPr>
          <p:cNvPr id="7" name="Image 5" descr="preencoded.png"/>
          <p:cNvPicPr>
            <a:picLocks noChangeAspect="1"/>
          </p:cNvPicPr>
          <p:nvPr/>
        </p:nvPicPr>
        <p:blipFill>
          <a:blip r:embed="rId8"/>
          <a:stretch>
            <a:fillRect/>
          </a:stretch>
        </p:blipFill>
        <p:spPr>
          <a:xfrm>
            <a:off x="785805" y="5285099"/>
            <a:ext cx="1514475" cy="4610100"/>
          </a:xfrm>
          <a:prstGeom prst="rect">
            <a:avLst/>
          </a:prstGeom>
        </p:spPr>
      </p:pic>
      <p:sp>
        <p:nvSpPr>
          <p:cNvPr id="8" name="Text 0"/>
          <p:cNvSpPr/>
          <p:nvPr/>
        </p:nvSpPr>
        <p:spPr>
          <a:xfrm>
            <a:off x="1006986" y="1417949"/>
            <a:ext cx="6177705" cy="514350"/>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2.1 Methodology </a:t>
            </a:r>
            <a:endParaRPr lang="en-US" sz="2625" dirty="0"/>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23, 2025</a:t>
            </a:r>
            <a:endParaRPr lang="en-US" sz="1350" dirty="0"/>
          </a:p>
        </p:txBody>
      </p:sp>
      <p:sp>
        <p:nvSpPr>
          <p:cNvPr id="10" name="Text 2"/>
          <p:cNvSpPr/>
          <p:nvPr/>
        </p:nvSpPr>
        <p:spPr>
          <a:xfrm>
            <a:off x="1006986" y="2030364"/>
            <a:ext cx="5967681" cy="2660146"/>
          </a:xfrm>
          <a:prstGeom prst="rect">
            <a:avLst/>
          </a:prstGeom>
          <a:noFill/>
          <a:ln/>
        </p:spPr>
        <p:txBody>
          <a:bodyPr wrap="square" lIns="0" tIns="0" rIns="0" bIns="0" rtlCol="0" anchor="ctr"/>
          <a:lstStyle/>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This section outlines the structured process followed to assess Ikhwezi’s desired state, current state, gap analysis, and roadmap design. </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The evaluation was designed to be objective, evidence-based, and aligned with both South African SME development standards and global enterprise readiness frameworks. The primary goal is to determine how well-positioned the business is to scale, attract funding, and operate efficiently.</a:t>
            </a:r>
            <a:endParaRPr lang="en-US" sz="1200" dirty="0"/>
          </a:p>
          <a:p>
            <a:pPr marL="0" indent="0" algn="l">
              <a:lnSpc>
                <a:spcPct val="150000"/>
              </a:lnSpc>
              <a:buNone/>
            </a:pPr>
            <a:r>
              <a:rPr lang="en-US" sz="1200" dirty="0">
                <a:solidFill>
                  <a:srgbClr val="000000"/>
                </a:solidFill>
              </a:rPr>
              <a:t> </a:t>
            </a:r>
            <a:endParaRPr lang="en-US" sz="1200" dirty="0"/>
          </a:p>
          <a:p>
            <a:pPr marL="0" indent="0" algn="l">
              <a:lnSpc>
                <a:spcPct val="105600"/>
              </a:lnSpc>
              <a:buNone/>
            </a:pPr>
            <a:r>
              <a:rPr lang="en-US" sz="1200" dirty="0">
                <a:solidFill>
                  <a:srgbClr val="1D1D1D"/>
                </a:solidFill>
                <a:latin typeface="Titillium Web" pitchFamily="34" charset="0"/>
                <a:ea typeface="Titillium Web" pitchFamily="34" charset="-122"/>
                <a:cs typeface="Titillium Web" pitchFamily="34" charset="-120"/>
              </a:rPr>
              <a:t>This diagnostic process applied a structured methodology to assess Ikhwezi’s institutional readiness, identify critical capability gaps, and develop a costed, prioritized roadmap for transformation. </a:t>
            </a:r>
            <a:endParaRPr lang="en-US" sz="1200" dirty="0"/>
          </a:p>
          <a:p>
            <a:pPr marL="0" indent="0" algn="l">
              <a:lnSpc>
                <a:spcPct val="105600"/>
              </a:lnSpc>
              <a:buNone/>
            </a:pPr>
            <a:r>
              <a:rPr lang="en-US" sz="1200" dirty="0">
                <a:solidFill>
                  <a:srgbClr val="000000"/>
                </a:solidFill>
              </a:rPr>
              <a:t> </a:t>
            </a:r>
            <a:endParaRPr lang="en-US" sz="1200" dirty="0"/>
          </a:p>
        </p:txBody>
      </p:sp>
      <p:sp>
        <p:nvSpPr>
          <p:cNvPr id="11" name="Text 3"/>
          <p:cNvSpPr/>
          <p:nvPr/>
        </p:nvSpPr>
        <p:spPr>
          <a:xfrm>
            <a:off x="2558948" y="5518072"/>
            <a:ext cx="4400341" cy="1952672"/>
          </a:xfrm>
          <a:prstGeom prst="rect">
            <a:avLst/>
          </a:prstGeom>
          <a:noFill/>
          <a:ln/>
        </p:spPr>
        <p:txBody>
          <a:bodyPr wrap="square" lIns="0" tIns="0" rIns="0" bIns="0" rtlCol="0" anchor="ctr"/>
          <a:lstStyle/>
          <a:p>
            <a:pPr marL="0" indent="0" algn="l">
              <a:lnSpc>
                <a:spcPct val="92663"/>
              </a:lnSpc>
              <a:buNone/>
            </a:pPr>
            <a:r>
              <a:rPr lang="en-US" sz="1200" dirty="0">
                <a:solidFill>
                  <a:srgbClr val="FFFFFF"/>
                </a:solidFill>
                <a:latin typeface="Titillium Web" pitchFamily="34" charset="0"/>
                <a:ea typeface="Titillium Web" pitchFamily="34" charset="-122"/>
                <a:cs typeface="Titillium Web" pitchFamily="34" charset="-120"/>
              </a:rPr>
              <a:t>The methodology followed an evidence-based approach, grounded in the company’s submitted strategy documents, operational information, and narrative responses.</a:t>
            </a:r>
            <a:endParaRPr lang="en-US" sz="1200" dirty="0"/>
          </a:p>
          <a:p>
            <a:pPr marL="0" indent="0" algn="l">
              <a:lnSpc>
                <a:spcPct val="92663"/>
              </a:lnSpc>
              <a:buNone/>
            </a:pPr>
            <a:r>
              <a:rPr lang="en-US" sz="1200" dirty="0">
                <a:solidFill>
                  <a:srgbClr val="000000"/>
                </a:solidFill>
              </a:rPr>
              <a:t> </a:t>
            </a:r>
            <a:endParaRPr lang="en-US" sz="1200" dirty="0"/>
          </a:p>
          <a:p>
            <a:pPr marL="0" indent="0" algn="l">
              <a:lnSpc>
                <a:spcPct val="92663"/>
              </a:lnSpc>
              <a:buNone/>
            </a:pPr>
            <a:r>
              <a:rPr lang="en-US" sz="1200" dirty="0">
                <a:solidFill>
                  <a:srgbClr val="FFFFFF"/>
                </a:solidFill>
                <a:latin typeface="Titillium Web" pitchFamily="34" charset="0"/>
                <a:ea typeface="Titillium Web" pitchFamily="34" charset="-122"/>
                <a:cs typeface="Titillium Web" pitchFamily="34" charset="-120"/>
              </a:rPr>
              <a:t>While the financial groundwork is in place, gaps in control, planning, and structure must be addressed to support confident growth and transparency</a:t>
            </a:r>
            <a:endParaRPr lang="en-US" sz="1200" dirty="0"/>
          </a:p>
        </p:txBody>
      </p:sp>
      <p:sp>
        <p:nvSpPr>
          <p:cNvPr id="12" name="Text 4"/>
          <p:cNvSpPr/>
          <p:nvPr/>
        </p:nvSpPr>
        <p:spPr>
          <a:xfrm>
            <a:off x="890710" y="681070"/>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To-Be Analysis</a:t>
            </a:r>
            <a:endParaRPr lang="en-US" sz="135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6670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19860" y="2963055"/>
            <a:ext cx="4039429" cy="4809345"/>
          </a:xfrm>
          <a:prstGeom prst="rect">
            <a:avLst/>
          </a:prstGeom>
          <a:noFill/>
          <a:ln/>
        </p:spPr>
        <p:txBody>
          <a:bodyPr wrap="square" lIns="0" tIns="0" rIns="0" bIns="0" rtlCol="0" anchor="ctr"/>
          <a:lstStyle/>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The first step involved determining the desired level of maturity Ikhwezi must attain to effectively implement its growth strategy and meet institutional funding criteria. This “To-Be” state was derived from:</a:t>
            </a:r>
          </a:p>
          <a:p>
            <a:pPr marL="0" indent="0" algn="l">
              <a:lnSpc>
                <a:spcPct val="150000"/>
              </a:lnSpc>
              <a:buNone/>
            </a:pPr>
            <a:endParaRPr lang="en-US" sz="1200" dirty="0">
              <a:solidFill>
                <a:srgbClr val="1D1D1D"/>
              </a:solidFill>
              <a:latin typeface="Titillium Web" pitchFamily="34" charset="0"/>
              <a:ea typeface="Titillium Web" pitchFamily="34" charset="-122"/>
              <a:cs typeface="Titillium Web" pitchFamily="34" charset="-120"/>
            </a:endParaRPr>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The company’s business plan, which articulated its growth trajectory, market ambitions, funding strategy, and operational scale-up model.</a:t>
            </a:r>
            <a:endParaRPr lang="en-US" sz="1200" dirty="0"/>
          </a:p>
          <a:p>
            <a:pPr marL="342900" indent="-342900" algn="l">
              <a:lnSpc>
                <a:spcPct val="150000"/>
              </a:lnSpc>
              <a:buSzPct val="100000"/>
              <a:buChar char="•"/>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Strategic themes such as market expansion, rural sourcing, inclusive agribusiness, and public-private collaboration.</a:t>
            </a:r>
            <a:endParaRPr lang="en-US" sz="1200" dirty="0"/>
          </a:p>
          <a:p>
            <a:pPr marL="342900" indent="-342900" algn="l">
              <a:lnSpc>
                <a:spcPct val="150000"/>
              </a:lnSpc>
              <a:buSzPct val="100000"/>
              <a:buChar char="•"/>
            </a:pPr>
            <a:endParaRPr lang="en-US" sz="1200" dirty="0"/>
          </a:p>
          <a:p>
            <a:pPr marL="342900" indent="-342900" algn="l">
              <a:lnSpc>
                <a:spcPct val="99141"/>
              </a:lnSpc>
              <a:buSzPct val="100000"/>
              <a:buChar char="•"/>
            </a:pPr>
            <a:r>
              <a:rPr lang="en-US" sz="1200" dirty="0">
                <a:solidFill>
                  <a:srgbClr val="1D1D1D"/>
                </a:solidFill>
                <a:latin typeface="Titillium Web" pitchFamily="34" charset="0"/>
                <a:ea typeface="Titillium Web" pitchFamily="34" charset="-122"/>
                <a:cs typeface="Titillium Web" pitchFamily="34" charset="-120"/>
              </a:rPr>
              <a:t>Target operating norms observed in comparable agribusiness ventures undergoing institutional readiness or preparing for blended capital.</a:t>
            </a:r>
          </a:p>
          <a:p>
            <a:pPr algn="l">
              <a:lnSpc>
                <a:spcPct val="150000"/>
              </a:lnSpc>
              <a:buSzPct val="100000"/>
            </a:pPr>
            <a:endParaRPr lang="en-US" sz="1200" dirty="0"/>
          </a:p>
          <a:p>
            <a:pPr>
              <a:lnSpc>
                <a:spcPct val="99141"/>
              </a:lnSpc>
            </a:pPr>
            <a:r>
              <a:rPr lang="en-US" sz="1200" dirty="0">
                <a:solidFill>
                  <a:srgbClr val="1D1D1D"/>
                </a:solidFill>
                <a:latin typeface="Titillium Web" pitchFamily="34" charset="0"/>
                <a:ea typeface="Titillium Web" pitchFamily="34" charset="-122"/>
                <a:cs typeface="Titillium Web" pitchFamily="34" charset="-120"/>
              </a:rPr>
              <a:t>Each business domain—Financial, Operational, Technology, Market &amp; Customer, and Governance—was assigned a target score (e.g., 80% or 85%) that represents the minimum level of capability required to meet strategic objectives and engage with high-level partners or funders.</a:t>
            </a:r>
            <a:endParaRPr lang="en-US" sz="1200" dirty="0"/>
          </a:p>
          <a:p>
            <a:pPr marL="0" indent="0" algn="l">
              <a:lnSpc>
                <a:spcPct val="99141"/>
              </a:lnSpc>
              <a:buNone/>
            </a:pPr>
            <a:endParaRPr lang="en-US" sz="1200" dirty="0"/>
          </a:p>
          <a:p>
            <a:pPr marL="0" indent="0" algn="l">
              <a:lnSpc>
                <a:spcPct val="59333"/>
              </a:lnSpc>
              <a:buNone/>
            </a:pPr>
            <a:r>
              <a:rPr lang="en-US" sz="1200" dirty="0">
                <a:solidFill>
                  <a:srgbClr val="000000"/>
                </a:solidFill>
              </a:rPr>
              <a:t> </a:t>
            </a:r>
            <a:endParaRPr lang="en-US" sz="1200" dirty="0"/>
          </a:p>
        </p:txBody>
      </p:sp>
      <p:pic>
        <p:nvPicPr>
          <p:cNvPr id="6" name="Image 3" descr="preencoded.png"/>
          <p:cNvPicPr>
            <a:picLocks noChangeAspect="1"/>
          </p:cNvPicPr>
          <p:nvPr/>
        </p:nvPicPr>
        <p:blipFill>
          <a:blip r:embed="rId6"/>
          <a:stretch>
            <a:fillRect/>
          </a:stretch>
        </p:blipFill>
        <p:spPr>
          <a:xfrm>
            <a:off x="803002" y="1962169"/>
            <a:ext cx="1495425" cy="7400925"/>
          </a:xfrm>
          <a:prstGeom prst="rect">
            <a:avLst/>
          </a:prstGeom>
        </p:spPr>
      </p:pic>
      <p:pic>
        <p:nvPicPr>
          <p:cNvPr id="7" name="Image 4" descr="preencoded.png"/>
          <p:cNvPicPr>
            <a:picLocks noChangeAspect="1"/>
          </p:cNvPicPr>
          <p:nvPr/>
        </p:nvPicPr>
        <p:blipFill>
          <a:blip r:embed="rId7"/>
          <a:stretch>
            <a:fillRect/>
          </a:stretch>
        </p:blipFill>
        <p:spPr>
          <a:xfrm>
            <a:off x="785805" y="1966855"/>
            <a:ext cx="1504950" cy="7391400"/>
          </a:xfrm>
          <a:prstGeom prst="rect">
            <a:avLst/>
          </a:prstGeom>
        </p:spPr>
      </p:pic>
      <p:sp>
        <p:nvSpPr>
          <p:cNvPr id="8" name="Text 1"/>
          <p:cNvSpPr/>
          <p:nvPr/>
        </p:nvSpPr>
        <p:spPr>
          <a:xfrm>
            <a:off x="2926718" y="1962169"/>
            <a:ext cx="4410075" cy="1038225"/>
          </a:xfrm>
          <a:prstGeom prst="rect">
            <a:avLst/>
          </a:prstGeom>
          <a:noFill/>
          <a:ln/>
        </p:spPr>
        <p:txBody>
          <a:bodyPr wrap="square" lIns="0" tIns="0" rIns="0" bIns="0" rtlCol="0" anchor="ctr"/>
          <a:lstStyle/>
          <a:p>
            <a:pPr marL="0" indent="0" algn="l">
              <a:lnSpc>
                <a:spcPct val="79650"/>
              </a:lnSpc>
              <a:buNone/>
            </a:pPr>
            <a:r>
              <a:rPr lang="en-US" sz="2625" b="1" dirty="0">
                <a:solidFill>
                  <a:srgbClr val="1D1D1D"/>
                </a:solidFill>
                <a:latin typeface="Sora" pitchFamily="34" charset="0"/>
                <a:ea typeface="Sora" pitchFamily="34" charset="-122"/>
                <a:cs typeface="Sora" pitchFamily="34" charset="-120"/>
              </a:rPr>
              <a:t>2.1.1 Establishing To-Be</a:t>
            </a:r>
            <a:endParaRPr lang="en-US" sz="2625"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22 On Sloane Proposal</a:t>
            </a:r>
            <a:endParaRPr lang="en-US" sz="1350" dirty="0"/>
          </a:p>
        </p:txBody>
      </p:sp>
      <p:sp>
        <p:nvSpPr>
          <p:cNvPr id="11"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3" name="Text 6"/>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TotalTime>
  <Words>3015</Words>
  <Application>Microsoft Office PowerPoint</Application>
  <PresentationFormat>Custom</PresentationFormat>
  <Paragraphs>487</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Arimo</vt:lpstr>
      <vt:lpstr>Calibri</vt:lpstr>
      <vt:lpstr>Poppins</vt:lpstr>
      <vt:lpstr>Sora</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Sithembiso Mpungose</cp:lastModifiedBy>
  <cp:revision>8</cp:revision>
  <dcterms:created xsi:type="dcterms:W3CDTF">2025-05-07T12:36:40Z</dcterms:created>
  <dcterms:modified xsi:type="dcterms:W3CDTF">2025-06-05T08:39:25Z</dcterms:modified>
</cp:coreProperties>
</file>