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7" r:id="rId7"/>
    <p:sldId id="281" r:id="rId8"/>
    <p:sldId id="282" r:id="rId9"/>
    <p:sldId id="283" r:id="rId10"/>
    <p:sldId id="284" r:id="rId11"/>
    <p:sldId id="285" r:id="rId12"/>
    <p:sldId id="286" r:id="rId13"/>
    <p:sldId id="279" r:id="rId14"/>
    <p:sldId id="268" r:id="rId15"/>
    <p:sldId id="269" r:id="rId16"/>
    <p:sldId id="287" r:id="rId17"/>
    <p:sldId id="288" r:id="rId18"/>
    <p:sldId id="289" r:id="rId19"/>
    <p:sldId id="290" r:id="rId20"/>
    <p:sldId id="292" r:id="rId21"/>
    <p:sldId id="296" r:id="rId22"/>
    <p:sldId id="293" r:id="rId23"/>
    <p:sldId id="294" r:id="rId24"/>
    <p:sldId id="295" r:id="rId25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2325" autoAdjust="0"/>
  </p:normalViewPr>
  <p:slideViewPr>
    <p:cSldViewPr showGuides="1">
      <p:cViewPr varScale="1">
        <p:scale>
          <a:sx n="38" d="100"/>
          <a:sy n="38" d="100"/>
        </p:scale>
        <p:origin x="140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BDE416F-F97E-4F73-BE1A-C12EA4F60682}" type="presOf" srcId="{90119837-5B71-4D44-BB01-DB0B084933C8}" destId="{ED5DCCC5-BCA8-4491-AA37-BAF153ECA1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46FA63-D707-4B8C-96CC-B557CA336FCE}" type="datetime1">
              <a:rPr lang="en-GB" smtClean="0">
                <a:solidFill>
                  <a:schemeClr val="tx2"/>
                </a:solidFill>
              </a:rPr>
              <a:t>15/07/2025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B178AC-64BE-41F2-A7AE-E34946EE79F8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38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68F9C-AC23-81C7-0A49-2554C684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9F501-7576-AC05-7350-AF65F0ACF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2BC48-9ABD-BF2C-0499-394B9D0F8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A431-E8FA-9D40-1EF6-FD56B2570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74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EDE3D-5424-A2A8-1B41-69356D7E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6C8C1-D786-3F4D-01AF-C2128E0AE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11F79-EAAA-7607-3EB1-27331A3E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77DFE-50BD-DC35-5DA5-C2F6D0F3B0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14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273A-D2B0-F1B9-B71D-44ADBE31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E04EE-2C11-B990-ED08-F52146B36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45DB8-D0FD-550D-1000-8A28B68E6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046ED-690B-5B97-0A4D-DE9E88231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53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09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3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2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41E57-B869-4F93-A8CB-3B07FB29569D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5EE6-DD38-46E5-A28F-7057CB4AE61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CAB8BD-5A87-4DB5-924A-8B2AB5CF8B74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31163F-A609-4965-981E-2512858A6B0B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AD07FA-60A0-4513-81AF-BDF95D9090DF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A9B41F-141C-4F65-BC2A-BC13EF27A4D7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E95AA2-CDD5-40B0-B1CF-38A42C9DCC78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6DEFE-052F-4B34-8EAC-A263CB86F3A5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F860746-45FF-4F3F-9CE0-E6B542C01EBE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W</a:t>
            </a:r>
            <a:r>
              <a:rPr lang="en-gb" dirty="0"/>
              <a:t>eek 3 </a:t>
            </a:r>
            <a:r>
              <a:rPr lang="en-GB" dirty="0"/>
              <a:t>–</a:t>
            </a:r>
            <a:r>
              <a:rPr lang="en-gb" dirty="0"/>
              <a:t> 5(Elaboration(iteration 1))</a:t>
            </a:r>
          </a:p>
          <a:p>
            <a:r>
              <a:rPr lang="en-GB" dirty="0"/>
              <a:t>Core Architecture &amp;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Domain Model.</a:t>
            </a:r>
            <a:br>
              <a:rPr lang="en-US" dirty="0"/>
            </a:br>
            <a:r>
              <a:rPr lang="en-US" dirty="0"/>
              <a:t>Conceptual Classes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22390262"/>
              </p:ext>
            </p:extLst>
          </p:nvPr>
        </p:nvGraphicFramePr>
        <p:xfrm>
          <a:off x="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Objects in the system domain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CC3612-1E79-1F65-ED48-178BE2BF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Book</a:t>
            </a:r>
          </a:p>
          <a:p>
            <a:r>
              <a:rPr lang="en-GB" dirty="0"/>
              <a:t> member</a:t>
            </a:r>
          </a:p>
          <a:p>
            <a:r>
              <a:rPr lang="en-GB" dirty="0"/>
              <a:t> librarian</a:t>
            </a:r>
          </a:p>
          <a:p>
            <a:r>
              <a:rPr lang="en-GB" dirty="0"/>
              <a:t> loan</a:t>
            </a:r>
          </a:p>
          <a:p>
            <a:r>
              <a:rPr lang="en-GB" dirty="0"/>
              <a:t>reservation </a:t>
            </a:r>
          </a:p>
          <a:p>
            <a:r>
              <a:rPr lang="en-GB" dirty="0"/>
              <a:t>catalogue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Domain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21116-4990-8AC2-1479-D34B11126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662112"/>
            <a:ext cx="7560840" cy="50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5991-6D4B-AB36-9F6D-6EF250D47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6568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8B9-C821-B71D-88F1-8C46CBBD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SSD: Borrow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F902-E905-A2FD-F922-96FCFCF7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CC71A-05FA-3514-4CF9-D380A310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473200"/>
            <a:ext cx="8352928" cy="5248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3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85AD-A60B-A31D-45B7-8F43227D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SSD: Reserve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0F30-B324-94EB-66C9-DCFAC0B3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0F8EF4-39AE-936E-CDC7-C99EC1C7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1770062"/>
            <a:ext cx="9009551" cy="4630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8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80F-E1A0-3A99-9839-CB43E56A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SSD: View </a:t>
            </a:r>
            <a:r>
              <a:rPr lang="en-GB" dirty="0" err="1"/>
              <a:t>Catalog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8A24-AFEF-5619-49C7-6F9E20D6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780EF-B900-DF64-9D77-267C7B61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473200"/>
            <a:ext cx="9217024" cy="492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D0FC-9B50-4A8B-33C9-3149CAB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SSD: Add a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9BE2-1143-EEFC-BE80-88ED3E03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E3F1A-7192-DF60-C348-36EF8D073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1916832"/>
            <a:ext cx="10665735" cy="4320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5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F3BC-4BE9-7D38-BCA3-F86FCED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SSD: Add Member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E63513-3E5A-48E6-C710-9A55EA8C3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8" y="1477723"/>
            <a:ext cx="9009551" cy="447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025F-22FB-BB26-7303-25238F54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57E5-5049-A656-4E7E-68202A03F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of System</a:t>
            </a:r>
          </a:p>
        </p:txBody>
      </p:sp>
    </p:spTree>
    <p:extLst>
      <p:ext uri="{BB962C8B-B14F-4D97-AF65-F5344CB8AC3E}">
        <p14:creationId xmlns:p14="http://schemas.microsoft.com/office/powerpoint/2010/main" val="4643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30% USE CASES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1FC027C-E74A-0001-9CD1-5C33F623A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69680"/>
              </p:ext>
            </p:extLst>
          </p:nvPr>
        </p:nvGraphicFramePr>
        <p:xfrm>
          <a:off x="1117600" y="1701800"/>
          <a:ext cx="10156824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8412">
                  <a:extLst>
                    <a:ext uri="{9D8B030D-6E8A-4147-A177-3AD203B41FA5}">
                      <a16:colId xmlns:a16="http://schemas.microsoft.com/office/drawing/2014/main" val="223447561"/>
                    </a:ext>
                  </a:extLst>
                </a:gridCol>
                <a:gridCol w="5078412">
                  <a:extLst>
                    <a:ext uri="{9D8B030D-6E8A-4147-A177-3AD203B41FA5}">
                      <a16:colId xmlns:a16="http://schemas.microsoft.com/office/drawing/2014/main" val="419467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4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6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7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Borrow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9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a 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4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4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0D74-372D-7569-BC3D-194DC702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B661-1A7C-C8AE-4274-8C8E20CC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E6ADC6-90A5-A250-7E11-B3421AAD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700808"/>
            <a:ext cx="8865535" cy="4699993"/>
          </a:xfrm>
        </p:spPr>
      </p:pic>
    </p:spTree>
    <p:extLst>
      <p:ext uri="{BB962C8B-B14F-4D97-AF65-F5344CB8AC3E}">
        <p14:creationId xmlns:p14="http://schemas.microsoft.com/office/powerpoint/2010/main" val="8570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92B-ABA1-B8B9-3EF3-18AF83C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F5DA-549C-B260-1C71-771A49B4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Library Management System is designed using a 3-tier layered architecture. This structure promotes modularity, scalability, and separation of concerns, making the system easier to maintain and evolve.</a:t>
            </a:r>
          </a:p>
          <a:p>
            <a:r>
              <a:rPr lang="en-GB" dirty="0"/>
              <a:t>Presentation Layer (User Interface)&gt; Responsible for all user interactions — capturing input and displaying output.</a:t>
            </a:r>
          </a:p>
          <a:p>
            <a:r>
              <a:rPr lang="en-GB" dirty="0"/>
              <a:t>Business Logic Layer (Application Layer)&gt; Manages the system’s logic, coordinates use cases, enforces rules, and interacts with the database through the data access layer.</a:t>
            </a:r>
          </a:p>
          <a:p>
            <a:r>
              <a:rPr lang="en-GB" dirty="0"/>
              <a:t>Data Access Layer (Persistence Layer)&gt; Handles communication with the database; stores and retrieves information.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51F0-C73A-645F-62B9-C5E58DE5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36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Detailed Use Cases</a:t>
            </a:r>
            <a:br>
              <a:rPr lang="en-gb" dirty="0"/>
            </a:br>
            <a:r>
              <a:rPr lang="en-GB" dirty="0"/>
              <a:t>Add a book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D9B2F-CBD3-9DB8-0167-B44BE12B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Actor: Librarian</a:t>
            </a:r>
          </a:p>
          <a:p>
            <a:pPr lvl="0"/>
            <a:r>
              <a:rPr lang="en-GB" dirty="0"/>
              <a:t>Description: A librarian adds a new book</a:t>
            </a:r>
          </a:p>
          <a:p>
            <a:pPr lvl="0"/>
            <a:r>
              <a:rPr lang="en-GB" dirty="0"/>
              <a:t>Preconditions: the book must not exist in the system </a:t>
            </a:r>
          </a:p>
          <a:p>
            <a:pPr lvl="0"/>
            <a:r>
              <a:rPr lang="en-GB" dirty="0"/>
              <a:t>Postconditions: the new book is successfully added to the library </a:t>
            </a:r>
            <a:r>
              <a:rPr lang="en-GB" dirty="0" err="1"/>
              <a:t>catalog</a:t>
            </a:r>
            <a:r>
              <a:rPr lang="en-GB" dirty="0"/>
              <a:t> and is available for burrowing and viewing</a:t>
            </a:r>
          </a:p>
          <a:p>
            <a:pPr lvl="0"/>
            <a:r>
              <a:rPr lang="en-GB" dirty="0"/>
              <a:t>Main flow: librarian navigates to add book section</a:t>
            </a:r>
          </a:p>
          <a:p>
            <a:pPr lvl="3"/>
            <a:r>
              <a:rPr lang="en-GB" dirty="0"/>
              <a:t>Librarian enters book details in a form</a:t>
            </a:r>
          </a:p>
          <a:p>
            <a:pPr lvl="3"/>
            <a:r>
              <a:rPr lang="en-GB" dirty="0"/>
              <a:t>Librarian submits the form</a:t>
            </a:r>
          </a:p>
          <a:p>
            <a:pPr lvl="3"/>
            <a:r>
              <a:rPr lang="en-GB" dirty="0"/>
              <a:t>The system adds the book record to the database and confirms</a:t>
            </a:r>
          </a:p>
          <a:p>
            <a:pPr marL="1279936" lvl="3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FB66F-2E7D-9EC6-EE79-BAEA78851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EF6A-0D3A-AE66-B1B9-8629676D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Detailed Use Cases</a:t>
            </a:r>
            <a:br>
              <a:rPr lang="en-gb" dirty="0"/>
            </a:br>
            <a:r>
              <a:rPr lang="en-GB" dirty="0"/>
              <a:t>Remove a book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98A4-B6F8-B0EA-0615-801AC663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Actor: Librarian</a:t>
            </a:r>
          </a:p>
          <a:p>
            <a:pPr lvl="0"/>
            <a:r>
              <a:rPr lang="en-GB" dirty="0"/>
              <a:t>Description: A librarian removes a  book</a:t>
            </a:r>
          </a:p>
          <a:p>
            <a:pPr lvl="0"/>
            <a:r>
              <a:rPr lang="en-GB" dirty="0"/>
              <a:t>Preconditions: the book must exist in the system </a:t>
            </a:r>
          </a:p>
          <a:p>
            <a:pPr lvl="0"/>
            <a:r>
              <a:rPr lang="en-GB" dirty="0"/>
              <a:t>Postconditions: the book is successfully removed from the library </a:t>
            </a:r>
            <a:r>
              <a:rPr lang="en-GB" dirty="0" err="1"/>
              <a:t>catalog</a:t>
            </a:r>
            <a:r>
              <a:rPr lang="en-GB" dirty="0"/>
              <a:t> and is no longer available for burrowing or viewing</a:t>
            </a:r>
          </a:p>
          <a:p>
            <a:pPr lvl="0"/>
            <a:r>
              <a:rPr lang="en-GB" dirty="0"/>
              <a:t>Main flow: librarian navigates to remove book section</a:t>
            </a:r>
          </a:p>
          <a:p>
            <a:pPr lvl="3"/>
            <a:r>
              <a:rPr lang="en-GB" dirty="0"/>
              <a:t>Librarian enters book details in a form</a:t>
            </a:r>
          </a:p>
          <a:p>
            <a:pPr lvl="3"/>
            <a:r>
              <a:rPr lang="en-GB" dirty="0"/>
              <a:t>Librarian submits the form</a:t>
            </a:r>
          </a:p>
          <a:p>
            <a:pPr lvl="3"/>
            <a:r>
              <a:rPr lang="en-GB" dirty="0"/>
              <a:t>The system removes the book record from the database and confirms</a:t>
            </a:r>
          </a:p>
          <a:p>
            <a:pPr lvl="0"/>
            <a:r>
              <a:rPr lang="en-GB" dirty="0"/>
              <a:t>Alternative flows:</a:t>
            </a:r>
          </a:p>
        </p:txBody>
      </p:sp>
    </p:spTree>
    <p:extLst>
      <p:ext uri="{BB962C8B-B14F-4D97-AF65-F5344CB8AC3E}">
        <p14:creationId xmlns:p14="http://schemas.microsoft.com/office/powerpoint/2010/main" val="32086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BE7F7-34D4-28CA-3166-0613344FD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2935-8B00-57D2-F36A-96986845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Detailed Use Cases</a:t>
            </a:r>
            <a:br>
              <a:rPr lang="en-gb" dirty="0"/>
            </a:br>
            <a:r>
              <a:rPr lang="en-GB" dirty="0"/>
              <a:t>Borrow a book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4380-C41B-1213-B201-5FD4367E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Actors: Member, system</a:t>
            </a:r>
            <a:endParaRPr lang="en-GB" dirty="0"/>
          </a:p>
          <a:p>
            <a:r>
              <a:rPr lang="en-US" dirty="0"/>
              <a:t>Preconditions: the member must be logged into the system. And the book is available to be borrowed</a:t>
            </a:r>
            <a:endParaRPr lang="en-GB" dirty="0"/>
          </a:p>
          <a:p>
            <a:r>
              <a:rPr lang="en-US" dirty="0"/>
              <a:t>Trigger: A member wants to borrow a book.</a:t>
            </a:r>
            <a:endParaRPr lang="en-GB" dirty="0"/>
          </a:p>
          <a:p>
            <a:r>
              <a:rPr lang="en-US" dirty="0"/>
              <a:t>Main Flow: the member searches for the required book in the system</a:t>
            </a:r>
            <a:endParaRPr lang="en-GB" dirty="0"/>
          </a:p>
          <a:p>
            <a:r>
              <a:rPr lang="en-US" dirty="0"/>
              <a:t>System displays book details, including availability status</a:t>
            </a:r>
            <a:endParaRPr lang="en-GB" dirty="0"/>
          </a:p>
          <a:p>
            <a:r>
              <a:rPr lang="en-US" dirty="0"/>
              <a:t>The member selects the option to borrow the book</a:t>
            </a:r>
            <a:endParaRPr lang="en-GB" dirty="0"/>
          </a:p>
          <a:p>
            <a:r>
              <a:rPr lang="en-US" dirty="0"/>
              <a:t>The system checks if the book is available.</a:t>
            </a:r>
            <a:endParaRPr lang="en-GB" dirty="0"/>
          </a:p>
          <a:p>
            <a:r>
              <a:rPr lang="en-US" dirty="0"/>
              <a:t>If available, the system assigns the book to the member and records the borrowing transaction.</a:t>
            </a:r>
            <a:endParaRPr lang="en-GB" dirty="0"/>
          </a:p>
          <a:p>
            <a:r>
              <a:rPr lang="en-US" dirty="0"/>
              <a:t>System updates the books availability status to borrowed.</a:t>
            </a:r>
            <a:endParaRPr lang="en-GB" dirty="0"/>
          </a:p>
          <a:p>
            <a:r>
              <a:rPr lang="en-US" dirty="0"/>
              <a:t>Alternate flow: book not available: if the book is already borrowed or reserved the system notifies the member.</a:t>
            </a:r>
            <a:endParaRPr lang="en-GB" dirty="0"/>
          </a:p>
          <a:p>
            <a:r>
              <a:rPr lang="en-US" dirty="0"/>
              <a:t>Burrowing limit reached: if the number has reached the maximum number of burrowed books allowed, the system prevents burrowing books, the system prevents the burrowing action</a:t>
            </a:r>
            <a:endParaRPr lang="en-GB" dirty="0"/>
          </a:p>
          <a:p>
            <a:r>
              <a:rPr lang="en-US" dirty="0"/>
              <a:t>Post conditions: </a:t>
            </a:r>
            <a:r>
              <a:rPr lang="en-GB" dirty="0"/>
              <a:t>The book is assigned to the member and marked as "borrowed"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2244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DBD7B-8CCB-BA34-E4F4-118B3E88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2907-4E54-21BA-CBB4-B574A2F3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Detailed Use Cases</a:t>
            </a:r>
            <a:br>
              <a:rPr lang="en-gb" dirty="0"/>
            </a:br>
            <a:r>
              <a:rPr lang="en-GB" dirty="0"/>
              <a:t>Return a book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4DE5D-375D-376E-F506-45D7055B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Actors: Member, system</a:t>
            </a:r>
            <a:endParaRPr lang="en-GB" dirty="0"/>
          </a:p>
          <a:p>
            <a:r>
              <a:rPr lang="en-US" dirty="0"/>
              <a:t>Preconditions: the member must be logged into the system. And the book is available to be borrowed</a:t>
            </a:r>
            <a:endParaRPr lang="en-GB" dirty="0"/>
          </a:p>
          <a:p>
            <a:r>
              <a:rPr lang="en-GB" dirty="0"/>
              <a:t> The book must be currently borrowed by the member.</a:t>
            </a:r>
          </a:p>
          <a:p>
            <a:r>
              <a:rPr lang="en-US" dirty="0"/>
              <a:t>Trigger</a:t>
            </a:r>
            <a:r>
              <a:rPr lang="en-GB" dirty="0"/>
              <a:t>A member wants to return a borrowed book.</a:t>
            </a:r>
          </a:p>
          <a:p>
            <a:r>
              <a:rPr lang="en-US" dirty="0"/>
              <a:t>Main Flow: </a:t>
            </a:r>
            <a:r>
              <a:rPr lang="en-GB" dirty="0"/>
              <a:t>The member navigates to the "Return Book" section.</a:t>
            </a:r>
          </a:p>
          <a:p>
            <a:pPr lvl="1"/>
            <a:r>
              <a:rPr lang="en-GB" dirty="0"/>
              <a:t>The system displays a list of books borrowed by the member.</a:t>
            </a:r>
          </a:p>
          <a:p>
            <a:pPr lvl="1"/>
            <a:r>
              <a:rPr lang="en-GB" dirty="0"/>
              <a:t>The member selects the book to return.</a:t>
            </a:r>
          </a:p>
          <a:p>
            <a:pPr lvl="1"/>
            <a:r>
              <a:rPr lang="en-GB" dirty="0"/>
              <a:t>The system records the return date.</a:t>
            </a:r>
          </a:p>
          <a:p>
            <a:pPr lvl="1"/>
            <a:r>
              <a:rPr lang="en-GB" dirty="0"/>
              <a:t>The system calculates any overdue fines (if applicable).If a fine exists, the system notifies the member. The system updates the book’s availability status to "available”.</a:t>
            </a:r>
          </a:p>
          <a:p>
            <a:pPr lvl="1"/>
            <a:r>
              <a:rPr lang="en-GB" dirty="0"/>
              <a:t>The system confirms the successful return of the book.</a:t>
            </a:r>
          </a:p>
        </p:txBody>
      </p:sp>
    </p:spTree>
    <p:extLst>
      <p:ext uri="{BB962C8B-B14F-4D97-AF65-F5344CB8AC3E}">
        <p14:creationId xmlns:p14="http://schemas.microsoft.com/office/powerpoint/2010/main" val="24085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94CF-84E8-A177-7F0D-A0910693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09DF-CBCF-1EF9-16F7-13A01E02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flow: book not available: if the book is already borrowed or reserved the system notifies the member.</a:t>
            </a:r>
            <a:endParaRPr lang="en-GB" dirty="0"/>
          </a:p>
          <a:p>
            <a:r>
              <a:rPr lang="en-GB" dirty="0"/>
              <a:t>Postcondition(s):The book is marked as "available.“</a:t>
            </a:r>
          </a:p>
          <a:p>
            <a:r>
              <a:rPr lang="en-GB" dirty="0"/>
              <a:t>Any applicable fine is recorded</a:t>
            </a:r>
          </a:p>
          <a:p>
            <a:r>
              <a:rPr lang="en-GB" dirty="0"/>
              <a:t>Exceptions: If the system fails to update the return record, an error message is displayed, and the return process is halted.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429A-7E7A-D8E4-2517-BC20E769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63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D0AC-93C0-1D52-CF7D-D7B78A9C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Add a member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BBD6-7F75-DE5B-2AFF-6EC8B6AE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Actors: User</a:t>
            </a:r>
          </a:p>
          <a:p>
            <a:pPr lvl="0"/>
            <a:r>
              <a:rPr lang="en-GB" dirty="0"/>
              <a:t>Description: This use case describes the process by which a visitor registers as a member in the library management system to gain access to library services such as borrowing books, accessing digital resources, and viewing account information.</a:t>
            </a:r>
          </a:p>
          <a:p>
            <a:pPr lvl="0"/>
            <a:r>
              <a:rPr lang="en-GB" dirty="0"/>
              <a:t>Preconditions: The user is not already registered in the system.</a:t>
            </a:r>
          </a:p>
          <a:p>
            <a:r>
              <a:rPr lang="en-GB" dirty="0"/>
              <a:t>	              	The system is up and running.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58468-AD4B-884D-B990-1E80BF4D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95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A94-1FDB-FCDD-1BCE-B0275223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1AA5-BCBB-2575-04BD-7EDC8C50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GB" dirty="0"/>
              <a:t>Postconditions: A new member account is created and stored in the system.		 	         The user is assigned a unique membership ID.</a:t>
            </a:r>
          </a:p>
          <a:p>
            <a:pPr lvl="0"/>
            <a:r>
              <a:rPr lang="en-GB" dirty="0"/>
              <a:t>Main Flow:             </a:t>
            </a:r>
            <a:r>
              <a:rPr lang="en-US" dirty="0"/>
              <a:t>The visitor navigates to the library registration page.</a:t>
            </a:r>
            <a:endParaRPr lang="en-GB" dirty="0"/>
          </a:p>
          <a:p>
            <a:pPr lvl="4"/>
            <a:r>
              <a:rPr lang="en-US" dirty="0"/>
              <a:t>The system displays the registration form.</a:t>
            </a:r>
            <a:endParaRPr lang="en-GB" dirty="0"/>
          </a:p>
          <a:p>
            <a:pPr lvl="4"/>
            <a:r>
              <a:rPr lang="en-US" dirty="0"/>
              <a:t>The visitor fills in required information (e.g., name, email, phone number, address, password).</a:t>
            </a:r>
            <a:endParaRPr lang="en-GB" dirty="0"/>
          </a:p>
          <a:p>
            <a:pPr lvl="4"/>
            <a:r>
              <a:rPr lang="en-US" dirty="0"/>
              <a:t>The visitor submits the registration form.</a:t>
            </a:r>
            <a:endParaRPr lang="en-GB" dirty="0"/>
          </a:p>
          <a:p>
            <a:pPr lvl="4"/>
            <a:r>
              <a:rPr lang="en-US" dirty="0"/>
              <a:t>The system validates the input data.</a:t>
            </a:r>
            <a:endParaRPr lang="en-GB" dirty="0"/>
          </a:p>
          <a:p>
            <a:pPr lvl="4"/>
            <a:r>
              <a:rPr lang="en-US" dirty="0"/>
              <a:t>The system creates a new member record in the database.</a:t>
            </a:r>
            <a:endParaRPr lang="en-GB" dirty="0"/>
          </a:p>
          <a:p>
            <a:pPr lvl="4"/>
            <a:r>
              <a:rPr lang="en-US" dirty="0"/>
              <a:t>The system generates and assigns a unique membership ID.</a:t>
            </a:r>
            <a:endParaRPr lang="en-GB" dirty="0"/>
          </a:p>
          <a:p>
            <a:pPr lvl="4"/>
            <a:r>
              <a:rPr lang="en-US" dirty="0"/>
              <a:t>The system confirms successful registration and may prompt the user to log in.</a:t>
            </a:r>
            <a:endParaRPr lang="en-GB" dirty="0"/>
          </a:p>
          <a:p>
            <a:pPr lvl="0"/>
            <a:r>
              <a:rPr lang="en-GB" dirty="0"/>
              <a:t>Alternative Flows:</a:t>
            </a:r>
          </a:p>
          <a:p>
            <a:pPr lvl="4"/>
            <a:r>
              <a:rPr lang="en-GB" dirty="0"/>
              <a:t>Invalid Input:</a:t>
            </a:r>
          </a:p>
          <a:p>
            <a:pPr lvl="4"/>
            <a:r>
              <a:rPr lang="en-GB" dirty="0"/>
              <a:t>Duplicate email: if an email address is already registered, the system notifies the user and prevents duplicate registration</a:t>
            </a:r>
          </a:p>
          <a:p>
            <a:pPr lvl="0"/>
            <a:r>
              <a:rPr lang="en-GB" dirty="0"/>
              <a:t>Exceptions: system is down or unable to connect to the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3E75-0847-307F-8D25-E6650AB0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15/07/2025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96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128</TotalTime>
  <Words>968</Words>
  <Application>Microsoft Office PowerPoint</Application>
  <PresentationFormat>Custom</PresentationFormat>
  <Paragraphs>118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Books 16x9</vt:lpstr>
      <vt:lpstr>LIBRARY MANAGEMENT SYSTEM</vt:lpstr>
      <vt:lpstr>30% USE CASES</vt:lpstr>
      <vt:lpstr>Detailed Use Cases Add a book</vt:lpstr>
      <vt:lpstr>Detailed Use Cases Remove a book</vt:lpstr>
      <vt:lpstr>Detailed Use Cases Borrow a book</vt:lpstr>
      <vt:lpstr>Detailed Use Cases Return a book</vt:lpstr>
      <vt:lpstr>Cont…</vt:lpstr>
      <vt:lpstr>Add a member</vt:lpstr>
      <vt:lpstr>Cont…</vt:lpstr>
      <vt:lpstr>Domain Model. Conceptual Classes</vt:lpstr>
      <vt:lpstr>Objects in the system domain</vt:lpstr>
      <vt:lpstr>Domain Model</vt:lpstr>
      <vt:lpstr>System sequence Diagrams</vt:lpstr>
      <vt:lpstr>SSD: Borrow Book</vt:lpstr>
      <vt:lpstr>SSD: Reserve Book</vt:lpstr>
      <vt:lpstr>SSD: View Catalog</vt:lpstr>
      <vt:lpstr>SSD: Add a Book</vt:lpstr>
      <vt:lpstr>SSD: Add Member</vt:lpstr>
      <vt:lpstr>Architecture of System</vt:lpstr>
      <vt:lpstr>Layered Architecture</vt:lpstr>
      <vt:lpstr>Architectural Proof of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gomezyani kango</dc:creator>
  <cp:lastModifiedBy>gomezyani kango</cp:lastModifiedBy>
  <cp:revision>9</cp:revision>
  <dcterms:created xsi:type="dcterms:W3CDTF">2025-07-08T17:56:45Z</dcterms:created>
  <dcterms:modified xsi:type="dcterms:W3CDTF">2025-07-15T06:59:02Z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