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4" r:id="rId5"/>
    <p:sldId id="276" r:id="rId6"/>
    <p:sldId id="281" r:id="rId7"/>
    <p:sldId id="282" r:id="rId8"/>
    <p:sldId id="283" r:id="rId9"/>
    <p:sldId id="284" r:id="rId10"/>
    <p:sldId id="285" r:id="rId11"/>
    <p:sldId id="286" r:id="rId12"/>
    <p:sldId id="277" r:id="rId13"/>
    <p:sldId id="278" r:id="rId14"/>
    <p:sldId id="279" r:id="rId15"/>
    <p:sldId id="287" r:id="rId16"/>
    <p:sldId id="289" r:id="rId17"/>
    <p:sldId id="288" r:id="rId18"/>
    <p:sldId id="266" r:id="rId19"/>
    <p:sldId id="26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325" autoAdjust="0"/>
  </p:normalViewPr>
  <p:slideViewPr>
    <p:cSldViewPr showGuides="1">
      <p:cViewPr>
        <p:scale>
          <a:sx n="50" d="100"/>
          <a:sy n="50" d="100"/>
        </p:scale>
        <p:origin x="29" y="42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46FA63-D707-4B8C-96CC-B557CA336FCE}" type="datetime1">
              <a:rPr lang="en-GB" smtClean="0">
                <a:solidFill>
                  <a:schemeClr val="tx2"/>
                </a:solidFill>
              </a:rPr>
              <a:t>05/08/2025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B178AC-64BE-41F2-A7AE-E34946EE79F8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38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51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09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3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28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41E57-B869-4F93-A8CB-3B07FB29569D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5EE6-DD38-46E5-A28F-7057CB4AE61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CAB8BD-5A87-4DB5-924A-8B2AB5CF8B74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31163F-A609-4965-981E-2512858A6B0B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AD07FA-60A0-4513-81AF-BDF95D9090DF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A9B41F-141C-4F65-BC2A-BC13EF27A4D7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E95AA2-CDD5-40B0-B1CF-38A42C9DCC78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6DEFE-052F-4B34-8EAC-A263CB86F3A5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F860746-45FF-4F3F-9CE0-E6B542C01EBE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/>
              <a:t>LIBRARY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E</a:t>
            </a:r>
            <a:r>
              <a:rPr lang="en-gb" dirty="0"/>
              <a:t>laboration(iteration 2)</a:t>
            </a:r>
          </a:p>
          <a:p>
            <a:r>
              <a:rPr lang="en-gb" dirty="0"/>
              <a:t>Week 6 - 8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Use Case 13: Manage Fines and Payments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657623" cy="4470400"/>
          </a:xfrm>
        </p:spPr>
        <p:txBody>
          <a:bodyPr rtlCol="0">
            <a:normAutofit fontScale="92500" lnSpcReduction="20000"/>
          </a:bodyPr>
          <a:lstStyle/>
          <a:p>
            <a:r>
              <a:rPr lang="en-GB" b="1" dirty="0"/>
              <a:t>Actors:</a:t>
            </a:r>
            <a:r>
              <a:rPr lang="en-GB" dirty="0"/>
              <a:t> Member, Librarian</a:t>
            </a:r>
          </a:p>
          <a:p>
            <a:r>
              <a:rPr lang="en-GB" b="1" dirty="0"/>
              <a:t>Description:</a:t>
            </a:r>
            <a:r>
              <a:rPr lang="en-GB" dirty="0"/>
              <a:t> Calculates fines for overdue books, displays outstanding balances, and processes payments.</a:t>
            </a:r>
          </a:p>
          <a:p>
            <a:r>
              <a:rPr lang="en-GB" b="1" dirty="0"/>
              <a:t>Preconditions:</a:t>
            </a:r>
            <a:r>
              <a:rPr lang="en-GB" dirty="0"/>
              <a:t> Overdue loans exist; payment methods are configured.</a:t>
            </a:r>
          </a:p>
          <a:p>
            <a:r>
              <a:rPr lang="en-GB" b="1" dirty="0"/>
              <a:t>Postconditions:</a:t>
            </a:r>
            <a:r>
              <a:rPr lang="en-GB" dirty="0"/>
              <a:t> Fine is recorded as paid or outstanding balance updated.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System calculates fine amount for overdue loans.</a:t>
            </a:r>
          </a:p>
          <a:p>
            <a:pPr lvl="1"/>
            <a:r>
              <a:rPr lang="en-GB" dirty="0"/>
              <a:t>Member views outstanding fines.</a:t>
            </a:r>
          </a:p>
          <a:p>
            <a:pPr lvl="1"/>
            <a:r>
              <a:rPr lang="en-GB" dirty="0"/>
              <a:t>Member makes payment; system records transaction.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200"/>
            <a:ext cx="10744200" cy="1397000"/>
          </a:xfrm>
        </p:spPr>
        <p:txBody>
          <a:bodyPr rtlCol="0"/>
          <a:lstStyle/>
          <a:p>
            <a:r>
              <a:rPr lang="en-GB" dirty="0"/>
              <a:t>Use Case 14: Member Login and Registration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FC47B2-8EAF-BC8C-CC10-9CA5CAAF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7828" y="1701800"/>
            <a:ext cx="10436835" cy="44704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Actors:</a:t>
            </a:r>
            <a:r>
              <a:rPr lang="en-GB" dirty="0"/>
              <a:t> Visitor, Member</a:t>
            </a:r>
          </a:p>
          <a:p>
            <a:r>
              <a:rPr lang="en-GB" b="1" dirty="0"/>
              <a:t>Description:</a:t>
            </a:r>
            <a:r>
              <a:rPr lang="en-GB" dirty="0"/>
              <a:t> Allows visitors to register for membership and existing members to log in for personalized features.</a:t>
            </a:r>
          </a:p>
          <a:p>
            <a:r>
              <a:rPr lang="en-GB" b="1" dirty="0"/>
              <a:t>Preconditions:</a:t>
            </a:r>
            <a:r>
              <a:rPr lang="en-GB" dirty="0"/>
              <a:t> Visitor is not already registered.</a:t>
            </a:r>
          </a:p>
          <a:p>
            <a:r>
              <a:rPr lang="en-GB" b="1" dirty="0"/>
              <a:t>Postconditions:</a:t>
            </a:r>
            <a:r>
              <a:rPr lang="en-GB" dirty="0"/>
              <a:t> New member record created, or user authenticated.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Visitor opens registration/login page.</a:t>
            </a:r>
          </a:p>
          <a:p>
            <a:pPr lvl="1"/>
            <a:r>
              <a:rPr lang="en-GB" dirty="0"/>
              <a:t>Visitor enters credentials or registration details.</a:t>
            </a:r>
          </a:p>
          <a:p>
            <a:pPr lvl="1"/>
            <a:r>
              <a:rPr lang="en-GB" dirty="0"/>
              <a:t>System validates and creates/authenticates account.</a:t>
            </a:r>
          </a:p>
          <a:p>
            <a:pPr lvl="1"/>
            <a:r>
              <a:rPr lang="en-GB" dirty="0"/>
              <a:t>Member gains access to personalized services.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0847-5D34-6103-801B-9A5D5E10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15: Reservation of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B133-4DC8-DEA2-33A4-DE6676B59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369591" cy="447040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Actors:</a:t>
            </a:r>
            <a:r>
              <a:rPr lang="en-GB" dirty="0"/>
              <a:t> Member</a:t>
            </a:r>
          </a:p>
          <a:p>
            <a:r>
              <a:rPr lang="en-GB" b="1" dirty="0"/>
              <a:t>Description:</a:t>
            </a:r>
            <a:r>
              <a:rPr lang="en-GB" dirty="0"/>
              <a:t> Allows users to reserve books currently borrowed by others.</a:t>
            </a:r>
          </a:p>
          <a:p>
            <a:r>
              <a:rPr lang="en-GB" b="1" dirty="0"/>
              <a:t>Preconditions:</a:t>
            </a:r>
            <a:r>
              <a:rPr lang="en-GB" dirty="0"/>
              <a:t> Book is not available; user is logged in.</a:t>
            </a:r>
          </a:p>
          <a:p>
            <a:r>
              <a:rPr lang="en-GB" b="1" dirty="0"/>
              <a:t>Postconditions:</a:t>
            </a:r>
            <a:r>
              <a:rPr lang="en-GB" dirty="0"/>
              <a:t> Reservation is stored and user is notified when book is available.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User selects unavailable book.</a:t>
            </a:r>
          </a:p>
          <a:p>
            <a:pPr lvl="1"/>
            <a:r>
              <a:rPr lang="en-GB" dirty="0"/>
              <a:t>System records reservation.</a:t>
            </a:r>
          </a:p>
          <a:p>
            <a:pPr lvl="1"/>
            <a:r>
              <a:rPr lang="en-GB" dirty="0"/>
              <a:t>System notifies user when book becomes available.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414B-FCA3-7851-30DA-A8FB9158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B8BD-5A87-4DB5-924A-8B2AB5CF8B74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57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FA45-3225-7BC0-0B2F-2D4345E1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Case: Loan Book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1C143-C2ED-DA71-2CCB-DEED26DE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7309" y="1701800"/>
            <a:ext cx="10157354" cy="44704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Actors:</a:t>
            </a:r>
            <a:r>
              <a:rPr lang="en-GB" dirty="0"/>
              <a:t> Member, Librarian</a:t>
            </a:r>
          </a:p>
          <a:p>
            <a:r>
              <a:rPr lang="en-GB" b="1" dirty="0"/>
              <a:t>Description:</a:t>
            </a:r>
            <a:r>
              <a:rPr lang="en-GB" dirty="0"/>
              <a:t> Member borrows an available book; system records loan and sets due date.</a:t>
            </a:r>
          </a:p>
          <a:p>
            <a:r>
              <a:rPr lang="en-GB" b="1" dirty="0"/>
              <a:t>Preconditions:</a:t>
            </a:r>
            <a:r>
              <a:rPr lang="en-GB" dirty="0"/>
              <a:t> Member is registered and logged in; book is available.</a:t>
            </a:r>
          </a:p>
          <a:p>
            <a:r>
              <a:rPr lang="en-GB" b="1" dirty="0"/>
              <a:t>Postconditions:</a:t>
            </a:r>
            <a:r>
              <a:rPr lang="en-GB" dirty="0"/>
              <a:t> Loan record created; book marked as “On Loan.”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Member selects book to borrow.</a:t>
            </a:r>
          </a:p>
          <a:p>
            <a:pPr lvl="1"/>
            <a:r>
              <a:rPr lang="en-GB" dirty="0"/>
              <a:t>System checks availability and member eligibility.</a:t>
            </a:r>
          </a:p>
          <a:p>
            <a:pPr lvl="1"/>
            <a:r>
              <a:rPr lang="en-GB" dirty="0"/>
              <a:t>Loan is recorded with due date; book status updated.</a:t>
            </a:r>
          </a:p>
          <a:p>
            <a:pPr lvl="1"/>
            <a:r>
              <a:rPr lang="en-GB" dirty="0"/>
              <a:t>Confirmation displayed to member.</a:t>
            </a:r>
          </a:p>
          <a:p>
            <a:r>
              <a:rPr lang="en-GB" b="1" dirty="0"/>
              <a:t>Alternative Flows:</a:t>
            </a:r>
          </a:p>
          <a:p>
            <a:pPr lvl="1"/>
            <a:r>
              <a:rPr lang="en-GB" dirty="0"/>
              <a:t>book unavailable</a:t>
            </a:r>
          </a:p>
          <a:p>
            <a:pPr lvl="1"/>
            <a:r>
              <a:rPr lang="en-GB" dirty="0"/>
              <a:t>Ineligible to borrow a book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99915-B944-DBF5-FFC9-35900D18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B8BD-5A87-4DB5-924A-8B2AB5CF8B74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88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7232-DB55-B112-BE38-9575D89B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16: 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F93F-63D5-8A86-C2F8-61C4350A6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585615" cy="4470400"/>
          </a:xfrm>
        </p:spPr>
        <p:txBody>
          <a:bodyPr>
            <a:normAutofit/>
          </a:bodyPr>
          <a:lstStyle/>
          <a:p>
            <a:r>
              <a:rPr lang="en-GB" b="1" dirty="0"/>
              <a:t>Actors:</a:t>
            </a:r>
            <a:r>
              <a:rPr lang="en-GB" dirty="0"/>
              <a:t> Member, Librarian, System</a:t>
            </a:r>
          </a:p>
          <a:p>
            <a:r>
              <a:rPr lang="en-GB" b="1" dirty="0"/>
              <a:t>Description:</a:t>
            </a:r>
            <a:r>
              <a:rPr lang="en-GB" dirty="0"/>
              <a:t> Ensures that users can only access features based on their roles (member, librarian, admin).</a:t>
            </a:r>
          </a:p>
          <a:p>
            <a:r>
              <a:rPr lang="en-GB" b="1" dirty="0"/>
              <a:t>Preconditions:</a:t>
            </a:r>
            <a:r>
              <a:rPr lang="en-GB" dirty="0"/>
              <a:t> User is logged in.</a:t>
            </a:r>
          </a:p>
          <a:p>
            <a:r>
              <a:rPr lang="en-GB" b="1" dirty="0"/>
              <a:t>Postconditions:</a:t>
            </a:r>
            <a:r>
              <a:rPr lang="en-GB" dirty="0"/>
              <a:t> Access control is enforced according to role.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System verifies login credentials.</a:t>
            </a:r>
          </a:p>
          <a:p>
            <a:pPr lvl="1"/>
            <a:r>
              <a:rPr lang="en-GB" dirty="0"/>
              <a:t>System checks assigned role.</a:t>
            </a:r>
          </a:p>
          <a:p>
            <a:pPr lvl="1"/>
            <a:r>
              <a:rPr lang="en-GB" dirty="0"/>
              <a:t>System grants or restricts access to specific functions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A5D9-A6A1-F1A5-7225-92292EFB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B8BD-5A87-4DB5-924A-8B2AB5CF8B74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08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2393032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/>
              <a:t>Design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Book Management Module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2BC78-DBEC-E21A-9819-A452B5198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1874520"/>
            <a:ext cx="8505495" cy="4290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D313D-B6E4-0A79-48DD-7F51705E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FA-60A0-4513-81AF-BDF95D9090DF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16F8-B837-9D06-CED1-E798BB21CF30}"/>
              </a:ext>
            </a:extLst>
          </p:cNvPr>
          <p:cNvSpPr txBox="1"/>
          <p:nvPr/>
        </p:nvSpPr>
        <p:spPr>
          <a:xfrm>
            <a:off x="621804" y="548680"/>
            <a:ext cx="9585615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Classes: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Book, Category, and Review. These represent the core data entities, with Book having a one-to-many relationship with both Category and Review.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Layer: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BookService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contains the business logic for managing books. It has methods for searching, categorizing, importing/exporting books, and getting recommendations.</a:t>
            </a:r>
            <a:endParaRPr lang="en-GB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Layer: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BookController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handles user requests related to book management. It has methods that correspond to the actions a user might take, such as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searchBook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getRecommendations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Access Layer: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BookRepository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defines methods for data persistence and retrieval, like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findByTitle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saveAll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FileHandler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handles file-specific operations like parsing and generating files.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7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9E560A-4D30-63A4-639D-F6D9414C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Loan &amp; Reservation Management Module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78A45-0ACE-639C-A956-EB127F30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07FA-60A0-4513-81AF-BDF95D9090DF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7773A-C79F-A5F3-FA69-CA8E5658F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74" y="1473200"/>
            <a:ext cx="9954207" cy="4823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8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89B1-8B5B-D28B-AED8-34C9907F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548680"/>
            <a:ext cx="10157354" cy="56235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Loan &amp; Reservation Management Module</a:t>
            </a:r>
            <a:endParaRPr lang="en-GB" dirty="0"/>
          </a:p>
          <a:p>
            <a:r>
              <a:rPr lang="en-US" dirty="0"/>
              <a:t>This module handles the processes of borrowing, returning, and reserving books.</a:t>
            </a:r>
            <a:endParaRPr lang="en-GB" dirty="0"/>
          </a:p>
          <a:p>
            <a:pPr lvl="0"/>
            <a:r>
              <a:rPr lang="en-US" b="1" dirty="0"/>
              <a:t>Domain Classes:</a:t>
            </a:r>
            <a:r>
              <a:rPr lang="en-US" dirty="0"/>
              <a:t> Loan, Reservation, Book, and Member. These classes model the core interactions of the loan system. A Book can have multiple Loan and Reservation objects, and a Member can also have multiple loans and reservations.</a:t>
            </a:r>
            <a:endParaRPr lang="en-GB" dirty="0"/>
          </a:p>
          <a:p>
            <a:pPr lvl="0"/>
            <a:r>
              <a:rPr lang="en-US" b="1" dirty="0"/>
              <a:t>Service Layer:</a:t>
            </a:r>
            <a:r>
              <a:rPr lang="en-US" dirty="0"/>
              <a:t> The </a:t>
            </a:r>
            <a:r>
              <a:rPr lang="en-US" dirty="0" err="1"/>
              <a:t>LoanService</a:t>
            </a:r>
            <a:r>
              <a:rPr lang="en-US" dirty="0"/>
              <a:t> class orchestrates the business logic for loans and reservations. It includes methods like </a:t>
            </a:r>
            <a:r>
              <a:rPr lang="en-US" dirty="0" err="1"/>
              <a:t>renewLoan</a:t>
            </a:r>
            <a:r>
              <a:rPr lang="en-US" dirty="0"/>
              <a:t>, </a:t>
            </a:r>
            <a:r>
              <a:rPr lang="en-US" dirty="0" err="1"/>
              <a:t>checkOverdueLoans</a:t>
            </a:r>
            <a:r>
              <a:rPr lang="en-US" dirty="0"/>
              <a:t>, and </a:t>
            </a:r>
            <a:r>
              <a:rPr lang="en-US" dirty="0" err="1"/>
              <a:t>reserveBook</a:t>
            </a:r>
            <a:r>
              <a:rPr lang="en-US" dirty="0"/>
              <a:t>.</a:t>
            </a:r>
            <a:endParaRPr lang="en-GB" dirty="0"/>
          </a:p>
          <a:p>
            <a:pPr lvl="0"/>
            <a:r>
              <a:rPr lang="en-US" b="1" dirty="0"/>
              <a:t>Presentation Layer:</a:t>
            </a:r>
            <a:r>
              <a:rPr lang="en-US" dirty="0"/>
              <a:t> The </a:t>
            </a:r>
            <a:r>
              <a:rPr lang="en-US" dirty="0" err="1"/>
              <a:t>LoanController</a:t>
            </a:r>
            <a:r>
              <a:rPr lang="en-US" dirty="0"/>
              <a:t> manages user interactions related to loans, with methods for renewing loans and checking for overdue books.</a:t>
            </a:r>
            <a:endParaRPr lang="en-GB" dirty="0"/>
          </a:p>
          <a:p>
            <a:pPr lvl="0"/>
            <a:r>
              <a:rPr lang="en-US" b="1" dirty="0"/>
              <a:t>Data Access Layer:</a:t>
            </a:r>
            <a:r>
              <a:rPr lang="en-US" dirty="0"/>
              <a:t> This module uses several repository interfaces: </a:t>
            </a:r>
            <a:r>
              <a:rPr lang="en-US" dirty="0" err="1"/>
              <a:t>LoanRepository</a:t>
            </a:r>
            <a:r>
              <a:rPr lang="en-US" dirty="0"/>
              <a:t>, </a:t>
            </a:r>
            <a:r>
              <a:rPr lang="en-US" dirty="0" err="1"/>
              <a:t>ReservationRepository</a:t>
            </a:r>
            <a:r>
              <a:rPr lang="en-US" dirty="0"/>
              <a:t>, </a:t>
            </a:r>
            <a:r>
              <a:rPr lang="en-US" dirty="0" err="1"/>
              <a:t>BookRepository</a:t>
            </a:r>
            <a:r>
              <a:rPr lang="en-US" dirty="0"/>
              <a:t>, and </a:t>
            </a:r>
            <a:r>
              <a:rPr lang="en-US" dirty="0" err="1"/>
              <a:t>MemberRepository</a:t>
            </a:r>
            <a:r>
              <a:rPr lang="en-US" dirty="0"/>
              <a:t>. This separation of concerns allows the service to interact with different data sources without being tightly coupled to their implementation.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54C0-CAD9-E48C-6577-4E93B3F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19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contents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R</a:t>
            </a:r>
            <a:r>
              <a:rPr lang="en-gb" dirty="0"/>
              <a:t>emaining use cases(70%)</a:t>
            </a:r>
          </a:p>
          <a:p>
            <a:pPr rtl="0"/>
            <a:r>
              <a:rPr lang="en-GB" dirty="0"/>
              <a:t>Design class diagrams</a:t>
            </a:r>
          </a:p>
          <a:p>
            <a:pPr rtl="0"/>
            <a:r>
              <a:rPr lang="en-GB" dirty="0"/>
              <a:t>UI prototype</a:t>
            </a:r>
          </a:p>
          <a:p>
            <a:pPr rtl="0"/>
            <a:r>
              <a:rPr lang="en-GB" dirty="0"/>
              <a:t>Updated risk and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471F-2B0B-8F94-FFFB-00D63943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Member Management &amp; Authentication Module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1428-4F80-C70B-472B-6DB475A6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D6E6E-FEFE-D1BA-1D99-043A16326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2133600"/>
            <a:ext cx="9505056" cy="4031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98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69BB-181C-0175-0368-5771D49C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620688"/>
            <a:ext cx="10157354" cy="5551512"/>
          </a:xfrm>
        </p:spPr>
        <p:txBody>
          <a:bodyPr>
            <a:normAutofit fontScale="92500"/>
          </a:bodyPr>
          <a:lstStyle/>
          <a:p>
            <a:r>
              <a:rPr lang="en-US" dirty="0"/>
              <a:t>This diagram outlines how user accounts and member information are managed.</a:t>
            </a:r>
            <a:endParaRPr lang="en-GB" dirty="0"/>
          </a:p>
          <a:p>
            <a:pPr lvl="0"/>
            <a:r>
              <a:rPr lang="en-US" b="1" dirty="0"/>
              <a:t>Domain Classes:</a:t>
            </a:r>
            <a:r>
              <a:rPr lang="en-US" dirty="0"/>
              <a:t> Member, Librarian, and Account. The Member and Librarian classes seem to be specialized types of users, while Account holds authentication details like username, password, and role.</a:t>
            </a:r>
            <a:endParaRPr lang="en-GB" dirty="0"/>
          </a:p>
          <a:p>
            <a:pPr lvl="0"/>
            <a:r>
              <a:rPr lang="en-US" b="1" dirty="0"/>
              <a:t>Service Layer:</a:t>
            </a:r>
            <a:r>
              <a:rPr lang="en-US" dirty="0"/>
              <a:t> The </a:t>
            </a:r>
            <a:r>
              <a:rPr lang="en-US" dirty="0" err="1"/>
              <a:t>MemberService</a:t>
            </a:r>
            <a:r>
              <a:rPr lang="en-US" dirty="0"/>
              <a:t> handles user-related business logic, such as register and authenticate. The </a:t>
            </a:r>
            <a:r>
              <a:rPr lang="en-US" dirty="0" err="1"/>
              <a:t>AdminService</a:t>
            </a:r>
            <a:r>
              <a:rPr lang="en-US" dirty="0"/>
              <a:t> contains methods for administrative tasks, like </a:t>
            </a:r>
            <a:r>
              <a:rPr lang="en-US" dirty="0" err="1"/>
              <a:t>createLibrarian</a:t>
            </a:r>
            <a:r>
              <a:rPr lang="en-US" dirty="0"/>
              <a:t> and </a:t>
            </a:r>
            <a:r>
              <a:rPr lang="en-US" dirty="0" err="1"/>
              <a:t>updateSystemRules</a:t>
            </a:r>
            <a:r>
              <a:rPr lang="en-US" dirty="0"/>
              <a:t>.</a:t>
            </a:r>
            <a:endParaRPr lang="en-GB" dirty="0"/>
          </a:p>
          <a:p>
            <a:pPr lvl="0"/>
            <a:r>
              <a:rPr lang="en-US" b="1" dirty="0"/>
              <a:t>Presentation Layer:</a:t>
            </a:r>
            <a:r>
              <a:rPr lang="en-US" dirty="0"/>
              <a:t> The </a:t>
            </a:r>
            <a:r>
              <a:rPr lang="en-US" dirty="0" err="1"/>
              <a:t>MemberController</a:t>
            </a:r>
            <a:r>
              <a:rPr lang="en-US" dirty="0"/>
              <a:t> and </a:t>
            </a:r>
            <a:r>
              <a:rPr lang="en-US" dirty="0" err="1"/>
              <a:t>AdminController</a:t>
            </a:r>
            <a:r>
              <a:rPr lang="en-US" dirty="0"/>
              <a:t> classes are responsible for handling user and administrator requests, respectively.</a:t>
            </a:r>
            <a:endParaRPr lang="en-GB" dirty="0"/>
          </a:p>
          <a:p>
            <a:pPr lvl="0"/>
            <a:r>
              <a:rPr lang="en-US" b="1" dirty="0"/>
              <a:t>Data Access Layer:</a:t>
            </a:r>
            <a:r>
              <a:rPr lang="en-US" dirty="0"/>
              <a:t> The module relies on </a:t>
            </a:r>
            <a:r>
              <a:rPr lang="en-US" dirty="0" err="1"/>
              <a:t>MemberRepository</a:t>
            </a:r>
            <a:r>
              <a:rPr lang="en-US" dirty="0"/>
              <a:t>, </a:t>
            </a:r>
            <a:r>
              <a:rPr lang="en-US" dirty="0" err="1"/>
              <a:t>AccountRepository</a:t>
            </a:r>
            <a:r>
              <a:rPr lang="en-US" dirty="0"/>
              <a:t>, and </a:t>
            </a:r>
            <a:r>
              <a:rPr lang="en-US" dirty="0" err="1"/>
              <a:t>LibrarianRepository</a:t>
            </a:r>
            <a:r>
              <a:rPr lang="en-US" dirty="0"/>
              <a:t> interfaces to manage data for each of these domain classes.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E040-A798-BE2F-B14C-783E7B0E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50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6FA9-8E08-06F9-CA78-AE5F8BC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Fines &amp; Payments Module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1278-02CF-26B9-F97E-F00289E1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7378-E14F-71F8-0D6A-A73255344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1733550"/>
            <a:ext cx="8937543" cy="3999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93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7983-CD5C-321A-EBC3-907CCFD1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404664"/>
            <a:ext cx="10157354" cy="57675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module models the processes for calculating and managing fines and payments.</a:t>
            </a:r>
            <a:endParaRPr lang="en-GB" dirty="0"/>
          </a:p>
          <a:p>
            <a:pPr lvl="0"/>
            <a:r>
              <a:rPr lang="en-US" b="1" dirty="0"/>
              <a:t>Domain Classes:</a:t>
            </a:r>
            <a:r>
              <a:rPr lang="en-US" dirty="0"/>
              <a:t> Payment, Fine, and Member. A Member can have multiple Fine objects, and each Fine can be associated with a Payment.</a:t>
            </a:r>
            <a:endParaRPr lang="en-GB" dirty="0"/>
          </a:p>
          <a:p>
            <a:pPr lvl="0"/>
            <a:r>
              <a:rPr lang="en-US" b="1" dirty="0"/>
              <a:t>Service Layer:</a:t>
            </a:r>
            <a:r>
              <a:rPr lang="en-US" dirty="0"/>
              <a:t> The </a:t>
            </a:r>
            <a:r>
              <a:rPr lang="en-US" dirty="0" err="1"/>
              <a:t>PaymentService</a:t>
            </a:r>
            <a:r>
              <a:rPr lang="en-US" dirty="0"/>
              <a:t> contains the business logic for fines and payments, including methods to </a:t>
            </a:r>
            <a:r>
              <a:rPr lang="en-US" dirty="0" err="1"/>
              <a:t>calculateFine</a:t>
            </a:r>
            <a:r>
              <a:rPr lang="en-US" dirty="0"/>
              <a:t> and </a:t>
            </a:r>
            <a:r>
              <a:rPr lang="en-US" dirty="0" err="1"/>
              <a:t>payFine</a:t>
            </a:r>
            <a:r>
              <a:rPr lang="en-US" dirty="0"/>
              <a:t>.</a:t>
            </a:r>
            <a:endParaRPr lang="en-GB" dirty="0"/>
          </a:p>
          <a:p>
            <a:pPr lvl="0"/>
            <a:r>
              <a:rPr lang="en-US" b="1" dirty="0"/>
              <a:t>Presentation Layer:</a:t>
            </a:r>
            <a:r>
              <a:rPr lang="en-US" dirty="0"/>
              <a:t> The </a:t>
            </a:r>
            <a:r>
              <a:rPr lang="en-US" dirty="0" err="1"/>
              <a:t>PaymentController</a:t>
            </a:r>
            <a:r>
              <a:rPr lang="en-US" dirty="0"/>
              <a:t> handles user-facing fine and payment-related actions, such as </a:t>
            </a:r>
            <a:r>
              <a:rPr lang="en-US" dirty="0" err="1"/>
              <a:t>viewFines</a:t>
            </a:r>
            <a:r>
              <a:rPr lang="en-US" dirty="0"/>
              <a:t> and </a:t>
            </a:r>
            <a:r>
              <a:rPr lang="en-US" dirty="0" err="1"/>
              <a:t>makePayment</a:t>
            </a:r>
            <a:r>
              <a:rPr lang="en-US" dirty="0"/>
              <a:t>.</a:t>
            </a:r>
            <a:endParaRPr lang="en-GB" dirty="0"/>
          </a:p>
          <a:p>
            <a:pPr lvl="0"/>
            <a:r>
              <a:rPr lang="en-US" b="1" dirty="0"/>
              <a:t>Data Access Layer:</a:t>
            </a:r>
            <a:r>
              <a:rPr lang="en-US" dirty="0"/>
              <a:t> The </a:t>
            </a:r>
            <a:r>
              <a:rPr lang="en-US" dirty="0" err="1"/>
              <a:t>FineRepository</a:t>
            </a:r>
            <a:r>
              <a:rPr lang="en-US" dirty="0"/>
              <a:t> and </a:t>
            </a:r>
            <a:r>
              <a:rPr lang="en-US" dirty="0" err="1"/>
              <a:t>PaymentRepository</a:t>
            </a:r>
            <a:r>
              <a:rPr lang="en-US" dirty="0"/>
              <a:t> interfaces are used to manage the data for fines and payments, respectively.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C74F-801D-38F6-F8D0-14CC74E1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C47F-32FE-EE2E-FCD6-1E5594C1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6: Search for a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5118-E7A0-8466-E666-1C152EEC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Actors:</a:t>
            </a:r>
            <a:r>
              <a:rPr lang="en-GB" dirty="0"/>
              <a:t> Member, Librarian</a:t>
            </a:r>
          </a:p>
          <a:p>
            <a:r>
              <a:rPr lang="en-GB" b="1" dirty="0"/>
              <a:t>Description:</a:t>
            </a:r>
            <a:r>
              <a:rPr lang="en-GB" dirty="0"/>
              <a:t> Allows users to search for books by title, author, genre, or ISBN to locate desired items in the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r>
              <a:rPr lang="en-GB" b="1" dirty="0"/>
              <a:t>Preconditions:</a:t>
            </a:r>
            <a:r>
              <a:rPr lang="en-GB" dirty="0"/>
              <a:t> The book </a:t>
            </a:r>
            <a:r>
              <a:rPr lang="en-GB" dirty="0" err="1"/>
              <a:t>catalog</a:t>
            </a:r>
            <a:r>
              <a:rPr lang="en-GB" dirty="0"/>
              <a:t> is available and system is online.</a:t>
            </a:r>
          </a:p>
          <a:p>
            <a:r>
              <a:rPr lang="en-GB" b="1" dirty="0"/>
              <a:t>Postconditions:</a:t>
            </a:r>
            <a:r>
              <a:rPr lang="en-GB" dirty="0"/>
              <a:t> A list of matching books is displayed with relevant details (e.g., availability).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User enters search criteria (title, author, genre, ISBN).</a:t>
            </a:r>
          </a:p>
          <a:p>
            <a:pPr lvl="1"/>
            <a:r>
              <a:rPr lang="en-GB" dirty="0"/>
              <a:t>System queries the book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System returns matching results with availability status.</a:t>
            </a:r>
          </a:p>
          <a:p>
            <a:pPr lvl="1"/>
            <a:r>
              <a:rPr lang="en-GB" dirty="0"/>
              <a:t>User views search results.</a:t>
            </a:r>
          </a:p>
          <a:p>
            <a:r>
              <a:rPr lang="en-GB" b="1" dirty="0"/>
              <a:t>Alternative Flow:</a:t>
            </a:r>
          </a:p>
          <a:p>
            <a:r>
              <a:rPr lang="en-GB" dirty="0"/>
              <a:t>No matching book found “No results for the desired book”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B2E2-D110-A92F-B9E2-25DE6F40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25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4F6A-4F4A-180A-350B-B501188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7: Categorize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28E2-4A13-B03E-B07A-5CF91D8E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46990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Actors:</a:t>
            </a:r>
            <a:r>
              <a:rPr lang="en-GB" dirty="0"/>
              <a:t> Librarian</a:t>
            </a:r>
          </a:p>
          <a:p>
            <a:r>
              <a:rPr lang="en-GB" b="1" dirty="0"/>
              <a:t>Description:</a:t>
            </a:r>
            <a:r>
              <a:rPr lang="en-GB" dirty="0"/>
              <a:t> Enables librarians or admins to organize books by genre or subject for easier browsing and searching.</a:t>
            </a:r>
          </a:p>
          <a:p>
            <a:r>
              <a:rPr lang="en-GB" b="1" dirty="0"/>
              <a:t>Preconditions:</a:t>
            </a:r>
            <a:r>
              <a:rPr lang="en-GB" dirty="0"/>
              <a:t> Librarian/Admin is logged in and has access to book management functions.</a:t>
            </a:r>
          </a:p>
          <a:p>
            <a:r>
              <a:rPr lang="en-GB" b="1" dirty="0"/>
              <a:t>Postconditions:</a:t>
            </a:r>
            <a:r>
              <a:rPr lang="en-GB" dirty="0"/>
              <a:t> Books are categorized and stored in the system with updated metadata.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Librarian selects a book from the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Librarian chooses or creates a category (e.g., genre).</a:t>
            </a:r>
          </a:p>
          <a:p>
            <a:pPr lvl="1"/>
            <a:r>
              <a:rPr lang="en-GB" dirty="0"/>
              <a:t>System assigns the book to the selected category.</a:t>
            </a:r>
          </a:p>
          <a:p>
            <a:pPr lvl="1"/>
            <a:r>
              <a:rPr lang="en-GB" dirty="0"/>
              <a:t>Confirmation is shown to the librarian.</a:t>
            </a:r>
          </a:p>
          <a:p>
            <a:r>
              <a:rPr lang="en-GB" b="1" dirty="0"/>
              <a:t>Alternative Flow:</a:t>
            </a:r>
            <a:endParaRPr lang="en-GB" dirty="0"/>
          </a:p>
          <a:p>
            <a:r>
              <a:rPr lang="en-GB" dirty="0"/>
              <a:t>Invalid category.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8853-D8EF-2794-639A-92840F4E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858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D71C-F421-C1AB-B403-7018AE2BC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8: View Book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6E9A-06E5-EECD-ECF4-7537F791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Actors:</a:t>
            </a:r>
            <a:r>
              <a:rPr lang="en-GB" dirty="0"/>
              <a:t> Member, Librarian, Admin</a:t>
            </a:r>
          </a:p>
          <a:p>
            <a:r>
              <a:rPr lang="en-GB" b="1" dirty="0"/>
              <a:t>Description:</a:t>
            </a:r>
            <a:r>
              <a:rPr lang="en-GB" dirty="0"/>
              <a:t> Displays complete details of a book, including summary, author, availability, and user reviews.</a:t>
            </a:r>
          </a:p>
          <a:p>
            <a:r>
              <a:rPr lang="en-GB" b="1" dirty="0"/>
              <a:t>Preconditions:</a:t>
            </a:r>
            <a:r>
              <a:rPr lang="en-GB" dirty="0"/>
              <a:t> Book exists in the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r>
              <a:rPr lang="en-GB" b="1" dirty="0"/>
              <a:t>Postconditions:</a:t>
            </a:r>
            <a:r>
              <a:rPr lang="en-GB" dirty="0"/>
              <a:t> Book details are retrieved and displayed to the user.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User selects a book from search results or </a:t>
            </a:r>
            <a:r>
              <a:rPr lang="en-GB" dirty="0" err="1"/>
              <a:t>catalog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System retrieves details and reviews.</a:t>
            </a:r>
          </a:p>
          <a:p>
            <a:pPr lvl="1"/>
            <a:r>
              <a:rPr lang="en-GB" dirty="0"/>
              <a:t>System displays detailed view of the book.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6809-4787-19CC-9FB2-57DCA49C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26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2628-C6DB-F3F2-2023-A8EB667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9: Renew Book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5F33-4C69-228D-48CD-74252DB7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Actors:</a:t>
            </a:r>
            <a:r>
              <a:rPr lang="en-GB" dirty="0"/>
              <a:t> Member, Librarian</a:t>
            </a:r>
          </a:p>
          <a:p>
            <a:r>
              <a:rPr lang="en-GB" b="1" dirty="0"/>
              <a:t>Description:</a:t>
            </a:r>
            <a:r>
              <a:rPr lang="en-GB" dirty="0"/>
              <a:t> Allows users to extend the due date of an active book loan if renewal conditions are met (e.g., no reservations).</a:t>
            </a:r>
          </a:p>
          <a:p>
            <a:r>
              <a:rPr lang="en-GB" b="1" dirty="0"/>
              <a:t>Preconditions:</a:t>
            </a:r>
            <a:r>
              <a:rPr lang="en-GB" dirty="0"/>
              <a:t> User is logged in and has an active loan.</a:t>
            </a:r>
          </a:p>
          <a:p>
            <a:r>
              <a:rPr lang="en-GB" b="1" dirty="0"/>
              <a:t>Postconditions:</a:t>
            </a:r>
            <a:r>
              <a:rPr lang="en-GB" dirty="0"/>
              <a:t> Loan due date is updated in the system.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User selects the loan to renew.</a:t>
            </a:r>
          </a:p>
          <a:p>
            <a:pPr lvl="1"/>
            <a:r>
              <a:rPr lang="en-GB" dirty="0"/>
              <a:t>System checks eligibility (e.g., not overdue, no reservations).</a:t>
            </a:r>
          </a:p>
          <a:p>
            <a:pPr lvl="1"/>
            <a:r>
              <a:rPr lang="en-GB" dirty="0"/>
              <a:t>If eligible, system extends the due date.</a:t>
            </a:r>
          </a:p>
          <a:p>
            <a:pPr lvl="1"/>
            <a:r>
              <a:rPr lang="en-GB" dirty="0"/>
              <a:t>System confirms renewal to the user.</a:t>
            </a:r>
          </a:p>
          <a:p>
            <a:r>
              <a:rPr lang="en-GB" b="1" dirty="0"/>
              <a:t>Alternative Flow:</a:t>
            </a:r>
            <a:endParaRPr lang="en-GB" dirty="0"/>
          </a:p>
          <a:p>
            <a:pPr lvl="1"/>
            <a:r>
              <a:rPr lang="en-GB" dirty="0"/>
              <a:t>Loan cannot be renewed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CD23-33F1-94DA-11CA-45CBD2CC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15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326-B012-354B-4836-06413E28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 10: Check Overdue Books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2B94-74F0-E0B6-5762-07228851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196752"/>
            <a:ext cx="10157354" cy="4975448"/>
          </a:xfrm>
        </p:spPr>
        <p:txBody>
          <a:bodyPr>
            <a:normAutofit/>
          </a:bodyPr>
          <a:lstStyle/>
          <a:p>
            <a:r>
              <a:rPr lang="en-GB" b="1" dirty="0"/>
              <a:t>Actors:</a:t>
            </a:r>
            <a:r>
              <a:rPr lang="en-GB" dirty="0"/>
              <a:t> Librarian, System (automated)</a:t>
            </a:r>
          </a:p>
          <a:p>
            <a:r>
              <a:rPr lang="en-GB" b="1" dirty="0"/>
              <a:t>Description:</a:t>
            </a:r>
            <a:r>
              <a:rPr lang="en-GB" dirty="0"/>
              <a:t> Identifies books that are overdue and flags them for follow-up or fines.</a:t>
            </a:r>
          </a:p>
          <a:p>
            <a:r>
              <a:rPr lang="en-GB" b="1" dirty="0"/>
              <a:t>Preconditions:</a:t>
            </a:r>
            <a:r>
              <a:rPr lang="en-GB" dirty="0"/>
              <a:t> Active loans exist in the system.</a:t>
            </a:r>
          </a:p>
          <a:p>
            <a:r>
              <a:rPr lang="en-GB" b="1" dirty="0"/>
              <a:t>Postconditions:</a:t>
            </a:r>
            <a:r>
              <a:rPr lang="en-GB" dirty="0"/>
              <a:t> Overdue books are marked and notifications/fines can be triggered.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System scans active loans for overdue dates.</a:t>
            </a:r>
          </a:p>
          <a:p>
            <a:pPr lvl="1"/>
            <a:r>
              <a:rPr lang="en-GB" dirty="0"/>
              <a:t>System generates a list of overdue books.</a:t>
            </a:r>
          </a:p>
          <a:p>
            <a:pPr lvl="1"/>
            <a:r>
              <a:rPr lang="en-GB" dirty="0"/>
              <a:t>Librarian views or acts upon overdue list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A859-4B64-03C9-A741-A5AD607D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92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CB8-04B3-4AAA-4FB8-2268ADBF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11: View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236A-522D-8D6B-5BA5-FD6C04CA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Actors:</a:t>
            </a:r>
            <a:r>
              <a:rPr lang="en-GB" dirty="0"/>
              <a:t> Librarian, Admin</a:t>
            </a:r>
          </a:p>
          <a:p>
            <a:r>
              <a:rPr lang="en-GB" b="1" dirty="0"/>
              <a:t>Description:</a:t>
            </a:r>
            <a:r>
              <a:rPr lang="en-GB" dirty="0"/>
              <a:t> Provides a detailed view of a member’s account, including borrowing history, active loans, and outstanding fines.</a:t>
            </a:r>
          </a:p>
          <a:p>
            <a:r>
              <a:rPr lang="en-GB" b="1" dirty="0"/>
              <a:t>Preconditions:</a:t>
            </a:r>
            <a:r>
              <a:rPr lang="en-GB" dirty="0"/>
              <a:t> Member record exists.</a:t>
            </a:r>
          </a:p>
          <a:p>
            <a:r>
              <a:rPr lang="en-GB" b="1" dirty="0"/>
              <a:t>Postconditions:</a:t>
            </a:r>
            <a:r>
              <a:rPr lang="en-GB" dirty="0"/>
              <a:t> Information is retrieved and displayed.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Librarian searches for a member.</a:t>
            </a:r>
          </a:p>
          <a:p>
            <a:pPr lvl="1"/>
            <a:r>
              <a:rPr lang="en-GB" dirty="0"/>
              <a:t>System retrieves and displays member information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23D9F-EF9C-3FBA-3210-2FBD66A3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BB81-C700-4083-8127-E310BD1DC13C}" type="datetime1">
              <a:rPr lang="en-GB" noProof="0" smtClean="0"/>
              <a:pPr/>
              <a:t>05/08/2025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52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b="1" dirty="0"/>
              <a:t>Use Case 12: Send Notifications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E659-5E63-33F2-1A82-6F980BD3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Actors:</a:t>
            </a:r>
            <a:r>
              <a:rPr lang="en-GB" dirty="0"/>
              <a:t> System (automated), Librarian</a:t>
            </a:r>
          </a:p>
          <a:p>
            <a:r>
              <a:rPr lang="en-GB" b="1" dirty="0"/>
              <a:t>Description:</a:t>
            </a:r>
            <a:r>
              <a:rPr lang="en-GB" dirty="0"/>
              <a:t> Sends reminders for due dates, overdue books, and reservation availability via email or SMS.</a:t>
            </a:r>
          </a:p>
          <a:p>
            <a:r>
              <a:rPr lang="en-GB" b="1" dirty="0"/>
              <a:t>Preconditions:</a:t>
            </a:r>
            <a:r>
              <a:rPr lang="en-GB" dirty="0"/>
              <a:t> Member contact details are available and notification system is active.</a:t>
            </a:r>
          </a:p>
          <a:p>
            <a:r>
              <a:rPr lang="en-GB" b="1" dirty="0"/>
              <a:t>Postconditions:</a:t>
            </a:r>
            <a:r>
              <a:rPr lang="en-GB" dirty="0"/>
              <a:t> Notifications are sent to targeted members.</a:t>
            </a:r>
          </a:p>
          <a:p>
            <a:r>
              <a:rPr lang="en-GB" b="1" dirty="0"/>
              <a:t>Main Flow:</a:t>
            </a:r>
            <a:endParaRPr lang="en-GB" dirty="0"/>
          </a:p>
          <a:p>
            <a:pPr lvl="1"/>
            <a:r>
              <a:rPr lang="en-GB" dirty="0"/>
              <a:t>System identifies triggers (e.g., due date approaching).</a:t>
            </a:r>
          </a:p>
          <a:p>
            <a:pPr lvl="1"/>
            <a:r>
              <a:rPr lang="en-GB" dirty="0"/>
              <a:t>System composes and sends notification.</a:t>
            </a:r>
          </a:p>
          <a:p>
            <a:pPr lvl="1"/>
            <a:r>
              <a:rPr lang="en-GB" dirty="0"/>
              <a:t>Member receives reminder.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51</TotalTime>
  <Words>1599</Words>
  <Application>Microsoft Office PowerPoint</Application>
  <PresentationFormat>Custom</PresentationFormat>
  <Paragraphs>177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Symbol</vt:lpstr>
      <vt:lpstr>Books 16x9</vt:lpstr>
      <vt:lpstr>LIBRARY MANAGEMENT SYSTEM</vt:lpstr>
      <vt:lpstr>contents</vt:lpstr>
      <vt:lpstr>Use case 6: Search for a book</vt:lpstr>
      <vt:lpstr>Use Case 7: Categorize Books</vt:lpstr>
      <vt:lpstr>Use Case 8: View Book Details</vt:lpstr>
      <vt:lpstr>Use Case 9: Renew Book Loan</vt:lpstr>
      <vt:lpstr>Use Case 10: Check Overdue Books </vt:lpstr>
      <vt:lpstr>Use Case 11: View Member Information</vt:lpstr>
      <vt:lpstr>Use Case 12: Send Notifications</vt:lpstr>
      <vt:lpstr>Use Case 13: Manage Fines and Payments</vt:lpstr>
      <vt:lpstr>Use Case 14: Member Login and Registration</vt:lpstr>
      <vt:lpstr>Use Case 15: Reservation of Books</vt:lpstr>
      <vt:lpstr>Use Case: Loan Book</vt:lpstr>
      <vt:lpstr>Use Case 16: Authentication and Authorization</vt:lpstr>
      <vt:lpstr>PowerPoint Presentation</vt:lpstr>
      <vt:lpstr>Book Management Module</vt:lpstr>
      <vt:lpstr>PowerPoint Presentation</vt:lpstr>
      <vt:lpstr>Loan &amp; Reservation Management Module</vt:lpstr>
      <vt:lpstr>PowerPoint Presentation</vt:lpstr>
      <vt:lpstr>Member Management &amp; Authentication Module</vt:lpstr>
      <vt:lpstr>PowerPoint Presentation</vt:lpstr>
      <vt:lpstr>Fines &amp; Payments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gomezyani kango</dc:creator>
  <cp:lastModifiedBy>gomezyani kango</cp:lastModifiedBy>
  <cp:revision>4</cp:revision>
  <dcterms:created xsi:type="dcterms:W3CDTF">2025-08-05T08:06:37Z</dcterms:created>
  <dcterms:modified xsi:type="dcterms:W3CDTF">2025-08-05T08:57:39Z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