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9144000" cy="6858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0" d="100"/>
          <a:sy n="30" d="100"/>
        </p:scale>
        <p:origin x="24" y="-39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ED2A1-5061-4B78-938C-CF563D0B4D65}"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422469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ED2A1-5061-4B78-938C-CF563D0B4D65}"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92395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ED2A1-5061-4B78-938C-CF563D0B4D65}"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86429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ED2A1-5061-4B78-938C-CF563D0B4D65}"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83095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ED2A1-5061-4B78-938C-CF563D0B4D65}"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44397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ED2A1-5061-4B78-938C-CF563D0B4D65}"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57156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ED2A1-5061-4B78-938C-CF563D0B4D65}"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56732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ED2A1-5061-4B78-938C-CF563D0B4D65}"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289928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D2A1-5061-4B78-938C-CF563D0B4D65}"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158872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ED2A1-5061-4B78-938C-CF563D0B4D65}"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28546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ED2A1-5061-4B78-938C-CF563D0B4D65}"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18C2D-33FB-4CFC-9D5E-02A4097B529B}" type="slidenum">
              <a:rPr lang="en-US" smtClean="0"/>
              <a:t>‹#›</a:t>
            </a:fld>
            <a:endParaRPr lang="en-US"/>
          </a:p>
        </p:txBody>
      </p:sp>
    </p:spTree>
    <p:extLst>
      <p:ext uri="{BB962C8B-B14F-4D97-AF65-F5344CB8AC3E}">
        <p14:creationId xmlns:p14="http://schemas.microsoft.com/office/powerpoint/2010/main" val="359188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231ED2A1-5061-4B78-938C-CF563D0B4D65}" type="datetimeFigureOut">
              <a:rPr lang="en-US" smtClean="0"/>
              <a:t>5/6/2021</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25A18C2D-33FB-4CFC-9D5E-02A4097B529B}" type="slidenum">
              <a:rPr lang="en-US" smtClean="0"/>
              <a:t>‹#›</a:t>
            </a:fld>
            <a:endParaRPr lang="en-US"/>
          </a:p>
        </p:txBody>
      </p:sp>
    </p:spTree>
    <p:extLst>
      <p:ext uri="{BB962C8B-B14F-4D97-AF65-F5344CB8AC3E}">
        <p14:creationId xmlns:p14="http://schemas.microsoft.com/office/powerpoint/2010/main" val="252786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42627" y="152400"/>
            <a:ext cx="36633573" cy="2584450"/>
          </a:xfrm>
          <a:prstGeom prst="rect">
            <a:avLst/>
          </a:prstGeom>
          <a:noFill/>
        </p:spPr>
        <p:txBody>
          <a:bodyPr vert="horz" lIns="407557" tIns="203779" rIns="407557" bIns="203779" rtlCol="0" anchor="ctr">
            <a:normAutofit fontScale="92500" lnSpcReduction="20000"/>
          </a:bodyPr>
          <a:lstStyle>
            <a:lvl1pPr algn="ctr" defTabSz="4075572" rtl="0" eaLnBrk="1" latinLnBrk="0" hangingPunct="1">
              <a:spcBef>
                <a:spcPct val="0"/>
              </a:spcBef>
              <a:buNone/>
              <a:defRPr sz="19600" kern="1200">
                <a:solidFill>
                  <a:schemeClr val="tx1"/>
                </a:solidFill>
                <a:latin typeface="+mj-lt"/>
                <a:ea typeface="+mj-ea"/>
                <a:cs typeface="+mj-cs"/>
              </a:defRPr>
            </a:lvl1pPr>
          </a:lstStyle>
          <a:p>
            <a:r>
              <a:rPr lang="en-US" sz="9000" b="1" dirty="0" smtClean="0">
                <a:solidFill>
                  <a:schemeClr val="accent1">
                    <a:lumMod val="25000"/>
                  </a:schemeClr>
                </a:solidFill>
              </a:rPr>
              <a:t>Global Superstores Data Exploration and Analysis for website Recommender System</a:t>
            </a:r>
          </a:p>
        </p:txBody>
      </p:sp>
      <p:sp>
        <p:nvSpPr>
          <p:cNvPr id="6" name="Text Box 49"/>
          <p:cNvSpPr txBox="1">
            <a:spLocks noChangeArrowheads="1"/>
          </p:cNvSpPr>
          <p:nvPr/>
        </p:nvSpPr>
        <p:spPr bwMode="auto">
          <a:xfrm>
            <a:off x="6172201" y="2286000"/>
            <a:ext cx="25984200" cy="89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74430" tIns="138248" rIns="274430" bIns="138248">
            <a:spAutoFit/>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r>
              <a:rPr lang="en-US" sz="4000" dirty="0" smtClean="0">
                <a:solidFill>
                  <a:schemeClr val="tx2"/>
                </a:solidFill>
                <a:latin typeface="+mn-lt"/>
              </a:rPr>
              <a:t>Malungisa  </a:t>
            </a:r>
            <a:r>
              <a:rPr lang="en-US" sz="4000" dirty="0" err="1" smtClean="0">
                <a:solidFill>
                  <a:schemeClr val="tx2"/>
                </a:solidFill>
                <a:latin typeface="+mn-lt"/>
              </a:rPr>
              <a:t>Mndzebele</a:t>
            </a:r>
            <a:r>
              <a:rPr lang="en-US" sz="4000" dirty="0" smtClean="0">
                <a:solidFill>
                  <a:schemeClr val="tx2"/>
                </a:solidFill>
                <a:latin typeface="+mn-lt"/>
              </a:rPr>
              <a:t>, DS-490-2021SP: Senior Project</a:t>
            </a:r>
            <a:r>
              <a:rPr lang="en-US" sz="4000" dirty="0">
                <a:solidFill>
                  <a:schemeClr val="tx2"/>
                </a:solidFill>
                <a:latin typeface="+mn-lt"/>
              </a:rPr>
              <a:t>, Instructor: Dr. </a:t>
            </a:r>
            <a:r>
              <a:rPr lang="en-US" sz="4000" dirty="0" err="1">
                <a:solidFill>
                  <a:schemeClr val="tx2"/>
                </a:solidFill>
                <a:latin typeface="+mn-lt"/>
              </a:rPr>
              <a:t>Shafqat</a:t>
            </a:r>
            <a:r>
              <a:rPr lang="en-US" sz="4000" dirty="0">
                <a:solidFill>
                  <a:schemeClr val="tx2"/>
                </a:solidFill>
                <a:latin typeface="+mn-lt"/>
              </a:rPr>
              <a:t> Ali Shad</a:t>
            </a:r>
          </a:p>
        </p:txBody>
      </p:sp>
      <p:cxnSp>
        <p:nvCxnSpPr>
          <p:cNvPr id="8" name="Straight Connector 7"/>
          <p:cNvCxnSpPr/>
          <p:nvPr/>
        </p:nvCxnSpPr>
        <p:spPr>
          <a:xfrm>
            <a:off x="1447800" y="3429000"/>
            <a:ext cx="36185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a:xfrm>
            <a:off x="1447801" y="4038600"/>
            <a:ext cx="8411208" cy="15316199"/>
          </a:xfrm>
          <a:prstGeom prst="rect">
            <a:avLst/>
          </a:prstGeom>
          <a:noFill/>
        </p:spPr>
        <p:txBody>
          <a:bodyPr vert="horz" lIns="91440" tIns="45720" rIns="91440" bIns="45720" rtlCol="0">
            <a:normAutofit fontScale="92500" lnSpcReduction="20000"/>
          </a:bodyPr>
          <a:lstStyle>
            <a:lvl1pPr marL="0" indent="0" algn="ctr" defTabSz="4075572" rtl="0" eaLnBrk="1" latinLnBrk="0" hangingPunct="1">
              <a:spcBef>
                <a:spcPct val="20000"/>
              </a:spcBef>
              <a:buFont typeface="Arial" panose="020B0604020202020204" pitchFamily="34" charset="0"/>
              <a:buNone/>
              <a:defRPr sz="14300" kern="1200">
                <a:solidFill>
                  <a:schemeClr val="tx1">
                    <a:tint val="75000"/>
                  </a:schemeClr>
                </a:solidFill>
                <a:latin typeface="+mn-lt"/>
                <a:ea typeface="+mn-ea"/>
                <a:cs typeface="+mn-cs"/>
              </a:defRPr>
            </a:lvl1pPr>
            <a:lvl2pPr marL="2037786" indent="0" algn="ctr" defTabSz="4075572" rtl="0" eaLnBrk="1" latinLnBrk="0" hangingPunct="1">
              <a:spcBef>
                <a:spcPct val="20000"/>
              </a:spcBef>
              <a:buFont typeface="Arial" panose="020B0604020202020204" pitchFamily="34" charset="0"/>
              <a:buNone/>
              <a:defRPr sz="12500" kern="1200">
                <a:solidFill>
                  <a:schemeClr val="tx1">
                    <a:tint val="75000"/>
                  </a:schemeClr>
                </a:solidFill>
                <a:latin typeface="+mn-lt"/>
                <a:ea typeface="+mn-ea"/>
                <a:cs typeface="+mn-cs"/>
              </a:defRPr>
            </a:lvl2pPr>
            <a:lvl3pPr marL="4075572" indent="0" algn="ctr" defTabSz="4075572" rtl="0" eaLnBrk="1" latinLnBrk="0" hangingPunct="1">
              <a:spcBef>
                <a:spcPct val="20000"/>
              </a:spcBef>
              <a:buFont typeface="Arial" panose="020B0604020202020204" pitchFamily="34" charset="0"/>
              <a:buNone/>
              <a:defRPr sz="10700" kern="1200">
                <a:solidFill>
                  <a:schemeClr val="tx1">
                    <a:tint val="75000"/>
                  </a:schemeClr>
                </a:solidFill>
                <a:latin typeface="+mn-lt"/>
                <a:ea typeface="+mn-ea"/>
                <a:cs typeface="+mn-cs"/>
              </a:defRPr>
            </a:lvl3pPr>
            <a:lvl4pPr marL="6113358"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4pPr>
            <a:lvl5pPr marL="8151144"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5pPr>
            <a:lvl6pPr marL="10188931"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6pPr>
            <a:lvl7pPr marL="12226717"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7pPr>
            <a:lvl8pPr marL="14264503"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8pPr>
            <a:lvl9pPr marL="16302289" indent="0" algn="ctr" defTabSz="4075572" rtl="0" eaLnBrk="1" latinLnBrk="0" hangingPunct="1">
              <a:spcBef>
                <a:spcPct val="20000"/>
              </a:spcBef>
              <a:buFont typeface="Arial" panose="020B0604020202020204" pitchFamily="34" charset="0"/>
              <a:buNone/>
              <a:defRPr sz="8900" kern="1200">
                <a:solidFill>
                  <a:schemeClr val="tx1">
                    <a:tint val="75000"/>
                  </a:schemeClr>
                </a:solidFill>
                <a:latin typeface="+mn-lt"/>
                <a:ea typeface="+mn-ea"/>
                <a:cs typeface="+mn-cs"/>
              </a:defRPr>
            </a:lvl9pPr>
          </a:lstStyle>
          <a:p>
            <a:pPr>
              <a:spcBef>
                <a:spcPct val="0"/>
              </a:spcBef>
              <a:spcAft>
                <a:spcPct val="65000"/>
              </a:spcAft>
              <a:buFontTx/>
              <a:buNone/>
            </a:pPr>
            <a:r>
              <a:rPr lang="en-US" sz="4500" b="1" dirty="0" smtClean="0">
                <a:solidFill>
                  <a:schemeClr val="accent1">
                    <a:lumMod val="25000"/>
                  </a:schemeClr>
                </a:solidFill>
                <a:latin typeface="+mj-lt"/>
              </a:rPr>
              <a:t>Introduction</a:t>
            </a:r>
          </a:p>
          <a:p>
            <a:pPr algn="l">
              <a:lnSpc>
                <a:spcPct val="115000"/>
              </a:lnSpc>
              <a:spcBef>
                <a:spcPct val="0"/>
              </a:spcBef>
              <a:spcAft>
                <a:spcPct val="75000"/>
              </a:spcAft>
            </a:pPr>
            <a:r>
              <a:rPr lang="en-US" sz="2800" b="1" dirty="0">
                <a:solidFill>
                  <a:schemeClr val="tx1"/>
                </a:solidFill>
                <a:latin typeface="+mj-lt"/>
              </a:rPr>
              <a:t>Motivation:</a:t>
            </a:r>
          </a:p>
          <a:p>
            <a:pPr algn="l">
              <a:lnSpc>
                <a:spcPct val="115000"/>
              </a:lnSpc>
              <a:spcBef>
                <a:spcPct val="0"/>
              </a:spcBef>
              <a:spcAft>
                <a:spcPct val="75000"/>
              </a:spcAft>
            </a:pPr>
            <a:r>
              <a:rPr lang="en-US" sz="2800" b="1" dirty="0">
                <a:solidFill>
                  <a:schemeClr val="tx1"/>
                </a:solidFill>
                <a:latin typeface="+mj-lt"/>
              </a:rPr>
              <a:t>The main problem to be considered in this project is; Using grocery store customer and transaction data, can we make a reliable recommendation system for future customers? I thought it would be important to do my senior project focusing on this question because I think since all businesses depend on some form of recommender system to ensure efficiency, this would be a great skill to have. Hopefully by the end of this project I should have a good basic understanding of how recommender system like that of amazon or Netflix works.</a:t>
            </a:r>
          </a:p>
          <a:p>
            <a:pPr algn="l">
              <a:lnSpc>
                <a:spcPct val="115000"/>
              </a:lnSpc>
              <a:spcBef>
                <a:spcPct val="0"/>
              </a:spcBef>
              <a:spcAft>
                <a:spcPct val="75000"/>
              </a:spcAft>
            </a:pPr>
            <a:r>
              <a:rPr lang="en-US" sz="2800" b="1" dirty="0">
                <a:solidFill>
                  <a:schemeClr val="tx1"/>
                </a:solidFill>
                <a:latin typeface="+mj-lt"/>
              </a:rPr>
              <a:t>Some insights from this project should also include the relationship between products bought by customers. I plan to make an interactive page where a customer can add a product to their cart and based on that the system should recommend other products to buy based on customer preference and other customers’ activities.</a:t>
            </a:r>
          </a:p>
          <a:p>
            <a:pPr algn="l">
              <a:lnSpc>
                <a:spcPct val="115000"/>
              </a:lnSpc>
              <a:spcBef>
                <a:spcPct val="0"/>
              </a:spcBef>
              <a:spcAft>
                <a:spcPct val="75000"/>
              </a:spcAft>
            </a:pPr>
            <a:r>
              <a:rPr lang="en-US" sz="2800" b="1" dirty="0" smtClean="0">
                <a:solidFill>
                  <a:schemeClr val="tx1"/>
                </a:solidFill>
                <a:latin typeface="+mj-lt"/>
              </a:rPr>
              <a:t>Data:</a:t>
            </a:r>
          </a:p>
          <a:p>
            <a:pPr algn="l">
              <a:lnSpc>
                <a:spcPct val="115000"/>
              </a:lnSpc>
              <a:spcBef>
                <a:spcPct val="0"/>
              </a:spcBef>
              <a:spcAft>
                <a:spcPct val="75000"/>
              </a:spcAft>
            </a:pPr>
            <a:r>
              <a:rPr lang="en-US" sz="2800" b="1" dirty="0">
                <a:solidFill>
                  <a:schemeClr val="tx1"/>
                </a:solidFill>
                <a:latin typeface="+mj-lt"/>
              </a:rPr>
              <a:t>Word data - https://www.kaggle.com/paultimothymooney/latitude-and-longitude-for-every-country-and-state. The Global Superstore data can be found at: https://data.world/tableauhelp/superstore-data-sets. The data contains 24 columns and 51 290 rows. </a:t>
            </a:r>
            <a:endParaRPr lang="en-US" sz="2800" b="1" dirty="0" smtClean="0">
              <a:solidFill>
                <a:schemeClr val="tx1"/>
              </a:solidFill>
              <a:latin typeface="+mj-lt"/>
            </a:endParaRPr>
          </a:p>
          <a:p>
            <a:pPr algn="l">
              <a:lnSpc>
                <a:spcPct val="115000"/>
              </a:lnSpc>
              <a:spcBef>
                <a:spcPct val="0"/>
              </a:spcBef>
              <a:spcAft>
                <a:spcPct val="75000"/>
              </a:spcAft>
            </a:pPr>
            <a:r>
              <a:rPr lang="en-US" sz="2800" b="1" dirty="0">
                <a:solidFill>
                  <a:schemeClr val="tx1"/>
                </a:solidFill>
                <a:latin typeface="+mj-lt"/>
              </a:rPr>
              <a:t>The data has 17 415 unique customer ID so this means the some customers have bought more that one product whether at the same time or at different times. There is transactional data but there is no specific column for preference. This can be solved by assuming that the product a customer buys is what should be in their preference or add a product to someone’s preference if they buy more than one unit of buy if multiple times.</a:t>
            </a:r>
          </a:p>
          <a:p>
            <a:pPr algn="l">
              <a:lnSpc>
                <a:spcPct val="115000"/>
              </a:lnSpc>
              <a:spcBef>
                <a:spcPct val="0"/>
              </a:spcBef>
              <a:spcAft>
                <a:spcPct val="75000"/>
              </a:spcAft>
            </a:pPr>
            <a:endParaRPr lang="en-US" sz="2400" b="1" dirty="0" smtClean="0">
              <a:latin typeface="+mj-lt"/>
              <a:cs typeface="Times New Roman" pitchFamily="18" charset="0"/>
            </a:endParaRPr>
          </a:p>
          <a:p>
            <a:pPr algn="l" eaLnBrk="0" hangingPunct="0">
              <a:spcBef>
                <a:spcPct val="0"/>
              </a:spcBef>
              <a:spcAft>
                <a:spcPct val="50000"/>
              </a:spcAft>
              <a:buClr>
                <a:srgbClr val="008080"/>
              </a:buClr>
              <a:buSzPct val="115000"/>
              <a:buFont typeface="Wingdings 3" pitchFamily="18" charset="2"/>
              <a:buNone/>
            </a:pPr>
            <a:endParaRPr lang="en-US" sz="2400" b="1" dirty="0" smtClean="0">
              <a:latin typeface="+mj-lt"/>
              <a:cs typeface="Times New Roman" pitchFamily="18" charset="0"/>
            </a:endParaRPr>
          </a:p>
          <a:p>
            <a:pPr algn="l" eaLnBrk="0" hangingPunct="0">
              <a:spcBef>
                <a:spcPct val="0"/>
              </a:spcBef>
              <a:spcAft>
                <a:spcPct val="50000"/>
              </a:spcAft>
              <a:buClr>
                <a:srgbClr val="008080"/>
              </a:buClr>
              <a:buSzPct val="115000"/>
              <a:buFont typeface="Wingdings 3" pitchFamily="18" charset="2"/>
              <a:buNone/>
            </a:pPr>
            <a:endParaRPr lang="en-US" sz="2400" b="1" dirty="0" smtClean="0">
              <a:latin typeface="+mj-lt"/>
              <a:cs typeface="Times New Roman" pitchFamily="18" charset="0"/>
            </a:endParaRPr>
          </a:p>
          <a:p>
            <a:pPr algn="l"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p:sp>
        <p:nvSpPr>
          <p:cNvPr id="11" name="Rectangle 86"/>
          <p:cNvSpPr>
            <a:spLocks noChangeArrowheads="1"/>
          </p:cNvSpPr>
          <p:nvPr/>
        </p:nvSpPr>
        <p:spPr bwMode="auto">
          <a:xfrm>
            <a:off x="10744200" y="4038600"/>
            <a:ext cx="8229600" cy="739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smtClean="0">
                <a:solidFill>
                  <a:schemeClr val="accent1">
                    <a:lumMod val="25000"/>
                  </a:schemeClr>
                </a:solidFill>
                <a:latin typeface="+mj-lt"/>
              </a:rPr>
              <a:t>METHODOLOGY</a:t>
            </a:r>
            <a:endParaRPr lang="en-US" sz="4500" b="1" dirty="0">
              <a:solidFill>
                <a:schemeClr val="accent1">
                  <a:lumMod val="25000"/>
                </a:schemeClr>
              </a:solidFill>
              <a:latin typeface="+mj-lt"/>
            </a:endParaRPr>
          </a:p>
          <a:p>
            <a:pPr>
              <a:lnSpc>
                <a:spcPct val="115000"/>
              </a:lnSpc>
              <a:spcBef>
                <a:spcPct val="0"/>
              </a:spcBef>
              <a:spcAft>
                <a:spcPct val="75000"/>
              </a:spcAft>
            </a:pPr>
            <a:r>
              <a:rPr lang="en-US" sz="2800" b="1" dirty="0" smtClean="0">
                <a:latin typeface="+mj-lt"/>
                <a:cs typeface="Times New Roman" pitchFamily="18" charset="0"/>
              </a:rPr>
              <a:t>Firstly I did some data Exploration and visualization in python </a:t>
            </a:r>
            <a:r>
              <a:rPr lang="en-US" sz="2800" b="1" dirty="0" smtClean="0">
                <a:latin typeface="+mj-lt"/>
                <a:cs typeface="Times New Roman" pitchFamily="18" charset="0"/>
              </a:rPr>
              <a:t>.</a:t>
            </a:r>
            <a:endParaRPr lang="en-US" sz="2800" b="1" dirty="0" smtClean="0">
              <a:latin typeface="+mj-lt"/>
              <a:cs typeface="Times New Roman" pitchFamily="18" charset="0"/>
            </a:endParaRPr>
          </a:p>
          <a:p>
            <a:pPr>
              <a:lnSpc>
                <a:spcPct val="115000"/>
              </a:lnSpc>
              <a:spcBef>
                <a:spcPct val="0"/>
              </a:spcBef>
              <a:spcAft>
                <a:spcPct val="75000"/>
              </a:spcAft>
            </a:pPr>
            <a:r>
              <a:rPr lang="en-US" sz="2800" b="1" dirty="0" smtClean="0">
                <a:latin typeface="+mj-lt"/>
                <a:cs typeface="Times New Roman" pitchFamily="18" charset="0"/>
              </a:rPr>
              <a:t>Then model building in python: 1. </a:t>
            </a:r>
            <a:r>
              <a:rPr lang="en-US" sz="2800" b="1" dirty="0" err="1" smtClean="0">
                <a:latin typeface="+mj-lt"/>
                <a:cs typeface="Times New Roman" pitchFamily="18" charset="0"/>
              </a:rPr>
              <a:t>Apriori</a:t>
            </a:r>
            <a:r>
              <a:rPr lang="en-US" sz="2800" b="1" dirty="0" smtClean="0">
                <a:latin typeface="+mj-lt"/>
                <a:cs typeface="Times New Roman" pitchFamily="18" charset="0"/>
              </a:rPr>
              <a:t> algorithm for category and product recommendation. 2. </a:t>
            </a:r>
            <a:r>
              <a:rPr lang="en-US" sz="2800" b="1" dirty="0" smtClean="0">
                <a:latin typeface="+mj-lt"/>
                <a:cs typeface="Times New Roman" pitchFamily="18" charset="0"/>
              </a:rPr>
              <a:t>K-means </a:t>
            </a:r>
            <a:r>
              <a:rPr lang="en-US" sz="2800" b="1" dirty="0" smtClean="0">
                <a:latin typeface="+mj-lt"/>
                <a:cs typeface="Times New Roman" pitchFamily="18" charset="0"/>
              </a:rPr>
              <a:t>for market segmentation</a:t>
            </a:r>
          </a:p>
          <a:p>
            <a:pPr>
              <a:lnSpc>
                <a:spcPct val="115000"/>
              </a:lnSpc>
              <a:spcBef>
                <a:spcPct val="0"/>
              </a:spcBef>
              <a:spcAft>
                <a:spcPct val="75000"/>
              </a:spcAft>
            </a:pPr>
            <a:r>
              <a:rPr lang="en-US" sz="2800" b="1" dirty="0" smtClean="0">
                <a:latin typeface="+mj-lt"/>
                <a:cs typeface="Times New Roman" pitchFamily="18" charset="0"/>
              </a:rPr>
              <a:t>Then Build a dashboard in </a:t>
            </a:r>
            <a:r>
              <a:rPr lang="en-US" sz="2800" b="1" dirty="0" smtClean="0">
                <a:latin typeface="+mj-lt"/>
                <a:cs typeface="Times New Roman" pitchFamily="18" charset="0"/>
              </a:rPr>
              <a:t>Tableau </a:t>
            </a:r>
            <a:r>
              <a:rPr lang="en-US" sz="2800" b="1" dirty="0" smtClean="0">
                <a:latin typeface="+mj-lt"/>
                <a:cs typeface="Times New Roman" pitchFamily="18" charset="0"/>
              </a:rPr>
              <a:t>to present Customer purchasing data, sales, profit and locational data.</a:t>
            </a:r>
          </a:p>
          <a:p>
            <a:pPr>
              <a:lnSpc>
                <a:spcPct val="115000"/>
              </a:lnSpc>
              <a:spcBef>
                <a:spcPct val="0"/>
              </a:spcBef>
              <a:spcAft>
                <a:spcPct val="75000"/>
              </a:spcAft>
            </a:pPr>
            <a:r>
              <a:rPr lang="en-US" sz="2800" b="1" dirty="0" smtClean="0">
                <a:latin typeface="+mj-lt"/>
                <a:cs typeface="Times New Roman" pitchFamily="18" charset="0"/>
              </a:rPr>
              <a:t>Then implement a </a:t>
            </a:r>
            <a:r>
              <a:rPr lang="en-US" sz="2800" b="1" dirty="0" smtClean="0">
                <a:latin typeface="+mj-lt"/>
                <a:cs typeface="Times New Roman" pitchFamily="18" charset="0"/>
              </a:rPr>
              <a:t>model </a:t>
            </a:r>
            <a:r>
              <a:rPr lang="en-US" sz="2800" b="1" dirty="0" smtClean="0">
                <a:latin typeface="+mj-lt"/>
                <a:cs typeface="Times New Roman" pitchFamily="18" charset="0"/>
              </a:rPr>
              <a:t>on R for the recommender system. </a:t>
            </a:r>
          </a:p>
          <a:p>
            <a:pPr>
              <a:lnSpc>
                <a:spcPct val="115000"/>
              </a:lnSpc>
              <a:spcBef>
                <a:spcPct val="0"/>
              </a:spcBef>
              <a:spcAft>
                <a:spcPct val="75000"/>
              </a:spcAft>
            </a:pPr>
            <a:endParaRPr lang="en-US" sz="2800" dirty="0">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12" name="Rectangle 86"/>
          <p:cNvSpPr>
            <a:spLocks noChangeArrowheads="1"/>
          </p:cNvSpPr>
          <p:nvPr/>
        </p:nvSpPr>
        <p:spPr bwMode="auto">
          <a:xfrm>
            <a:off x="19964400" y="4038601"/>
            <a:ext cx="8229600" cy="739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smtClean="0">
                <a:solidFill>
                  <a:schemeClr val="accent1">
                    <a:lumMod val="25000"/>
                  </a:schemeClr>
                </a:solidFill>
                <a:latin typeface="+mj-lt"/>
              </a:rPr>
              <a:t>MODEL </a:t>
            </a:r>
            <a:r>
              <a:rPr lang="en-US" sz="4500" b="1" dirty="0" smtClean="0">
                <a:solidFill>
                  <a:schemeClr val="accent1">
                    <a:lumMod val="25000"/>
                  </a:schemeClr>
                </a:solidFill>
                <a:latin typeface="+mj-lt"/>
              </a:rPr>
              <a:t>Building (python)</a:t>
            </a:r>
            <a:endParaRPr lang="en-US" sz="4500" b="1" dirty="0">
              <a:solidFill>
                <a:schemeClr val="accent1">
                  <a:lumMod val="25000"/>
                </a:schemeClr>
              </a:solidFill>
              <a:latin typeface="+mj-lt"/>
            </a:endParaRPr>
          </a:p>
          <a:p>
            <a:pPr marL="514350" indent="-514350">
              <a:lnSpc>
                <a:spcPct val="115000"/>
              </a:lnSpc>
              <a:spcBef>
                <a:spcPct val="0"/>
              </a:spcBef>
              <a:spcAft>
                <a:spcPct val="75000"/>
              </a:spcAft>
              <a:buAutoNum type="arabicPeriod"/>
            </a:pPr>
            <a:r>
              <a:rPr lang="en-US" sz="2800" b="1" dirty="0" smtClean="0"/>
              <a:t>a</a:t>
            </a:r>
            <a:r>
              <a:rPr lang="en-US" sz="2800" b="1" dirty="0"/>
              <a:t>. </a:t>
            </a:r>
            <a:r>
              <a:rPr lang="en-US" sz="2800" b="1" dirty="0" err="1"/>
              <a:t>Apriori</a:t>
            </a:r>
            <a:r>
              <a:rPr lang="en-US" sz="2800" b="1" dirty="0"/>
              <a:t> Algorithm for </a:t>
            </a:r>
            <a:r>
              <a:rPr lang="en-US" sz="2800" b="1" dirty="0" smtClean="0"/>
              <a:t>sub-category</a:t>
            </a:r>
          </a:p>
          <a:p>
            <a:pPr>
              <a:lnSpc>
                <a:spcPct val="115000"/>
              </a:lnSpc>
              <a:spcBef>
                <a:spcPct val="0"/>
              </a:spcBef>
              <a:spcAft>
                <a:spcPct val="75000"/>
              </a:spcAft>
            </a:pPr>
            <a:endParaRPr lang="en-US" sz="2800" b="1" dirty="0"/>
          </a:p>
          <a:p>
            <a:pPr>
              <a:lnSpc>
                <a:spcPct val="115000"/>
              </a:lnSpc>
              <a:spcBef>
                <a:spcPct val="0"/>
              </a:spcBef>
              <a:spcAft>
                <a:spcPct val="75000"/>
              </a:spcAft>
            </a:pPr>
            <a:r>
              <a:rPr lang="en-US" sz="2800" dirty="0"/>
              <a:t/>
            </a:r>
            <a:br>
              <a:rPr lang="en-US" sz="2800" dirty="0"/>
            </a:br>
            <a:r>
              <a:rPr lang="en-US" sz="2800" dirty="0" smtClean="0"/>
              <a:t> </a:t>
            </a:r>
            <a:r>
              <a:rPr lang="en-US" sz="2800" dirty="0" smtClean="0"/>
              <a:t>1</a:t>
            </a:r>
          </a:p>
          <a:p>
            <a:pPr>
              <a:lnSpc>
                <a:spcPct val="115000"/>
              </a:lnSpc>
              <a:spcBef>
                <a:spcPct val="0"/>
              </a:spcBef>
              <a:spcAft>
                <a:spcPct val="75000"/>
              </a:spcAft>
            </a:pPr>
            <a:endParaRPr lang="en-US" sz="2800" dirty="0"/>
          </a:p>
          <a:p>
            <a:pPr>
              <a:lnSpc>
                <a:spcPct val="115000"/>
              </a:lnSpc>
              <a:spcBef>
                <a:spcPct val="0"/>
              </a:spcBef>
              <a:spcAft>
                <a:spcPct val="75000"/>
              </a:spcAft>
            </a:pPr>
            <a:endParaRPr lang="en-US" sz="2800" dirty="0" smtClean="0"/>
          </a:p>
          <a:p>
            <a:pPr>
              <a:lnSpc>
                <a:spcPct val="115000"/>
              </a:lnSpc>
              <a:spcBef>
                <a:spcPct val="0"/>
              </a:spcBef>
              <a:spcAft>
                <a:spcPct val="75000"/>
              </a:spcAft>
            </a:pPr>
            <a:endParaRPr lang="en-US" sz="2800" dirty="0"/>
          </a:p>
          <a:p>
            <a:pPr>
              <a:lnSpc>
                <a:spcPct val="115000"/>
              </a:lnSpc>
              <a:spcBef>
                <a:spcPct val="0"/>
              </a:spcBef>
              <a:spcAft>
                <a:spcPct val="75000"/>
              </a:spcAft>
            </a:pPr>
            <a:endParaRPr lang="en-US" sz="2800" dirty="0" smtClean="0"/>
          </a:p>
          <a:p>
            <a:pPr marL="514350" indent="-514350">
              <a:lnSpc>
                <a:spcPct val="115000"/>
              </a:lnSpc>
              <a:spcBef>
                <a:spcPct val="0"/>
              </a:spcBef>
              <a:spcAft>
                <a:spcPct val="75000"/>
              </a:spcAft>
              <a:buFontTx/>
              <a:buAutoNum type="arabicPeriod"/>
            </a:pPr>
            <a:r>
              <a:rPr lang="en-US" sz="2800" b="1" dirty="0" smtClean="0"/>
              <a:t>b. </a:t>
            </a:r>
            <a:r>
              <a:rPr lang="en-US" sz="2800" b="1" dirty="0" err="1"/>
              <a:t>Apriori</a:t>
            </a:r>
            <a:r>
              <a:rPr lang="en-US" sz="2800" b="1" dirty="0"/>
              <a:t> Algorithm for each product </a:t>
            </a:r>
            <a:r>
              <a:rPr lang="en-US" sz="2800" b="1" dirty="0" smtClean="0"/>
              <a:t>sold</a:t>
            </a:r>
          </a:p>
          <a:p>
            <a:pPr marL="514350" indent="-514350">
              <a:lnSpc>
                <a:spcPct val="115000"/>
              </a:lnSpc>
              <a:spcBef>
                <a:spcPct val="0"/>
              </a:spcBef>
              <a:spcAft>
                <a:spcPct val="75000"/>
              </a:spcAft>
              <a:buFontTx/>
              <a:buAutoNum type="arabicPeriod"/>
            </a:pPr>
            <a:endParaRPr lang="en-US" sz="2800" b="1" dirty="0"/>
          </a:p>
        </p:txBody>
      </p:sp>
      <p:sp>
        <p:nvSpPr>
          <p:cNvPr id="13" name="Rectangle 86"/>
          <p:cNvSpPr>
            <a:spLocks noChangeArrowheads="1"/>
          </p:cNvSpPr>
          <p:nvPr/>
        </p:nvSpPr>
        <p:spPr bwMode="auto">
          <a:xfrm>
            <a:off x="29108400" y="4038602"/>
            <a:ext cx="8229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smtClean="0">
                <a:solidFill>
                  <a:schemeClr val="accent1">
                    <a:lumMod val="25000"/>
                  </a:schemeClr>
                </a:solidFill>
                <a:latin typeface="+mj-lt"/>
              </a:rPr>
              <a:t>Implementation of model in R</a:t>
            </a:r>
          </a:p>
          <a:p>
            <a:pPr marL="339725" indent="-339725" algn="ctr" eaLnBrk="1" hangingPunct="1">
              <a:spcBef>
                <a:spcPct val="0"/>
              </a:spcBef>
              <a:spcAft>
                <a:spcPct val="65000"/>
              </a:spcAft>
              <a:buFontTx/>
              <a:buNone/>
              <a:tabLst>
                <a:tab pos="1028700" algn="l"/>
              </a:tabLst>
            </a:pPr>
            <a:endParaRPr lang="en-US" sz="4500" b="1" dirty="0">
              <a:solidFill>
                <a:schemeClr val="accent1">
                  <a:lumMod val="25000"/>
                </a:schemeClr>
              </a:solidFill>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19" name="Rectangle 86"/>
          <p:cNvSpPr>
            <a:spLocks noChangeArrowheads="1"/>
          </p:cNvSpPr>
          <p:nvPr/>
        </p:nvSpPr>
        <p:spPr bwMode="auto">
          <a:xfrm>
            <a:off x="10744200" y="11506201"/>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smtClean="0">
                <a:solidFill>
                  <a:schemeClr val="accent1">
                    <a:lumMod val="25000"/>
                  </a:schemeClr>
                </a:solidFill>
                <a:latin typeface="+mj-lt"/>
              </a:rPr>
              <a:t>Data Exploration (python)</a:t>
            </a:r>
            <a:endParaRPr lang="en-US" sz="4500" b="1" dirty="0">
              <a:solidFill>
                <a:schemeClr val="accent1">
                  <a:lumMod val="25000"/>
                </a:schemeClr>
              </a:solidFill>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21" name="Rectangle 86"/>
          <p:cNvSpPr>
            <a:spLocks noChangeArrowheads="1"/>
          </p:cNvSpPr>
          <p:nvPr/>
        </p:nvSpPr>
        <p:spPr bwMode="auto">
          <a:xfrm>
            <a:off x="10848883" y="12725401"/>
            <a:ext cx="8229600" cy="16024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26" name="Rectangle 86"/>
          <p:cNvSpPr>
            <a:spLocks noChangeArrowheads="1"/>
          </p:cNvSpPr>
          <p:nvPr/>
        </p:nvSpPr>
        <p:spPr bwMode="auto">
          <a:xfrm>
            <a:off x="19858991" y="11217283"/>
            <a:ext cx="833500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eaLnBrk="1" hangingPunct="1">
              <a:lnSpc>
                <a:spcPct val="115000"/>
              </a:lnSpc>
              <a:buClr>
                <a:srgbClr val="008080"/>
              </a:buClr>
              <a:buFont typeface="Wingdings 3" pitchFamily="18" charset="2"/>
              <a:buNone/>
              <a:tabLst>
                <a:tab pos="1028700" algn="l"/>
              </a:tabLst>
            </a:pPr>
            <a:endParaRPr lang="en-US" sz="2400" dirty="0"/>
          </a:p>
        </p:txBody>
      </p:sp>
      <p:sp>
        <p:nvSpPr>
          <p:cNvPr id="32" name="Rectangle 86"/>
          <p:cNvSpPr>
            <a:spLocks noChangeArrowheads="1"/>
          </p:cNvSpPr>
          <p:nvPr/>
        </p:nvSpPr>
        <p:spPr bwMode="auto">
          <a:xfrm>
            <a:off x="29108399" y="11754687"/>
            <a:ext cx="8229600" cy="363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spcAft>
                <a:spcPct val="65000"/>
              </a:spcAft>
              <a:tabLst>
                <a:tab pos="1028700" algn="l"/>
              </a:tabLst>
            </a:pPr>
            <a:endParaRPr lang="en-US" sz="2400" dirty="0"/>
          </a:p>
        </p:txBody>
      </p:sp>
      <p:sp>
        <p:nvSpPr>
          <p:cNvPr id="28" name="Rectangle 86"/>
          <p:cNvSpPr>
            <a:spLocks noChangeArrowheads="1"/>
          </p:cNvSpPr>
          <p:nvPr/>
        </p:nvSpPr>
        <p:spPr bwMode="auto">
          <a:xfrm>
            <a:off x="20028243" y="20911446"/>
            <a:ext cx="8229600" cy="69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spcAft>
                <a:spcPct val="65000"/>
              </a:spcAft>
              <a:buFontTx/>
              <a:buNone/>
              <a:tabLst>
                <a:tab pos="1028700" algn="l"/>
              </a:tabLst>
            </a:pPr>
            <a:r>
              <a:rPr lang="en-US" sz="2800" b="1" dirty="0" smtClean="0">
                <a:latin typeface="+mj-lt"/>
                <a:cs typeface="Times New Roman" pitchFamily="18" charset="0"/>
              </a:rPr>
              <a:t>Tableau Dashboards:</a:t>
            </a:r>
          </a:p>
          <a:p>
            <a:pPr eaLnBrk="1" hangingPunct="1">
              <a:spcBef>
                <a:spcPct val="0"/>
              </a:spcBef>
              <a:spcAft>
                <a:spcPct val="65000"/>
              </a:spcAft>
              <a:buFontTx/>
              <a:buNone/>
              <a:tabLst>
                <a:tab pos="1028700" algn="l"/>
              </a:tabLst>
            </a:pPr>
            <a:endParaRPr lang="en-US" sz="2800" dirty="0">
              <a:latin typeface="+mj-lt"/>
            </a:endParaRPr>
          </a:p>
          <a:p>
            <a:pPr marL="339725" indent="-339725" eaLnBrk="1" hangingPunct="1">
              <a:lnSpc>
                <a:spcPct val="115000"/>
              </a:lnSpc>
              <a:buClr>
                <a:srgbClr val="008080"/>
              </a:buClr>
              <a:buFont typeface="Wingdings 3" pitchFamily="18" charset="2"/>
              <a:buNone/>
              <a:tabLst>
                <a:tab pos="1028700" algn="l"/>
              </a:tabLst>
            </a:pPr>
            <a:endParaRPr lang="en-US" sz="2400" dirty="0"/>
          </a:p>
        </p:txBody>
      </p:sp>
      <p:pic>
        <p:nvPicPr>
          <p:cNvPr id="2" name="Picture 1"/>
          <p:cNvPicPr>
            <a:picLocks noChangeAspect="1"/>
          </p:cNvPicPr>
          <p:nvPr/>
        </p:nvPicPr>
        <p:blipFill>
          <a:blip r:embed="rId2"/>
          <a:stretch>
            <a:fillRect/>
          </a:stretch>
        </p:blipFill>
        <p:spPr>
          <a:xfrm>
            <a:off x="1465094" y="20461411"/>
            <a:ext cx="7237577" cy="6342609"/>
          </a:xfrm>
          <a:prstGeom prst="rect">
            <a:avLst/>
          </a:prstGeom>
        </p:spPr>
      </p:pic>
      <p:pic>
        <p:nvPicPr>
          <p:cNvPr id="5" name="Picture 4"/>
          <p:cNvPicPr>
            <a:picLocks noChangeAspect="1"/>
          </p:cNvPicPr>
          <p:nvPr/>
        </p:nvPicPr>
        <p:blipFill>
          <a:blip r:embed="rId3"/>
          <a:stretch>
            <a:fillRect/>
          </a:stretch>
        </p:blipFill>
        <p:spPr>
          <a:xfrm>
            <a:off x="1227012" y="27499471"/>
            <a:ext cx="7574231" cy="2501438"/>
          </a:xfrm>
          <a:prstGeom prst="rect">
            <a:avLst/>
          </a:prstGeom>
        </p:spPr>
      </p:pic>
      <p:pic>
        <p:nvPicPr>
          <p:cNvPr id="9" name="Picture 8"/>
          <p:cNvPicPr>
            <a:picLocks noChangeAspect="1"/>
          </p:cNvPicPr>
          <p:nvPr/>
        </p:nvPicPr>
        <p:blipFill>
          <a:blip r:embed="rId4"/>
          <a:stretch>
            <a:fillRect/>
          </a:stretch>
        </p:blipFill>
        <p:spPr>
          <a:xfrm>
            <a:off x="10547623" y="18250956"/>
            <a:ext cx="9029700" cy="3810000"/>
          </a:xfrm>
          <a:prstGeom prst="rect">
            <a:avLst/>
          </a:prstGeom>
        </p:spPr>
      </p:pic>
      <p:pic>
        <p:nvPicPr>
          <p:cNvPr id="14" name="Picture 13"/>
          <p:cNvPicPr>
            <a:picLocks noChangeAspect="1"/>
          </p:cNvPicPr>
          <p:nvPr/>
        </p:nvPicPr>
        <p:blipFill>
          <a:blip r:embed="rId5"/>
          <a:stretch>
            <a:fillRect/>
          </a:stretch>
        </p:blipFill>
        <p:spPr>
          <a:xfrm>
            <a:off x="10374579" y="22051040"/>
            <a:ext cx="5210175" cy="2695575"/>
          </a:xfrm>
          <a:prstGeom prst="rect">
            <a:avLst/>
          </a:prstGeom>
        </p:spPr>
      </p:pic>
      <p:pic>
        <p:nvPicPr>
          <p:cNvPr id="20" name="Picture 19"/>
          <p:cNvPicPr>
            <a:picLocks noChangeAspect="1"/>
          </p:cNvPicPr>
          <p:nvPr/>
        </p:nvPicPr>
        <p:blipFill>
          <a:blip r:embed="rId6"/>
          <a:stretch>
            <a:fillRect/>
          </a:stretch>
        </p:blipFill>
        <p:spPr>
          <a:xfrm>
            <a:off x="15056829" y="22015465"/>
            <a:ext cx="4943475" cy="2781300"/>
          </a:xfrm>
          <a:prstGeom prst="rect">
            <a:avLst/>
          </a:prstGeom>
        </p:spPr>
      </p:pic>
      <p:pic>
        <p:nvPicPr>
          <p:cNvPr id="25" name="Picture 24"/>
          <p:cNvPicPr>
            <a:picLocks noChangeAspect="1"/>
          </p:cNvPicPr>
          <p:nvPr/>
        </p:nvPicPr>
        <p:blipFill>
          <a:blip r:embed="rId7"/>
          <a:stretch>
            <a:fillRect/>
          </a:stretch>
        </p:blipFill>
        <p:spPr>
          <a:xfrm>
            <a:off x="11104444" y="24917869"/>
            <a:ext cx="6453912" cy="3810626"/>
          </a:xfrm>
          <a:prstGeom prst="rect">
            <a:avLst/>
          </a:prstGeom>
        </p:spPr>
      </p:pic>
      <p:pic>
        <p:nvPicPr>
          <p:cNvPr id="29" name="Picture 28"/>
          <p:cNvPicPr>
            <a:picLocks noChangeAspect="1"/>
          </p:cNvPicPr>
          <p:nvPr/>
        </p:nvPicPr>
        <p:blipFill>
          <a:blip r:embed="rId8"/>
          <a:stretch>
            <a:fillRect/>
          </a:stretch>
        </p:blipFill>
        <p:spPr>
          <a:xfrm>
            <a:off x="19753594" y="6210300"/>
            <a:ext cx="8850309" cy="4501683"/>
          </a:xfrm>
          <a:prstGeom prst="rect">
            <a:avLst/>
          </a:prstGeom>
        </p:spPr>
      </p:pic>
      <p:pic>
        <p:nvPicPr>
          <p:cNvPr id="30" name="Picture 29"/>
          <p:cNvPicPr>
            <a:picLocks noChangeAspect="1"/>
          </p:cNvPicPr>
          <p:nvPr/>
        </p:nvPicPr>
        <p:blipFill>
          <a:blip r:embed="rId9"/>
          <a:stretch>
            <a:fillRect/>
          </a:stretch>
        </p:blipFill>
        <p:spPr>
          <a:xfrm>
            <a:off x="19822205" y="12140287"/>
            <a:ext cx="9043963" cy="2496463"/>
          </a:xfrm>
          <a:prstGeom prst="rect">
            <a:avLst/>
          </a:prstGeom>
        </p:spPr>
      </p:pic>
      <p:pic>
        <p:nvPicPr>
          <p:cNvPr id="31" name="Picture 30"/>
          <p:cNvPicPr>
            <a:picLocks noChangeAspect="1"/>
          </p:cNvPicPr>
          <p:nvPr/>
        </p:nvPicPr>
        <p:blipFill>
          <a:blip r:embed="rId10"/>
          <a:stretch>
            <a:fillRect/>
          </a:stretch>
        </p:blipFill>
        <p:spPr>
          <a:xfrm>
            <a:off x="20320834" y="14560684"/>
            <a:ext cx="7644418" cy="6032181"/>
          </a:xfrm>
          <a:prstGeom prst="rect">
            <a:avLst/>
          </a:prstGeom>
        </p:spPr>
      </p:pic>
      <p:pic>
        <p:nvPicPr>
          <p:cNvPr id="33" name="Picture 32"/>
          <p:cNvPicPr>
            <a:picLocks noChangeAspect="1"/>
          </p:cNvPicPr>
          <p:nvPr/>
        </p:nvPicPr>
        <p:blipFill rotWithShape="1">
          <a:blip r:embed="rId11"/>
          <a:srcRect r="6516"/>
          <a:stretch/>
        </p:blipFill>
        <p:spPr>
          <a:xfrm>
            <a:off x="19564777" y="22015464"/>
            <a:ext cx="8621113" cy="5484007"/>
          </a:xfrm>
          <a:prstGeom prst="rect">
            <a:avLst/>
          </a:prstGeom>
        </p:spPr>
      </p:pic>
      <p:pic>
        <p:nvPicPr>
          <p:cNvPr id="35" name="Picture 34"/>
          <p:cNvPicPr>
            <a:picLocks noChangeAspect="1"/>
          </p:cNvPicPr>
          <p:nvPr/>
        </p:nvPicPr>
        <p:blipFill>
          <a:blip r:embed="rId12"/>
          <a:stretch>
            <a:fillRect/>
          </a:stretch>
        </p:blipFill>
        <p:spPr>
          <a:xfrm>
            <a:off x="19564777" y="27754926"/>
            <a:ext cx="8646189" cy="4491965"/>
          </a:xfrm>
          <a:prstGeom prst="rect">
            <a:avLst/>
          </a:prstGeom>
        </p:spPr>
      </p:pic>
      <p:pic>
        <p:nvPicPr>
          <p:cNvPr id="36" name="Picture 35"/>
          <p:cNvPicPr>
            <a:picLocks noChangeAspect="1"/>
          </p:cNvPicPr>
          <p:nvPr/>
        </p:nvPicPr>
        <p:blipFill>
          <a:blip r:embed="rId13"/>
          <a:stretch>
            <a:fillRect/>
          </a:stretch>
        </p:blipFill>
        <p:spPr>
          <a:xfrm>
            <a:off x="29525895" y="5138450"/>
            <a:ext cx="8878905" cy="5098620"/>
          </a:xfrm>
          <a:prstGeom prst="rect">
            <a:avLst/>
          </a:prstGeom>
        </p:spPr>
      </p:pic>
      <p:pic>
        <p:nvPicPr>
          <p:cNvPr id="37" name="Picture 36"/>
          <p:cNvPicPr>
            <a:picLocks noChangeAspect="1"/>
          </p:cNvPicPr>
          <p:nvPr/>
        </p:nvPicPr>
        <p:blipFill>
          <a:blip r:embed="rId14"/>
          <a:stretch>
            <a:fillRect/>
          </a:stretch>
        </p:blipFill>
        <p:spPr>
          <a:xfrm>
            <a:off x="29289149" y="10645318"/>
            <a:ext cx="8711932" cy="4488437"/>
          </a:xfrm>
          <a:prstGeom prst="rect">
            <a:avLst/>
          </a:prstGeom>
        </p:spPr>
      </p:pic>
      <p:pic>
        <p:nvPicPr>
          <p:cNvPr id="38" name="Picture 37"/>
          <p:cNvPicPr>
            <a:picLocks noChangeAspect="1"/>
          </p:cNvPicPr>
          <p:nvPr/>
        </p:nvPicPr>
        <p:blipFill>
          <a:blip r:embed="rId15"/>
          <a:stretch>
            <a:fillRect/>
          </a:stretch>
        </p:blipFill>
        <p:spPr>
          <a:xfrm>
            <a:off x="10316398" y="12684776"/>
            <a:ext cx="9011633" cy="4794936"/>
          </a:xfrm>
          <a:prstGeom prst="rect">
            <a:avLst/>
          </a:prstGeom>
        </p:spPr>
      </p:pic>
    </p:spTree>
    <p:extLst>
      <p:ext uri="{BB962C8B-B14F-4D97-AF65-F5344CB8AC3E}">
        <p14:creationId xmlns:p14="http://schemas.microsoft.com/office/powerpoint/2010/main" val="203937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2466</TotalTime>
  <Words>382</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 3</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Malungisa</dc:creator>
  <cp:lastModifiedBy>malungisamndzebele@gmail.com</cp:lastModifiedBy>
  <cp:revision>62</cp:revision>
  <dcterms:created xsi:type="dcterms:W3CDTF">2015-11-27T22:20:42Z</dcterms:created>
  <dcterms:modified xsi:type="dcterms:W3CDTF">2021-05-07T04:44:43Z</dcterms:modified>
</cp:coreProperties>
</file>