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258" r:id="rId5"/>
    <p:sldId id="276" r:id="rId6"/>
    <p:sldId id="300" r:id="rId7"/>
    <p:sldId id="359" r:id="rId8"/>
    <p:sldId id="302" r:id="rId9"/>
    <p:sldId id="303" r:id="rId10"/>
    <p:sldId id="304" r:id="rId11"/>
    <p:sldId id="386" r:id="rId12"/>
    <p:sldId id="305" r:id="rId13"/>
    <p:sldId id="306" r:id="rId14"/>
    <p:sldId id="308" r:id="rId15"/>
    <p:sldId id="387" r:id="rId16"/>
    <p:sldId id="389" r:id="rId17"/>
    <p:sldId id="390" r:id="rId18"/>
    <p:sldId id="391" r:id="rId19"/>
    <p:sldId id="392" r:id="rId20"/>
    <p:sldId id="311" r:id="rId21"/>
    <p:sldId id="312" r:id="rId22"/>
    <p:sldId id="395" r:id="rId23"/>
    <p:sldId id="396" r:id="rId24"/>
    <p:sldId id="397" r:id="rId25"/>
    <p:sldId id="321" r:id="rId26"/>
    <p:sldId id="353" r:id="rId27"/>
    <p:sldId id="399" r:id="rId28"/>
    <p:sldId id="281"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37"/>
  </p:normalViewPr>
  <p:slideViewPr>
    <p:cSldViewPr snapToGrid="0" snapToObjects="1" showGuides="1">
      <p:cViewPr varScale="1">
        <p:scale>
          <a:sx n="106" d="100"/>
          <a:sy n="106" d="100"/>
        </p:scale>
        <p:origin x="768" y="78"/>
      </p:cViewPr>
      <p:guideLst>
        <p:guide orient="horz" pos="2114"/>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1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6:33"/>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20254 15941 0,'13'0'110,"-13"13"-110,13-13 0,1 0 15,25 0 1,-26 14-16,54-14 31,25 0 0,-26 13-15,40-13 15,-93 0-31,80 0 16,-27 0 0,40 0 15,-53 0 0,0 0-15,13 0 15,53-13 16,-92 13-32,-14 0 17,13-14 30,-13 14-62,1 0 0,65 0 31,-66-13 1</inkml:trace>
</inkml:ink>
</file>

<file path=ppt/ink/ink10.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7:45"/>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21669 15875 0,'14'13'47,"-1"0"-47,0 1 16,0-14-16,80 26 15,-14 1 1,159 12-1,186-25 1,-385-14-16,411 0 31,-278 13 1,-119-13-17</inkml:trace>
</inkml:ink>
</file>

<file path=ppt/ink/ink2.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6:34"/>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21431 15941 0,'-79'0'0,"66"0"0,-1 0 0,-38 0 15,-345 0 17,357 0-32,-436-26 31,396 26-16,27 0 1,40 0 15,26 0 47,1 0-78,65 13 16,-53-13-16,292 40 31,-292-40-31,371 53 16,146-27 15,-490-26 0</inkml:trace>
</inkml:ink>
</file>

<file path=ppt/ink/ink3.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6:34"/>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21550 16047 0,'-13'0'0,"26"0"0,-39 0 0,-1 0 0,-12 0 15,-27 0 1,39 0-16,-39 0 31,40 0-15,-1-13 0,-39 0 15,0-1 0</inkml:trace>
</inkml:ink>
</file>

<file path=ppt/ink/ink4.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6:36"/>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19222 15214 0,'0'13'63,"0"0"-63,13 27 16,0-14-16,40 106 15,27 1 32,237 422-16,-290-528-31,-27-14 16,13 0 0,-13 1 15</inkml:trace>
</inkml:ink>
</file>

<file path=ppt/ink/ink5.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7:45"/>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21669 15875 0,'14'13'47,"-1"0"-47,0 1 16,0-14-16,80 26 15,-14 1 1,159 12-1,186-25 1,-385-14-16,411 0 31,-278 13 1,-119-13-17</inkml:trace>
</inkml:ink>
</file>

<file path=ppt/ink/ink6.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6:33"/>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20254 15941 0,'13'0'110,"-13"13"-110,13-13 0,1 0 15,25 0 1,-26 14-16,54-14 31,25 0 0,-26 13-15,40-13 15,-93 0-31,80 0 16,-27 0 0,40 0 15,-53 0 0,0 0-15,13 0 15,53-13 16,-92 13-32,-14 0 17,13-14 30,-13 14-62,1 0 0,65 0 31,-66-13 1</inkml:trace>
</inkml:ink>
</file>

<file path=ppt/ink/ink7.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6:34"/>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21431 15941 0,'-79'0'0,"66"0"0,-1 0 0,-38 0 15,-345 0 17,357 0-32,-436-26 31,396 26-16,27 0 1,40 0 15,26 0 47,1 0-78,65 13 16,-53-13-16,292 40 31,-292-40-31,371 53 16,146-27 15,-490-26 0</inkml:trace>
</inkml:ink>
</file>

<file path=ppt/ink/ink8.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6:34"/>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21550 16047 0,'-13'0'0,"26"0"0,-39 0 0,-1 0 0,-12 0 15,-27 0 1,39 0-16,-39 0 31,40 0-15,-1-13 0,-39 0 15,0-1 0</inkml:trace>
</inkml:ink>
</file>

<file path=ppt/ink/ink9.xml><?xml version="1.0" encoding="utf-8"?>
<inkml:ink xmlns:inkml="http://www.w3.org/2003/InkML">
  <inkml:definitions>
    <inkml:context xml:id="ctx0">
      <inkml:inkSource xml:id="inkSrc0">
        <inkml:traceFormat>
          <inkml:channel name="X" type="integer" max="2560" min="-1920" units="cm"/>
          <inkml:channel name="Y" type="integer" max="1440" units="cm"/>
          <inkml:channel name="T" type="integer" max="2"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2-06-18T11:46:36"/>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19222 15214 0,'0'13'63,"0"0"-63,13 27 16,0-14-16,40 106 15,27 1 32,237 422-16,-290-528-31,-27-14 16,13 0 0,-13 1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E6886-C15D-4F75-BC3E-8B8BFE25F2A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84EBD-E37C-472A-BEDD-FDA999EDB5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微软雅黑" panose="020B0503020204020204" charset="-122"/>
                <a:ea typeface="微软雅黑" panose="020B0503020204020204" charset="-122"/>
                <a:cs typeface="微软雅黑" panose="020B0503020204020204" charset="-122"/>
                <a:sym typeface="+mn-ea"/>
              </a:rPr>
              <a:t> </a:t>
            </a:r>
            <a:r>
              <a:rPr lang="zh-CN" altLang="en-US">
                <a:latin typeface="微软雅黑" panose="020B0503020204020204" charset="-122"/>
                <a:ea typeface="微软雅黑" panose="020B0503020204020204" charset="-122"/>
                <a:cs typeface="微软雅黑" panose="020B0503020204020204" charset="-122"/>
                <a:sym typeface="+mn-ea"/>
              </a:rPr>
              <a:t>d</a:t>
            </a:r>
            <a:r>
              <a:rPr lang="zh-CN" altLang="en-US" baseline="-25000">
                <a:latin typeface="微软雅黑" panose="020B0503020204020204" charset="-122"/>
                <a:ea typeface="微软雅黑" panose="020B0503020204020204" charset="-122"/>
                <a:cs typeface="微软雅黑" panose="020B0503020204020204" charset="-122"/>
                <a:sym typeface="+mn-ea"/>
              </a:rPr>
              <a:t>n</a:t>
            </a:r>
            <a:r>
              <a:rPr lang="zh-CN" altLang="en-US">
                <a:latin typeface="微软雅黑" panose="020B0503020204020204" charset="-122"/>
                <a:ea typeface="微软雅黑" panose="020B0503020204020204" charset="-122"/>
                <a:cs typeface="微软雅黑" panose="020B0503020204020204" charset="-122"/>
                <a:sym typeface="+mn-ea"/>
              </a:rPr>
              <a:t>是分配给事件e的第n个上下文特性</a:t>
            </a:r>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984EBD-E37C-472A-BEDD-FDA999EDB56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l="74000" b="90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5351419-3F79-524C-B9F3-A66D5CD661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p:txBody>
          <a:bodyPr vert="eaVert"/>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85351419-3F79-524C-B9F3-A66D5CD661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85351419-3F79-524C-B9F3-A66D5CD661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85351419-3F79-524C-B9F3-A66D5CD661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10"/>
          </p:nvPr>
        </p:nvSpPr>
        <p:spPr/>
        <p:txBody>
          <a:bodyPr/>
          <a:lstStyle/>
          <a:p>
            <a:fld id="{85351419-3F79-524C-B9F3-A66D5CD6611E}"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单击此处编辑母版文本样式
二级
三级
四级
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单击此处编辑母版文本样式
二级
三级
四级
五级</a:t>
            </a:r>
            <a:endParaRPr kumimoji="1" lang="zh-CN" altLang="en-US"/>
          </a:p>
        </p:txBody>
      </p:sp>
      <p:sp>
        <p:nvSpPr>
          <p:cNvPr id="5" name="日期占位符 4"/>
          <p:cNvSpPr>
            <a:spLocks noGrp="1"/>
          </p:cNvSpPr>
          <p:nvPr>
            <p:ph type="dt" sz="half" idx="10"/>
          </p:nvPr>
        </p:nvSpPr>
        <p:spPr/>
        <p:txBody>
          <a:bodyPr/>
          <a:lstStyle/>
          <a:p>
            <a:fld id="{85351419-3F79-524C-B9F3-A66D5CD6611E}"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单击此处编辑母版文本样式
二级
三级
四级
五级</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单击此处编辑母版文本样式
二级
三级
四级
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单击此处编辑母版文本样式
二级
三级
四级
五级</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单击此处编辑母版文本样式
二级
三级
四级
五级</a:t>
            </a:r>
            <a:endParaRPr kumimoji="1" lang="zh-CN" altLang="en-US"/>
          </a:p>
        </p:txBody>
      </p:sp>
      <p:sp>
        <p:nvSpPr>
          <p:cNvPr id="7" name="日期占位符 6"/>
          <p:cNvSpPr>
            <a:spLocks noGrp="1"/>
          </p:cNvSpPr>
          <p:nvPr>
            <p:ph type="dt" sz="half" idx="10"/>
          </p:nvPr>
        </p:nvSpPr>
        <p:spPr/>
        <p:txBody>
          <a:bodyPr/>
          <a:lstStyle/>
          <a:p>
            <a:fld id="{85351419-3F79-524C-B9F3-A66D5CD6611E}" type="datetimeFigureOut">
              <a:rPr/>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5351419-3F79-524C-B9F3-A66D5CD6611E}"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351419-3F79-524C-B9F3-A66D5CD6611E}" type="datetimeFigureOut">
              <a:rPr/>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单击此处编辑母版文本样式
二级
三级
四级
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单击此处编辑母版文本样式
二级
三级
四级
五级</a:t>
            </a:r>
            <a:endParaRPr kumimoji="1" lang="zh-CN" altLang="en-US"/>
          </a:p>
        </p:txBody>
      </p:sp>
      <p:sp>
        <p:nvSpPr>
          <p:cNvPr id="5" name="日期占位符 4"/>
          <p:cNvSpPr>
            <a:spLocks noGrp="1"/>
          </p:cNvSpPr>
          <p:nvPr>
            <p:ph type="dt" sz="half" idx="10"/>
          </p:nvPr>
        </p:nvSpPr>
        <p:spPr/>
        <p:txBody>
          <a:bodyPr/>
          <a:lstStyle/>
          <a:p>
            <a:fld id="{85351419-3F79-524C-B9F3-A66D5CD6611E}"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单击此处编辑母版文本样式
二级
三级
四级
五级</a:t>
            </a:r>
            <a:endParaRPr kumimoji="1" lang="zh-CN" altLang="en-US"/>
          </a:p>
        </p:txBody>
      </p:sp>
      <p:sp>
        <p:nvSpPr>
          <p:cNvPr id="5" name="日期占位符 4"/>
          <p:cNvSpPr>
            <a:spLocks noGrp="1"/>
          </p:cNvSpPr>
          <p:nvPr>
            <p:ph type="dt" sz="half" idx="10"/>
          </p:nvPr>
        </p:nvSpPr>
        <p:spPr/>
        <p:txBody>
          <a:bodyPr/>
          <a:lstStyle/>
          <a:p>
            <a:fld id="{85351419-3F79-524C-B9F3-A66D5CD6611E}" type="datetimeFigureOut">
              <a:rPr/>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23F6C628-C3F0-BF43-BA17-E07A51045B4E}" type="slidenum">
              <a:rPr/>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l="74000" b="9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单击此处编辑母版文本样式
二级
三级
四级
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51419-3F79-524C-B9F3-A66D5CD6611E}" type="datetimeFigureOut">
              <a:rPr/>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6C628-C3F0-BF43-BA17-E07A51045B4E}"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6.png"/><Relationship Id="rId6" Type="http://schemas.openxmlformats.org/officeDocument/2006/relationships/tags" Target="../tags/tag2.xml"/><Relationship Id="rId5" Type="http://schemas.openxmlformats.org/officeDocument/2006/relationships/image" Target="../media/image5.tiff"/><Relationship Id="rId4" Type="http://schemas.openxmlformats.org/officeDocument/2006/relationships/tags" Target="../tags/tag1.xml"/><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2.tiff"/></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image" Target="../media/image2.tiff"/><Relationship Id="rId6" Type="http://schemas.openxmlformats.org/officeDocument/2006/relationships/tags" Target="../tags/tag48.xml"/><Relationship Id="rId5" Type="http://schemas.openxmlformats.org/officeDocument/2006/relationships/image" Target="../media/image5.tiff"/><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image" Target="../media/image2.tiff"/></Relationships>
</file>

<file path=ppt/slides/_rels/slide1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55.xml"/><Relationship Id="rId7" Type="http://schemas.openxmlformats.org/officeDocument/2006/relationships/image" Target="../media/image11.png"/><Relationship Id="rId6" Type="http://schemas.openxmlformats.org/officeDocument/2006/relationships/tags" Target="../tags/tag54.xml"/><Relationship Id="rId5" Type="http://schemas.openxmlformats.org/officeDocument/2006/relationships/image" Target="../media/image10.png"/><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3" Type="http://schemas.openxmlformats.org/officeDocument/2006/relationships/notesSlide" Target="../notesSlides/notesSlide12.xml"/><Relationship Id="rId12" Type="http://schemas.openxmlformats.org/officeDocument/2006/relationships/slideLayout" Target="../slideLayouts/slideLayout7.xml"/><Relationship Id="rId11" Type="http://schemas.openxmlformats.org/officeDocument/2006/relationships/image" Target="../media/image13.png"/><Relationship Id="rId10" Type="http://schemas.openxmlformats.org/officeDocument/2006/relationships/tags" Target="../tags/tag56.xml"/><Relationship Id="rId1" Type="http://schemas.openxmlformats.org/officeDocument/2006/relationships/image" Target="../media/image2.tiff"/></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image" Target="../media/image2.tiff"/></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image" Target="../media/image2.tif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2.tiff"/></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2.tiff"/></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2.tiff"/></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image" Target="../media/image2.tiff"/><Relationship Id="rId6" Type="http://schemas.openxmlformats.org/officeDocument/2006/relationships/tags" Target="../tags/tag77.xml"/><Relationship Id="rId5" Type="http://schemas.openxmlformats.org/officeDocument/2006/relationships/image" Target="../media/image5.tiff"/><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png"/><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0" Type="http://schemas.openxmlformats.org/officeDocument/2006/relationships/notesSlide" Target="../notesSlides/notesSlide19.xml"/><Relationship Id="rId1" Type="http://schemas.openxmlformats.org/officeDocument/2006/relationships/image" Target="../media/image2.tiff"/></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4" Type="http://schemas.openxmlformats.org/officeDocument/2006/relationships/notesSlide" Target="../notesSlides/notesSlide2.xml"/><Relationship Id="rId23" Type="http://schemas.openxmlformats.org/officeDocument/2006/relationships/slideLayout" Target="../slideLayouts/slideLayout7.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4.xml"/><Relationship Id="rId19" Type="http://schemas.openxmlformats.org/officeDocument/2006/relationships/tags" Target="../tags/tag19.xml"/><Relationship Id="rId18" Type="http://schemas.openxmlformats.org/officeDocument/2006/relationships/image" Target="../media/image3.tiff"/><Relationship Id="rId17" Type="http://schemas.openxmlformats.org/officeDocument/2006/relationships/image" Target="../media/image2.tiff"/><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image" Target="../media/image2.tiff"/></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image" Target="../media/image2.tiff"/></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image" Target="../media/image2.tif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7.xml"/><Relationship Id="rId7" Type="http://schemas.openxmlformats.org/officeDocument/2006/relationships/image" Target="../media/image2.tiff"/><Relationship Id="rId6" Type="http://schemas.openxmlformats.org/officeDocument/2006/relationships/tags" Target="../tags/tag96.xml"/><Relationship Id="rId5" Type="http://schemas.openxmlformats.org/officeDocument/2006/relationships/image" Target="../media/image5.tiff"/><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9" Type="http://schemas.openxmlformats.org/officeDocument/2006/relationships/customXml" Target="../ink/ink3.xml"/><Relationship Id="rId8" Type="http://schemas.openxmlformats.org/officeDocument/2006/relationships/image" Target="../media/image22.png"/><Relationship Id="rId7" Type="http://schemas.openxmlformats.org/officeDocument/2006/relationships/tags" Target="../tags/tag99.xml"/><Relationship Id="rId6" Type="http://schemas.openxmlformats.org/officeDocument/2006/relationships/customXml" Target="../ink/ink2.xml"/><Relationship Id="rId5" Type="http://schemas.openxmlformats.org/officeDocument/2006/relationships/image" Target="../media/image21.png"/><Relationship Id="rId4" Type="http://schemas.openxmlformats.org/officeDocument/2006/relationships/tags" Target="../tags/tag98.xml"/><Relationship Id="rId3" Type="http://schemas.openxmlformats.org/officeDocument/2006/relationships/customXml" Target="../ink/ink1.xml"/><Relationship Id="rId20" Type="http://schemas.openxmlformats.org/officeDocument/2006/relationships/notesSlide" Target="../notesSlides/notesSlide24.xml"/><Relationship Id="rId2" Type="http://schemas.openxmlformats.org/officeDocument/2006/relationships/tags" Target="../tags/tag97.xml"/><Relationship Id="rId19" Type="http://schemas.openxmlformats.org/officeDocument/2006/relationships/slideLayout" Target="../slideLayouts/slideLayout7.xml"/><Relationship Id="rId18" Type="http://schemas.openxmlformats.org/officeDocument/2006/relationships/tags" Target="../tags/tag103.xml"/><Relationship Id="rId17" Type="http://schemas.openxmlformats.org/officeDocument/2006/relationships/image" Target="../media/image25.png"/><Relationship Id="rId16" Type="http://schemas.openxmlformats.org/officeDocument/2006/relationships/tags" Target="../tags/tag102.xml"/><Relationship Id="rId15" Type="http://schemas.openxmlformats.org/officeDocument/2006/relationships/customXml" Target="../ink/ink5.xml"/><Relationship Id="rId14" Type="http://schemas.openxmlformats.org/officeDocument/2006/relationships/image" Target="../media/image24.png"/><Relationship Id="rId13" Type="http://schemas.openxmlformats.org/officeDocument/2006/relationships/tags" Target="../tags/tag101.xml"/><Relationship Id="rId12" Type="http://schemas.openxmlformats.org/officeDocument/2006/relationships/customXml" Target="../ink/ink4.xml"/><Relationship Id="rId11" Type="http://schemas.openxmlformats.org/officeDocument/2006/relationships/image" Target="../media/image23.png"/><Relationship Id="rId10" Type="http://schemas.openxmlformats.org/officeDocument/2006/relationships/tags" Target="../tags/tag100.xml"/><Relationship Id="rId1" Type="http://schemas.openxmlformats.org/officeDocument/2006/relationships/image" Target="../media/image2.tiff"/></Relationships>
</file>

<file path=ppt/slides/_rels/slide25.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image" Target="../media/image22.png"/><Relationship Id="rId7" Type="http://schemas.openxmlformats.org/officeDocument/2006/relationships/tags" Target="../tags/tag106.xml"/><Relationship Id="rId6" Type="http://schemas.openxmlformats.org/officeDocument/2006/relationships/customXml" Target="../ink/ink7.xml"/><Relationship Id="rId5" Type="http://schemas.openxmlformats.org/officeDocument/2006/relationships/image" Target="../media/image21.png"/><Relationship Id="rId4" Type="http://schemas.openxmlformats.org/officeDocument/2006/relationships/tags" Target="../tags/tag105.xml"/><Relationship Id="rId3" Type="http://schemas.openxmlformats.org/officeDocument/2006/relationships/customXml" Target="../ink/ink6.xml"/><Relationship Id="rId20" Type="http://schemas.openxmlformats.org/officeDocument/2006/relationships/notesSlide" Target="../notesSlides/notesSlide25.xml"/><Relationship Id="rId2" Type="http://schemas.openxmlformats.org/officeDocument/2006/relationships/tags" Target="../tags/tag104.xml"/><Relationship Id="rId19" Type="http://schemas.openxmlformats.org/officeDocument/2006/relationships/slideLayout" Target="../slideLayouts/slideLayout7.xml"/><Relationship Id="rId18" Type="http://schemas.openxmlformats.org/officeDocument/2006/relationships/tags" Target="../tags/tag110.xml"/><Relationship Id="rId17" Type="http://schemas.openxmlformats.org/officeDocument/2006/relationships/image" Target="../media/image25.png"/><Relationship Id="rId16" Type="http://schemas.openxmlformats.org/officeDocument/2006/relationships/tags" Target="../tags/tag109.xml"/><Relationship Id="rId15" Type="http://schemas.openxmlformats.org/officeDocument/2006/relationships/customXml" Target="../ink/ink10.xml"/><Relationship Id="rId14" Type="http://schemas.openxmlformats.org/officeDocument/2006/relationships/image" Target="../media/image24.png"/><Relationship Id="rId13" Type="http://schemas.openxmlformats.org/officeDocument/2006/relationships/tags" Target="../tags/tag108.xml"/><Relationship Id="rId12" Type="http://schemas.openxmlformats.org/officeDocument/2006/relationships/customXml" Target="../ink/ink9.xml"/><Relationship Id="rId11" Type="http://schemas.openxmlformats.org/officeDocument/2006/relationships/image" Target="../media/image23.png"/><Relationship Id="rId10" Type="http://schemas.openxmlformats.org/officeDocument/2006/relationships/tags" Target="../tags/tag107.xml"/><Relationship Id="rId1" Type="http://schemas.openxmlformats.org/officeDocument/2006/relationships/image" Target="../media/image2.tiff"/></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tags" Target="../tags/tag111.xml"/><Relationship Id="rId4" Type="http://schemas.openxmlformats.org/officeDocument/2006/relationships/image" Target="../media/image5.tiff"/><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2.tiff"/></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image" Target="../media/image2.tiff"/><Relationship Id="rId6" Type="http://schemas.openxmlformats.org/officeDocument/2006/relationships/tags" Target="../tags/tag27.xml"/><Relationship Id="rId5" Type="http://schemas.openxmlformats.org/officeDocument/2006/relationships/image" Target="../media/image5.tiff"/><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2.tif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2.tiff"/></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image" Target="../media/image2.tiff"/><Relationship Id="rId6" Type="http://schemas.openxmlformats.org/officeDocument/2006/relationships/tags" Target="../tags/tag36.xml"/><Relationship Id="rId5" Type="http://schemas.openxmlformats.org/officeDocument/2006/relationships/image" Target="../media/image5.tiff"/><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tags" Target="../tags/tag39.xml"/><Relationship Id="rId4" Type="http://schemas.openxmlformats.org/officeDocument/2006/relationships/image" Target="../media/image7.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image" Target="../media/image2.tiff"/></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image" Target="../media/image2.tiff"/></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srcRect l="20133" b="45801"/>
          <a:stretch>
            <a:fillRect/>
          </a:stretch>
        </p:blipFill>
        <p:spPr>
          <a:xfrm>
            <a:off x="8146473" y="0"/>
            <a:ext cx="4045527" cy="3716977"/>
          </a:xfrm>
          <a:prstGeom prst="rect">
            <a:avLst/>
          </a:prstGeom>
        </p:spPr>
      </p:pic>
      <p:pic>
        <p:nvPicPr>
          <p:cNvPr id="12" name="图片 11"/>
          <p:cNvPicPr>
            <a:picLocks noChangeAspect="1"/>
          </p:cNvPicPr>
          <p:nvPr/>
        </p:nvPicPr>
        <p:blipFill>
          <a:blip r:embed="rId2"/>
          <a:stretch>
            <a:fillRect/>
          </a:stretch>
        </p:blipFill>
        <p:spPr>
          <a:xfrm>
            <a:off x="0" y="0"/>
            <a:ext cx="3026478" cy="2945081"/>
          </a:xfrm>
          <a:prstGeom prst="rect">
            <a:avLst/>
          </a:prstGeom>
        </p:spPr>
      </p:pic>
      <p:pic>
        <p:nvPicPr>
          <p:cNvPr id="13" name="图片 12"/>
          <p:cNvPicPr>
            <a:picLocks noChangeAspect="1"/>
          </p:cNvPicPr>
          <p:nvPr/>
        </p:nvPicPr>
        <p:blipFill>
          <a:blip r:embed="rId3"/>
          <a:stretch>
            <a:fillRect/>
          </a:stretch>
        </p:blipFill>
        <p:spPr>
          <a:xfrm>
            <a:off x="-174501" y="3554344"/>
            <a:ext cx="3026478" cy="3303655"/>
          </a:xfrm>
          <a:prstGeom prst="rect">
            <a:avLst/>
          </a:prstGeom>
        </p:spPr>
      </p:pic>
      <p:pic>
        <p:nvPicPr>
          <p:cNvPr id="14" name="图片 13"/>
          <p:cNvPicPr>
            <a:picLocks noChangeAspect="1"/>
          </p:cNvPicPr>
          <p:nvPr>
            <p:custDataLst>
              <p:tags r:id="rId4"/>
            </p:custDataLst>
          </p:nvPr>
        </p:nvPicPr>
        <p:blipFill>
          <a:blip r:embed="rId5"/>
          <a:stretch>
            <a:fillRect/>
          </a:stretch>
        </p:blipFill>
        <p:spPr>
          <a:xfrm>
            <a:off x="7461956" y="3871356"/>
            <a:ext cx="4730043" cy="3416788"/>
          </a:xfrm>
          <a:prstGeom prst="rect">
            <a:avLst/>
          </a:prstGeom>
        </p:spPr>
      </p:pic>
      <p:sp>
        <p:nvSpPr>
          <p:cNvPr id="6" name="文本框 5"/>
          <p:cNvSpPr txBox="1"/>
          <p:nvPr/>
        </p:nvSpPr>
        <p:spPr>
          <a:xfrm>
            <a:off x="850900" y="2289810"/>
            <a:ext cx="11045190" cy="119888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ctr" defTabSz="914400" rtl="0" eaLnBrk="1" fontAlgn="auto" latinLnBrk="0" hangingPunct="1">
              <a:lnSpc>
                <a:spcPct val="100000"/>
              </a:lnSpc>
              <a:spcBef>
                <a:spcPts val="0"/>
              </a:spcBef>
              <a:spcAft>
                <a:spcPts val="0"/>
              </a:spcAft>
              <a:buClrTx/>
              <a:buSzTx/>
              <a:buFontTx/>
              <a:buNone/>
              <a:defRPr/>
            </a:pPr>
            <a:r>
              <a:rPr sz="3600" noProof="0" dirty="0" smtClean="0">
                <a:ln>
                  <a:noFill/>
                </a:ln>
                <a:solidFill>
                  <a:schemeClr val="accent1">
                    <a:lumMod val="75000"/>
                  </a:schemeClr>
                </a:solidFill>
                <a:effectLst>
                  <a:outerShdw blurRad="63500" sx="102000" sy="102000" algn="ctr" rotWithShape="0">
                    <a:schemeClr val="bg1">
                      <a:alpha val="20000"/>
                    </a:schemeClr>
                  </a:outerShdw>
                </a:effectLst>
                <a:uLnTx/>
                <a:uFillTx/>
                <a:latin typeface="Arial" panose="020B0604020202020204" pitchFamily="34" charset="0"/>
                <a:ea typeface="Source Han Sans CN" panose="020B0500000000000000" pitchFamily="34" charset="-128"/>
                <a:cs typeface="Arial" panose="020B0604020202020204" pitchFamily="34" charset="0"/>
                <a:sym typeface="+mn-ea"/>
              </a:rPr>
              <a:t>Text-Aware Predictive Process Monitoring with</a:t>
            </a:r>
            <a:endParaRPr sz="3600" noProof="0" dirty="0" smtClean="0">
              <a:ln>
                <a:noFill/>
              </a:ln>
              <a:solidFill>
                <a:schemeClr val="accent1">
                  <a:lumMod val="75000"/>
                </a:schemeClr>
              </a:solidFill>
              <a:effectLst>
                <a:outerShdw blurRad="63500" sx="102000" sy="102000" algn="ctr" rotWithShape="0">
                  <a:schemeClr val="bg1">
                    <a:alpha val="20000"/>
                  </a:schemeClr>
                </a:outerShdw>
              </a:effectLst>
              <a:uLnTx/>
              <a:uFillTx/>
              <a:latin typeface="Arial" panose="020B0604020202020204" pitchFamily="34" charset="0"/>
              <a:ea typeface="Source Han Sans CN" panose="020B0500000000000000" pitchFamily="34" charset="-128"/>
              <a:cs typeface="Arial" panose="020B0604020202020204" pitchFamily="34"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sz="3600" noProof="0" dirty="0" smtClean="0">
                <a:ln>
                  <a:noFill/>
                </a:ln>
                <a:solidFill>
                  <a:schemeClr val="accent1">
                    <a:lumMod val="75000"/>
                  </a:schemeClr>
                </a:solidFill>
                <a:effectLst>
                  <a:outerShdw blurRad="63500" sx="102000" sy="102000" algn="ctr" rotWithShape="0">
                    <a:schemeClr val="bg1">
                      <a:alpha val="20000"/>
                    </a:schemeClr>
                  </a:outerShdw>
                </a:effectLst>
                <a:uLnTx/>
                <a:uFillTx/>
                <a:latin typeface="Arial" panose="020B0604020202020204" pitchFamily="34" charset="0"/>
                <a:ea typeface="Source Han Sans CN" panose="020B0500000000000000" pitchFamily="34" charset="-128"/>
                <a:cs typeface="Arial" panose="020B0604020202020204" pitchFamily="34" charset="0"/>
                <a:sym typeface="+mn-ea"/>
              </a:rPr>
              <a:t>Contextualized Word Embeddings</a:t>
            </a:r>
            <a:endParaRPr sz="3600" noProof="0" dirty="0" smtClean="0">
              <a:ln>
                <a:noFill/>
              </a:ln>
              <a:solidFill>
                <a:schemeClr val="accent1">
                  <a:lumMod val="75000"/>
                </a:schemeClr>
              </a:solidFill>
              <a:effectLst>
                <a:outerShdw blurRad="63500" sx="102000" sy="102000" algn="ctr" rotWithShape="0">
                  <a:schemeClr val="bg1">
                    <a:alpha val="20000"/>
                  </a:schemeClr>
                </a:outerShdw>
              </a:effectLst>
              <a:uLnTx/>
              <a:uFillTx/>
              <a:latin typeface="Arial" panose="020B0604020202020204" pitchFamily="34" charset="0"/>
              <a:ea typeface="Source Han Sans CN" panose="020B0500000000000000" pitchFamily="34" charset="-128"/>
              <a:cs typeface="Arial" panose="020B0604020202020204" pitchFamily="34" charset="0"/>
              <a:sym typeface="+mn-ea"/>
            </a:endParaRPr>
          </a:p>
        </p:txBody>
      </p:sp>
      <p:pic>
        <p:nvPicPr>
          <p:cNvPr id="2" name="图片 1"/>
          <p:cNvPicPr>
            <a:picLocks noChangeAspect="1"/>
          </p:cNvPicPr>
          <p:nvPr>
            <p:custDataLst>
              <p:tags r:id="rId6"/>
            </p:custDataLst>
          </p:nvPr>
        </p:nvPicPr>
        <p:blipFill>
          <a:blip r:embed="rId7"/>
          <a:stretch>
            <a:fillRect/>
          </a:stretch>
        </p:blipFill>
        <p:spPr>
          <a:xfrm>
            <a:off x="3168015" y="3963670"/>
            <a:ext cx="6057900" cy="1371600"/>
          </a:xfrm>
          <a:prstGeom prst="rect">
            <a:avLst/>
          </a:prstGeom>
        </p:spPr>
      </p:pic>
      <p:sp>
        <p:nvSpPr>
          <p:cNvPr id="4" name="文本框 3"/>
          <p:cNvSpPr txBox="1"/>
          <p:nvPr/>
        </p:nvSpPr>
        <p:spPr>
          <a:xfrm>
            <a:off x="9592310" y="5884545"/>
            <a:ext cx="2111375" cy="706755"/>
          </a:xfrm>
          <a:prstGeom prst="rect">
            <a:avLst/>
          </a:prstGeom>
          <a:noFill/>
        </p:spPr>
        <p:txBody>
          <a:bodyPr wrap="square" rtlCol="0">
            <a:spAutoFit/>
          </a:bodyPr>
          <a:p>
            <a:pPr algn="ctr"/>
            <a:r>
              <a:rPr lang="zh-CN" altLang="en-US" sz="2000">
                <a:latin typeface="微软雅黑" panose="020B0503020204020204" charset="-122"/>
                <a:ea typeface="微软雅黑" panose="020B0503020204020204" charset="-122"/>
                <a:cs typeface="微软雅黑" panose="020B0503020204020204" charset="-122"/>
              </a:rPr>
              <a:t>汇报人：聂雅梅</a:t>
            </a:r>
            <a:endParaRPr lang="zh-CN" altLang="en-US" sz="2000">
              <a:latin typeface="微软雅黑" panose="020B0503020204020204" charset="-122"/>
              <a:ea typeface="微软雅黑" panose="020B0503020204020204" charset="-122"/>
              <a:cs typeface="微软雅黑" panose="020B0503020204020204" charset="-122"/>
            </a:endParaRPr>
          </a:p>
          <a:p>
            <a:pPr algn="ctr"/>
            <a:r>
              <a:rPr lang="en-US" altLang="zh-CN" sz="2000">
                <a:latin typeface="微软雅黑" panose="020B0503020204020204" charset="-122"/>
                <a:ea typeface="微软雅黑" panose="020B0503020204020204" charset="-122"/>
                <a:cs typeface="微软雅黑" panose="020B0503020204020204" charset="-122"/>
              </a:rPr>
              <a:t>2023.08.01</a:t>
            </a:r>
            <a:endParaRPr lang="en-US" altLang="zh-CN"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8748395" y="776605"/>
            <a:ext cx="3431540" cy="6080760"/>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10" name="等腰三角形 25"/>
            <p:cNvSpPr/>
            <p:nvPr>
              <p:custDataLst>
                <p:tags r:id="rId1"/>
              </p:custDataLst>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等腰三角形 26"/>
            <p:cNvSpPr/>
            <p:nvPr>
              <p:custDataLst>
                <p:tags r:id="rId2"/>
              </p:custDataLst>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3" name="矩形 12"/>
            <p:cNvSpPr/>
            <p:nvPr>
              <p:custDataLst>
                <p:tags r:id="rId3"/>
              </p:custDataLst>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2" name="组合 1"/>
          <p:cNvGrpSpPr/>
          <p:nvPr/>
        </p:nvGrpSpPr>
        <p:grpSpPr>
          <a:xfrm>
            <a:off x="0" y="1"/>
            <a:ext cx="8888095" cy="6857999"/>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3" name="等腰三角形 25"/>
            <p:cNvSpPr/>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等腰三角形 26"/>
            <p:cNvSpPr/>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 name="矩形 4"/>
            <p:cNvSpPr/>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平行四边形 5"/>
            <p:cNvSpPr/>
            <p:nvPr/>
          </p:nvSpPr>
          <p:spPr>
            <a:xfrm>
              <a:off x="376965" y="-35223"/>
              <a:ext cx="1036076" cy="779005"/>
            </a:xfrm>
            <a:prstGeom prst="parallelogram">
              <a:avLst>
                <a:gd name="adj" fmla="val 4820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613677" y="160549"/>
              <a:ext cx="546080" cy="379047"/>
            </a:xfrm>
            <a:prstGeom prst="rect">
              <a:avLst/>
            </a:prstGeom>
            <a:noFill/>
          </p:spPr>
          <p:txBody>
            <a:bodyPr wrap="square" lIns="91440" tIns="45720" rIns="91440" bIns="45720" rtlCol="0">
              <a:spAutoFit/>
            </a:bodyPr>
            <a:lstStyle/>
            <a:p>
              <a:pPr algn="ctr" defTabSz="1219200"/>
              <a:r>
                <a:rPr lang="en-US" altLang="zh-CN"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rPr>
                <a:t>03</a:t>
              </a:r>
              <a:endParaRPr lang="zh-CN" altLang="en-US"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endParaRPr>
            </a:p>
          </p:txBody>
        </p:sp>
      </p:grpSp>
      <p:sp>
        <p:nvSpPr>
          <p:cNvPr id="8" name="TextBox 48"/>
          <p:cNvSpPr txBox="1"/>
          <p:nvPr/>
        </p:nvSpPr>
        <p:spPr>
          <a:xfrm>
            <a:off x="3453130" y="2982595"/>
            <a:ext cx="5914390" cy="1445260"/>
          </a:xfrm>
          <a:prstGeom prst="rect">
            <a:avLst/>
          </a:prstGeom>
          <a:noFill/>
        </p:spPr>
        <p:txBody>
          <a:bodyPr wrap="square" lIns="91445" tIns="45721" rIns="91445" bIns="45721" rtlCol="0">
            <a:spAutoFit/>
          </a:bodyPr>
          <a:lstStyle/>
          <a:p>
            <a:pPr algn="ctr"/>
            <a:r>
              <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rPr>
              <a:t>使用BER</a:t>
            </a:r>
            <a:r>
              <a:rPr lang="en-US" altLang="zh-CN" sz="4400" dirty="0">
                <a:solidFill>
                  <a:schemeClr val="bg1"/>
                </a:solidFill>
                <a:latin typeface="微软雅黑" panose="020B0503020204020204" charset="-122"/>
                <a:ea typeface="微软雅黑" panose="020B0503020204020204" charset="-122"/>
                <a:sym typeface="FZHei-B01S" panose="02010601030101010101" pitchFamily="2" charset="-122"/>
              </a:rPr>
              <a:t>T</a:t>
            </a:r>
            <a:r>
              <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rPr>
              <a:t>的文本感知过程预测</a:t>
            </a:r>
            <a:endPar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endParaRPr>
          </a:p>
        </p:txBody>
      </p:sp>
      <p:pic>
        <p:nvPicPr>
          <p:cNvPr id="14" name="图片 13"/>
          <p:cNvPicPr>
            <a:picLocks noChangeAspect="1"/>
          </p:cNvPicPr>
          <p:nvPr>
            <p:custDataLst>
              <p:tags r:id="rId4"/>
            </p:custDataLst>
          </p:nvPr>
        </p:nvPicPr>
        <p:blipFill>
          <a:blip r:embed="rId5"/>
          <a:stretch>
            <a:fillRect/>
          </a:stretch>
        </p:blipFill>
        <p:spPr>
          <a:xfrm>
            <a:off x="7461956" y="3871356"/>
            <a:ext cx="4730043" cy="3416788"/>
          </a:xfrm>
          <a:prstGeom prst="rect">
            <a:avLst/>
          </a:prstGeom>
        </p:spPr>
      </p:pic>
      <p:pic>
        <p:nvPicPr>
          <p:cNvPr id="11" name="图片 10"/>
          <p:cNvPicPr>
            <a:picLocks noChangeAspect="1"/>
          </p:cNvPicPr>
          <p:nvPr>
            <p:custDataLst>
              <p:tags r:id="rId6"/>
            </p:custDataLst>
          </p:nvPr>
        </p:nvPicPr>
        <p:blipFill rotWithShape="1">
          <a:blip r:embed="rId7"/>
          <a:srcRect l="20133" b="45801"/>
          <a:stretch>
            <a:fillRect/>
          </a:stretch>
        </p:blipFill>
        <p:spPr>
          <a:xfrm>
            <a:off x="8146473" y="0"/>
            <a:ext cx="4045527" cy="37169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552565" cy="645160"/>
          </a:xfrm>
          <a:prstGeom prst="rect">
            <a:avLst/>
          </a:prstGeom>
          <a:noFill/>
        </p:spPr>
        <p:txBody>
          <a:bodyPr wrap="square" rtlCol="0">
            <a:spAutoFit/>
          </a:bodyPr>
          <a:p>
            <a:pPr defTabSz="1219200">
              <a:defRPr/>
            </a:pPr>
            <a:r>
              <a:rPr lang="zh-CN" altLang="en-US" sz="3600" b="1"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rPr>
              <a:t>使用BERT的文本感知过程预测</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4" name="文本框 3"/>
          <p:cNvSpPr txBox="1"/>
          <p:nvPr/>
        </p:nvSpPr>
        <p:spPr>
          <a:xfrm>
            <a:off x="252730" y="827405"/>
            <a:ext cx="11402060" cy="5452745"/>
          </a:xfrm>
          <a:prstGeom prst="rect">
            <a:avLst/>
          </a:prstGeom>
          <a:noFill/>
        </p:spPr>
        <p:txBody>
          <a:bodyPr wrap="square" rtlCol="0">
            <a:noAutofit/>
          </a:bodyPr>
          <a:p>
            <a:pPr marL="0" lvl="1"/>
            <a:r>
              <a:rPr lang="zh-CN" altLang="en-US" sz="2400" dirty="0">
                <a:latin typeface="微软雅黑" panose="020B0503020204020204" charset="-122"/>
                <a:ea typeface="微软雅黑" panose="020B0503020204020204" charset="-122"/>
                <a:cs typeface="微软雅黑" panose="020B0503020204020204" charset="-122"/>
              </a:rPr>
              <a:t>提出的技术：</a:t>
            </a:r>
            <a:endParaRPr lang="zh-CN" altLang="en-US" sz="2400" dirty="0">
              <a:latin typeface="微软雅黑" panose="020B0503020204020204" charset="-122"/>
              <a:ea typeface="微软雅黑" panose="020B0503020204020204" charset="-122"/>
              <a:cs typeface="微软雅黑" panose="020B0503020204020204" charset="-122"/>
            </a:endParaRPr>
          </a:p>
          <a:p>
            <a:pPr marL="0" lvl="1"/>
            <a:r>
              <a:rPr lang="zh-CN" altLang="en-US" sz="2400" dirty="0">
                <a:latin typeface="微软雅黑" panose="020B0503020204020204" charset="-122"/>
                <a:ea typeface="微软雅黑" panose="020B0503020204020204" charset="-122"/>
                <a:cs typeface="微软雅黑" panose="020B0503020204020204" charset="-122"/>
              </a:rPr>
              <a:t>利用BERT为文本丰富的事件日志创建上下</a:t>
            </a:r>
            <a:endParaRPr lang="zh-CN" altLang="en-US" sz="2400" dirty="0">
              <a:latin typeface="微软雅黑" panose="020B0503020204020204" charset="-122"/>
              <a:ea typeface="微软雅黑" panose="020B0503020204020204" charset="-122"/>
              <a:cs typeface="微软雅黑" panose="020B0503020204020204" charset="-122"/>
            </a:endParaRPr>
          </a:p>
          <a:p>
            <a:pPr marL="0" lvl="1"/>
            <a:r>
              <a:rPr lang="zh-CN" altLang="en-US" sz="2400" dirty="0">
                <a:latin typeface="微软雅黑" panose="020B0503020204020204" charset="-122"/>
                <a:ea typeface="微软雅黑" panose="020B0503020204020204" charset="-122"/>
                <a:cs typeface="微软雅黑" panose="020B0503020204020204" charset="-122"/>
              </a:rPr>
              <a:t>文单词嵌入</a:t>
            </a:r>
            <a:endParaRPr lang="zh-CN" altLang="en-US" sz="2400" dirty="0">
              <a:latin typeface="微软雅黑" panose="020B0503020204020204" charset="-122"/>
              <a:ea typeface="微软雅黑" panose="020B0503020204020204" charset="-122"/>
              <a:cs typeface="微软雅黑" panose="020B0503020204020204" charset="-122"/>
            </a:endParaRPr>
          </a:p>
          <a:p>
            <a:pPr marL="0" lvl="1"/>
            <a:endParaRPr lang="zh-CN" altLang="en-US" sz="2400" dirty="0">
              <a:latin typeface="微软雅黑" panose="020B0503020204020204" charset="-122"/>
              <a:ea typeface="微软雅黑" panose="020B0503020204020204" charset="-122"/>
              <a:cs typeface="微软雅黑" panose="020B0503020204020204" charset="-122"/>
            </a:endParaRPr>
          </a:p>
          <a:p>
            <a:pPr marL="0" lvl="1"/>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TAPPBERT：</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a:p>
            <a:pPr marL="0" lvl="1"/>
            <a:r>
              <a:rPr lang="zh-CN" altLang="en-US" sz="2400" dirty="0">
                <a:latin typeface="微软雅黑" panose="020B0503020204020204" charset="-122"/>
                <a:ea typeface="微软雅黑" panose="020B0503020204020204" charset="-122"/>
                <a:cs typeface="微软雅黑" panose="020B0503020204020204" charset="-122"/>
              </a:rPr>
              <a:t>text-aware process prediction with BERT</a:t>
            </a:r>
            <a:endParaRPr lang="zh-CN" altLang="en-US" sz="2400" dirty="0">
              <a:latin typeface="微软雅黑" panose="020B0503020204020204" charset="-122"/>
              <a:ea typeface="微软雅黑" panose="020B0503020204020204" charset="-122"/>
              <a:cs typeface="微软雅黑" panose="020B0503020204020204" charset="-122"/>
            </a:endParaRPr>
          </a:p>
          <a:p>
            <a:pPr marL="0" lvl="1"/>
            <a:endParaRPr lang="zh-CN" altLang="en-US" sz="2400" dirty="0">
              <a:latin typeface="微软雅黑" panose="020B0503020204020204" charset="-122"/>
              <a:ea typeface="微软雅黑" panose="020B0503020204020204" charset="-122"/>
              <a:cs typeface="微软雅黑" panose="020B0503020204020204" charset="-122"/>
            </a:endParaRPr>
          </a:p>
          <a:p>
            <a:pPr lvl="1" indent="-457200">
              <a:buFont typeface="+mj-lt"/>
              <a:buAutoNum type="alphaLcPeriod"/>
            </a:pPr>
            <a:r>
              <a:rPr lang="zh-CN" altLang="en-US" sz="2400" dirty="0">
                <a:latin typeface="微软雅黑" panose="020B0503020204020204" charset="-122"/>
                <a:ea typeface="微软雅黑" panose="020B0503020204020204" charset="-122"/>
                <a:cs typeface="微软雅黑" panose="020B0503020204020204" charset="-122"/>
              </a:rPr>
              <a:t>实验中使用的原始事件日志摘录</a:t>
            </a:r>
            <a:endParaRPr lang="zh-CN" altLang="en-US" sz="2400" dirty="0">
              <a:latin typeface="微软雅黑" panose="020B0503020204020204" charset="-122"/>
              <a:ea typeface="微软雅黑" panose="020B0503020204020204" charset="-122"/>
              <a:cs typeface="微软雅黑" panose="020B0503020204020204" charset="-122"/>
            </a:endParaRPr>
          </a:p>
          <a:p>
            <a:pPr lvl="1" indent="-457200">
              <a:buFont typeface="+mj-lt"/>
              <a:buAutoNum type="alphaLcPeriod"/>
            </a:pPr>
            <a:r>
              <a:rPr lang="zh-CN" altLang="en-US" sz="2400" dirty="0">
                <a:latin typeface="微软雅黑" panose="020B0503020204020204" charset="-122"/>
                <a:ea typeface="微软雅黑" panose="020B0503020204020204" charset="-122"/>
                <a:cs typeface="微软雅黑" panose="020B0503020204020204" charset="-122"/>
              </a:rPr>
              <a:t>将事件日志转换为表示神经网络的</a:t>
            </a:r>
            <a:endParaRPr lang="zh-CN" altLang="en-US" sz="2400" dirty="0">
              <a:latin typeface="微软雅黑" panose="020B0503020204020204" charset="-122"/>
              <a:ea typeface="微软雅黑" panose="020B0503020204020204" charset="-122"/>
              <a:cs typeface="微软雅黑" panose="020B0503020204020204" charset="-122"/>
            </a:endParaRPr>
          </a:p>
          <a:p>
            <a:pPr marL="0" lvl="1" indent="457200" algn="l"/>
            <a:r>
              <a:rPr lang="zh-CN" altLang="en-US" sz="2400" dirty="0">
                <a:latin typeface="微软雅黑" panose="020B0503020204020204" charset="-122"/>
                <a:ea typeface="微软雅黑" panose="020B0503020204020204" charset="-122"/>
                <a:cs typeface="微软雅黑" panose="020B0503020204020204" charset="-122"/>
              </a:rPr>
              <a:t>预测模型的特征输入的预处理</a:t>
            </a:r>
            <a:endParaRPr lang="zh-CN" altLang="en-US" sz="2400" dirty="0">
              <a:latin typeface="微软雅黑" panose="020B0503020204020204" charset="-122"/>
              <a:ea typeface="微软雅黑" panose="020B0503020204020204" charset="-122"/>
              <a:cs typeface="微软雅黑" panose="020B0503020204020204" charset="-122"/>
            </a:endParaRPr>
          </a:p>
          <a:p>
            <a:pPr lvl="1" indent="-457200">
              <a:buFont typeface="+mj-lt"/>
              <a:buAutoNum type="alphaLcPeriod" startAt="3"/>
            </a:pPr>
            <a:r>
              <a:rPr lang="zh-CN" altLang="en-US" sz="2400" dirty="0">
                <a:latin typeface="微软雅黑" panose="020B0503020204020204" charset="-122"/>
                <a:ea typeface="微软雅黑" panose="020B0503020204020204" charset="-122"/>
                <a:cs typeface="微软雅黑" panose="020B0503020204020204" charset="-122"/>
              </a:rPr>
              <a:t>显示了它的结构</a:t>
            </a:r>
            <a:endParaRPr lang="zh-CN" altLang="en-US" sz="24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3"/>
            </p:custDataLst>
          </p:nvPr>
        </p:nvPicPr>
        <p:blipFill>
          <a:blip r:embed="rId4"/>
          <a:stretch>
            <a:fillRect/>
          </a:stretch>
        </p:blipFill>
        <p:spPr>
          <a:xfrm>
            <a:off x="6182995" y="1076325"/>
            <a:ext cx="6009005" cy="5638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预处理</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3" name="文本框 2"/>
          <p:cNvSpPr txBox="1"/>
          <p:nvPr>
            <p:custDataLst>
              <p:tags r:id="rId3"/>
            </p:custDataLst>
          </p:nvPr>
        </p:nvSpPr>
        <p:spPr>
          <a:xfrm>
            <a:off x="-212725" y="781050"/>
            <a:ext cx="12219305" cy="3784600"/>
          </a:xfrm>
          <a:prstGeom prst="rect">
            <a:avLst/>
          </a:prstGeom>
          <a:noFill/>
        </p:spPr>
        <p:txBody>
          <a:bodyPr wrap="square" rtlCol="0">
            <a:spAutoFit/>
          </a:bodyPr>
          <a:p>
            <a:pPr marL="342900" lvl="1" indent="0" algn="just">
              <a:buNone/>
            </a:pPr>
            <a:r>
              <a:rPr lang="zh-CN" altLang="en-US" sz="2400" dirty="0">
                <a:latin typeface="微软雅黑" panose="020B0503020204020204" charset="-122"/>
                <a:ea typeface="微软雅黑" panose="020B0503020204020204" charset="-122"/>
                <a:cs typeface="微软雅黑" panose="020B0503020204020204" charset="-122"/>
                <a:sym typeface="+mn-ea"/>
              </a:rPr>
              <a:t>TAPPBERT</a:t>
            </a:r>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sym typeface="+mn-ea"/>
              </a:rPr>
              <a:t>的预测模型处理了从事件日志中表示前缀的向量序列。</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marL="342900" lvl="1" indent="0" algn="just">
              <a:buNone/>
            </a:pPr>
            <a:r>
              <a:rPr lang="zh-CN" altLang="en-US" sz="2400" dirty="0">
                <a:latin typeface="微软雅黑" panose="020B0503020204020204" charset="-122"/>
                <a:ea typeface="微软雅黑" panose="020B0503020204020204" charset="-122"/>
                <a:cs typeface="微软雅黑" panose="020B0503020204020204" charset="-122"/>
                <a:sym typeface="+mn-ea"/>
              </a:rPr>
              <a:t>每个输入都是一个三维（3D）前缀张量I，形状为P×E×</a:t>
            </a:r>
            <a:r>
              <a:rPr lang="en-US" altLang="zh-CN" sz="2400" dirty="0">
                <a:latin typeface="微软雅黑" panose="020B0503020204020204" charset="-122"/>
                <a:ea typeface="微软雅黑" panose="020B0503020204020204" charset="-122"/>
                <a:cs typeface="微软雅黑" panose="020B0503020204020204" charset="-122"/>
                <a:sym typeface="+mn-ea"/>
              </a:rPr>
              <a:t>F</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marL="342900" lvl="1" indent="0" algn="just">
              <a:buNone/>
            </a:pP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marL="342900" lvl="1" indent="0" algn="just">
              <a:buNone/>
            </a:pPr>
            <a:r>
              <a:rPr lang="zh-CN" altLang="en-US" sz="2400" dirty="0">
                <a:latin typeface="微软雅黑" panose="020B0503020204020204" charset="-122"/>
                <a:ea typeface="微软雅黑" panose="020B0503020204020204" charset="-122"/>
                <a:cs typeface="微软雅黑" panose="020B0503020204020204" charset="-122"/>
                <a:sym typeface="+mn-ea"/>
              </a:rPr>
              <a:t>给定一个事件</a:t>
            </a:r>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cs typeface="微软雅黑" panose="020B0503020204020204" charset="-122"/>
                <a:sym typeface="+mn-ea"/>
              </a:rPr>
              <a:t>e = (c, a, ts, d</a:t>
            </a:r>
            <a:r>
              <a:rPr lang="zh-CN" altLang="en-US" sz="2400" baseline="-25000">
                <a:latin typeface="微软雅黑" panose="020B0503020204020204" charset="-122"/>
                <a:ea typeface="微软雅黑" panose="020B0503020204020204" charset="-122"/>
                <a:cs typeface="微软雅黑" panose="020B0503020204020204" charset="-122"/>
                <a:sym typeface="+mn-ea"/>
              </a:rPr>
              <a:t>1</a:t>
            </a:r>
            <a:r>
              <a:rPr lang="zh-CN" altLang="en-US" sz="2400">
                <a:latin typeface="微软雅黑" panose="020B0503020204020204" charset="-122"/>
                <a:ea typeface="微软雅黑" panose="020B0503020204020204" charset="-122"/>
                <a:cs typeface="微软雅黑" panose="020B0503020204020204" charset="-122"/>
                <a:sym typeface="+mn-ea"/>
              </a:rPr>
              <a:t>,. . . , d</a:t>
            </a:r>
            <a:r>
              <a:rPr lang="zh-CN" altLang="en-US" sz="2400" baseline="-25000">
                <a:latin typeface="微软雅黑" panose="020B0503020204020204" charset="-122"/>
                <a:ea typeface="微软雅黑" panose="020B0503020204020204" charset="-122"/>
                <a:cs typeface="微软雅黑" panose="020B0503020204020204" charset="-122"/>
                <a:sym typeface="+mn-ea"/>
              </a:rPr>
              <a:t>n</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sym typeface="+mn-ea"/>
              </a:rPr>
              <a:t>，它的活动a用</a:t>
            </a:r>
            <a:r>
              <a:rPr lang="zh-CN" altLang="en-US" sz="2400" dirty="0">
                <a:latin typeface="微软雅黑" panose="020B0503020204020204" charset="-122"/>
                <a:ea typeface="微软雅黑" panose="020B0503020204020204" charset="-122"/>
                <a:cs typeface="微软雅黑" panose="020B0503020204020204" charset="-122"/>
                <a:sym typeface="+mn-ea"/>
              </a:rPr>
              <a:t>独热编码向量表示。事件的时间戳ts用于计算捕获前缀内的时间相关相关性的时间特征。将每个时间戳转换为三个最小-最大</a:t>
            </a:r>
            <a:r>
              <a:rPr lang="zh-CN" altLang="en-US" sz="2400" dirty="0">
                <a:latin typeface="微软雅黑" panose="020B0503020204020204" charset="-122"/>
                <a:ea typeface="微软雅黑" panose="020B0503020204020204" charset="-122"/>
                <a:cs typeface="微软雅黑" panose="020B0503020204020204" charset="-122"/>
                <a:sym typeface="+mn-ea"/>
              </a:rPr>
              <a:t>归一化的时间特征。</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marL="342900" lvl="1" indent="0" algn="just">
              <a:buNone/>
            </a:pP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marL="342900" lvl="1" indent="0" algn="just">
              <a:buNone/>
            </a:pPr>
            <a:r>
              <a:rPr lang="zh-CN" altLang="en-US" sz="2400" dirty="0">
                <a:latin typeface="微软雅黑" panose="020B0503020204020204" charset="-122"/>
                <a:ea typeface="微软雅黑" panose="020B0503020204020204" charset="-122"/>
                <a:cs typeface="微软雅黑" panose="020B0503020204020204" charset="-122"/>
                <a:sym typeface="+mn-ea"/>
              </a:rPr>
              <a:t>对于每个事件，得到一个时间特征向量，t1是自前一个事件发生后所经过的时间，t2是一天内的时间（从午夜开始），t3是一周内的时间（从周一开始）。</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marL="342900" lvl="1" indent="0" algn="just">
              <a:buNone/>
            </a:pP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custDataLst>
              <p:tags r:id="rId4"/>
            </p:custDataLst>
          </p:nvPr>
        </p:nvPicPr>
        <p:blipFill>
          <a:blip r:embed="rId5"/>
          <a:stretch>
            <a:fillRect/>
          </a:stretch>
        </p:blipFill>
        <p:spPr>
          <a:xfrm>
            <a:off x="5145405" y="5494020"/>
            <a:ext cx="5241290" cy="744855"/>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5034915" y="4582160"/>
            <a:ext cx="4221480" cy="548640"/>
          </a:xfrm>
          <a:prstGeom prst="rect">
            <a:avLst/>
          </a:prstGeom>
        </p:spPr>
      </p:pic>
      <p:pic>
        <p:nvPicPr>
          <p:cNvPr id="6" name="图片 5"/>
          <p:cNvPicPr>
            <a:picLocks noChangeAspect="1"/>
          </p:cNvPicPr>
          <p:nvPr>
            <p:custDataLst>
              <p:tags r:id="rId8"/>
            </p:custDataLst>
          </p:nvPr>
        </p:nvPicPr>
        <p:blipFill>
          <a:blip r:embed="rId9"/>
          <a:stretch>
            <a:fillRect/>
          </a:stretch>
        </p:blipFill>
        <p:spPr>
          <a:xfrm>
            <a:off x="9256395" y="4597400"/>
            <a:ext cx="1516380" cy="533400"/>
          </a:xfrm>
          <a:prstGeom prst="rect">
            <a:avLst/>
          </a:prstGeom>
        </p:spPr>
      </p:pic>
      <p:pic>
        <p:nvPicPr>
          <p:cNvPr id="2" name="图片 1"/>
          <p:cNvPicPr>
            <a:picLocks noChangeAspect="1"/>
          </p:cNvPicPr>
          <p:nvPr>
            <p:custDataLst>
              <p:tags r:id="rId10"/>
            </p:custDataLst>
          </p:nvPr>
        </p:nvPicPr>
        <p:blipFill>
          <a:blip r:embed="rId11"/>
          <a:stretch>
            <a:fillRect/>
          </a:stretch>
        </p:blipFill>
        <p:spPr>
          <a:xfrm>
            <a:off x="252730" y="4575175"/>
            <a:ext cx="3590290" cy="213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预处理</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3" name="文本框 2"/>
          <p:cNvSpPr txBox="1"/>
          <p:nvPr>
            <p:custDataLst>
              <p:tags r:id="rId3"/>
            </p:custDataLst>
          </p:nvPr>
        </p:nvSpPr>
        <p:spPr>
          <a:xfrm>
            <a:off x="148590" y="781050"/>
            <a:ext cx="11887835" cy="2676525"/>
          </a:xfrm>
          <a:prstGeom prst="rect">
            <a:avLst/>
          </a:prstGeom>
          <a:noFill/>
        </p:spPr>
        <p:txBody>
          <a:bodyPr wrap="square" rtlCol="0">
            <a:spAutoFit/>
          </a:bodyPr>
          <a:p>
            <a:pPr marL="342900" lvl="1" indent="0" algn="just">
              <a:buNone/>
            </a:pPr>
            <a:r>
              <a:rPr sz="2400" dirty="0">
                <a:latin typeface="微软雅黑" panose="020B0503020204020204" charset="-122"/>
                <a:ea typeface="微软雅黑" panose="020B0503020204020204" charset="-122"/>
                <a:cs typeface="微软雅黑" panose="020B0503020204020204" charset="-122"/>
                <a:sym typeface="+mn-ea"/>
              </a:rPr>
              <a:t>关于上下文，e的每个特征di都被编码成一个向量，使用不同的编码技术来编码数字、分类和文本特征。</a:t>
            </a:r>
            <a:endParaRPr sz="2400" dirty="0">
              <a:latin typeface="微软雅黑" panose="020B0503020204020204" charset="-122"/>
              <a:ea typeface="微软雅黑" panose="020B0503020204020204" charset="-122"/>
              <a:cs typeface="微软雅黑" panose="020B0503020204020204" charset="-122"/>
              <a:sym typeface="+mn-ea"/>
            </a:endParaRPr>
          </a:p>
          <a:p>
            <a:pPr marL="342900" lvl="1" indent="0" algn="just">
              <a:buNone/>
            </a:pPr>
            <a:endParaRPr sz="2400" dirty="0">
              <a:latin typeface="微软雅黑" panose="020B0503020204020204" charset="-122"/>
              <a:ea typeface="微软雅黑" panose="020B0503020204020204" charset="-122"/>
              <a:cs typeface="微软雅黑" panose="020B0503020204020204" charset="-122"/>
              <a:sym typeface="+mn-ea"/>
            </a:endParaRPr>
          </a:p>
          <a:p>
            <a:pPr marL="342900" lvl="1" indent="0" algn="just">
              <a:buNone/>
            </a:pPr>
            <a:r>
              <a:rPr sz="2400">
                <a:latin typeface="微软雅黑" panose="020B0503020204020204" charset="-122"/>
                <a:ea typeface="微软雅黑" panose="020B0503020204020204" charset="-122"/>
                <a:cs typeface="微软雅黑" panose="020B0503020204020204" charset="-122"/>
                <a:sym typeface="+mn-ea"/>
              </a:rPr>
              <a:t>TAPPBERT的核心是语言模型BERT，它为文本事件特征生成上下文单词嵌入。在准备使用BERT编写文本编码时，使用一些标准化步骤对其进行预处理，然后将预处理后的文本提供给BERT。</a:t>
            </a:r>
            <a:endParaRPr sz="2400">
              <a:latin typeface="微软雅黑" panose="020B0503020204020204" charset="-122"/>
              <a:ea typeface="微软雅黑" panose="020B0503020204020204" charset="-122"/>
              <a:cs typeface="微软雅黑" panose="020B0503020204020204" charset="-122"/>
              <a:sym typeface="+mn-ea"/>
            </a:endParaRPr>
          </a:p>
          <a:p>
            <a:pPr marL="342900" lvl="1" indent="0" algn="just">
              <a:buNone/>
            </a:pPr>
            <a:endParaRPr lang="zh-CN" sz="2400">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custDataLst>
              <p:tags r:id="rId4"/>
            </p:custDataLst>
          </p:nvPr>
        </p:nvPicPr>
        <p:blipFill>
          <a:blip r:embed="rId5"/>
          <a:stretch>
            <a:fillRect/>
          </a:stretch>
        </p:blipFill>
        <p:spPr>
          <a:xfrm>
            <a:off x="2938780" y="3786505"/>
            <a:ext cx="6050280" cy="2438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2095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预处理</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6" name="文本框 5"/>
          <p:cNvSpPr txBox="1"/>
          <p:nvPr>
            <p:custDataLst>
              <p:tags r:id="rId3"/>
            </p:custDataLst>
          </p:nvPr>
        </p:nvSpPr>
        <p:spPr>
          <a:xfrm>
            <a:off x="90170" y="1463040"/>
            <a:ext cx="3909060" cy="460375"/>
          </a:xfrm>
          <a:prstGeom prst="rect">
            <a:avLst/>
          </a:prstGeom>
          <a:noFill/>
        </p:spPr>
        <p:txBody>
          <a:bodyPr wrap="square" rtlCol="0">
            <a:spAutoFit/>
          </a:bodyPr>
          <a:p>
            <a:pPr marL="342900" lvl="1" indent="0" algn="just">
              <a:buNone/>
            </a:pPr>
            <a:r>
              <a:rPr sz="2400" b="1" dirty="0">
                <a:latin typeface="微软雅黑" panose="020B0503020204020204" charset="-122"/>
                <a:ea typeface="微软雅黑" panose="020B0503020204020204" charset="-122"/>
                <a:cs typeface="微软雅黑" panose="020B0503020204020204" charset="-122"/>
                <a:sym typeface="+mn-ea"/>
              </a:rPr>
              <a:t>Pre-trained BERT</a:t>
            </a:r>
            <a:endParaRPr sz="24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custDataLst>
              <p:tags r:id="rId4"/>
            </p:custDataLst>
          </p:nvPr>
        </p:nvSpPr>
        <p:spPr>
          <a:xfrm>
            <a:off x="443230" y="1955165"/>
            <a:ext cx="11023600" cy="4892675"/>
          </a:xfrm>
          <a:prstGeom prst="rect">
            <a:avLst/>
          </a:prstGeom>
          <a:noFill/>
        </p:spPr>
        <p:txBody>
          <a:bodyPr wrap="square" rtlCol="0">
            <a:spAutoFit/>
          </a:bodyPr>
          <a:p>
            <a:pPr algn="just"/>
            <a:r>
              <a:rPr sz="2400">
                <a:latin typeface="微软雅黑" panose="020B0503020204020204" charset="-122"/>
                <a:ea typeface="微软雅黑" panose="020B0503020204020204" charset="-122"/>
                <a:cs typeface="微软雅黑" panose="020B0503020204020204" charset="-122"/>
              </a:rPr>
              <a:t>使用了预先训练过的BERT基础模型。该模型由12个Transformer encoder层组成，带有12个自注意头，隐藏大小为768。</a:t>
            </a:r>
            <a:endParaRPr sz="2400">
              <a:latin typeface="微软雅黑" panose="020B0503020204020204" charset="-122"/>
              <a:ea typeface="微软雅黑" panose="020B0503020204020204" charset="-122"/>
              <a:cs typeface="微软雅黑" panose="020B0503020204020204" charset="-122"/>
            </a:endParaRPr>
          </a:p>
          <a:p>
            <a:pPr algn="just"/>
            <a:endParaRPr sz="2400">
              <a:latin typeface="微软雅黑" panose="020B0503020204020204" charset="-122"/>
              <a:ea typeface="微软雅黑" panose="020B0503020204020204" charset="-122"/>
              <a:cs typeface="微软雅黑" panose="020B0503020204020204" charset="-122"/>
            </a:endParaRPr>
          </a:p>
          <a:p>
            <a:pPr algn="just"/>
            <a:r>
              <a:rPr sz="2400">
                <a:latin typeface="微软雅黑" panose="020B0503020204020204" charset="-122"/>
                <a:ea typeface="微软雅黑" panose="020B0503020204020204" charset="-122"/>
                <a:cs typeface="微软雅黑" panose="020B0503020204020204" charset="-122"/>
              </a:rPr>
              <a:t>该模型是在图书语料库（800M个单词）和英语维基百科（2500M个单词）上进行训练的。</a:t>
            </a:r>
            <a:endParaRPr sz="2400">
              <a:latin typeface="微软雅黑" panose="020B0503020204020204" charset="-122"/>
              <a:ea typeface="微软雅黑" panose="020B0503020204020204" charset="-122"/>
              <a:cs typeface="微软雅黑" panose="020B0503020204020204" charset="-122"/>
            </a:endParaRPr>
          </a:p>
          <a:p>
            <a:pPr algn="just"/>
            <a:endParaRPr sz="2400">
              <a:latin typeface="微软雅黑" panose="020B0503020204020204" charset="-122"/>
              <a:ea typeface="微软雅黑" panose="020B0503020204020204" charset="-122"/>
              <a:cs typeface="微软雅黑" panose="020B0503020204020204" charset="-122"/>
            </a:endParaRPr>
          </a:p>
          <a:p>
            <a:pPr algn="just"/>
            <a:r>
              <a:rPr sz="2400">
                <a:latin typeface="微软雅黑" panose="020B0503020204020204" charset="-122"/>
                <a:ea typeface="微软雅黑" panose="020B0503020204020204" charset="-122"/>
                <a:cs typeface="微软雅黑" panose="020B0503020204020204" charset="-122"/>
              </a:rPr>
              <a:t>为了能够用BERT生成单词嵌入，我们在文本的开始和结束处添加了特殊的标记，即一个是[CLS]标记来进行分类，另一个是[SEP]标记来分离句子。</a:t>
            </a:r>
            <a:endParaRPr sz="2400">
              <a:latin typeface="微软雅黑" panose="020B0503020204020204" charset="-122"/>
              <a:ea typeface="微软雅黑" panose="020B0503020204020204" charset="-122"/>
              <a:cs typeface="微软雅黑" panose="020B0503020204020204" charset="-122"/>
            </a:endParaRPr>
          </a:p>
          <a:p>
            <a:pPr algn="just"/>
            <a:endParaRPr sz="2400">
              <a:latin typeface="微软雅黑" panose="020B0503020204020204" charset="-122"/>
              <a:ea typeface="微软雅黑" panose="020B0503020204020204" charset="-122"/>
              <a:cs typeface="微软雅黑" panose="020B0503020204020204" charset="-122"/>
            </a:endParaRPr>
          </a:p>
          <a:p>
            <a:pPr algn="just"/>
            <a:r>
              <a:rPr sz="2400">
                <a:latin typeface="微软雅黑" panose="020B0503020204020204" charset="-122"/>
                <a:ea typeface="微软雅黑" panose="020B0503020204020204" charset="-122"/>
                <a:cs typeface="微软雅黑" panose="020B0503020204020204" charset="-122"/>
              </a:rPr>
              <a:t>在训练前，该模型使用这些特殊的令牌来学习MLM和NSP。[CLS]令牌发挥了重要的作用，因为“与该令牌对应的最终隐藏状态被用作分类任务的聚合序列表示”。</a:t>
            </a:r>
            <a:r>
              <a:rPr lang="zh-CN" altLang="en-US" sz="2400" dirty="0">
                <a:latin typeface="微软雅黑" panose="020B0503020204020204" charset="-122"/>
                <a:ea typeface="微软雅黑" panose="020B0503020204020204" charset="-122"/>
                <a:cs typeface="微软雅黑" panose="020B0503020204020204" charset="-122"/>
                <a:sym typeface="+mn-ea"/>
              </a:rPr>
              <a:t>TAPPBERT</a:t>
            </a:r>
            <a:r>
              <a:rPr lang="en-US" altLang="zh-CN" sz="2400" dirty="0">
                <a:latin typeface="微软雅黑" panose="020B0503020204020204" charset="-122"/>
                <a:ea typeface="微软雅黑" panose="020B0503020204020204" charset="-122"/>
                <a:cs typeface="微软雅黑" panose="020B0503020204020204" charset="-122"/>
                <a:sym typeface="+mn-ea"/>
              </a:rPr>
              <a:t> </a:t>
            </a:r>
            <a:r>
              <a:rPr sz="2400">
                <a:latin typeface="微软雅黑" panose="020B0503020204020204" charset="-122"/>
                <a:ea typeface="微软雅黑" panose="020B0503020204020204" charset="-122"/>
                <a:cs typeface="微软雅黑" panose="020B0503020204020204" charset="-122"/>
              </a:rPr>
              <a:t>使用模型最后一层的[CLS]标记表示作为文本事件特征的上下文化表示。</a:t>
            </a:r>
            <a:endParaRPr sz="24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443230" y="902335"/>
            <a:ext cx="9443720" cy="528320"/>
          </a:xfrm>
          <a:prstGeom prst="rect">
            <a:avLst/>
          </a:prstGeom>
          <a:noFill/>
        </p:spPr>
        <p:txBody>
          <a:bodyPr wrap="square" rtlCol="0">
            <a:noAutofit/>
          </a:bodyPr>
          <a:p>
            <a:pPr marL="0" lvl="1"/>
            <a:r>
              <a:rPr sz="2400">
                <a:latin typeface="微软雅黑" panose="020B0503020204020204" charset="-122"/>
                <a:ea typeface="微软雅黑" panose="020B0503020204020204" charset="-122"/>
                <a:cs typeface="微软雅黑" panose="020B0503020204020204" charset="-122"/>
                <a:sym typeface="+mn-ea"/>
              </a:rPr>
              <a:t>本文测试了不</a:t>
            </a:r>
            <a:r>
              <a:rPr sz="2400">
                <a:latin typeface="微软雅黑" panose="020B0503020204020204" charset="-122"/>
                <a:ea typeface="微软雅黑" panose="020B0503020204020204" charset="-122"/>
                <a:cs typeface="微软雅黑" panose="020B0503020204020204" charset="-122"/>
                <a:sym typeface="+mn-ea"/>
              </a:rPr>
              <a:t>同版本的BERT，并在实验评估中比较了它们的预测性能。</a:t>
            </a:r>
            <a:endParaRPr sz="2400">
              <a:latin typeface="微软雅黑" panose="020B0503020204020204" charset="-122"/>
              <a:ea typeface="微软雅黑" panose="020B0503020204020204" charset="-122"/>
              <a:cs typeface="微软雅黑" panose="020B0503020204020204" charset="-122"/>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预处理</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6" name="文本框 5"/>
          <p:cNvSpPr txBox="1"/>
          <p:nvPr>
            <p:custDataLst>
              <p:tags r:id="rId3"/>
            </p:custDataLst>
          </p:nvPr>
        </p:nvSpPr>
        <p:spPr>
          <a:xfrm>
            <a:off x="148590" y="781050"/>
            <a:ext cx="5948045" cy="460375"/>
          </a:xfrm>
          <a:prstGeom prst="rect">
            <a:avLst/>
          </a:prstGeom>
          <a:noFill/>
        </p:spPr>
        <p:txBody>
          <a:bodyPr wrap="square" rtlCol="0">
            <a:spAutoFit/>
          </a:bodyPr>
          <a:p>
            <a:pPr marL="342900" lvl="1" indent="0" algn="just">
              <a:buNone/>
            </a:pPr>
            <a:r>
              <a:rPr sz="2400" b="1" dirty="0">
                <a:latin typeface="微软雅黑" panose="020B0503020204020204" charset="-122"/>
                <a:ea typeface="微软雅黑" panose="020B0503020204020204" charset="-122"/>
                <a:cs typeface="微软雅黑" panose="020B0503020204020204" charset="-122"/>
                <a:sym typeface="+mn-ea"/>
              </a:rPr>
              <a:t>Pre-trained and fine-tuned BERT</a:t>
            </a:r>
            <a:endParaRPr sz="24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custDataLst>
              <p:tags r:id="rId4"/>
            </p:custDataLst>
          </p:nvPr>
        </p:nvSpPr>
        <p:spPr>
          <a:xfrm>
            <a:off x="584200" y="1426845"/>
            <a:ext cx="11023600" cy="5262245"/>
          </a:xfrm>
          <a:prstGeom prst="rect">
            <a:avLst/>
          </a:prstGeom>
          <a:noFill/>
        </p:spPr>
        <p:txBody>
          <a:bodyPr wrap="square" rtlCol="0">
            <a:spAutoFit/>
          </a:bodyPr>
          <a:p>
            <a:pPr algn="just"/>
            <a:r>
              <a:rPr sz="2400">
                <a:latin typeface="微软雅黑" panose="020B0503020204020204" charset="-122"/>
                <a:ea typeface="微软雅黑" panose="020B0503020204020204" charset="-122"/>
                <a:cs typeface="微软雅黑" panose="020B0503020204020204" charset="-122"/>
              </a:rPr>
              <a:t>使用</a:t>
            </a:r>
            <a:r>
              <a:rPr lang="zh-CN" sz="2400">
                <a:latin typeface="微软雅黑" panose="020B0503020204020204" charset="-122"/>
                <a:ea typeface="微软雅黑" panose="020B0503020204020204" charset="-122"/>
                <a:cs typeface="微软雅黑" panose="020B0503020204020204" charset="-122"/>
              </a:rPr>
              <a:t>基于</a:t>
            </a:r>
            <a:r>
              <a:rPr sz="2400">
                <a:latin typeface="微软雅黑" panose="020B0503020204020204" charset="-122"/>
                <a:ea typeface="微软雅黑" panose="020B0503020204020204" charset="-122"/>
                <a:cs typeface="微软雅黑" panose="020B0503020204020204" charset="-122"/>
              </a:rPr>
              <a:t>BERT进行序列分类。</a:t>
            </a:r>
            <a:endParaRPr sz="2400">
              <a:latin typeface="微软雅黑" panose="020B0503020204020204" charset="-122"/>
              <a:ea typeface="微软雅黑" panose="020B0503020204020204" charset="-122"/>
              <a:cs typeface="微软雅黑" panose="020B0503020204020204" charset="-122"/>
            </a:endParaRPr>
          </a:p>
          <a:p>
            <a:pPr algn="just"/>
            <a:endParaRPr sz="2400">
              <a:latin typeface="微软雅黑" panose="020B0503020204020204" charset="-122"/>
              <a:ea typeface="微软雅黑" panose="020B0503020204020204" charset="-122"/>
              <a:cs typeface="微软雅黑" panose="020B0503020204020204" charset="-122"/>
            </a:endParaRPr>
          </a:p>
          <a:p>
            <a:pPr algn="just"/>
            <a:r>
              <a:rPr sz="2400">
                <a:latin typeface="微软雅黑" panose="020B0503020204020204" charset="-122"/>
                <a:ea typeface="微软雅黑" panose="020B0503020204020204" charset="-122"/>
                <a:cs typeface="微软雅黑" panose="020B0503020204020204" charset="-122"/>
              </a:rPr>
              <a:t>该模型是上述的BERT基础模型，在合并输出之上有一个额外的线性层，以执行序列分类（例如，下一个活动预测）或回归（例如，下一个时间戳预测）。</a:t>
            </a:r>
            <a:endParaRPr sz="2400">
              <a:latin typeface="微软雅黑" panose="020B0503020204020204" charset="-122"/>
              <a:ea typeface="微软雅黑" panose="020B0503020204020204" charset="-122"/>
              <a:cs typeface="微软雅黑" panose="020B0503020204020204" charset="-122"/>
            </a:endParaRPr>
          </a:p>
          <a:p>
            <a:pPr algn="just"/>
            <a:endParaRPr sz="2400">
              <a:latin typeface="微软雅黑" panose="020B0503020204020204" charset="-122"/>
              <a:ea typeface="微软雅黑" panose="020B0503020204020204" charset="-122"/>
              <a:cs typeface="微软雅黑" panose="020B0503020204020204" charset="-122"/>
            </a:endParaRPr>
          </a:p>
          <a:p>
            <a:pPr algn="just"/>
            <a:r>
              <a:rPr sz="2400">
                <a:latin typeface="微软雅黑" panose="020B0503020204020204" charset="-122"/>
                <a:ea typeface="微软雅黑" panose="020B0503020204020204" charset="-122"/>
                <a:cs typeface="微软雅黑" panose="020B0503020204020204" charset="-122"/>
              </a:rPr>
              <a:t>在下一个活动</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（BERT+Act）</a:t>
            </a:r>
            <a:r>
              <a:rPr sz="2400">
                <a:latin typeface="微软雅黑" panose="020B0503020204020204" charset="-122"/>
                <a:ea typeface="微软雅黑" panose="020B0503020204020204" charset="-122"/>
                <a:cs typeface="微软雅黑" panose="020B0503020204020204" charset="-122"/>
              </a:rPr>
              <a:t>和下一个时间戳</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（BERT+Time）</a:t>
            </a:r>
            <a:r>
              <a:rPr sz="2400">
                <a:latin typeface="微软雅黑" panose="020B0503020204020204" charset="-122"/>
                <a:ea typeface="微软雅黑" panose="020B0503020204020204" charset="-122"/>
                <a:cs typeface="微软雅黑" panose="020B0503020204020204" charset="-122"/>
              </a:rPr>
              <a:t>预测任务上对这个预先训练过的BERT基础模型进行了微调。此外，还实验了连接从这两个微调过的BERT模型</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（BERT+Act+Time）</a:t>
            </a:r>
            <a:r>
              <a:rPr sz="2400">
                <a:latin typeface="微软雅黑" panose="020B0503020204020204" charset="-122"/>
                <a:ea typeface="微软雅黑" panose="020B0503020204020204" charset="-122"/>
                <a:cs typeface="微软雅黑" panose="020B0503020204020204" charset="-122"/>
              </a:rPr>
              <a:t>中生成的单词嵌入。</a:t>
            </a:r>
            <a:endParaRPr sz="2400">
              <a:latin typeface="微软雅黑" panose="020B0503020204020204" charset="-122"/>
              <a:ea typeface="微软雅黑" panose="020B0503020204020204" charset="-122"/>
              <a:cs typeface="微软雅黑" panose="020B0503020204020204" charset="-122"/>
            </a:endParaRPr>
          </a:p>
          <a:p>
            <a:pPr algn="just"/>
            <a:endParaRPr sz="2400">
              <a:latin typeface="微软雅黑" panose="020B0503020204020204" charset="-122"/>
              <a:ea typeface="微软雅黑" panose="020B0503020204020204" charset="-122"/>
              <a:cs typeface="微软雅黑" panose="020B0503020204020204" charset="-122"/>
            </a:endParaRPr>
          </a:p>
          <a:p>
            <a:pPr algn="just"/>
            <a:r>
              <a:rPr sz="2400">
                <a:latin typeface="微软雅黑" panose="020B0503020204020204" charset="-122"/>
                <a:ea typeface="微软雅黑" panose="020B0503020204020204" charset="-122"/>
                <a:cs typeface="微软雅黑" panose="020B0503020204020204" charset="-122"/>
              </a:rPr>
              <a:t>关于对模型的超参数的调整，本文作者首先提出了BERT，并指出BERT的最优超参数值是特定于任务的。然而，他们指出，批处理大小、学习速率和时代数的一系列可能值在各种任务中工作得很好。根据它们对超参数的推荐范围，执行了网格搜索，以确定用于微调的最佳超参数，包括2、4、8和16个微调时期，学习速率为2e-5和5e-5，批处理大小为32。</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预处理</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6" name="文本框 5"/>
          <p:cNvSpPr txBox="1"/>
          <p:nvPr>
            <p:custDataLst>
              <p:tags r:id="rId3"/>
            </p:custDataLst>
          </p:nvPr>
        </p:nvSpPr>
        <p:spPr>
          <a:xfrm>
            <a:off x="148590" y="781050"/>
            <a:ext cx="6194425" cy="460375"/>
          </a:xfrm>
          <a:prstGeom prst="rect">
            <a:avLst/>
          </a:prstGeom>
          <a:noFill/>
        </p:spPr>
        <p:txBody>
          <a:bodyPr wrap="square" rtlCol="0">
            <a:spAutoFit/>
          </a:bodyPr>
          <a:p>
            <a:pPr marL="342900" lvl="1" indent="0" algn="just">
              <a:buNone/>
            </a:pPr>
            <a:r>
              <a:rPr sz="2400" b="1" dirty="0">
                <a:latin typeface="微软雅黑" panose="020B0503020204020204" charset="-122"/>
                <a:ea typeface="微软雅黑" panose="020B0503020204020204" charset="-122"/>
                <a:cs typeface="微软雅黑" panose="020B0503020204020204" charset="-122"/>
                <a:sym typeface="+mn-ea"/>
              </a:rPr>
              <a:t>BERT trained “from scratch”</a:t>
            </a:r>
            <a:endParaRPr sz="2400" b="1"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custDataLst>
              <p:tags r:id="rId4"/>
            </p:custDataLst>
          </p:nvPr>
        </p:nvSpPr>
        <p:spPr>
          <a:xfrm>
            <a:off x="523240" y="1337310"/>
            <a:ext cx="11023600" cy="1198880"/>
          </a:xfrm>
          <a:prstGeom prst="rect">
            <a:avLst/>
          </a:prstGeom>
          <a:noFill/>
        </p:spPr>
        <p:txBody>
          <a:bodyPr wrap="square" rtlCol="0">
            <a:spAutoFit/>
          </a:bodyPr>
          <a:p>
            <a:pPr algn="just"/>
            <a:r>
              <a:rPr sz="2400">
                <a:latin typeface="微软雅黑" panose="020B0503020204020204" charset="-122"/>
                <a:ea typeface="微软雅黑" panose="020B0503020204020204" charset="-122"/>
                <a:cs typeface="微软雅黑" panose="020B0503020204020204" charset="-122"/>
              </a:rPr>
              <a:t>使用实验中使用的客户旅程事件日志中的问题特征的文本。当“从头开始”训练BERT时，BERT通过随机初始化立即对我们的数据集进行训练。矢量的大小也可以发生变化。在实验中，测试了36和768的载体大小</a:t>
            </a:r>
            <a:r>
              <a:rPr lang="zh-CN" sz="2400">
                <a:latin typeface="微软雅黑" panose="020B0503020204020204" charset="-122"/>
                <a:ea typeface="微软雅黑" panose="020B0503020204020204" charset="-122"/>
                <a:cs typeface="微软雅黑" panose="020B0503020204020204" charset="-122"/>
              </a:rPr>
              <a:t>。</a:t>
            </a:r>
            <a:endParaRPr lang="zh-CN" sz="240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5"/>
            </p:custDataLst>
          </p:nvPr>
        </p:nvPicPr>
        <p:blipFill>
          <a:blip r:embed="rId6"/>
          <a:stretch>
            <a:fillRect/>
          </a:stretch>
        </p:blipFill>
        <p:spPr>
          <a:xfrm>
            <a:off x="1446530" y="3717290"/>
            <a:ext cx="9298940" cy="240157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预测模型体系结构</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7" name="文本框 6"/>
          <p:cNvSpPr txBox="1"/>
          <p:nvPr>
            <p:custDataLst>
              <p:tags r:id="rId3"/>
            </p:custDataLst>
          </p:nvPr>
        </p:nvSpPr>
        <p:spPr>
          <a:xfrm>
            <a:off x="680720" y="884555"/>
            <a:ext cx="5822315" cy="5631180"/>
          </a:xfrm>
          <a:prstGeom prst="rect">
            <a:avLst/>
          </a:prstGeom>
          <a:noFill/>
        </p:spPr>
        <p:txBody>
          <a:bodyPr wrap="square" rtlCol="0">
            <a:spAutoFit/>
          </a:bodyPr>
          <a:p>
            <a:pPr algn="just"/>
            <a:r>
              <a:rPr lang="zh-CN" altLang="en-US" sz="2400" dirty="0">
                <a:latin typeface="微软雅黑" panose="020B0503020204020204" charset="-122"/>
                <a:ea typeface="微软雅黑" panose="020B0503020204020204" charset="-122"/>
                <a:cs typeface="微软雅黑" panose="020B0503020204020204" charset="-122"/>
                <a:sym typeface="+mn-ea"/>
              </a:rPr>
              <a:t>TAPPBERT</a:t>
            </a:r>
            <a:r>
              <a:rPr lang="en-US" altLang="zh-CN" sz="2400" dirty="0">
                <a:latin typeface="微软雅黑" panose="020B0503020204020204" charset="-122"/>
                <a:ea typeface="微软雅黑" panose="020B0503020204020204" charset="-122"/>
                <a:cs typeface="微软雅黑" panose="020B0503020204020204" charset="-122"/>
                <a:sym typeface="+mn-ea"/>
              </a:rPr>
              <a:t> </a:t>
            </a:r>
            <a:r>
              <a:rPr sz="2400">
                <a:latin typeface="微软雅黑" panose="020B0503020204020204" charset="-122"/>
                <a:ea typeface="微软雅黑" panose="020B0503020204020204" charset="-122"/>
                <a:cs typeface="微软雅黑" panose="020B0503020204020204" charset="-122"/>
              </a:rPr>
              <a:t>中使用的预测模型的结构来源于Tax等人提出的多任务LSTM神经网络，该网络同时预测下一个活动和下一个时间戳。</a:t>
            </a:r>
            <a:endParaRPr sz="2400">
              <a:latin typeface="微软雅黑" panose="020B0503020204020204" charset="-122"/>
              <a:ea typeface="微软雅黑" panose="020B0503020204020204" charset="-122"/>
              <a:cs typeface="微软雅黑" panose="020B0503020204020204" charset="-122"/>
            </a:endParaRPr>
          </a:p>
          <a:p>
            <a:pPr algn="just"/>
            <a:endParaRPr sz="2400">
              <a:latin typeface="微软雅黑" panose="020B0503020204020204" charset="-122"/>
              <a:ea typeface="微软雅黑" panose="020B0503020204020204" charset="-122"/>
              <a:cs typeface="微软雅黑" panose="020B0503020204020204" charset="-122"/>
            </a:endParaRPr>
          </a:p>
          <a:p>
            <a:pPr algn="just"/>
            <a:r>
              <a:rPr sz="2400">
                <a:latin typeface="微软雅黑" panose="020B0503020204020204" charset="-122"/>
                <a:ea typeface="微软雅黑" panose="020B0503020204020204" charset="-122"/>
                <a:cs typeface="微软雅黑" panose="020B0503020204020204" charset="-122"/>
              </a:rPr>
              <a:t>它由一个输入层和一个共享的LSTM层组成，然后是一个专门的LSTM层和一个完全连接的输出层组成，每个目标分别对应一个。</a:t>
            </a:r>
            <a:endParaRPr sz="2400">
              <a:latin typeface="微软雅黑" panose="020B0503020204020204" charset="-122"/>
              <a:ea typeface="微软雅黑" panose="020B0503020204020204" charset="-122"/>
              <a:cs typeface="微软雅黑" panose="020B0503020204020204" charset="-122"/>
            </a:endParaRPr>
          </a:p>
          <a:p>
            <a:pPr algn="just"/>
            <a:endParaRPr sz="2400">
              <a:latin typeface="微软雅黑" panose="020B0503020204020204" charset="-122"/>
              <a:ea typeface="微软雅黑" panose="020B0503020204020204" charset="-122"/>
              <a:cs typeface="微软雅黑" panose="020B0503020204020204" charset="-122"/>
            </a:endParaRPr>
          </a:p>
          <a:p>
            <a:pPr algn="just"/>
            <a:r>
              <a:rPr sz="2400">
                <a:latin typeface="微软雅黑" panose="020B0503020204020204" charset="-122"/>
                <a:ea typeface="微软雅黑" panose="020B0503020204020204" charset="-122"/>
                <a:cs typeface="微软雅黑" panose="020B0503020204020204" charset="-122"/>
              </a:rPr>
              <a:t>在每一LSTM层之后应用层归一化来稳定学习过程，并在训练中应用</a:t>
            </a:r>
            <a:r>
              <a:rPr lang="en-US" sz="2400">
                <a:latin typeface="微软雅黑" panose="020B0503020204020204" charset="-122"/>
                <a:ea typeface="微软雅黑" panose="020B0503020204020204" charset="-122"/>
                <a:cs typeface="微软雅黑" panose="020B0503020204020204" charset="-122"/>
              </a:rPr>
              <a:t>dropout</a:t>
            </a:r>
            <a:r>
              <a:rPr sz="2400">
                <a:latin typeface="微软雅黑" panose="020B0503020204020204" charset="-122"/>
                <a:ea typeface="微软雅黑" panose="020B0503020204020204" charset="-122"/>
                <a:cs typeface="微软雅黑" panose="020B0503020204020204" charset="-122"/>
              </a:rPr>
              <a:t>以避免过拟合。预测模型接收到预处理后的前缀</a:t>
            </a:r>
            <a:r>
              <a:rPr lang="en-US" sz="2400">
                <a:latin typeface="微软雅黑" panose="020B0503020204020204" charset="-122"/>
                <a:ea typeface="微软雅黑" panose="020B0503020204020204" charset="-122"/>
                <a:cs typeface="微软雅黑" panose="020B0503020204020204" charset="-122"/>
              </a:rPr>
              <a:t> </a:t>
            </a:r>
            <a:r>
              <a:rPr sz="2400">
                <a:latin typeface="微软雅黑" panose="020B0503020204020204" charset="-122"/>
                <a:ea typeface="微软雅黑" panose="020B0503020204020204" charset="-122"/>
                <a:cs typeface="微软雅黑" panose="020B0503020204020204" charset="-122"/>
              </a:rPr>
              <a:t>I</a:t>
            </a:r>
            <a:r>
              <a:rPr lang="en-US" sz="2400">
                <a:latin typeface="微软雅黑" panose="020B0503020204020204" charset="-122"/>
                <a:ea typeface="微软雅黑" panose="020B0503020204020204" charset="-122"/>
                <a:cs typeface="微软雅黑" panose="020B0503020204020204" charset="-122"/>
              </a:rPr>
              <a:t> </a:t>
            </a:r>
            <a:r>
              <a:rPr sz="2400">
                <a:latin typeface="微软雅黑" panose="020B0503020204020204" charset="-122"/>
                <a:ea typeface="微软雅黑" panose="020B0503020204020204" charset="-122"/>
                <a:cs typeface="微软雅黑" panose="020B0503020204020204" charset="-122"/>
              </a:rPr>
              <a:t>作为输入，以学习预测下一个活动和每个前缀后的下一个时间戳。</a:t>
            </a:r>
            <a:endParaRPr sz="240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4"/>
            </p:custDataLst>
          </p:nvPr>
        </p:nvPicPr>
        <p:blipFill>
          <a:blip r:embed="rId5"/>
          <a:stretch>
            <a:fillRect/>
          </a:stretch>
        </p:blipFill>
        <p:spPr>
          <a:xfrm>
            <a:off x="7490460" y="869315"/>
            <a:ext cx="4381500" cy="5985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8748395" y="776605"/>
            <a:ext cx="3431540" cy="6080760"/>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10" name="等腰三角形 25"/>
            <p:cNvSpPr/>
            <p:nvPr>
              <p:custDataLst>
                <p:tags r:id="rId1"/>
              </p:custDataLst>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等腰三角形 26"/>
            <p:cNvSpPr/>
            <p:nvPr>
              <p:custDataLst>
                <p:tags r:id="rId2"/>
              </p:custDataLst>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3" name="矩形 12"/>
            <p:cNvSpPr/>
            <p:nvPr>
              <p:custDataLst>
                <p:tags r:id="rId3"/>
              </p:custDataLst>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2" name="组合 1"/>
          <p:cNvGrpSpPr/>
          <p:nvPr/>
        </p:nvGrpSpPr>
        <p:grpSpPr>
          <a:xfrm>
            <a:off x="0" y="-634"/>
            <a:ext cx="8888095" cy="6857999"/>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3" name="等腰三角形 25"/>
            <p:cNvSpPr/>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等腰三角形 26"/>
            <p:cNvSpPr/>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 name="矩形 4"/>
            <p:cNvSpPr/>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平行四边形 5"/>
            <p:cNvSpPr/>
            <p:nvPr/>
          </p:nvSpPr>
          <p:spPr>
            <a:xfrm>
              <a:off x="376965" y="-35223"/>
              <a:ext cx="1036076" cy="779005"/>
            </a:xfrm>
            <a:prstGeom prst="parallelogram">
              <a:avLst>
                <a:gd name="adj" fmla="val 4820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613677" y="160549"/>
              <a:ext cx="546080" cy="379047"/>
            </a:xfrm>
            <a:prstGeom prst="rect">
              <a:avLst/>
            </a:prstGeom>
            <a:noFill/>
          </p:spPr>
          <p:txBody>
            <a:bodyPr wrap="square" lIns="91440" tIns="45720" rIns="91440" bIns="45720" rtlCol="0">
              <a:spAutoFit/>
            </a:bodyPr>
            <a:lstStyle/>
            <a:p>
              <a:pPr algn="ctr" defTabSz="1219200"/>
              <a:r>
                <a:rPr lang="en-US" altLang="zh-CN"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rPr>
                <a:t>04</a:t>
              </a:r>
              <a:endParaRPr lang="zh-CN" altLang="en-US"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endParaRPr>
            </a:p>
          </p:txBody>
        </p:sp>
      </p:grpSp>
      <p:sp>
        <p:nvSpPr>
          <p:cNvPr id="8" name="TextBox 48"/>
          <p:cNvSpPr txBox="1"/>
          <p:nvPr/>
        </p:nvSpPr>
        <p:spPr>
          <a:xfrm>
            <a:off x="3239770" y="2982595"/>
            <a:ext cx="7090410" cy="768350"/>
          </a:xfrm>
          <a:prstGeom prst="rect">
            <a:avLst/>
          </a:prstGeom>
          <a:noFill/>
        </p:spPr>
        <p:txBody>
          <a:bodyPr wrap="square" lIns="91445" tIns="45721" rIns="91445" bIns="45721" rtlCol="0">
            <a:spAutoFit/>
          </a:bodyPr>
          <a:lstStyle/>
          <a:p>
            <a:pPr algn="ctr"/>
            <a:r>
              <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rPr>
              <a:t>实验</a:t>
            </a:r>
            <a:endPar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endParaRPr>
          </a:p>
        </p:txBody>
      </p:sp>
      <p:pic>
        <p:nvPicPr>
          <p:cNvPr id="14" name="图片 13"/>
          <p:cNvPicPr>
            <a:picLocks noChangeAspect="1"/>
          </p:cNvPicPr>
          <p:nvPr>
            <p:custDataLst>
              <p:tags r:id="rId4"/>
            </p:custDataLst>
          </p:nvPr>
        </p:nvPicPr>
        <p:blipFill>
          <a:blip r:embed="rId5"/>
          <a:stretch>
            <a:fillRect/>
          </a:stretch>
        </p:blipFill>
        <p:spPr>
          <a:xfrm>
            <a:off x="7461956" y="3871356"/>
            <a:ext cx="4730043" cy="3416788"/>
          </a:xfrm>
          <a:prstGeom prst="rect">
            <a:avLst/>
          </a:prstGeom>
        </p:spPr>
      </p:pic>
      <p:pic>
        <p:nvPicPr>
          <p:cNvPr id="11" name="图片 10"/>
          <p:cNvPicPr>
            <a:picLocks noChangeAspect="1"/>
          </p:cNvPicPr>
          <p:nvPr>
            <p:custDataLst>
              <p:tags r:id="rId6"/>
            </p:custDataLst>
          </p:nvPr>
        </p:nvPicPr>
        <p:blipFill rotWithShape="1">
          <a:blip r:embed="rId7"/>
          <a:srcRect l="20133" b="45801"/>
          <a:stretch>
            <a:fillRect/>
          </a:stretch>
        </p:blipFill>
        <p:spPr>
          <a:xfrm>
            <a:off x="8146473" y="0"/>
            <a:ext cx="4045527" cy="37169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评估</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3" name="文本框 2"/>
          <p:cNvSpPr txBox="1"/>
          <p:nvPr>
            <p:custDataLst>
              <p:tags r:id="rId3"/>
            </p:custDataLst>
          </p:nvPr>
        </p:nvSpPr>
        <p:spPr>
          <a:xfrm>
            <a:off x="148590" y="1337310"/>
            <a:ext cx="11322685" cy="836930"/>
          </a:xfrm>
          <a:prstGeom prst="rect">
            <a:avLst/>
          </a:prstGeom>
          <a:noFill/>
        </p:spPr>
        <p:txBody>
          <a:bodyPr wrap="square" rtlCol="0">
            <a:noAutofit/>
          </a:bodyPr>
          <a:p>
            <a:pPr marL="342900" lvl="1" indent="0" algn="just">
              <a:buNone/>
            </a:pPr>
            <a:r>
              <a:rPr lang="zh-CN" altLang="en-US" sz="2400" dirty="0">
                <a:latin typeface="微软雅黑" panose="020B0503020204020204" charset="-122"/>
                <a:ea typeface="微软雅黑" panose="020B0503020204020204" charset="-122"/>
                <a:cs typeface="微软雅黑" panose="020B0503020204020204" charset="-122"/>
                <a:sym typeface="+mn-ea"/>
              </a:rPr>
              <a:t>TAPPBERT</a:t>
            </a:r>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zh-CN" altLang="en-US" sz="2400">
                <a:latin typeface="微软雅黑" panose="020B0503020204020204" charset="-122"/>
                <a:ea typeface="微软雅黑" panose="020B0503020204020204" charset="-122"/>
                <a:sym typeface="+mn-ea"/>
              </a:rPr>
              <a:t>和基线的性能评估在一个公开的数据集。该数据集描述了由荷兰社会事务和就业部委托设立的雇员保险机构的客户旅程。</a:t>
            </a: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p:txBody>
      </p:sp>
      <p:sp>
        <p:nvSpPr>
          <p:cNvPr id="2" name="文本框 1"/>
          <p:cNvSpPr txBox="1"/>
          <p:nvPr>
            <p:custDataLst>
              <p:tags r:id="rId4"/>
            </p:custDataLst>
          </p:nvPr>
        </p:nvSpPr>
        <p:spPr>
          <a:xfrm>
            <a:off x="148590" y="781050"/>
            <a:ext cx="4795520" cy="460375"/>
          </a:xfrm>
          <a:prstGeom prst="rect">
            <a:avLst/>
          </a:prstGeom>
          <a:noFill/>
        </p:spPr>
        <p:txBody>
          <a:bodyPr wrap="square" rtlCol="0">
            <a:spAutoFit/>
          </a:bodyPr>
          <a:p>
            <a:pPr marL="685800" lvl="1" indent="-342900" algn="just">
              <a:buFont typeface="Wingdings" panose="05000000000000000000" charset="0"/>
              <a:buChar char="l"/>
            </a:pPr>
            <a:r>
              <a:rPr lang="zh-CN" sz="2400" b="1" dirty="0">
                <a:latin typeface="微软雅黑" panose="020B0503020204020204" charset="-122"/>
                <a:ea typeface="微软雅黑" panose="020B0503020204020204" charset="-122"/>
                <a:cs typeface="微软雅黑" panose="020B0503020204020204" charset="-122"/>
                <a:sym typeface="+mn-ea"/>
              </a:rPr>
              <a:t>数据集</a:t>
            </a:r>
            <a:endParaRPr sz="2400" b="1" dirty="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custDataLst>
              <p:tags r:id="rId5"/>
            </p:custDataLst>
          </p:nvPr>
        </p:nvSpPr>
        <p:spPr>
          <a:xfrm>
            <a:off x="148590" y="2634615"/>
            <a:ext cx="11322685" cy="4163695"/>
          </a:xfrm>
          <a:prstGeom prst="rect">
            <a:avLst/>
          </a:prstGeom>
          <a:noFill/>
        </p:spPr>
        <p:txBody>
          <a:bodyPr wrap="square" rtlCol="0">
            <a:noAutofit/>
          </a:bodyPr>
          <a:p>
            <a:pPr marL="342900" lvl="1" indent="0" algn="just">
              <a:buNone/>
            </a:pPr>
            <a:r>
              <a:rPr lang="zh-CN" altLang="en-US" sz="2400">
                <a:latin typeface="微软雅黑" panose="020B0503020204020204" charset="-122"/>
                <a:ea typeface="微软雅黑" panose="020B0503020204020204" charset="-122"/>
                <a:sym typeface="+mn-ea"/>
              </a:rPr>
              <a:t>基于对案例的分类，将事件日志分为训练（64%）、验证（16%）和测试（20%）案例集，然后将它们转换为前缀。</a:t>
            </a:r>
            <a:endParaRPr lang="zh-CN" altLang="en-US" sz="2400">
              <a:latin typeface="微软雅黑" panose="020B0503020204020204" charset="-122"/>
              <a:ea typeface="微软雅黑" panose="020B0503020204020204" charset="-122"/>
              <a:sym typeface="+mn-ea"/>
            </a:endParaRPr>
          </a:p>
          <a:p>
            <a:pPr marL="342900" lvl="1" indent="0" algn="just">
              <a:buNone/>
            </a:pPr>
            <a:r>
              <a:rPr lang="zh-CN" altLang="en-US" sz="2400">
                <a:latin typeface="微软雅黑" panose="020B0503020204020204" charset="-122"/>
                <a:ea typeface="微软雅黑" panose="020B0503020204020204" charset="-122"/>
                <a:sym typeface="+mn-ea"/>
              </a:rPr>
              <a:t>为了报告模型的预测性能的可靠估计，重复了验证程序三次，并计算了三组结果中每个度量的平均值（</a:t>
            </a:r>
            <a:r>
              <a:rPr lang="en-US" altLang="zh-CN" sz="2400">
                <a:latin typeface="微软雅黑" panose="020B0503020204020204" charset="-122"/>
                <a:ea typeface="微软雅黑" panose="020B0503020204020204" charset="-122"/>
                <a:sym typeface="+mn-ea"/>
              </a:rPr>
              <a:t>MAE</a:t>
            </a:r>
            <a:r>
              <a:rPr lang="zh-CN" altLang="en-US" sz="2400">
                <a:latin typeface="微软雅黑" panose="020B0503020204020204" charset="-122"/>
                <a:ea typeface="微软雅黑" panose="020B0503020204020204" charset="-122"/>
                <a:sym typeface="+mn-ea"/>
              </a:rPr>
              <a:t>）和标准偏差（</a:t>
            </a:r>
            <a:r>
              <a:rPr lang="en-US" altLang="zh-CN" sz="2400">
                <a:latin typeface="微软雅黑" panose="020B0503020204020204" charset="-122"/>
                <a:ea typeface="微软雅黑" panose="020B0503020204020204" charset="-122"/>
                <a:sym typeface="+mn-ea"/>
              </a:rPr>
              <a:t>MSE</a:t>
            </a:r>
            <a:r>
              <a:rPr lang="zh-CN" altLang="en-US" sz="2400">
                <a:latin typeface="微软雅黑" panose="020B0503020204020204" charset="-122"/>
                <a:ea typeface="微软雅黑" panose="020B0503020204020204" charset="-122"/>
                <a:sym typeface="+mn-ea"/>
              </a:rPr>
              <a:t>）。</a:t>
            </a: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p:txBody>
      </p:sp>
      <p:sp>
        <p:nvSpPr>
          <p:cNvPr id="5" name="文本框 4"/>
          <p:cNvSpPr txBox="1"/>
          <p:nvPr>
            <p:custDataLst>
              <p:tags r:id="rId6"/>
            </p:custDataLst>
          </p:nvPr>
        </p:nvSpPr>
        <p:spPr>
          <a:xfrm>
            <a:off x="148590" y="2174240"/>
            <a:ext cx="4795520" cy="460375"/>
          </a:xfrm>
          <a:prstGeom prst="rect">
            <a:avLst/>
          </a:prstGeom>
          <a:noFill/>
        </p:spPr>
        <p:txBody>
          <a:bodyPr wrap="square" rtlCol="0">
            <a:spAutoFit/>
          </a:bodyPr>
          <a:p>
            <a:pPr marL="685800" lvl="1" indent="-342900" algn="just">
              <a:buFont typeface="Wingdings" panose="05000000000000000000" charset="0"/>
              <a:buChar char="l"/>
            </a:pPr>
            <a:r>
              <a:rPr lang="zh-CN" sz="2400" b="1" dirty="0">
                <a:latin typeface="微软雅黑" panose="020B0503020204020204" charset="-122"/>
                <a:ea typeface="微软雅黑" panose="020B0503020204020204" charset="-122"/>
                <a:cs typeface="微软雅黑" panose="020B0503020204020204" charset="-122"/>
                <a:sym typeface="+mn-ea"/>
              </a:rPr>
              <a:t>实验设置</a:t>
            </a:r>
            <a:endParaRPr lang="zh-CN" sz="2400" b="1" dirty="0">
              <a:latin typeface="微软雅黑" panose="020B0503020204020204" charset="-122"/>
              <a:ea typeface="微软雅黑" panose="020B0503020204020204" charset="-122"/>
              <a:cs typeface="微软雅黑" panose="020B0503020204020204" charset="-122"/>
              <a:sym typeface="+mn-ea"/>
            </a:endParaRPr>
          </a:p>
        </p:txBody>
      </p:sp>
      <p:pic>
        <p:nvPicPr>
          <p:cNvPr id="6" name="图片 5"/>
          <p:cNvPicPr>
            <a:picLocks noChangeAspect="1"/>
          </p:cNvPicPr>
          <p:nvPr>
            <p:custDataLst>
              <p:tags r:id="rId7"/>
            </p:custDataLst>
          </p:nvPr>
        </p:nvPicPr>
        <p:blipFill>
          <a:blip r:embed="rId8"/>
          <a:stretch>
            <a:fillRect/>
          </a:stretch>
        </p:blipFill>
        <p:spPr>
          <a:xfrm>
            <a:off x="2638425" y="4307840"/>
            <a:ext cx="7362190" cy="2416175"/>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A-矩形 1"/>
          <p:cNvSpPr/>
          <p:nvPr>
            <p:custDataLst>
              <p:tags r:id="rId1"/>
            </p:custDataLst>
          </p:nvPr>
        </p:nvSpPr>
        <p:spPr>
          <a:xfrm>
            <a:off x="3842385" y="3028315"/>
            <a:ext cx="7379335" cy="75311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Source Han Sans CN" panose="020B0500000000000000" pitchFamily="34" charset="-128"/>
              <a:ea typeface="Source Han Sans CN" panose="020B0500000000000000" pitchFamily="34" charset="-128"/>
              <a:sym typeface="FZHei-B01S" panose="02010601030101010101" pitchFamily="2" charset="-122"/>
            </a:endParaRPr>
          </a:p>
        </p:txBody>
      </p:sp>
      <p:sp>
        <p:nvSpPr>
          <p:cNvPr id="53" name="PA-矩形 1"/>
          <p:cNvSpPr/>
          <p:nvPr>
            <p:custDataLst>
              <p:tags r:id="rId2"/>
            </p:custDataLst>
          </p:nvPr>
        </p:nvSpPr>
        <p:spPr>
          <a:xfrm>
            <a:off x="3843655" y="1901190"/>
            <a:ext cx="7379335" cy="75311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Source Han Sans CN" panose="020B0500000000000000" pitchFamily="34" charset="-128"/>
              <a:ea typeface="Source Han Sans CN" panose="020B0500000000000000" pitchFamily="34" charset="-128"/>
              <a:sym typeface="FZHei-B01S" panose="02010601030101010101" pitchFamily="2" charset="-122"/>
            </a:endParaRPr>
          </a:p>
        </p:txBody>
      </p:sp>
      <p:sp>
        <p:nvSpPr>
          <p:cNvPr id="54" name="PA-矩形 1"/>
          <p:cNvSpPr/>
          <p:nvPr>
            <p:custDataLst>
              <p:tags r:id="rId3"/>
            </p:custDataLst>
          </p:nvPr>
        </p:nvSpPr>
        <p:spPr>
          <a:xfrm>
            <a:off x="3845560" y="774065"/>
            <a:ext cx="7379335" cy="75311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Source Han Sans CN" panose="020B0500000000000000" pitchFamily="34" charset="-128"/>
              <a:ea typeface="Source Han Sans CN" panose="020B0500000000000000" pitchFamily="34" charset="-128"/>
              <a:sym typeface="FZHei-B01S" panose="02010601030101010101" pitchFamily="2" charset="-122"/>
            </a:endParaRPr>
          </a:p>
        </p:txBody>
      </p:sp>
      <p:sp>
        <p:nvSpPr>
          <p:cNvPr id="33" name="PA-矩形 1"/>
          <p:cNvSpPr/>
          <p:nvPr>
            <p:custDataLst>
              <p:tags r:id="rId4"/>
            </p:custDataLst>
          </p:nvPr>
        </p:nvSpPr>
        <p:spPr>
          <a:xfrm>
            <a:off x="3844290" y="4155440"/>
            <a:ext cx="7379335" cy="75311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Source Han Sans CN" panose="020B0500000000000000" pitchFamily="34" charset="-128"/>
              <a:ea typeface="Source Han Sans CN" panose="020B0500000000000000" pitchFamily="34" charset="-128"/>
              <a:sym typeface="FZHei-B01S" panose="02010601030101010101" pitchFamily="2" charset="-122"/>
            </a:endParaRPr>
          </a:p>
        </p:txBody>
      </p:sp>
      <p:sp>
        <p:nvSpPr>
          <p:cNvPr id="51" name="PA-矩形 1"/>
          <p:cNvSpPr/>
          <p:nvPr>
            <p:custDataLst>
              <p:tags r:id="rId5"/>
            </p:custDataLst>
          </p:nvPr>
        </p:nvSpPr>
        <p:spPr>
          <a:xfrm>
            <a:off x="3844925" y="5282565"/>
            <a:ext cx="7379335" cy="75311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latin typeface="Source Han Sans CN" panose="020B0500000000000000" pitchFamily="34" charset="-128"/>
              <a:ea typeface="Source Han Sans CN" panose="020B0500000000000000" pitchFamily="34" charset="-128"/>
              <a:sym typeface="FZHei-B01S" panose="02010601030101010101" pitchFamily="2" charset="-122"/>
            </a:endParaRPr>
          </a:p>
        </p:txBody>
      </p:sp>
      <p:sp>
        <p:nvSpPr>
          <p:cNvPr id="2" name="椭圆 1"/>
          <p:cNvSpPr/>
          <p:nvPr/>
        </p:nvSpPr>
        <p:spPr>
          <a:xfrm>
            <a:off x="-201614" y="2307880"/>
            <a:ext cx="2527301" cy="252730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 name="椭圆 2"/>
          <p:cNvSpPr/>
          <p:nvPr/>
        </p:nvSpPr>
        <p:spPr>
          <a:xfrm>
            <a:off x="-891449" y="1530005"/>
            <a:ext cx="3136901" cy="31369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 name="文本框 2"/>
          <p:cNvSpPr txBox="1">
            <a:spLocks noChangeArrowheads="1"/>
          </p:cNvSpPr>
          <p:nvPr/>
        </p:nvSpPr>
        <p:spPr bwMode="auto">
          <a:xfrm>
            <a:off x="421222" y="2312414"/>
            <a:ext cx="736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3600" b="1" dirty="0">
                <a:solidFill>
                  <a:schemeClr val="bg1"/>
                </a:solidFill>
                <a:latin typeface="微软雅黑" panose="020B0503020204020204" charset="-122"/>
                <a:ea typeface="微软雅黑" panose="020B0503020204020204" charset="-122"/>
              </a:rPr>
              <a:t>目录</a:t>
            </a:r>
            <a:endParaRPr lang="zh-CN" altLang="en-US" sz="3600" b="1" dirty="0">
              <a:solidFill>
                <a:schemeClr val="bg1"/>
              </a:solidFill>
              <a:latin typeface="微软雅黑" panose="020B0503020204020204" charset="-122"/>
              <a:ea typeface="微软雅黑" panose="020B0503020204020204" charset="-122"/>
            </a:endParaRPr>
          </a:p>
        </p:txBody>
      </p:sp>
      <p:sp>
        <p:nvSpPr>
          <p:cNvPr id="17" name="矩形 16"/>
          <p:cNvSpPr/>
          <p:nvPr>
            <p:custDataLst>
              <p:tags r:id="rId6"/>
            </p:custDataLst>
          </p:nvPr>
        </p:nvSpPr>
        <p:spPr>
          <a:xfrm>
            <a:off x="4487120" y="848505"/>
            <a:ext cx="2410142" cy="583565"/>
          </a:xfrm>
          <a:prstGeom prst="rect">
            <a:avLst/>
          </a:prstGeom>
          <a:ln>
            <a:noFill/>
          </a:ln>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1"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Arial" panose="020B0604020202020204" pitchFamily="34" charset="0"/>
              </a:rPr>
              <a:t>01</a:t>
            </a:r>
            <a:endParaRPr kumimoji="0" lang="zh-CN" altLang="en-US" sz="3200" b="0" i="1"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22" name="TextBox 35"/>
          <p:cNvSpPr txBox="1"/>
          <p:nvPr>
            <p:custDataLst>
              <p:tags r:id="rId7"/>
            </p:custDataLst>
          </p:nvPr>
        </p:nvSpPr>
        <p:spPr>
          <a:xfrm>
            <a:off x="6964045" y="873125"/>
            <a:ext cx="4116705" cy="485775"/>
          </a:xfrm>
          <a:prstGeom prst="rect">
            <a:avLst/>
          </a:prstGeom>
          <a:noFill/>
        </p:spPr>
        <p:txBody>
          <a:bodyPr wrap="none" lIns="0" tIns="0" rIns="0" bIns="0" anchor="ctr" anchorCtr="0">
            <a:noAutofit/>
          </a:bodyPr>
          <a:lstStyle/>
          <a:p>
            <a:pPr defTabSz="1219200">
              <a:defRPr/>
            </a:pPr>
            <a:r>
              <a:rPr lang="zh-CN" altLang="en-US"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rPr>
              <a:t>介绍</a:t>
            </a:r>
            <a:endParaRPr lang="zh-CN" altLang="en-US"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endParaRPr>
          </a:p>
        </p:txBody>
      </p:sp>
      <p:sp>
        <p:nvSpPr>
          <p:cNvPr id="18" name="矩形 17"/>
          <p:cNvSpPr/>
          <p:nvPr>
            <p:custDataLst>
              <p:tags r:id="rId8"/>
            </p:custDataLst>
          </p:nvPr>
        </p:nvSpPr>
        <p:spPr>
          <a:xfrm>
            <a:off x="4449020" y="1947690"/>
            <a:ext cx="2410142" cy="583565"/>
          </a:xfrm>
          <a:prstGeom prst="rect">
            <a:avLst/>
          </a:prstGeom>
          <a:ln>
            <a:noFill/>
          </a:ln>
        </p:spPr>
        <p:txBody>
          <a:bodyPr wrap="square">
            <a:spAutoFit/>
            <a:scene3d>
              <a:camera prst="orthographicFront"/>
              <a:lightRig rig="threePt" dir="t"/>
            </a:scene3d>
            <a:sp3d contourW="12700"/>
          </a:bodyPr>
          <a:lstStyle/>
          <a:p>
            <a:pPr marL="0" marR="0" lvl="0" algn="ctr" defTabSz="914400" rtl="0" eaLnBrk="1" fontAlgn="auto" latinLnBrk="0" hangingPunct="1">
              <a:lnSpc>
                <a:spcPct val="100000"/>
              </a:lnSpc>
              <a:spcBef>
                <a:spcPts val="0"/>
              </a:spcBef>
              <a:spcAft>
                <a:spcPts val="0"/>
              </a:spcAft>
              <a:buClrTx/>
              <a:buSzTx/>
              <a:buFontTx/>
              <a:buNone/>
              <a:defRPr/>
            </a:pPr>
            <a:r>
              <a:rPr kumimoji="0" lang="en-US" altLang="zh-CN" sz="3200" b="0" i="1"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Arial" panose="020B0604020202020204" pitchFamily="34" charset="0"/>
              </a:rPr>
              <a:t>02</a:t>
            </a:r>
            <a:endParaRPr kumimoji="0" lang="en-US" altLang="zh-CN" sz="3200" b="0" i="1"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25" name="TextBox 35"/>
          <p:cNvSpPr txBox="1"/>
          <p:nvPr>
            <p:custDataLst>
              <p:tags r:id="rId9"/>
            </p:custDataLst>
          </p:nvPr>
        </p:nvSpPr>
        <p:spPr>
          <a:xfrm>
            <a:off x="6992620" y="1995805"/>
            <a:ext cx="4087495" cy="485775"/>
          </a:xfrm>
          <a:prstGeom prst="rect">
            <a:avLst/>
          </a:prstGeom>
          <a:noFill/>
        </p:spPr>
        <p:txBody>
          <a:bodyPr wrap="none" lIns="0" tIns="0" rIns="0" bIns="0" anchor="ctr" anchorCtr="0">
            <a:noAutofit/>
          </a:bodyPr>
          <a:lstStyle/>
          <a:p>
            <a:pPr defTabSz="1219200">
              <a:defRPr/>
            </a:pPr>
            <a:r>
              <a:rPr lang="zh-CN" altLang="en-US"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rPr>
              <a:t>背景</a:t>
            </a:r>
            <a:endParaRPr lang="zh-CN" altLang="en-US" sz="2000" b="1" kern="0" dirty="0">
              <a:solidFill>
                <a:schemeClr val="tx1">
                  <a:lumMod val="65000"/>
                  <a:lumOff val="35000"/>
                </a:schemeClr>
              </a:solidFill>
              <a:latin typeface="Source Han Sans CN" panose="020B0500000000000000" pitchFamily="34" charset="-128"/>
              <a:ea typeface="Source Han Sans CN" panose="020B0500000000000000" pitchFamily="34" charset="-128"/>
              <a:sym typeface="FZHei-B01S" panose="02010601030101010101" pitchFamily="2" charset="-122"/>
            </a:endParaRPr>
          </a:p>
        </p:txBody>
      </p:sp>
      <p:grpSp>
        <p:nvGrpSpPr>
          <p:cNvPr id="44" name="组合 43"/>
          <p:cNvGrpSpPr/>
          <p:nvPr/>
        </p:nvGrpSpPr>
        <p:grpSpPr>
          <a:xfrm>
            <a:off x="4429970" y="3094500"/>
            <a:ext cx="4582160" cy="583565"/>
            <a:chOff x="6656" y="4679"/>
            <a:chExt cx="7216" cy="919"/>
          </a:xfrm>
        </p:grpSpPr>
        <p:sp>
          <p:nvSpPr>
            <p:cNvPr id="19" name="矩形 18"/>
            <p:cNvSpPr/>
            <p:nvPr>
              <p:custDataLst>
                <p:tags r:id="rId10"/>
              </p:custDataLst>
            </p:nvPr>
          </p:nvSpPr>
          <p:spPr>
            <a:xfrm>
              <a:off x="6656" y="4679"/>
              <a:ext cx="3795" cy="919"/>
            </a:xfrm>
            <a:prstGeom prst="rect">
              <a:avLst/>
            </a:prstGeom>
            <a:ln>
              <a:noFill/>
            </a:ln>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1"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Arial" panose="020B0604020202020204" pitchFamily="34" charset="0"/>
                </a:rPr>
                <a:t>03</a:t>
              </a:r>
              <a:endParaRPr kumimoji="0" lang="zh-CN" altLang="en-US" sz="3200" b="0" i="1"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sym typeface="Arial" panose="020B0604020202020204" pitchFamily="34" charset="0"/>
              </a:endParaRPr>
            </a:p>
          </p:txBody>
        </p:sp>
        <p:sp>
          <p:nvSpPr>
            <p:cNvPr id="28" name="TextBox 35"/>
            <p:cNvSpPr txBox="1"/>
            <p:nvPr>
              <p:custDataLst>
                <p:tags r:id="rId11"/>
              </p:custDataLst>
            </p:nvPr>
          </p:nvSpPr>
          <p:spPr>
            <a:xfrm>
              <a:off x="10647" y="4720"/>
              <a:ext cx="3225" cy="765"/>
            </a:xfrm>
            <a:prstGeom prst="rect">
              <a:avLst/>
            </a:prstGeom>
            <a:noFill/>
          </p:spPr>
          <p:txBody>
            <a:bodyPr wrap="none" lIns="0" tIns="0" rIns="0" bIns="0" anchor="ctr" anchorCtr="0">
              <a:noAutofit/>
            </a:bodyPr>
            <a:lstStyle/>
            <a:p>
              <a:pPr defTabSz="1219200">
                <a:defRPr/>
              </a:pPr>
              <a:r>
                <a:rPr lang="zh-CN" altLang="en-US"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rPr>
                <a:t>使用</a:t>
              </a:r>
              <a:r>
                <a:rPr lang="en-US" altLang="zh-CN"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rPr>
                <a:t>BERT</a:t>
              </a:r>
              <a:r>
                <a:rPr lang="zh-CN" altLang="en-US"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rPr>
                <a:t>的文本感知</a:t>
              </a:r>
              <a:r>
                <a:rPr lang="zh-CN" altLang="en-US"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rPr>
                <a:t>过程预测</a:t>
              </a:r>
              <a:endParaRPr lang="zh-CN" altLang="en-US" sz="2000" b="1" kern="0" dirty="0">
                <a:solidFill>
                  <a:schemeClr val="tx1">
                    <a:lumMod val="65000"/>
                    <a:lumOff val="35000"/>
                  </a:schemeClr>
                </a:solidFill>
                <a:latin typeface="Source Han Sans CN" panose="020B0500000000000000" pitchFamily="34" charset="-128"/>
                <a:ea typeface="Source Han Sans CN" panose="020B0500000000000000" pitchFamily="34" charset="-128"/>
                <a:sym typeface="FZHei-B01S" panose="02010601030101010101" pitchFamily="2" charset="-122"/>
              </a:endParaRPr>
            </a:p>
          </p:txBody>
        </p:sp>
      </p:grpSp>
      <p:sp>
        <p:nvSpPr>
          <p:cNvPr id="20" name="矩形 19"/>
          <p:cNvSpPr/>
          <p:nvPr>
            <p:custDataLst>
              <p:tags r:id="rId12"/>
            </p:custDataLst>
          </p:nvPr>
        </p:nvSpPr>
        <p:spPr>
          <a:xfrm>
            <a:off x="4401395" y="4260360"/>
            <a:ext cx="2410142" cy="583565"/>
          </a:xfrm>
          <a:prstGeom prst="rect">
            <a:avLst/>
          </a:prstGeom>
          <a:ln>
            <a:noFill/>
          </a:ln>
        </p:spPr>
        <p:txBody>
          <a:bodyPr wrap="square">
            <a:spAutoFit/>
            <a:scene3d>
              <a:camera prst="orthographicFront"/>
              <a:lightRig rig="threePt" dir="t"/>
            </a:scene3d>
            <a:sp3d contourW="12700"/>
          </a:bodyPr>
          <a:lstStyle/>
          <a:p>
            <a:pPr marL="0" marR="0" lvl="0" algn="ctr" defTabSz="914400" rtl="0" eaLnBrk="1" fontAlgn="auto" latinLnBrk="0" hangingPunct="1">
              <a:lnSpc>
                <a:spcPct val="100000"/>
              </a:lnSpc>
              <a:spcBef>
                <a:spcPts val="0"/>
              </a:spcBef>
              <a:spcAft>
                <a:spcPts val="0"/>
              </a:spcAft>
              <a:buClrTx/>
              <a:buSzTx/>
              <a:buFontTx/>
              <a:buNone/>
              <a:defRPr/>
            </a:pPr>
            <a:r>
              <a:rPr kumimoji="0" lang="en-US" altLang="zh-CN" sz="3200" b="0" i="1"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Arial" panose="020B0604020202020204" pitchFamily="34" charset="0"/>
              </a:rPr>
              <a:t>04</a:t>
            </a:r>
            <a:endParaRPr kumimoji="0" lang="en-US" altLang="zh-CN" sz="3200" b="0" i="1"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31" name="TextBox 35"/>
          <p:cNvSpPr txBox="1"/>
          <p:nvPr>
            <p:custDataLst>
              <p:tags r:id="rId13"/>
            </p:custDataLst>
          </p:nvPr>
        </p:nvSpPr>
        <p:spPr>
          <a:xfrm>
            <a:off x="7002780" y="4260215"/>
            <a:ext cx="4020820" cy="485775"/>
          </a:xfrm>
          <a:prstGeom prst="rect">
            <a:avLst/>
          </a:prstGeom>
          <a:noFill/>
        </p:spPr>
        <p:txBody>
          <a:bodyPr wrap="none" lIns="0" tIns="0" rIns="0" bIns="0" anchor="ctr" anchorCtr="0">
            <a:noAutofit/>
          </a:bodyPr>
          <a:lstStyle/>
          <a:p>
            <a:pPr algn="l" defTabSz="1219200">
              <a:defRPr/>
            </a:pPr>
            <a:r>
              <a:rPr lang="zh-CN" altLang="en-US"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rPr>
              <a:t>实验</a:t>
            </a:r>
            <a:endParaRPr lang="zh-CN" altLang="en-US"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endParaRPr>
          </a:p>
        </p:txBody>
      </p:sp>
      <p:grpSp>
        <p:nvGrpSpPr>
          <p:cNvPr id="43" name="组合 42"/>
          <p:cNvGrpSpPr/>
          <p:nvPr/>
        </p:nvGrpSpPr>
        <p:grpSpPr>
          <a:xfrm>
            <a:off x="4077970" y="5355253"/>
            <a:ext cx="6875780" cy="521182"/>
            <a:chOff x="5592" y="8276"/>
            <a:chExt cx="10828" cy="919"/>
          </a:xfrm>
        </p:grpSpPr>
        <p:sp>
          <p:nvSpPr>
            <p:cNvPr id="39" name="Freeform 144"/>
            <p:cNvSpPr>
              <a:spLocks noEditPoints="1"/>
            </p:cNvSpPr>
            <p:nvPr>
              <p:custDataLst>
                <p:tags r:id="rId14"/>
              </p:custDataLst>
            </p:nvPr>
          </p:nvSpPr>
          <p:spPr bwMode="auto">
            <a:xfrm>
              <a:off x="5592" y="8586"/>
              <a:ext cx="580" cy="45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128580" tIns="64290" rIns="128580" bIns="64290" numCol="1" anchor="t" anchorCtr="0" compatLnSpc="1"/>
            <a:p>
              <a:pPr>
                <a:lnSpc>
                  <a:spcPct val="15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0" name="矩形 39"/>
            <p:cNvSpPr/>
            <p:nvPr>
              <p:custDataLst>
                <p:tags r:id="rId15"/>
              </p:custDataLst>
            </p:nvPr>
          </p:nvSpPr>
          <p:spPr>
            <a:xfrm>
              <a:off x="6116" y="8276"/>
              <a:ext cx="3795" cy="919"/>
            </a:xfrm>
            <a:prstGeom prst="rect">
              <a:avLst/>
            </a:prstGeom>
            <a:ln>
              <a:noFill/>
            </a:ln>
          </p:spPr>
          <p:txBody>
            <a:bodyPr wrap="square">
              <a:spAutoFit/>
              <a:scene3d>
                <a:camera prst="orthographicFront"/>
                <a:lightRig rig="threePt" dir="t"/>
              </a:scene3d>
              <a:sp3d contourW="12700"/>
            </a:bodyPr>
            <a:p>
              <a:pPr marL="0" marR="0" lvl="0" algn="ctr" defTabSz="914400" rtl="0" eaLnBrk="1" fontAlgn="auto" latinLnBrk="0" hangingPunct="1">
                <a:lnSpc>
                  <a:spcPct val="100000"/>
                </a:lnSpc>
                <a:spcBef>
                  <a:spcPts val="0"/>
                </a:spcBef>
                <a:spcAft>
                  <a:spcPts val="0"/>
                </a:spcAft>
                <a:buClrTx/>
                <a:buSzTx/>
                <a:buFontTx/>
                <a:buNone/>
                <a:defRPr/>
              </a:pPr>
              <a:r>
                <a:rPr kumimoji="0" lang="en-US" altLang="zh-CN" sz="3200" b="0" i="1"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Arial" panose="020B0604020202020204" pitchFamily="34" charset="0"/>
                </a:rPr>
                <a:t>05</a:t>
              </a:r>
              <a:endParaRPr kumimoji="0" lang="en-US" altLang="zh-CN" sz="3200" b="0" i="1" u="none" strike="noStrike" kern="120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41" name="TextBox 35"/>
            <p:cNvSpPr txBox="1"/>
            <p:nvPr>
              <p:custDataLst>
                <p:tags r:id="rId16"/>
              </p:custDataLst>
            </p:nvPr>
          </p:nvSpPr>
          <p:spPr>
            <a:xfrm>
              <a:off x="10212" y="8404"/>
              <a:ext cx="6208" cy="765"/>
            </a:xfrm>
            <a:prstGeom prst="rect">
              <a:avLst/>
            </a:prstGeom>
            <a:noFill/>
          </p:spPr>
          <p:txBody>
            <a:bodyPr wrap="none" lIns="0" tIns="0" rIns="0" bIns="0" anchor="ctr" anchorCtr="0">
              <a:noAutofit/>
            </a:bodyPr>
            <a:p>
              <a:pPr defTabSz="1219200">
                <a:defRPr/>
              </a:pPr>
              <a:r>
                <a:rPr lang="zh-CN" altLang="en-US" sz="2400" b="1" kern="0" dirty="0">
                  <a:solidFill>
                    <a:schemeClr val="tx1">
                      <a:lumMod val="65000"/>
                      <a:lumOff val="35000"/>
                    </a:schemeClr>
                  </a:solidFill>
                  <a:latin typeface="微软雅黑" panose="020B0503020204020204" charset="-122"/>
                  <a:ea typeface="微软雅黑" panose="020B0503020204020204" charset="-122"/>
                  <a:sym typeface="FZHei-B01S" panose="02010601030101010101" pitchFamily="2" charset="-122"/>
                </a:rPr>
                <a:t>总结</a:t>
              </a:r>
              <a:endParaRPr lang="zh-CN" altLang="en-US" sz="2000" b="1" kern="0" dirty="0">
                <a:solidFill>
                  <a:schemeClr val="tx1">
                    <a:lumMod val="65000"/>
                    <a:lumOff val="35000"/>
                  </a:schemeClr>
                </a:solidFill>
                <a:latin typeface="Source Han Sans CN" panose="020B0500000000000000" pitchFamily="34" charset="-128"/>
                <a:ea typeface="Source Han Sans CN" panose="020B0500000000000000" pitchFamily="34" charset="-128"/>
                <a:sym typeface="FZHei-B01S" panose="02010601030101010101" pitchFamily="2" charset="-122"/>
              </a:endParaRPr>
            </a:p>
          </p:txBody>
        </p:sp>
      </p:grpSp>
      <p:grpSp>
        <p:nvGrpSpPr>
          <p:cNvPr id="34" name="组合 33"/>
          <p:cNvGrpSpPr/>
          <p:nvPr/>
        </p:nvGrpSpPr>
        <p:grpSpPr>
          <a:xfrm rot="0">
            <a:off x="0" y="0"/>
            <a:ext cx="12192000" cy="6858000"/>
            <a:chOff x="1" y="0"/>
            <a:chExt cx="12191999" cy="6858000"/>
          </a:xfrm>
        </p:grpSpPr>
        <p:pic>
          <p:nvPicPr>
            <p:cNvPr id="35" name="图片 34"/>
            <p:cNvPicPr>
              <a:picLocks noChangeAspect="1"/>
            </p:cNvPicPr>
            <p:nvPr/>
          </p:nvPicPr>
          <p:blipFill rotWithShape="1">
            <a:blip r:embed="rId17"/>
            <a:srcRect l="20133" b="45801"/>
            <a:stretch>
              <a:fillRect/>
            </a:stretch>
          </p:blipFill>
          <p:spPr>
            <a:xfrm>
              <a:off x="8146473" y="0"/>
              <a:ext cx="4045527" cy="3716977"/>
            </a:xfrm>
            <a:prstGeom prst="rect">
              <a:avLst/>
            </a:prstGeom>
          </p:spPr>
        </p:pic>
        <p:pic>
          <p:nvPicPr>
            <p:cNvPr id="36" name="图片 35"/>
            <p:cNvPicPr>
              <a:picLocks noChangeAspect="1"/>
            </p:cNvPicPr>
            <p:nvPr/>
          </p:nvPicPr>
          <p:blipFill>
            <a:blip r:embed="rId18"/>
            <a:stretch>
              <a:fillRect/>
            </a:stretch>
          </p:blipFill>
          <p:spPr>
            <a:xfrm rot="16200000">
              <a:off x="-40697" y="3872220"/>
              <a:ext cx="3026478" cy="2945081"/>
            </a:xfrm>
            <a:prstGeom prst="rect">
              <a:avLst/>
            </a:prstGeom>
          </p:spPr>
        </p:pic>
      </p:grpSp>
      <p:sp>
        <p:nvSpPr>
          <p:cNvPr id="57" name="Freeform 144"/>
          <p:cNvSpPr>
            <a:spLocks noEditPoints="1"/>
          </p:cNvSpPr>
          <p:nvPr>
            <p:custDataLst>
              <p:tags r:id="rId19"/>
            </p:custDataLst>
          </p:nvPr>
        </p:nvSpPr>
        <p:spPr bwMode="auto">
          <a:xfrm>
            <a:off x="4077970" y="4411555"/>
            <a:ext cx="368300" cy="255203"/>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128580" tIns="64290" rIns="128580" bIns="64290" numCol="1" anchor="t" anchorCtr="0" compatLnSpc="1"/>
          <a:p>
            <a:pPr>
              <a:lnSpc>
                <a:spcPct val="15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144"/>
          <p:cNvSpPr>
            <a:spLocks noEditPoints="1"/>
          </p:cNvSpPr>
          <p:nvPr>
            <p:custDataLst>
              <p:tags r:id="rId20"/>
            </p:custDataLst>
          </p:nvPr>
        </p:nvSpPr>
        <p:spPr bwMode="auto">
          <a:xfrm>
            <a:off x="4077970" y="3277445"/>
            <a:ext cx="368300" cy="255203"/>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128580" tIns="64290" rIns="128580" bIns="64290" numCol="1" anchor="t" anchorCtr="0" compatLnSpc="1"/>
          <a:p>
            <a:pPr>
              <a:lnSpc>
                <a:spcPct val="15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9" name="Freeform 144"/>
          <p:cNvSpPr>
            <a:spLocks noEditPoints="1"/>
          </p:cNvSpPr>
          <p:nvPr>
            <p:custDataLst>
              <p:tags r:id="rId21"/>
            </p:custDataLst>
          </p:nvPr>
        </p:nvSpPr>
        <p:spPr bwMode="auto">
          <a:xfrm>
            <a:off x="4077970" y="2087455"/>
            <a:ext cx="368300" cy="255203"/>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128580" tIns="64290" rIns="128580" bIns="64290" numCol="1" anchor="t" anchorCtr="0" compatLnSpc="1"/>
          <a:p>
            <a:pPr>
              <a:lnSpc>
                <a:spcPct val="15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0" name="Freeform 144"/>
          <p:cNvSpPr>
            <a:spLocks noEditPoints="1"/>
          </p:cNvSpPr>
          <p:nvPr>
            <p:custDataLst>
              <p:tags r:id="rId22"/>
            </p:custDataLst>
          </p:nvPr>
        </p:nvSpPr>
        <p:spPr bwMode="auto">
          <a:xfrm>
            <a:off x="4077970" y="1023830"/>
            <a:ext cx="368300" cy="255203"/>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128580" tIns="64290" rIns="128580" bIns="64290" numCol="1" anchor="t" anchorCtr="0" compatLnSpc="1"/>
          <a:p>
            <a:pPr>
              <a:lnSpc>
                <a:spcPct val="15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评估</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3" name="文本框 2"/>
          <p:cNvSpPr txBox="1"/>
          <p:nvPr>
            <p:custDataLst>
              <p:tags r:id="rId3"/>
            </p:custDataLst>
          </p:nvPr>
        </p:nvSpPr>
        <p:spPr>
          <a:xfrm>
            <a:off x="252730" y="929005"/>
            <a:ext cx="11322685" cy="5705475"/>
          </a:xfrm>
          <a:prstGeom prst="rect">
            <a:avLst/>
          </a:prstGeom>
          <a:noFill/>
        </p:spPr>
        <p:txBody>
          <a:bodyPr wrap="square" rtlCol="0">
            <a:noAutofit/>
          </a:bodyPr>
          <a:p>
            <a:pPr marL="342900" lvl="1" indent="0" algn="just">
              <a:buNone/>
            </a:pPr>
            <a:r>
              <a:rPr lang="zh-CN" altLang="en-US" sz="2400">
                <a:latin typeface="微软雅黑" panose="020B0503020204020204" charset="-122"/>
                <a:ea typeface="微软雅黑" panose="020B0503020204020204" charset="-122"/>
                <a:sym typeface="+mn-ea"/>
              </a:rPr>
              <a:t>报告了四种不同的评估指标，每种类型的预测目标都有两种，在三次运行中平均。</a:t>
            </a: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a:p>
            <a:pPr marL="342900" lvl="1" indent="0" algn="just">
              <a:buNone/>
            </a:pP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下一个活动预测</a:t>
            </a:r>
            <a:r>
              <a:rPr lang="zh-CN" altLang="en-US" sz="2400">
                <a:latin typeface="微软雅黑" panose="020B0503020204020204" charset="-122"/>
                <a:ea typeface="微软雅黑" panose="020B0503020204020204" charset="-122"/>
                <a:sym typeface="+mn-ea"/>
              </a:rPr>
              <a:t>是一个分类任务，本文报告了准确性，它测量了正确分类的比例与预测总数的关系。进一步，报告了加权f1分数，精度和召回率的加权调和平均值。</a:t>
            </a: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a:p>
            <a:pPr marL="342900" lvl="1" indent="0" algn="just">
              <a:buNone/>
            </a:pP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下一个时间戳预测</a:t>
            </a:r>
            <a:r>
              <a:rPr lang="zh-CN" altLang="en-US" sz="2400">
                <a:latin typeface="微软雅黑" panose="020B0503020204020204" charset="-122"/>
                <a:ea typeface="微软雅黑" panose="020B0503020204020204" charset="-122"/>
                <a:sym typeface="+mn-ea"/>
              </a:rPr>
              <a:t>是一个回归任务。报告了平均绝对误差（MAE），因为它是PPM中常用的评估回归模型性能的度量标准。然而，MAE不会惩罚在客户旅程事件日志中出现的两个事件之间的大规模时间间隔，甚至不会惩罚均方误差（MSE）。因此，也报告了MSE来评估回归任务的性能。</a:t>
            </a: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p:txBody>
      </p:sp>
      <p:pic>
        <p:nvPicPr>
          <p:cNvPr id="4" name="图片 3"/>
          <p:cNvPicPr>
            <a:picLocks noChangeAspect="1"/>
          </p:cNvPicPr>
          <p:nvPr>
            <p:custDataLst>
              <p:tags r:id="rId4"/>
            </p:custDataLst>
          </p:nvPr>
        </p:nvPicPr>
        <p:blipFill>
          <a:blip r:embed="rId5"/>
          <a:stretch>
            <a:fillRect/>
          </a:stretch>
        </p:blipFill>
        <p:spPr>
          <a:xfrm>
            <a:off x="2047875" y="4930140"/>
            <a:ext cx="8856980" cy="155194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评估</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3" name="文本框 2"/>
          <p:cNvSpPr txBox="1"/>
          <p:nvPr>
            <p:custDataLst>
              <p:tags r:id="rId3"/>
            </p:custDataLst>
          </p:nvPr>
        </p:nvSpPr>
        <p:spPr>
          <a:xfrm>
            <a:off x="252730" y="840105"/>
            <a:ext cx="11322685" cy="3103880"/>
          </a:xfrm>
          <a:prstGeom prst="rect">
            <a:avLst/>
          </a:prstGeom>
          <a:noFill/>
        </p:spPr>
        <p:txBody>
          <a:bodyPr wrap="square" rtlCol="0">
            <a:noAutofit/>
          </a:bodyPr>
          <a:p>
            <a:pPr marL="342900" lvl="1" indent="0" algn="just">
              <a:buNone/>
            </a:pPr>
            <a:r>
              <a:rPr lang="zh-CN" altLang="en-US" sz="2400">
                <a:latin typeface="微软雅黑" panose="020B0503020204020204" charset="-122"/>
                <a:ea typeface="微软雅黑" panose="020B0503020204020204" charset="-122"/>
                <a:sym typeface="+mn-ea"/>
              </a:rPr>
              <a:t>将</a:t>
            </a:r>
            <a:r>
              <a:rPr lang="zh-CN" altLang="en-US" sz="2400">
                <a:latin typeface="微软雅黑" panose="020B0503020204020204" charset="-122"/>
                <a:ea typeface="微软雅黑" panose="020B0503020204020204" charset="-122"/>
                <a:sym typeface="+mn-ea"/>
              </a:rPr>
              <a:t>本文的技术与一组在预测性能方面的基线进行了比较。所有基线都共享相同的模型体系结构。</a:t>
            </a: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a:p>
            <a:pPr marL="342900" lvl="1" indent="0" algn="just">
              <a:buNone/>
            </a:pPr>
            <a:r>
              <a:rPr lang="zh-CN" altLang="en-US" sz="2400">
                <a:latin typeface="微软雅黑" panose="020B0503020204020204" charset="-122"/>
                <a:ea typeface="微软雅黑" panose="020B0503020204020204" charset="-122"/>
                <a:sym typeface="+mn-ea"/>
              </a:rPr>
              <a:t>它们在考虑文本的能力和将文本事件日志特征编码为向量的方法方面存在不同。</a:t>
            </a:r>
            <a:endParaRPr lang="zh-CN" altLang="en-US" sz="2400">
              <a:latin typeface="微软雅黑" panose="020B0503020204020204" charset="-122"/>
              <a:ea typeface="微软雅黑" panose="020B0503020204020204" charset="-122"/>
              <a:sym typeface="+mn-ea"/>
            </a:endParaRPr>
          </a:p>
          <a:p>
            <a:pPr marL="685800" lvl="1" indent="-342900" algn="just">
              <a:buFont typeface="Wingdings" panose="05000000000000000000" charset="0"/>
              <a:buChar char="Ø"/>
            </a:pPr>
            <a:r>
              <a:rPr lang="zh-CN" altLang="en-US" sz="2400">
                <a:latin typeface="微软雅黑" panose="020B0503020204020204" charset="-122"/>
                <a:ea typeface="微软雅黑" panose="020B0503020204020204" charset="-122"/>
                <a:sym typeface="+mn-ea"/>
              </a:rPr>
              <a:t>第一个基线不使用任何文本特性，因此不能够感知文本。</a:t>
            </a:r>
            <a:endParaRPr lang="zh-CN" altLang="en-US" sz="2400">
              <a:latin typeface="微软雅黑" panose="020B0503020204020204" charset="-122"/>
              <a:ea typeface="微软雅黑" panose="020B0503020204020204" charset="-122"/>
              <a:sym typeface="+mn-ea"/>
            </a:endParaRPr>
          </a:p>
          <a:p>
            <a:pPr marL="685800" lvl="1" indent="-342900" algn="just">
              <a:buFont typeface="Wingdings" panose="05000000000000000000" charset="0"/>
              <a:buChar char="Ø"/>
            </a:pPr>
            <a:r>
              <a:rPr lang="zh-CN" altLang="en-US" sz="2400">
                <a:latin typeface="微软雅黑" panose="020B0503020204020204" charset="-122"/>
                <a:ea typeface="微软雅黑" panose="020B0503020204020204" charset="-122"/>
                <a:sym typeface="+mn-ea"/>
              </a:rPr>
              <a:t>关于文本感知基线，使用Pegoraro等人提出的四种不同的文本编码方法来评估技术。这些方法分别包括三种不同矢量大小的BoW、bag of n-gram(BoNG)、Doc2Vec和LDA。</a:t>
            </a: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a:p>
            <a:pPr marL="342900" lvl="1" indent="0" algn="just">
              <a:buNone/>
            </a:pPr>
            <a:endParaRPr lang="zh-CN" altLang="en-US" sz="2400">
              <a:latin typeface="微软雅黑" panose="020B0503020204020204" charset="-122"/>
              <a:ea typeface="微软雅黑" panose="020B0503020204020204" charset="-122"/>
              <a:sym typeface="+mn-ea"/>
            </a:endParaRPr>
          </a:p>
        </p:txBody>
      </p:sp>
      <p:pic>
        <p:nvPicPr>
          <p:cNvPr id="4" name="图片 3"/>
          <p:cNvPicPr>
            <a:picLocks noChangeAspect="1"/>
          </p:cNvPicPr>
          <p:nvPr>
            <p:custDataLst>
              <p:tags r:id="rId4"/>
            </p:custDataLst>
          </p:nvPr>
        </p:nvPicPr>
        <p:blipFill>
          <a:blip r:embed="rId5"/>
          <a:stretch>
            <a:fillRect/>
          </a:stretch>
        </p:blipFill>
        <p:spPr>
          <a:xfrm>
            <a:off x="5599430" y="3565525"/>
            <a:ext cx="6266815" cy="3148965"/>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结果</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pic>
        <p:nvPicPr>
          <p:cNvPr id="4" name="图片 3"/>
          <p:cNvPicPr>
            <a:picLocks noChangeAspect="1"/>
          </p:cNvPicPr>
          <p:nvPr>
            <p:custDataLst>
              <p:tags r:id="rId3"/>
            </p:custDataLst>
          </p:nvPr>
        </p:nvPicPr>
        <p:blipFill>
          <a:blip r:embed="rId4"/>
          <a:stretch>
            <a:fillRect/>
          </a:stretch>
        </p:blipFill>
        <p:spPr>
          <a:xfrm>
            <a:off x="2229485" y="833120"/>
            <a:ext cx="7590155" cy="588137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8748395" y="776605"/>
            <a:ext cx="3431540" cy="6080760"/>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10" name="等腰三角形 25"/>
            <p:cNvSpPr/>
            <p:nvPr>
              <p:custDataLst>
                <p:tags r:id="rId1"/>
              </p:custDataLst>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等腰三角形 26"/>
            <p:cNvSpPr/>
            <p:nvPr>
              <p:custDataLst>
                <p:tags r:id="rId2"/>
              </p:custDataLst>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3" name="矩形 12"/>
            <p:cNvSpPr/>
            <p:nvPr>
              <p:custDataLst>
                <p:tags r:id="rId3"/>
              </p:custDataLst>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2" name="组合 1"/>
          <p:cNvGrpSpPr/>
          <p:nvPr/>
        </p:nvGrpSpPr>
        <p:grpSpPr>
          <a:xfrm>
            <a:off x="0" y="-634"/>
            <a:ext cx="8888095" cy="6857999"/>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3" name="等腰三角形 25"/>
            <p:cNvSpPr/>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等腰三角形 26"/>
            <p:cNvSpPr/>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 name="矩形 4"/>
            <p:cNvSpPr/>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平行四边形 5"/>
            <p:cNvSpPr/>
            <p:nvPr/>
          </p:nvSpPr>
          <p:spPr>
            <a:xfrm>
              <a:off x="376965" y="-35223"/>
              <a:ext cx="1036076" cy="779005"/>
            </a:xfrm>
            <a:prstGeom prst="parallelogram">
              <a:avLst>
                <a:gd name="adj" fmla="val 4820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613677" y="160549"/>
              <a:ext cx="546080" cy="379047"/>
            </a:xfrm>
            <a:prstGeom prst="rect">
              <a:avLst/>
            </a:prstGeom>
            <a:noFill/>
          </p:spPr>
          <p:txBody>
            <a:bodyPr wrap="square" lIns="91440" tIns="45720" rIns="91440" bIns="45720" rtlCol="0">
              <a:spAutoFit/>
            </a:bodyPr>
            <a:lstStyle/>
            <a:p>
              <a:pPr algn="ctr" defTabSz="1219200"/>
              <a:r>
                <a:rPr lang="en-US" altLang="zh-CN"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rPr>
                <a:t>05</a:t>
              </a:r>
              <a:endParaRPr lang="zh-CN" altLang="en-US"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endParaRPr>
            </a:p>
          </p:txBody>
        </p:sp>
      </p:grpSp>
      <p:sp>
        <p:nvSpPr>
          <p:cNvPr id="8" name="TextBox 48"/>
          <p:cNvSpPr txBox="1"/>
          <p:nvPr/>
        </p:nvSpPr>
        <p:spPr>
          <a:xfrm>
            <a:off x="3239770" y="2982595"/>
            <a:ext cx="7090410" cy="768350"/>
          </a:xfrm>
          <a:prstGeom prst="rect">
            <a:avLst/>
          </a:prstGeom>
          <a:noFill/>
        </p:spPr>
        <p:txBody>
          <a:bodyPr wrap="square" lIns="91445" tIns="45721" rIns="91445" bIns="45721" rtlCol="0">
            <a:spAutoFit/>
          </a:bodyPr>
          <a:lstStyle/>
          <a:p>
            <a:pPr algn="ctr"/>
            <a:r>
              <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rPr>
              <a:t>总结</a:t>
            </a:r>
            <a:endPar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endParaRPr>
          </a:p>
        </p:txBody>
      </p:sp>
      <p:pic>
        <p:nvPicPr>
          <p:cNvPr id="14" name="图片 13"/>
          <p:cNvPicPr>
            <a:picLocks noChangeAspect="1"/>
          </p:cNvPicPr>
          <p:nvPr>
            <p:custDataLst>
              <p:tags r:id="rId4"/>
            </p:custDataLst>
          </p:nvPr>
        </p:nvPicPr>
        <p:blipFill>
          <a:blip r:embed="rId5"/>
          <a:stretch>
            <a:fillRect/>
          </a:stretch>
        </p:blipFill>
        <p:spPr>
          <a:xfrm>
            <a:off x="7461956" y="3871356"/>
            <a:ext cx="4730043" cy="3416788"/>
          </a:xfrm>
          <a:prstGeom prst="rect">
            <a:avLst/>
          </a:prstGeom>
        </p:spPr>
      </p:pic>
      <p:pic>
        <p:nvPicPr>
          <p:cNvPr id="11" name="图片 10"/>
          <p:cNvPicPr>
            <a:picLocks noChangeAspect="1"/>
          </p:cNvPicPr>
          <p:nvPr>
            <p:custDataLst>
              <p:tags r:id="rId6"/>
            </p:custDataLst>
          </p:nvPr>
        </p:nvPicPr>
        <p:blipFill rotWithShape="1">
          <a:blip r:embed="rId7"/>
          <a:srcRect l="20133" b="45801"/>
          <a:stretch>
            <a:fillRect/>
          </a:stretch>
        </p:blipFill>
        <p:spPr>
          <a:xfrm>
            <a:off x="8146473" y="0"/>
            <a:ext cx="4045527" cy="37169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indent="0" algn="just">
              <a:buClrTx/>
              <a:buSzTx/>
              <a:buFont typeface="Arial" panose="020B0604020202020204" pitchFamily="34" charset="0"/>
              <a:buNone/>
            </a:pPr>
            <a:r>
              <a:rPr lang="zh-CN" altLang="en-US" sz="3600" b="1" dirty="0">
                <a:solidFill>
                  <a:schemeClr val="accent1">
                    <a:lumMod val="75000"/>
                  </a:schemeClr>
                </a:solidFill>
                <a:latin typeface="微软雅黑" panose="020B0503020204020204" charset="-122"/>
                <a:ea typeface="微软雅黑" panose="020B0503020204020204" charset="-122"/>
                <a:sym typeface="+mn-ea"/>
              </a:rPr>
              <a:t>结论</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custDataLst>
                  <p:tags r:id="rId4"/>
                </p:custDataLst>
              </p14:nvPr>
            </p14:nvContentPartPr>
            <p14:xfrm>
              <a:off x="7291440" y="5872110"/>
              <a:ext cx="424080" cy="14760"/>
            </p14:xfrm>
          </p:contentPart>
        </mc:Choice>
        <mc:Fallback xmlns="">
          <p:pic>
            <p:nvPicPr>
              <p:cNvPr id="3" name="墨迹 2"/>
            </p:nvPicPr>
            <p:blipFill>
              <a:blip r:embed="rId5"/>
            </p:blipFill>
            <p:spPr>
              <a:xfrm>
                <a:off x="7291440" y="5872110"/>
                <a:ext cx="424080" cy="147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custDataLst>
                  <p:tags r:id="rId7"/>
                </p:custDataLst>
              </p14:nvPr>
            </p14:nvContentPartPr>
            <p14:xfrm>
              <a:off x="7277040" y="5862750"/>
              <a:ext cx="529200" cy="47880"/>
            </p14:xfrm>
          </p:contentPart>
        </mc:Choice>
        <mc:Fallback xmlns="">
          <p:pic>
            <p:nvPicPr>
              <p:cNvPr id="5" name="墨迹 4"/>
            </p:nvPicPr>
            <p:blipFill>
              <a:blip r:embed="rId8"/>
            </p:blipFill>
            <p:spPr>
              <a:xfrm>
                <a:off x="7277040" y="5862750"/>
                <a:ext cx="529200" cy="478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custDataLst>
                  <p:tags r:id="rId10"/>
                </p:custDataLst>
              </p14:nvPr>
            </p14:nvContentPartPr>
            <p14:xfrm>
              <a:off x="7608660" y="5895870"/>
              <a:ext cx="157320" cy="14760"/>
            </p14:xfrm>
          </p:contentPart>
        </mc:Choice>
        <mc:Fallback xmlns="">
          <p:pic>
            <p:nvPicPr>
              <p:cNvPr id="6" name="墨迹 5"/>
            </p:nvPicPr>
            <p:blipFill>
              <a:blip r:embed="rId11"/>
            </p:blipFill>
            <p:spPr>
              <a:xfrm>
                <a:off x="7608660" y="5895870"/>
                <a:ext cx="157320" cy="147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custDataLst>
                  <p:tags r:id="rId13"/>
                </p:custDataLst>
              </p14:nvPr>
            </p14:nvContentPartPr>
            <p14:xfrm>
              <a:off x="6919920" y="5610390"/>
              <a:ext cx="186120" cy="352800"/>
            </p14:xfrm>
          </p:contentPart>
        </mc:Choice>
        <mc:Fallback xmlns="">
          <p:pic>
            <p:nvPicPr>
              <p:cNvPr id="7" name="墨迹 6"/>
            </p:nvPicPr>
            <p:blipFill>
              <a:blip r:embed="rId14"/>
            </p:blipFill>
            <p:spPr>
              <a:xfrm>
                <a:off x="6919920" y="5610390"/>
                <a:ext cx="186120" cy="352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custDataLst>
                  <p:tags r:id="rId16"/>
                </p:custDataLst>
              </p14:nvPr>
            </p14:nvContentPartPr>
            <p14:xfrm>
              <a:off x="7800840" y="5848350"/>
              <a:ext cx="576720" cy="57600"/>
            </p14:xfrm>
          </p:contentPart>
        </mc:Choice>
        <mc:Fallback xmlns="">
          <p:pic>
            <p:nvPicPr>
              <p:cNvPr id="8" name="墨迹 7"/>
            </p:nvPicPr>
            <p:blipFill>
              <a:blip r:embed="rId17"/>
            </p:blipFill>
            <p:spPr>
              <a:xfrm>
                <a:off x="7800840" y="5848350"/>
                <a:ext cx="576720" cy="57600"/>
              </a:xfrm>
              <a:prstGeom prst="rect"/>
            </p:spPr>
          </p:pic>
        </mc:Fallback>
      </mc:AlternateContent>
      <p:sp>
        <p:nvSpPr>
          <p:cNvPr id="4" name="文本框 3"/>
          <p:cNvSpPr txBox="1"/>
          <p:nvPr>
            <p:custDataLst>
              <p:tags r:id="rId18"/>
            </p:custDataLst>
          </p:nvPr>
        </p:nvSpPr>
        <p:spPr>
          <a:xfrm>
            <a:off x="405130" y="942975"/>
            <a:ext cx="11167745" cy="4892675"/>
          </a:xfrm>
          <a:prstGeom prst="rect">
            <a:avLst/>
          </a:prstGeom>
          <a:noFill/>
        </p:spPr>
        <p:txBody>
          <a:bodyPr wrap="square" rtlCol="0">
            <a:spAutoFit/>
          </a:bodyPr>
          <a:p>
            <a:pPr algn="just"/>
            <a:r>
              <a:rPr lang="zh-CN" altLang="en-US" sz="2400" b="1">
                <a:latin typeface="微软雅黑" panose="020B0503020204020204" charset="-122"/>
                <a:ea typeface="微软雅黑" panose="020B0503020204020204" charset="-122"/>
                <a:cs typeface="微软雅黑" panose="020B0503020204020204" charset="-122"/>
              </a:rPr>
              <a:t>实验评估中得出了三个发现</a:t>
            </a:r>
            <a:endParaRPr lang="zh-CN" altLang="en-US" sz="2400" b="1">
              <a:latin typeface="微软雅黑" panose="020B0503020204020204" charset="-122"/>
              <a:ea typeface="微软雅黑" panose="020B0503020204020204" charset="-122"/>
              <a:cs typeface="微软雅黑" panose="020B0503020204020204" charset="-122"/>
            </a:endParaRPr>
          </a:p>
          <a:p>
            <a:pPr algn="just"/>
            <a:endPar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rPr>
              <a:t>结果表明，本文的技术在预测性能方面可以</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优于所有使用的基线</a:t>
            </a:r>
            <a:r>
              <a:rPr lang="zh-CN" altLang="en-US" sz="2400">
                <a:latin typeface="微软雅黑" panose="020B0503020204020204" charset="-122"/>
                <a:ea typeface="微软雅黑" panose="020B0503020204020204" charset="-122"/>
                <a:cs typeface="微软雅黑" panose="020B0503020204020204" charset="-122"/>
              </a:rPr>
              <a:t>。这表明BERT从给定的文本中捕获了比使用的基线更多的语义信息。</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rPr>
              <a:t>如果</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对BERT进行微调，以预测下一个过程活动</a:t>
            </a:r>
            <a:r>
              <a:rPr lang="zh-CN" altLang="en-US" sz="2400">
                <a:latin typeface="微软雅黑" panose="020B0503020204020204" charset="-122"/>
                <a:ea typeface="微软雅黑" panose="020B0503020204020204" charset="-122"/>
                <a:cs typeface="微软雅黑" panose="020B0503020204020204" charset="-122"/>
              </a:rPr>
              <a:t>，本文的技术将</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获得最好的结果</a:t>
            </a:r>
            <a:r>
              <a:rPr lang="zh-CN" altLang="en-US" sz="2400">
                <a:latin typeface="微软雅黑" panose="020B0503020204020204" charset="-122"/>
                <a:ea typeface="微软雅黑" panose="020B0503020204020204" charset="-122"/>
                <a:cs typeface="微软雅黑" panose="020B0503020204020204" charset="-122"/>
              </a:rPr>
              <a:t>。从头开始训练BERT会导致大大降低过程预测性能。这表明，通过应用迁移学习，可以利用事件日志外的有价值的信息来提高过程预测性能。</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rPr>
              <a:t>研究结果表明，</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所选择的目标，对过程预测模型的性能有很大的影响</a:t>
            </a:r>
            <a:r>
              <a:rPr lang="zh-CN" altLang="en-US" sz="2400">
                <a:latin typeface="微软雅黑" panose="020B0503020204020204" charset="-122"/>
                <a:ea typeface="微软雅黑" panose="020B0503020204020204" charset="-122"/>
                <a:cs typeface="微软雅黑" panose="020B0503020204020204" charset="-122"/>
              </a:rPr>
              <a:t>。当将BERT向下一个活动进行微调，而不是对下一个时间戳或两个目标微调时，可以获得一个性能更好的过程预测模型。</a:t>
            </a:r>
            <a:r>
              <a:rPr lang="zh-CN" altLang="en-US" sz="2400">
                <a:latin typeface="微软雅黑" panose="020B0503020204020204" charset="-122"/>
                <a:ea typeface="微软雅黑" panose="020B0503020204020204" charset="-122"/>
                <a:cs typeface="微软雅黑" panose="020B0503020204020204" charset="-122"/>
              </a:rPr>
              <a:t>对下一个活动的微调会导致更好的预测结果，因为活动决定了流程控制流程，即流程步骤的顺序。相反，时间戳只提供有关进程步骤的与时间相关的附加信息。</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indent="0" algn="just">
                <a:buNone/>
              </a:pPr>
              <a:r>
                <a:rPr lang="en-US" altLang="zh-CN" sz="2400" dirty="0">
                  <a:latin typeface="微软雅黑" panose="020B0503020204020204" charset="-122"/>
                  <a:ea typeface="微软雅黑" panose="020B0503020204020204" charset="-122"/>
                  <a:cs typeface="微软雅黑" panose="020B0503020204020204" charset="-122"/>
                  <a:sym typeface="+mn-ea"/>
                </a:rPr>
                <a:t>每个事件都有一组不同的属性，其中必须出现三个属性，即活动名称、时间戳和大小写id。</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6724650" cy="645160"/>
          </a:xfrm>
          <a:prstGeom prst="rect">
            <a:avLst/>
          </a:prstGeom>
          <a:noFill/>
        </p:spPr>
        <p:txBody>
          <a:bodyPr wrap="square" rtlCol="0">
            <a:spAutoFit/>
          </a:bodyPr>
          <a:p>
            <a:pPr lvl="0" indent="0" algn="just">
              <a:buClrTx/>
              <a:buSzTx/>
              <a:buFont typeface="Arial" panose="020B0604020202020204" pitchFamily="34" charset="0"/>
              <a:buNone/>
            </a:pPr>
            <a:r>
              <a:rPr lang="zh-CN" altLang="en-US" sz="3600" b="1" dirty="0">
                <a:solidFill>
                  <a:schemeClr val="accent1">
                    <a:lumMod val="75000"/>
                  </a:schemeClr>
                </a:solidFill>
                <a:latin typeface="微软雅黑" panose="020B0503020204020204" charset="-122"/>
                <a:ea typeface="微软雅黑" panose="020B0503020204020204" charset="-122"/>
                <a:sym typeface="+mn-ea"/>
              </a:rPr>
              <a:t>结论</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custDataLst>
                  <p:tags r:id="rId4"/>
                </p:custDataLst>
              </p14:nvPr>
            </p14:nvContentPartPr>
            <p14:xfrm>
              <a:off x="7291440" y="5872110"/>
              <a:ext cx="424080" cy="14760"/>
            </p14:xfrm>
          </p:contentPart>
        </mc:Choice>
        <mc:Fallback xmlns="">
          <p:pic>
            <p:nvPicPr>
              <p:cNvPr id="3" name="墨迹 2"/>
            </p:nvPicPr>
            <p:blipFill>
              <a:blip r:embed="rId5"/>
            </p:blipFill>
            <p:spPr>
              <a:xfrm>
                <a:off x="7291440" y="5872110"/>
                <a:ext cx="424080" cy="147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custDataLst>
                  <p:tags r:id="rId7"/>
                </p:custDataLst>
              </p14:nvPr>
            </p14:nvContentPartPr>
            <p14:xfrm>
              <a:off x="7277040" y="5862750"/>
              <a:ext cx="529200" cy="47880"/>
            </p14:xfrm>
          </p:contentPart>
        </mc:Choice>
        <mc:Fallback xmlns="">
          <p:pic>
            <p:nvPicPr>
              <p:cNvPr id="5" name="墨迹 4"/>
            </p:nvPicPr>
            <p:blipFill>
              <a:blip r:embed="rId8"/>
            </p:blipFill>
            <p:spPr>
              <a:xfrm>
                <a:off x="7277040" y="5862750"/>
                <a:ext cx="529200" cy="478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custDataLst>
                  <p:tags r:id="rId10"/>
                </p:custDataLst>
              </p14:nvPr>
            </p14:nvContentPartPr>
            <p14:xfrm>
              <a:off x="7608660" y="5895870"/>
              <a:ext cx="157320" cy="14760"/>
            </p14:xfrm>
          </p:contentPart>
        </mc:Choice>
        <mc:Fallback xmlns="">
          <p:pic>
            <p:nvPicPr>
              <p:cNvPr id="6" name="墨迹 5"/>
            </p:nvPicPr>
            <p:blipFill>
              <a:blip r:embed="rId11"/>
            </p:blipFill>
            <p:spPr>
              <a:xfrm>
                <a:off x="7608660" y="5895870"/>
                <a:ext cx="157320" cy="147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custDataLst>
                  <p:tags r:id="rId13"/>
                </p:custDataLst>
              </p14:nvPr>
            </p14:nvContentPartPr>
            <p14:xfrm>
              <a:off x="6919920" y="5610390"/>
              <a:ext cx="186120" cy="352800"/>
            </p14:xfrm>
          </p:contentPart>
        </mc:Choice>
        <mc:Fallback xmlns="">
          <p:pic>
            <p:nvPicPr>
              <p:cNvPr id="7" name="墨迹 6"/>
            </p:nvPicPr>
            <p:blipFill>
              <a:blip r:embed="rId14"/>
            </p:blipFill>
            <p:spPr>
              <a:xfrm>
                <a:off x="6919920" y="5610390"/>
                <a:ext cx="186120" cy="352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custDataLst>
                  <p:tags r:id="rId16"/>
                </p:custDataLst>
              </p14:nvPr>
            </p14:nvContentPartPr>
            <p14:xfrm>
              <a:off x="7800840" y="5848350"/>
              <a:ext cx="576720" cy="57600"/>
            </p14:xfrm>
          </p:contentPart>
        </mc:Choice>
        <mc:Fallback xmlns="">
          <p:pic>
            <p:nvPicPr>
              <p:cNvPr id="8" name="墨迹 7"/>
            </p:nvPicPr>
            <p:blipFill>
              <a:blip r:embed="rId17"/>
            </p:blipFill>
            <p:spPr>
              <a:xfrm>
                <a:off x="7800840" y="5848350"/>
                <a:ext cx="576720" cy="57600"/>
              </a:xfrm>
              <a:prstGeom prst="rect"/>
            </p:spPr>
          </p:pic>
        </mc:Fallback>
      </mc:AlternateContent>
      <p:sp>
        <p:nvSpPr>
          <p:cNvPr id="4" name="文本框 3"/>
          <p:cNvSpPr txBox="1"/>
          <p:nvPr>
            <p:custDataLst>
              <p:tags r:id="rId18"/>
            </p:custDataLst>
          </p:nvPr>
        </p:nvSpPr>
        <p:spPr>
          <a:xfrm>
            <a:off x="405130" y="942975"/>
            <a:ext cx="11167745" cy="6000750"/>
          </a:xfrm>
          <a:prstGeom prst="rect">
            <a:avLst/>
          </a:prstGeom>
          <a:noFill/>
        </p:spPr>
        <p:txBody>
          <a:bodyPr wrap="square" rtlCol="0">
            <a:spAutoFit/>
          </a:bodyPr>
          <a:p>
            <a:pPr algn="just"/>
            <a:r>
              <a:rPr lang="zh-CN" altLang="en-US" sz="2400" b="1">
                <a:latin typeface="微软雅黑" panose="020B0503020204020204" charset="-122"/>
                <a:ea typeface="微软雅黑" panose="020B0503020204020204" charset="-122"/>
                <a:cs typeface="微软雅黑" panose="020B0503020204020204" charset="-122"/>
              </a:rPr>
              <a:t>两个局限性</a:t>
            </a:r>
            <a:endParaRPr lang="zh-CN" altLang="en-US" sz="2400" b="1">
              <a:latin typeface="微软雅黑" panose="020B0503020204020204" charset="-122"/>
              <a:ea typeface="微软雅黑" panose="020B0503020204020204" charset="-122"/>
              <a:cs typeface="微软雅黑" panose="020B0503020204020204" charset="-122"/>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rPr>
              <a:t>在处理文本感知PPM的实验集中使用了一个事件日志。这个实验设计决策归因于只有很少的文本丰富事件日志。在数据方面，文章作者认为，当使用包含</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更多文本量的事件日志</a:t>
            </a:r>
            <a:r>
              <a:rPr lang="zh-CN" altLang="en-US" sz="2400">
                <a:latin typeface="微软雅黑" panose="020B0503020204020204" charset="-122"/>
                <a:ea typeface="微软雅黑" panose="020B0503020204020204" charset="-122"/>
                <a:cs typeface="微软雅黑" panose="020B0503020204020204" charset="-122"/>
              </a:rPr>
              <a:t>时，上下文化的单词嵌入的影响将变得更加明显。通常，更大的文本语料库承诺了更多的对预测未来过程属性有价值的信息内容。</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rPr>
              <a:t>如果使用贝叶斯搜索进行更详尽的</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超参数搜索</a:t>
            </a:r>
            <a:r>
              <a:rPr lang="zh-CN" altLang="en-US" sz="2400">
                <a:latin typeface="微软雅黑" panose="020B0503020204020204" charset="-122"/>
                <a:ea typeface="微软雅黑" panose="020B0503020204020204" charset="-122"/>
                <a:cs typeface="微软雅黑" panose="020B0503020204020204" charset="-122"/>
              </a:rPr>
              <a:t>，特别是关于比特微调的超参数，可以确定TAPPBERT的预测性能可以进一步提高。</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b="1">
                <a:latin typeface="微软雅黑" panose="020B0503020204020204" charset="-122"/>
                <a:ea typeface="微软雅黑" panose="020B0503020204020204" charset="-122"/>
                <a:cs typeface="微软雅黑" panose="020B0503020204020204" charset="-122"/>
              </a:rPr>
              <a:t>未来研究</a:t>
            </a:r>
            <a:endParaRPr lang="zh-CN" altLang="en-US" sz="2400" b="1">
              <a:latin typeface="微软雅黑" panose="020B0503020204020204" charset="-122"/>
              <a:ea typeface="微软雅黑" panose="020B0503020204020204" charset="-122"/>
              <a:cs typeface="微软雅黑" panose="020B0503020204020204" charset="-122"/>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rPr>
              <a:t>评估其他包含更大的文本语料库的文本事件日志，以更好地理解在BERT微调过程中使用的文本量对过程预测结果的影响。</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rPr>
              <a:t>研究通过BERT生成的单词嵌入对其他为PPM设计的DNN架构的预测性能的影响。</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rPr>
              <a:t>其他创建上下文化单词嵌入的方法可以成为PPM未来研究的主题。</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lgn="just">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endParaRPr>
          </a:p>
          <a:p>
            <a:pPr indent="0" algn="just">
              <a:buFont typeface="Wingdings" panose="05000000000000000000" charset="0"/>
              <a:buNone/>
            </a:pPr>
            <a:r>
              <a:rPr lang="zh-CN" altLang="en-US" sz="2400">
                <a:latin typeface="微软雅黑" panose="020B0503020204020204" charset="-122"/>
                <a:ea typeface="微软雅黑" panose="020B0503020204020204" charset="-122"/>
                <a:cs typeface="微软雅黑" panose="020B0503020204020204" charset="-122"/>
              </a:rPr>
              <a:t>https://github.com/fau-is/tappbert</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1"/>
          <a:srcRect l="20133" b="45801"/>
          <a:stretch>
            <a:fillRect/>
          </a:stretch>
        </p:blipFill>
        <p:spPr>
          <a:xfrm>
            <a:off x="8146473" y="0"/>
            <a:ext cx="4045527" cy="3716977"/>
          </a:xfrm>
          <a:prstGeom prst="rect">
            <a:avLst/>
          </a:prstGeom>
        </p:spPr>
      </p:pic>
      <p:pic>
        <p:nvPicPr>
          <p:cNvPr id="12" name="图片 11"/>
          <p:cNvPicPr>
            <a:picLocks noChangeAspect="1"/>
          </p:cNvPicPr>
          <p:nvPr/>
        </p:nvPicPr>
        <p:blipFill>
          <a:blip r:embed="rId2"/>
          <a:stretch>
            <a:fillRect/>
          </a:stretch>
        </p:blipFill>
        <p:spPr>
          <a:xfrm>
            <a:off x="0" y="0"/>
            <a:ext cx="3026478" cy="2945081"/>
          </a:xfrm>
          <a:prstGeom prst="rect">
            <a:avLst/>
          </a:prstGeom>
        </p:spPr>
      </p:pic>
      <p:pic>
        <p:nvPicPr>
          <p:cNvPr id="13" name="图片 12"/>
          <p:cNvPicPr>
            <a:picLocks noChangeAspect="1"/>
          </p:cNvPicPr>
          <p:nvPr/>
        </p:nvPicPr>
        <p:blipFill>
          <a:blip r:embed="rId3"/>
          <a:stretch>
            <a:fillRect/>
          </a:stretch>
        </p:blipFill>
        <p:spPr>
          <a:xfrm>
            <a:off x="-174501" y="3554344"/>
            <a:ext cx="3026478" cy="3303655"/>
          </a:xfrm>
          <a:prstGeom prst="rect">
            <a:avLst/>
          </a:prstGeom>
        </p:spPr>
      </p:pic>
      <p:pic>
        <p:nvPicPr>
          <p:cNvPr id="14" name="图片 13"/>
          <p:cNvPicPr>
            <a:picLocks noChangeAspect="1"/>
          </p:cNvPicPr>
          <p:nvPr/>
        </p:nvPicPr>
        <p:blipFill>
          <a:blip r:embed="rId4"/>
          <a:stretch>
            <a:fillRect/>
          </a:stretch>
        </p:blipFill>
        <p:spPr>
          <a:xfrm>
            <a:off x="7461956" y="3871356"/>
            <a:ext cx="4730043" cy="3416788"/>
          </a:xfrm>
          <a:prstGeom prst="rect">
            <a:avLst/>
          </a:prstGeom>
        </p:spPr>
      </p:pic>
      <p:sp>
        <p:nvSpPr>
          <p:cNvPr id="6" name="文本框 5"/>
          <p:cNvSpPr txBox="1"/>
          <p:nvPr/>
        </p:nvSpPr>
        <p:spPr>
          <a:xfrm>
            <a:off x="4637405" y="2515235"/>
            <a:ext cx="2823845" cy="110680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schemeClr val="accent1">
                    <a:lumMod val="7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Arial" panose="020B0604020202020204" pitchFamily="34" charset="0"/>
              </a:rPr>
              <a:t>谢谢</a:t>
            </a:r>
            <a:endParaRPr kumimoji="0" lang="zh-CN" altLang="en-US" sz="6600" b="0" i="0" u="none" strike="noStrike" kern="1200" cap="none" spc="0" normalizeH="0" baseline="0" noProof="0" dirty="0">
              <a:ln>
                <a:noFill/>
              </a:ln>
              <a:solidFill>
                <a:schemeClr val="accent1">
                  <a:lumMod val="75000"/>
                </a:schemeClr>
              </a:solidFill>
              <a:effectLst>
                <a:outerShdw blurRad="63500" sx="102000" sy="102000" algn="ctr" rotWithShape="0">
                  <a:schemeClr val="bg1">
                    <a:alpha val="20000"/>
                  </a:schemeClr>
                </a:outerShdw>
              </a:effectLst>
              <a:uLnTx/>
              <a:uFillTx/>
              <a:latin typeface="微软雅黑" panose="020B0503020204020204" charset="-122"/>
              <a:ea typeface="微软雅黑" panose="020B0503020204020204" charset="-122"/>
              <a:sym typeface="Arial" panose="020B0604020202020204" pitchFamily="34" charset="0"/>
            </a:endParaRPr>
          </a:p>
        </p:txBody>
      </p:sp>
      <p:sp>
        <p:nvSpPr>
          <p:cNvPr id="7" name="文本框 6"/>
          <p:cNvSpPr txBox="1"/>
          <p:nvPr/>
        </p:nvSpPr>
        <p:spPr>
          <a:xfrm>
            <a:off x="2121478" y="3552688"/>
            <a:ext cx="7566738" cy="768350"/>
          </a:xfrm>
          <a:prstGeom prst="rect">
            <a:avLst/>
          </a:prstGeom>
          <a:noFill/>
        </p:spPr>
        <p:txBody>
          <a:bodyPr wrap="square" rtlCol="0">
            <a:spAutoFit/>
          </a:bodyPr>
          <a:lstStyle/>
          <a:p>
            <a:pPr algn="dist"/>
            <a:r>
              <a:rPr lang="en-US" altLang="zh-CN" sz="4400" dirty="0">
                <a:solidFill>
                  <a:schemeClr val="accent2"/>
                </a:solidFill>
                <a:latin typeface="微软雅黑" panose="020B0503020204020204" charset="-122"/>
                <a:ea typeface="微软雅黑" panose="020B0503020204020204" charset="-122"/>
                <a:cs typeface="+mn-ea"/>
                <a:sym typeface="+mn-lt"/>
              </a:rPr>
              <a:t>THANK</a:t>
            </a:r>
            <a:r>
              <a:rPr lang="zh-CN" altLang="en-US" sz="4400" dirty="0">
                <a:solidFill>
                  <a:schemeClr val="accent2"/>
                </a:solidFill>
                <a:latin typeface="微软雅黑" panose="020B0503020204020204" charset="-122"/>
                <a:ea typeface="微软雅黑" panose="020B0503020204020204" charset="-122"/>
                <a:cs typeface="+mn-ea"/>
                <a:sym typeface="+mn-lt"/>
              </a:rPr>
              <a:t> </a:t>
            </a:r>
            <a:r>
              <a:rPr lang="en-US" altLang="zh-CN" sz="4400" dirty="0">
                <a:solidFill>
                  <a:schemeClr val="accent2"/>
                </a:solidFill>
                <a:latin typeface="微软雅黑" panose="020B0503020204020204" charset="-122"/>
                <a:ea typeface="微软雅黑" panose="020B0503020204020204" charset="-122"/>
                <a:cs typeface="+mn-ea"/>
                <a:sym typeface="+mn-lt"/>
              </a:rPr>
              <a:t>YOU</a:t>
            </a:r>
            <a:endParaRPr lang="zh-CN" altLang="en-US" sz="4400" dirty="0">
              <a:solidFill>
                <a:schemeClr val="accent2"/>
              </a:solidFill>
              <a:latin typeface="微软雅黑" panose="020B0503020204020204" charset="-122"/>
              <a:ea typeface="微软雅黑" panose="020B0503020204020204" charset="-122"/>
              <a:cs typeface="+mn-ea"/>
              <a:sym typeface="+mn-lt"/>
            </a:endParaRPr>
          </a:p>
        </p:txBody>
      </p:sp>
      <p:sp>
        <p:nvSpPr>
          <p:cNvPr id="10" name="PA-矩形 4"/>
          <p:cNvSpPr/>
          <p:nvPr>
            <p:custDataLst>
              <p:tags r:id="rId5"/>
            </p:custDataLst>
          </p:nvPr>
        </p:nvSpPr>
        <p:spPr>
          <a:xfrm>
            <a:off x="8036696" y="5942646"/>
            <a:ext cx="3656542" cy="306705"/>
          </a:xfrm>
          <a:prstGeom prst="rect">
            <a:avLst/>
          </a:prstGeom>
          <a:noFill/>
        </p:spPr>
        <p:txBody>
          <a:bodyPr wrap="square" anchor="ctr">
            <a:spAutoFit/>
          </a:bodyPr>
          <a:lstStyle/>
          <a:p>
            <a:pPr algn="ct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汇报人：</a:t>
            </a:r>
            <a:r>
              <a:rPr lang="en-GB"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 </a:t>
            </a:r>
            <a:r>
              <a:rPr lang="zh-CN" altLang="en-GB"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聂雅梅</a:t>
            </a:r>
            <a:r>
              <a:rPr lang="zh-CN" altLang="en-US" sz="1400" dirty="0" smtClean="0">
                <a:solidFill>
                  <a:schemeClr val="tx1">
                    <a:lumMod val="75000"/>
                    <a:lumOff val="25000"/>
                  </a:schemeClr>
                </a:solidFill>
                <a:latin typeface="思源黑体 CN Light" panose="020B0300000000000000" pitchFamily="34" charset="-122"/>
                <a:ea typeface="思源黑体 CN Light" panose="020B0300000000000000" pitchFamily="3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时间</a:t>
            </a:r>
            <a:r>
              <a:rPr lang="zh-CN" altLang="en-US"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2023.08.01</a:t>
            </a:r>
            <a:endPar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8748395" y="776605"/>
            <a:ext cx="3431540" cy="6080760"/>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10" name="等腰三角形 25"/>
            <p:cNvSpPr/>
            <p:nvPr>
              <p:custDataLst>
                <p:tags r:id="rId1"/>
              </p:custDataLst>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等腰三角形 26"/>
            <p:cNvSpPr/>
            <p:nvPr>
              <p:custDataLst>
                <p:tags r:id="rId2"/>
              </p:custDataLst>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3" name="矩形 12"/>
            <p:cNvSpPr/>
            <p:nvPr>
              <p:custDataLst>
                <p:tags r:id="rId3"/>
              </p:custDataLst>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2" name="组合 1"/>
          <p:cNvGrpSpPr/>
          <p:nvPr/>
        </p:nvGrpSpPr>
        <p:grpSpPr>
          <a:xfrm>
            <a:off x="0" y="1"/>
            <a:ext cx="8888095" cy="6857999"/>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3" name="等腰三角形 25"/>
            <p:cNvSpPr/>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等腰三角形 26"/>
            <p:cNvSpPr/>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 name="矩形 4"/>
            <p:cNvSpPr/>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平行四边形 5"/>
            <p:cNvSpPr/>
            <p:nvPr/>
          </p:nvSpPr>
          <p:spPr>
            <a:xfrm>
              <a:off x="376965" y="-35223"/>
              <a:ext cx="1036076" cy="779005"/>
            </a:xfrm>
            <a:prstGeom prst="parallelogram">
              <a:avLst>
                <a:gd name="adj" fmla="val 4820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613677" y="160549"/>
              <a:ext cx="546080" cy="379047"/>
            </a:xfrm>
            <a:prstGeom prst="rect">
              <a:avLst/>
            </a:prstGeom>
            <a:noFill/>
          </p:spPr>
          <p:txBody>
            <a:bodyPr wrap="square" lIns="91440" tIns="45720" rIns="91440" bIns="45720" rtlCol="0">
              <a:spAutoFit/>
            </a:bodyPr>
            <a:lstStyle/>
            <a:p>
              <a:pPr algn="ctr" defTabSz="1219200"/>
              <a:r>
                <a:rPr lang="en-US" altLang="zh-CN"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rPr>
                <a:t>01</a:t>
              </a:r>
              <a:endParaRPr lang="zh-CN" altLang="en-US"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endParaRPr>
            </a:p>
          </p:txBody>
        </p:sp>
      </p:grpSp>
      <p:sp>
        <p:nvSpPr>
          <p:cNvPr id="8" name="TextBox 48"/>
          <p:cNvSpPr txBox="1"/>
          <p:nvPr/>
        </p:nvSpPr>
        <p:spPr>
          <a:xfrm>
            <a:off x="3239770" y="2982595"/>
            <a:ext cx="5914390" cy="768350"/>
          </a:xfrm>
          <a:prstGeom prst="rect">
            <a:avLst/>
          </a:prstGeom>
          <a:noFill/>
        </p:spPr>
        <p:txBody>
          <a:bodyPr wrap="square" lIns="91445" tIns="45721" rIns="91445" bIns="45721" rtlCol="0">
            <a:spAutoFit/>
          </a:bodyPr>
          <a:lstStyle/>
          <a:p>
            <a:pPr algn="ctr"/>
            <a:r>
              <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rPr>
              <a:t>介绍</a:t>
            </a:r>
            <a:endPar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endParaRPr>
          </a:p>
        </p:txBody>
      </p:sp>
      <p:pic>
        <p:nvPicPr>
          <p:cNvPr id="14" name="图片 13"/>
          <p:cNvPicPr>
            <a:picLocks noChangeAspect="1"/>
          </p:cNvPicPr>
          <p:nvPr>
            <p:custDataLst>
              <p:tags r:id="rId4"/>
            </p:custDataLst>
          </p:nvPr>
        </p:nvPicPr>
        <p:blipFill>
          <a:blip r:embed="rId5"/>
          <a:stretch>
            <a:fillRect/>
          </a:stretch>
        </p:blipFill>
        <p:spPr>
          <a:xfrm>
            <a:off x="7461956" y="3871356"/>
            <a:ext cx="4730043" cy="3416788"/>
          </a:xfrm>
          <a:prstGeom prst="rect">
            <a:avLst/>
          </a:prstGeom>
        </p:spPr>
      </p:pic>
      <p:pic>
        <p:nvPicPr>
          <p:cNvPr id="11" name="图片 10"/>
          <p:cNvPicPr>
            <a:picLocks noChangeAspect="1"/>
          </p:cNvPicPr>
          <p:nvPr>
            <p:custDataLst>
              <p:tags r:id="rId6"/>
            </p:custDataLst>
          </p:nvPr>
        </p:nvPicPr>
        <p:blipFill rotWithShape="1">
          <a:blip r:embed="rId7"/>
          <a:srcRect l="20133" b="45801"/>
          <a:stretch>
            <a:fillRect/>
          </a:stretch>
        </p:blipFill>
        <p:spPr>
          <a:xfrm>
            <a:off x="8146473" y="0"/>
            <a:ext cx="4045527" cy="37169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083" y="19732"/>
            <a:ext cx="2679989" cy="645160"/>
          </a:xfrm>
          <a:prstGeom prst="rect">
            <a:avLst/>
          </a:prstGeom>
          <a:noFill/>
        </p:spPr>
        <p:txBody>
          <a:bodyPr wrap="square" rtlCol="0">
            <a:spAutoFit/>
          </a:bodyPr>
          <a:p>
            <a:r>
              <a:rPr lang="zh-CN" altLang="en-US" sz="3600" b="1" dirty="0">
                <a:solidFill>
                  <a:schemeClr val="accent1">
                    <a:lumMod val="75000"/>
                  </a:schemeClr>
                </a:solidFill>
                <a:latin typeface="微软雅黑" panose="020B0503020204020204" charset="-122"/>
                <a:ea typeface="微软雅黑" panose="020B0503020204020204" charset="-122"/>
                <a:sym typeface="微软雅黑" panose="020B0503020204020204" charset="-122"/>
              </a:rPr>
              <a:t>介绍</a:t>
            </a:r>
            <a:endParaRPr lang="zh-CN" altLang="en-US" sz="3600" b="1" dirty="0">
              <a:solidFill>
                <a:schemeClr val="accent1">
                  <a:lumMod val="75000"/>
                </a:schemeClr>
              </a:solidFill>
              <a:latin typeface="微软雅黑" panose="020B0503020204020204" charset="-122"/>
              <a:ea typeface="微软雅黑" panose="020B0503020204020204" charset="-122"/>
              <a:sym typeface="微软雅黑" panose="020B0503020204020204" charset="-122"/>
            </a:endParaRPr>
          </a:p>
        </p:txBody>
      </p:sp>
      <p:sp>
        <p:nvSpPr>
          <p:cNvPr id="2" name="文本框 1"/>
          <p:cNvSpPr txBox="1"/>
          <p:nvPr>
            <p:custDataLst>
              <p:tags r:id="rId3"/>
            </p:custDataLst>
          </p:nvPr>
        </p:nvSpPr>
        <p:spPr>
          <a:xfrm>
            <a:off x="252730" y="857250"/>
            <a:ext cx="11674475" cy="6739255"/>
          </a:xfrm>
          <a:prstGeom prst="rect">
            <a:avLst/>
          </a:prstGeom>
          <a:noFill/>
        </p:spPr>
        <p:txBody>
          <a:bodyPr wrap="square" rtlCol="0">
            <a:spAutoFit/>
          </a:bodyPr>
          <a:p>
            <a:pPr marL="342900" indent="-342900">
              <a:buFont typeface="Wingdings" panose="05000000000000000000" charset="0"/>
              <a:buChar char="l"/>
            </a:pP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预测流程监控</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（PPM）</a:t>
            </a:r>
            <a:endPar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endParaRPr>
          </a:p>
          <a:p>
            <a:pPr lvl="1" indent="0">
              <a:buFont typeface="Wingdings" panose="05000000000000000000" charset="0"/>
              <a:buNone/>
            </a:pPr>
            <a:r>
              <a:rPr lang="zh-CN" altLang="en-US" sz="2400">
                <a:latin typeface="微软雅黑" panose="020B0503020204020204" charset="-122"/>
                <a:ea typeface="微软雅黑" panose="020B0503020204020204" charset="-122"/>
                <a:cs typeface="微软雅黑" panose="020B0503020204020204" charset="-122"/>
                <a:sym typeface="+mn-ea"/>
              </a:rPr>
              <a:t>利用业务流程的事件日志来构建预测模型，以预测正在运行的业务流程的不同属性。</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sym typeface="+mn-ea"/>
              </a:rPr>
              <a:t>及时预期未来所需的业务流程的增量或根本性变化至关重要。预测过程监控（PPM）使流程能够在快速变化的环境中主动行动并采取纠正措施。</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流程上下文</a:t>
            </a:r>
            <a:r>
              <a:rPr lang="zh-CN" altLang="en-US" sz="2400">
                <a:latin typeface="微软雅黑" panose="020B0503020204020204" charset="-122"/>
                <a:ea typeface="微软雅黑" panose="020B0503020204020204" charset="-122"/>
                <a:cs typeface="微软雅黑" panose="020B0503020204020204" charset="-122"/>
                <a:sym typeface="+mn-ea"/>
              </a:rPr>
              <a:t>可以为预测模型添加有价值的信息，最近的PPM技术通常将其合并来改进过程预测。</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sym typeface="+mn-ea"/>
              </a:rPr>
              <a:t>现有的少数具有文本感知能力的PPM方法在捕获语义信息方面受到了</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限制</a:t>
            </a:r>
            <a:r>
              <a:rPr lang="zh-CN" altLang="en-US" sz="2400">
                <a:latin typeface="微软雅黑" panose="020B0503020204020204" charset="-122"/>
                <a:ea typeface="微软雅黑" panose="020B0503020204020204" charset="-122"/>
                <a:cs typeface="微软雅黑" panose="020B0503020204020204" charset="-122"/>
                <a:sym typeface="+mn-ea"/>
              </a:rPr>
              <a:t>，因为同一个词在不同的上下文中出现的不同含义，</a:t>
            </a:r>
            <a:r>
              <a:rPr lang="zh-CN" altLang="en-US" sz="2400">
                <a:latin typeface="微软雅黑" panose="020B0503020204020204" charset="-122"/>
                <a:ea typeface="微软雅黑" panose="020B0503020204020204" charset="-122"/>
                <a:cs typeface="微软雅黑" panose="020B0503020204020204" charset="-122"/>
                <a:sym typeface="+mn-ea"/>
              </a:rPr>
              <a:t>被忽略了。</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sym typeface="+mn-ea"/>
              </a:rPr>
              <a:t>现有的PPM技术通常通过考虑关于进程正在运行的上下文的附加记录信息来扩展事件数据的控制流信息，纯粹控制流的方法在提供准确预测方面是有限的，</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当前的PPM技术通常利用上下文信息来改进过程预测</a:t>
            </a:r>
            <a:r>
              <a:rPr lang="zh-CN" altLang="en-US" sz="2400">
                <a:latin typeface="微软雅黑" panose="020B0503020204020204" charset="-122"/>
                <a:ea typeface="微软雅黑" panose="020B0503020204020204" charset="-122"/>
                <a:cs typeface="微软雅黑" panose="020B0503020204020204" charset="-122"/>
                <a:sym typeface="+mn-ea"/>
              </a:rPr>
              <a:t>。</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sym typeface="+mn-ea"/>
            </a:endParaRPr>
          </a:p>
          <a:p>
            <a:pPr indent="0">
              <a:buFont typeface="Wingdings" panose="05000000000000000000" charset="0"/>
              <a:buNone/>
            </a:pP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083" y="19732"/>
            <a:ext cx="2679989" cy="645160"/>
          </a:xfrm>
          <a:prstGeom prst="rect">
            <a:avLst/>
          </a:prstGeom>
          <a:noFill/>
        </p:spPr>
        <p:txBody>
          <a:bodyPr wrap="square" rtlCol="0">
            <a:spAutoFit/>
          </a:bodyPr>
          <a:p>
            <a:r>
              <a:rPr lang="zh-CN" altLang="en-US" sz="3600" b="1" dirty="0">
                <a:solidFill>
                  <a:schemeClr val="accent1">
                    <a:lumMod val="75000"/>
                  </a:schemeClr>
                </a:solidFill>
                <a:latin typeface="微软雅黑" panose="020B0503020204020204" charset="-122"/>
                <a:ea typeface="微软雅黑" panose="020B0503020204020204" charset="-122"/>
                <a:sym typeface="微软雅黑" panose="020B0503020204020204" charset="-122"/>
              </a:rPr>
              <a:t>介绍</a:t>
            </a:r>
            <a:endParaRPr lang="zh-CN" altLang="en-US" sz="3600" b="1" dirty="0">
              <a:solidFill>
                <a:schemeClr val="accent1">
                  <a:lumMod val="75000"/>
                </a:schemeClr>
              </a:solidFill>
              <a:latin typeface="微软雅黑" panose="020B0503020204020204" charset="-122"/>
              <a:ea typeface="微软雅黑" panose="020B0503020204020204" charset="-122"/>
              <a:sym typeface="微软雅黑" panose="020B0503020204020204" charset="-122"/>
            </a:endParaRPr>
          </a:p>
        </p:txBody>
      </p:sp>
      <p:sp>
        <p:nvSpPr>
          <p:cNvPr id="2" name="文本框 1"/>
          <p:cNvSpPr txBox="1"/>
          <p:nvPr>
            <p:custDataLst>
              <p:tags r:id="rId3"/>
            </p:custDataLst>
          </p:nvPr>
        </p:nvSpPr>
        <p:spPr>
          <a:xfrm>
            <a:off x="372110" y="883920"/>
            <a:ext cx="11674475" cy="6000750"/>
          </a:xfrm>
          <a:prstGeom prst="rect">
            <a:avLst/>
          </a:prstGeom>
          <a:noFill/>
        </p:spPr>
        <p:txBody>
          <a:bodyPr wrap="square" rtlCol="0">
            <a:spAutoFit/>
          </a:bodyPr>
          <a:p>
            <a:pPr marL="342900" indent="-342900" algn="just">
              <a:buFont typeface="Wingdings" panose="05000000000000000000" charset="0"/>
              <a:buChar char="l"/>
            </a:pPr>
            <a:r>
              <a:rPr lang="en-US" altLang="zh-CN" sz="2400">
                <a:latin typeface="微软雅黑" panose="020B0503020204020204" charset="-122"/>
                <a:ea typeface="微软雅黑" panose="020B0503020204020204" charset="-122"/>
                <a:cs typeface="微软雅黑" panose="020B0503020204020204" charset="-122"/>
                <a:sym typeface="+mn-ea"/>
              </a:rPr>
              <a:t>现有的少数具有文本感知的PPM解决方案将</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文本转换为向量表示</a:t>
            </a:r>
            <a:r>
              <a:rPr lang="en-US" altLang="zh-CN" sz="2400">
                <a:latin typeface="微软雅黑" panose="020B0503020204020204" charset="-122"/>
                <a:ea typeface="微软雅黑" panose="020B0503020204020204" charset="-122"/>
                <a:cs typeface="微软雅黑" panose="020B0503020204020204" charset="-122"/>
                <a:sym typeface="+mn-ea"/>
              </a:rPr>
              <a:t>，可以使用传统的向量化方法（</a:t>
            </a:r>
            <a:r>
              <a:rPr lang="zh-CN" altLang="en-US" sz="2400">
                <a:latin typeface="微软雅黑" panose="020B0503020204020204" charset="-122"/>
                <a:ea typeface="微软雅黑" panose="020B0503020204020204" charset="-122"/>
                <a:cs typeface="微软雅黑" panose="020B0503020204020204" charset="-122"/>
                <a:sym typeface="+mn-ea"/>
              </a:rPr>
              <a:t>如，</a:t>
            </a:r>
            <a:r>
              <a:rPr lang="en-US" altLang="zh-CN" sz="2400">
                <a:latin typeface="微软雅黑" panose="020B0503020204020204" charset="-122"/>
                <a:ea typeface="微软雅黑" panose="020B0503020204020204" charset="-122"/>
                <a:cs typeface="微软雅黑" panose="020B0503020204020204" charset="-122"/>
                <a:sym typeface="+mn-ea"/>
              </a:rPr>
              <a:t>BoW或Doc2Vec ）进行处理。这些方法在捕获语义信息作为</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多义词方面受到限制</a:t>
            </a:r>
            <a:r>
              <a:rPr lang="en-US" altLang="zh-CN" sz="2400">
                <a:latin typeface="微软雅黑" panose="020B0503020204020204" charset="-122"/>
                <a:ea typeface="微软雅黑" panose="020B0503020204020204" charset="-122"/>
                <a:cs typeface="微软雅黑" panose="020B0503020204020204" charset="-122"/>
                <a:sym typeface="+mn-ea"/>
              </a:rPr>
              <a:t>，这些词根据句子发生的语境有不同的含义，总是用相同的向量表示。因此，一个词的上下文意义就被忽略了。</a:t>
            </a:r>
            <a:endParaRPr lang="en-US" altLang="zh-CN"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sym typeface="+mn-ea"/>
              </a:rPr>
              <a:t>自然语言处理（NLP）研究通过在大型语料库上预先训练的语境化单词嵌入来解决了歧义词的问题。</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上下文单词嵌入</a:t>
            </a:r>
            <a:r>
              <a:rPr lang="zh-CN" altLang="en-US" sz="2400">
                <a:latin typeface="微软雅黑" panose="020B0503020204020204" charset="-122"/>
                <a:ea typeface="微软雅黑" panose="020B0503020204020204" charset="-122"/>
                <a:cs typeface="微软雅黑" panose="020B0503020204020204" charset="-122"/>
                <a:sym typeface="+mn-ea"/>
              </a:rPr>
              <a:t>在生成一个单词的向量表示时考虑了包含一个句子的所有单词。</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lgn="just">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lgn="just">
              <a:buFont typeface="Wingdings" panose="05000000000000000000" charset="0"/>
              <a:buChar char="l"/>
            </a:pPr>
            <a:r>
              <a:rPr lang="zh-CN" altLang="en-US" sz="2400">
                <a:latin typeface="微软雅黑" panose="020B0503020204020204" charset="-122"/>
                <a:ea typeface="微软雅黑" panose="020B0503020204020204" charset="-122"/>
                <a:cs typeface="微软雅黑" panose="020B0503020204020204" charset="-122"/>
                <a:sym typeface="+mn-ea"/>
              </a:rPr>
              <a:t>目前还没有尝试在PPM中利用上下文词表示。</a:t>
            </a:r>
            <a:endParaRPr lang="zh-CN" altLang="en-US" sz="2400">
              <a:latin typeface="微软雅黑" panose="020B0503020204020204" charset="-122"/>
              <a:ea typeface="微软雅黑" panose="020B0503020204020204" charset="-122"/>
              <a:cs typeface="微软雅黑" panose="020B0503020204020204" charset="-122"/>
              <a:sym typeface="+mn-ea"/>
            </a:endParaRPr>
          </a:p>
          <a:p>
            <a:pPr indent="457200" algn="just">
              <a:buFont typeface="Wingdings" panose="05000000000000000000" charset="0"/>
              <a:buNone/>
            </a:pP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本文研究贡献</a:t>
            </a:r>
            <a:endPar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endParaRPr>
          </a:p>
          <a:p>
            <a:pPr marL="800100" lvl="1" indent="-342900">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sym typeface="+mn-ea"/>
              </a:rPr>
              <a:t>提出了一种文本感知的PPM技术，使用上下文单词嵌入来预测下一个活动和运行进程实例的下一个活动和下一个时间戳。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800100" lvl="1" indent="-342900">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sym typeface="+mn-ea"/>
              </a:rPr>
              <a:t>该技术提高了两种预测任务的预测性能。</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800100" lvl="1" indent="-342900">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sym typeface="+mn-ea"/>
              </a:rPr>
              <a:t>在一个真实世界的事件日志上评估我们的方法。</a:t>
            </a:r>
            <a:endParaRPr lang="zh-CN" altLang="en-US" sz="2400">
              <a:latin typeface="微软雅黑" panose="020B0503020204020204" charset="-122"/>
              <a:ea typeface="微软雅黑" panose="020B0503020204020204" charset="-122"/>
              <a:cs typeface="微软雅黑" panose="020B0503020204020204" charset="-122"/>
              <a:sym typeface="+mn-ea"/>
            </a:endParaRPr>
          </a:p>
          <a:p>
            <a:pPr marL="342900" indent="-342900">
              <a:buFont typeface="Wingdings" panose="05000000000000000000" charset="0"/>
              <a:buChar char="l"/>
            </a:pP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8748395" y="776605"/>
            <a:ext cx="3431540" cy="6080760"/>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10" name="等腰三角形 25"/>
            <p:cNvSpPr/>
            <p:nvPr>
              <p:custDataLst>
                <p:tags r:id="rId1"/>
              </p:custDataLst>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2" name="等腰三角形 26"/>
            <p:cNvSpPr/>
            <p:nvPr>
              <p:custDataLst>
                <p:tags r:id="rId2"/>
              </p:custDataLst>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13" name="矩形 12"/>
            <p:cNvSpPr/>
            <p:nvPr>
              <p:custDataLst>
                <p:tags r:id="rId3"/>
              </p:custDataLst>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grpSp>
        <p:nvGrpSpPr>
          <p:cNvPr id="2" name="组合 1"/>
          <p:cNvGrpSpPr/>
          <p:nvPr/>
        </p:nvGrpSpPr>
        <p:grpSpPr>
          <a:xfrm>
            <a:off x="0" y="1"/>
            <a:ext cx="8888095" cy="6857999"/>
            <a:chOff x="170694" y="-926521"/>
            <a:chExt cx="2869388" cy="2561772"/>
          </a:xfrm>
          <a:gradFill>
            <a:gsLst>
              <a:gs pos="0">
                <a:schemeClr val="accent1">
                  <a:lumMod val="67000"/>
                </a:schemeClr>
              </a:gs>
              <a:gs pos="48000">
                <a:schemeClr val="accent1">
                  <a:lumMod val="97000"/>
                  <a:lumOff val="3000"/>
                </a:schemeClr>
              </a:gs>
              <a:gs pos="100000">
                <a:schemeClr val="accent1">
                  <a:lumMod val="60000"/>
                  <a:lumOff val="40000"/>
                </a:schemeClr>
              </a:gs>
            </a:gsLst>
            <a:lin ang="19200000" scaled="0"/>
          </a:gradFill>
        </p:grpSpPr>
        <p:sp>
          <p:nvSpPr>
            <p:cNvPr id="3" name="等腰三角形 25"/>
            <p:cNvSpPr/>
            <p:nvPr/>
          </p:nvSpPr>
          <p:spPr>
            <a:xfrm>
              <a:off x="1233863" y="177982"/>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4" name="等腰三角形 26"/>
            <p:cNvSpPr/>
            <p:nvPr/>
          </p:nvSpPr>
          <p:spPr>
            <a:xfrm flipV="1">
              <a:off x="200258" y="602633"/>
              <a:ext cx="355284" cy="35651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5" name="矩形 4"/>
            <p:cNvSpPr/>
            <p:nvPr/>
          </p:nvSpPr>
          <p:spPr>
            <a:xfrm>
              <a:off x="170694" y="-926521"/>
              <a:ext cx="2869388" cy="2561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6" name="平行四边形 5"/>
            <p:cNvSpPr/>
            <p:nvPr/>
          </p:nvSpPr>
          <p:spPr>
            <a:xfrm>
              <a:off x="376965" y="-35223"/>
              <a:ext cx="1036076" cy="779005"/>
            </a:xfrm>
            <a:prstGeom prst="parallelogram">
              <a:avLst>
                <a:gd name="adj" fmla="val 4820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7" name="文本框 6"/>
            <p:cNvSpPr txBox="1"/>
            <p:nvPr/>
          </p:nvSpPr>
          <p:spPr>
            <a:xfrm>
              <a:off x="613677" y="160549"/>
              <a:ext cx="546080" cy="379047"/>
            </a:xfrm>
            <a:prstGeom prst="rect">
              <a:avLst/>
            </a:prstGeom>
            <a:noFill/>
          </p:spPr>
          <p:txBody>
            <a:bodyPr wrap="square" lIns="91440" tIns="45720" rIns="91440" bIns="45720" rtlCol="0">
              <a:spAutoFit/>
            </a:bodyPr>
            <a:lstStyle/>
            <a:p>
              <a:pPr algn="ctr" defTabSz="1219200"/>
              <a:r>
                <a:rPr lang="en-US" altLang="zh-CN"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rPr>
                <a:t>02</a:t>
              </a:r>
              <a:endParaRPr lang="zh-CN" altLang="en-US" sz="6000" dirty="0">
                <a:solidFill>
                  <a:schemeClr val="accent1">
                    <a:lumMod val="75000"/>
                  </a:schemeClr>
                </a:solidFill>
                <a:latin typeface="微软雅黑" panose="020B0503020204020204" charset="-122"/>
                <a:ea typeface="微软雅黑" panose="020B0503020204020204" charset="-122"/>
                <a:sym typeface="FZHei-B01S" panose="02010601030101010101" pitchFamily="2" charset="-122"/>
              </a:endParaRPr>
            </a:p>
          </p:txBody>
        </p:sp>
      </p:grpSp>
      <p:sp>
        <p:nvSpPr>
          <p:cNvPr id="8" name="TextBox 48"/>
          <p:cNvSpPr txBox="1"/>
          <p:nvPr/>
        </p:nvSpPr>
        <p:spPr>
          <a:xfrm>
            <a:off x="3239770" y="2982595"/>
            <a:ext cx="5914390" cy="768350"/>
          </a:xfrm>
          <a:prstGeom prst="rect">
            <a:avLst/>
          </a:prstGeom>
          <a:noFill/>
        </p:spPr>
        <p:txBody>
          <a:bodyPr wrap="square" lIns="91445" tIns="45721" rIns="91445" bIns="45721" rtlCol="0">
            <a:spAutoFit/>
          </a:bodyPr>
          <a:lstStyle/>
          <a:p>
            <a:pPr algn="ctr"/>
            <a:r>
              <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rPr>
              <a:t>背景</a:t>
            </a:r>
            <a:endParaRPr lang="zh-CN" altLang="en-US" sz="4400" dirty="0">
              <a:solidFill>
                <a:schemeClr val="bg1"/>
              </a:solidFill>
              <a:latin typeface="微软雅黑" panose="020B0503020204020204" charset="-122"/>
              <a:ea typeface="微软雅黑" panose="020B0503020204020204" charset="-122"/>
              <a:sym typeface="FZHei-B01S" panose="02010601030101010101" pitchFamily="2" charset="-122"/>
            </a:endParaRPr>
          </a:p>
        </p:txBody>
      </p:sp>
      <p:pic>
        <p:nvPicPr>
          <p:cNvPr id="14" name="图片 13"/>
          <p:cNvPicPr>
            <a:picLocks noChangeAspect="1"/>
          </p:cNvPicPr>
          <p:nvPr>
            <p:custDataLst>
              <p:tags r:id="rId4"/>
            </p:custDataLst>
          </p:nvPr>
        </p:nvPicPr>
        <p:blipFill>
          <a:blip r:embed="rId5"/>
          <a:stretch>
            <a:fillRect/>
          </a:stretch>
        </p:blipFill>
        <p:spPr>
          <a:xfrm>
            <a:off x="7461956" y="3871356"/>
            <a:ext cx="4730043" cy="3416788"/>
          </a:xfrm>
          <a:prstGeom prst="rect">
            <a:avLst/>
          </a:prstGeom>
        </p:spPr>
      </p:pic>
      <p:pic>
        <p:nvPicPr>
          <p:cNvPr id="11" name="图片 10"/>
          <p:cNvPicPr>
            <a:picLocks noChangeAspect="1"/>
          </p:cNvPicPr>
          <p:nvPr>
            <p:custDataLst>
              <p:tags r:id="rId6"/>
            </p:custDataLst>
          </p:nvPr>
        </p:nvPicPr>
        <p:blipFill rotWithShape="1">
          <a:blip r:embed="rId7"/>
          <a:srcRect l="20133" b="45801"/>
          <a:stretch>
            <a:fillRect/>
          </a:stretch>
        </p:blipFill>
        <p:spPr>
          <a:xfrm>
            <a:off x="8146473" y="0"/>
            <a:ext cx="4045527" cy="37169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zh-CN" altLang="en-US" sz="2400" u="sng">
                  <a:latin typeface="微软雅黑" panose="020B0503020204020204" charset="-122"/>
                  <a:ea typeface="微软雅黑" panose="020B0503020204020204" charset="-122"/>
                  <a:cs typeface="微软雅黑" panose="020B0503020204020204" charset="-122"/>
                  <a:sym typeface="+mn-ea"/>
                </a:rPr>
                <a:t>随着深度学习的快速发展和成功的应用，许多神经网络模型被设计用于剩余时间预测。考虑到业务流程中的事件与自然语言处理中的单词相似，我们已经探索了递归神经网络等复杂的网络结构。特别是，具有LSTM结构的rnn已被许多研究所采用。对基本的LSTM模型进行了扩展，进一步提高了预测性能。此外，对抗性学习技术也被用于提高预测性能。</a:t>
              </a:r>
              <a:endParaRPr lang="zh-CN" altLang="en-US" sz="2400" u="sng">
                <a:solidFill>
                  <a:prstClr val="white"/>
                </a:solidFill>
                <a:latin typeface="微软雅黑" panose="020B0503020204020204" charset="-122"/>
                <a:ea typeface="微软雅黑" panose="020B0503020204020204" charset="-122"/>
                <a:cs typeface="微软雅黑" panose="020B0503020204020204" charset="-122"/>
                <a:sym typeface="+mn-ea"/>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u="sng">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3328035" cy="645160"/>
          </a:xfrm>
          <a:prstGeom prst="rect">
            <a:avLst/>
          </a:prstGeom>
          <a:noFill/>
        </p:spPr>
        <p:txBody>
          <a:bodyPr wrap="square" rtlCol="0">
            <a:spAutoFit/>
          </a:bodyPr>
          <a:p>
            <a:r>
              <a:rPr lang="zh-CN" altLang="en-US" sz="3600" b="1" dirty="0">
                <a:solidFill>
                  <a:schemeClr val="accent1">
                    <a:lumMod val="75000"/>
                  </a:schemeClr>
                </a:solidFill>
                <a:latin typeface="微软雅黑" panose="020B0503020204020204" charset="-122"/>
                <a:ea typeface="微软雅黑" panose="020B0503020204020204" charset="-122"/>
                <a:sym typeface="微软雅黑" panose="020B0503020204020204" charset="-122"/>
              </a:rPr>
              <a:t>背景</a:t>
            </a:r>
            <a:endParaRPr lang="zh-CN" altLang="en-US" sz="3600" b="1" dirty="0">
              <a:solidFill>
                <a:schemeClr val="accent1">
                  <a:lumMod val="75000"/>
                </a:schemeClr>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nvSpPr>
        <p:spPr>
          <a:xfrm>
            <a:off x="443230" y="930275"/>
            <a:ext cx="11470640" cy="4892675"/>
          </a:xfrm>
          <a:prstGeom prst="rect">
            <a:avLst/>
          </a:prstGeom>
          <a:noFill/>
        </p:spPr>
        <p:txBody>
          <a:bodyPr wrap="square" rtlCol="0" anchor="t">
            <a:spAutoFit/>
          </a:bodyPr>
          <a:p>
            <a:pPr marL="342900" indent="-342900" algn="just">
              <a:buFont typeface="Wingdings" panose="05000000000000000000" charset="0"/>
              <a:buChar char="Ø"/>
            </a:pP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Definition 1 (Event, Case, Event Log)</a:t>
            </a:r>
            <a:endPar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endParaRPr>
          </a:p>
          <a:p>
            <a:pPr algn="just"/>
            <a:endParaRPr lang="zh-CN" altLang="en-US" sz="2400" b="1">
              <a:latin typeface="微软雅黑" panose="020B0503020204020204" charset="-122"/>
              <a:ea typeface="微软雅黑" panose="020B0503020204020204" charset="-122"/>
              <a:cs typeface="微软雅黑" panose="020B0503020204020204" charset="-122"/>
              <a:sym typeface="+mn-ea"/>
            </a:endParaRPr>
          </a:p>
          <a:p>
            <a:pPr lvl="1" algn="just"/>
            <a:r>
              <a:rPr lang="en-US" altLang="zh-CN" sz="2400">
                <a:latin typeface="微软雅黑" panose="020B0503020204020204" charset="-122"/>
                <a:ea typeface="微软雅黑" panose="020B0503020204020204" charset="-122"/>
                <a:cs typeface="微软雅黑" panose="020B0503020204020204" charset="-122"/>
                <a:sym typeface="+mn-ea"/>
              </a:rPr>
              <a:t>Event</a:t>
            </a:r>
            <a:r>
              <a:rPr lang="zh-CN" altLang="en-US" sz="2400">
                <a:latin typeface="微软雅黑" panose="020B0503020204020204" charset="-122"/>
                <a:ea typeface="微软雅黑" panose="020B0503020204020204" charset="-122"/>
                <a:cs typeface="微软雅黑" panose="020B0503020204020204" charset="-122"/>
                <a:sym typeface="+mn-ea"/>
              </a:rPr>
              <a:t>：e = (c, a, ts, d</a:t>
            </a:r>
            <a:r>
              <a:rPr lang="zh-CN" altLang="en-US" sz="2400" baseline="-25000">
                <a:latin typeface="微软雅黑" panose="020B0503020204020204" charset="-122"/>
                <a:ea typeface="微软雅黑" panose="020B0503020204020204" charset="-122"/>
                <a:cs typeface="微软雅黑" panose="020B0503020204020204" charset="-122"/>
                <a:sym typeface="+mn-ea"/>
              </a:rPr>
              <a:t>1</a:t>
            </a:r>
            <a:r>
              <a:rPr lang="zh-CN" altLang="en-US" sz="2400">
                <a:latin typeface="微软雅黑" panose="020B0503020204020204" charset="-122"/>
                <a:ea typeface="微软雅黑" panose="020B0503020204020204" charset="-122"/>
                <a:cs typeface="微软雅黑" panose="020B0503020204020204" charset="-122"/>
                <a:sym typeface="+mn-ea"/>
              </a:rPr>
              <a:t>,. . . , d</a:t>
            </a:r>
            <a:r>
              <a:rPr lang="zh-CN" altLang="en-US" sz="2400" baseline="-25000">
                <a:latin typeface="微软雅黑" panose="020B0503020204020204" charset="-122"/>
                <a:ea typeface="微软雅黑" panose="020B0503020204020204" charset="-122"/>
                <a:cs typeface="微软雅黑" panose="020B0503020204020204" charset="-122"/>
                <a:sym typeface="+mn-ea"/>
              </a:rPr>
              <a:t>n</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            </a:t>
            </a:r>
            <a:endParaRPr lang="zh-CN" altLang="en-US" sz="2400">
              <a:latin typeface="微软雅黑" panose="020B0503020204020204" charset="-122"/>
              <a:ea typeface="微软雅黑" panose="020B0503020204020204" charset="-122"/>
              <a:cs typeface="微软雅黑" panose="020B0503020204020204" charset="-122"/>
              <a:sym typeface="+mn-ea"/>
            </a:endParaRPr>
          </a:p>
          <a:p>
            <a:pPr lvl="1" algn="just"/>
            <a:r>
              <a:rPr lang="en-US" altLang="zh-CN" sz="2400">
                <a:latin typeface="微软雅黑" panose="020B0503020204020204" charset="-122"/>
                <a:ea typeface="微软雅黑" panose="020B0503020204020204" charset="-122"/>
                <a:cs typeface="微软雅黑" panose="020B0503020204020204" charset="-122"/>
                <a:sym typeface="+mn-ea"/>
              </a:rPr>
              <a:t>Case :   </a:t>
            </a:r>
            <a:endParaRPr lang="en-US" altLang="zh-CN" sz="2400">
              <a:latin typeface="微软雅黑" panose="020B0503020204020204" charset="-122"/>
              <a:ea typeface="微软雅黑" panose="020B0503020204020204" charset="-122"/>
              <a:cs typeface="微软雅黑" panose="020B0503020204020204" charset="-122"/>
              <a:sym typeface="+mn-ea"/>
            </a:endParaRPr>
          </a:p>
          <a:p>
            <a:pPr marL="1714500" lvl="3" indent="-342900" algn="just">
              <a:buFont typeface="Arial" panose="020B0604020202020204" pitchFamily="34" charset="0"/>
              <a:buChar char="•"/>
            </a:pPr>
            <a:r>
              <a:rPr lang="en-US" altLang="zh-CN" sz="2400">
                <a:latin typeface="微软雅黑" panose="020B0503020204020204" charset="-122"/>
                <a:ea typeface="微软雅黑" panose="020B0503020204020204" charset="-122"/>
                <a:cs typeface="微软雅黑" panose="020B0503020204020204" charset="-122"/>
                <a:sym typeface="+mn-ea"/>
              </a:rPr>
              <a:t>σ = ⟨e</a:t>
            </a:r>
            <a:r>
              <a:rPr lang="en-US" altLang="zh-CN" sz="2400" baseline="-25000">
                <a:latin typeface="微软雅黑" panose="020B0503020204020204" charset="-122"/>
                <a:ea typeface="微软雅黑" panose="020B0503020204020204" charset="-122"/>
                <a:cs typeface="微软雅黑" panose="020B0503020204020204" charset="-122"/>
                <a:sym typeface="+mn-ea"/>
              </a:rPr>
              <a:t>1</a:t>
            </a:r>
            <a:r>
              <a:rPr lang="en-US" altLang="zh-CN" sz="2400">
                <a:latin typeface="微软雅黑" panose="020B0503020204020204" charset="-122"/>
                <a:ea typeface="微软雅黑" panose="020B0503020204020204" charset="-122"/>
                <a:cs typeface="微软雅黑" panose="020B0503020204020204" charset="-122"/>
                <a:sym typeface="+mn-ea"/>
              </a:rPr>
              <a:t>, ..., e</a:t>
            </a:r>
            <a:r>
              <a:rPr lang="en-US" altLang="zh-CN" sz="2400" baseline="-25000">
                <a:latin typeface="微软雅黑" panose="020B0503020204020204" charset="-122"/>
                <a:ea typeface="微软雅黑" panose="020B0503020204020204" charset="-122"/>
                <a:cs typeface="微软雅黑" panose="020B0503020204020204" charset="-122"/>
                <a:sym typeface="+mn-ea"/>
              </a:rPr>
              <a:t>|σ|</a:t>
            </a:r>
            <a:r>
              <a:rPr lang="en-US" altLang="zh-CN" sz="2400">
                <a:latin typeface="微软雅黑" panose="020B0503020204020204" charset="-122"/>
                <a:ea typeface="微软雅黑" panose="020B0503020204020204" charset="-122"/>
                <a:cs typeface="微软雅黑" panose="020B0503020204020204" charset="-122"/>
                <a:sym typeface="+mn-ea"/>
              </a:rPr>
              <a:t> ⟩,∀i, j ∈ {1, ..., |σ|}  e</a:t>
            </a:r>
            <a:r>
              <a:rPr lang="en-US" altLang="zh-CN" sz="2400" baseline="-25000">
                <a:latin typeface="微软雅黑" panose="020B0503020204020204" charset="-122"/>
                <a:ea typeface="微软雅黑" panose="020B0503020204020204" charset="-122"/>
                <a:cs typeface="微软雅黑" panose="020B0503020204020204" charset="-122"/>
                <a:sym typeface="+mn-ea"/>
              </a:rPr>
              <a:t>i</a:t>
            </a:r>
            <a:r>
              <a:rPr lang="en-US" altLang="zh-CN" sz="2400">
                <a:latin typeface="微软雅黑" panose="020B0503020204020204" charset="-122"/>
                <a:ea typeface="微软雅黑" panose="020B0503020204020204" charset="-122"/>
                <a:cs typeface="微软雅黑" panose="020B0503020204020204" charset="-122"/>
                <a:sym typeface="+mn-ea"/>
              </a:rPr>
              <a:t>.c = e</a:t>
            </a:r>
            <a:r>
              <a:rPr lang="en-US" altLang="zh-CN" sz="2400" baseline="-25000">
                <a:latin typeface="微软雅黑" panose="020B0503020204020204" charset="-122"/>
                <a:ea typeface="微软雅黑" panose="020B0503020204020204" charset="-122"/>
                <a:cs typeface="微软雅黑" panose="020B0503020204020204" charset="-122"/>
                <a:sym typeface="+mn-ea"/>
              </a:rPr>
              <a:t>j</a:t>
            </a:r>
            <a:r>
              <a:rPr lang="en-US" altLang="zh-CN" sz="2400">
                <a:latin typeface="微软雅黑" panose="020B0503020204020204" charset="-122"/>
                <a:ea typeface="微软雅黑" panose="020B0503020204020204" charset="-122"/>
                <a:cs typeface="微软雅黑" panose="020B0503020204020204" charset="-122"/>
                <a:sym typeface="+mn-ea"/>
              </a:rPr>
              <a:t> .c with i &gt; j</a:t>
            </a:r>
            <a:endParaRPr lang="en-US" altLang="zh-CN" sz="2400">
              <a:latin typeface="微软雅黑" panose="020B0503020204020204" charset="-122"/>
              <a:ea typeface="微软雅黑" panose="020B0503020204020204" charset="-122"/>
              <a:cs typeface="微软雅黑" panose="020B0503020204020204" charset="-122"/>
              <a:sym typeface="+mn-ea"/>
            </a:endParaRPr>
          </a:p>
          <a:p>
            <a:pPr marL="1714500" lvl="3" indent="-342900" algn="just">
              <a:buFont typeface="Arial" panose="020B0604020202020204" pitchFamily="34" charset="0"/>
              <a:buChar char="•"/>
            </a:pPr>
            <a:r>
              <a:rPr lang="en-US" altLang="zh-CN" sz="2400">
                <a:latin typeface="微软雅黑" panose="020B0503020204020204" charset="-122"/>
                <a:ea typeface="微软雅黑" panose="020B0503020204020204" charset="-122"/>
                <a:cs typeface="微软雅黑" panose="020B0503020204020204" charset="-122"/>
                <a:sym typeface="+mn-ea"/>
              </a:rPr>
              <a:t> ⟨x</a:t>
            </a:r>
            <a:r>
              <a:rPr lang="en-US" altLang="zh-CN" sz="2400" baseline="-25000">
                <a:latin typeface="微软雅黑" panose="020B0503020204020204" charset="-122"/>
                <a:ea typeface="微软雅黑" panose="020B0503020204020204" charset="-122"/>
                <a:cs typeface="微软雅黑" panose="020B0503020204020204" charset="-122"/>
                <a:sym typeface="+mn-ea"/>
              </a:rPr>
              <a:t>1</a:t>
            </a:r>
            <a:r>
              <a:rPr lang="en-US" altLang="zh-CN" sz="2400">
                <a:latin typeface="微软雅黑" panose="020B0503020204020204" charset="-122"/>
                <a:ea typeface="微软雅黑" panose="020B0503020204020204" charset="-122"/>
                <a:cs typeface="微软雅黑" panose="020B0503020204020204" charset="-122"/>
                <a:sym typeface="+mn-ea"/>
              </a:rPr>
              <a:t>, ..., x</a:t>
            </a:r>
            <a:r>
              <a:rPr lang="en-US" altLang="zh-CN" sz="2400" baseline="-25000">
                <a:latin typeface="微软雅黑" panose="020B0503020204020204" charset="-122"/>
                <a:ea typeface="微软雅黑" panose="020B0503020204020204" charset="-122"/>
                <a:cs typeface="微软雅黑" panose="020B0503020204020204" charset="-122"/>
                <a:sym typeface="+mn-ea"/>
              </a:rPr>
              <a:t>|σ|</a:t>
            </a:r>
            <a:r>
              <a:rPr lang="en-US" altLang="zh-CN" sz="2400">
                <a:latin typeface="微软雅黑" panose="020B0503020204020204" charset="-122"/>
                <a:ea typeface="微软雅黑" panose="020B0503020204020204" charset="-122"/>
                <a:cs typeface="微软雅黑" panose="020B0503020204020204" charset="-122"/>
                <a:sym typeface="+mn-ea"/>
              </a:rPr>
              <a:t> ⟩</a:t>
            </a:r>
            <a:endParaRPr lang="en-US" altLang="zh-CN" sz="2400">
              <a:latin typeface="微软雅黑" panose="020B0503020204020204" charset="-122"/>
              <a:ea typeface="微软雅黑" panose="020B0503020204020204" charset="-122"/>
              <a:cs typeface="微软雅黑" panose="020B0503020204020204" charset="-122"/>
              <a:sym typeface="+mn-ea"/>
            </a:endParaRPr>
          </a:p>
          <a:p>
            <a:pPr lvl="1" algn="just"/>
            <a:r>
              <a:rPr lang="en-US" altLang="zh-CN" sz="2400">
                <a:latin typeface="微软雅黑" panose="020B0503020204020204" charset="-122"/>
                <a:ea typeface="微软雅黑" panose="020B0503020204020204" charset="-122"/>
                <a:cs typeface="微软雅黑" panose="020B0503020204020204" charset="-122"/>
                <a:sym typeface="+mn-ea"/>
              </a:rPr>
              <a:t>event log L</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 { σ</a:t>
            </a:r>
            <a:r>
              <a:rPr lang="en-US" altLang="zh-CN" sz="2400" baseline="-25000">
                <a:latin typeface="微软雅黑" panose="020B0503020204020204" charset="-122"/>
                <a:ea typeface="微软雅黑" panose="020B0503020204020204" charset="-122"/>
                <a:cs typeface="微软雅黑" panose="020B0503020204020204" charset="-122"/>
                <a:sym typeface="+mn-ea"/>
              </a:rPr>
              <a:t>1</a:t>
            </a:r>
            <a:r>
              <a:rPr lang="en-US" altLang="zh-CN" sz="2400">
                <a:latin typeface="微软雅黑" panose="020B0503020204020204" charset="-122"/>
                <a:ea typeface="微软雅黑" panose="020B0503020204020204" charset="-122"/>
                <a:cs typeface="微软雅黑" panose="020B0503020204020204" charset="-122"/>
                <a:sym typeface="+mn-ea"/>
              </a:rPr>
              <a:t>, ..., σ</a:t>
            </a:r>
            <a:r>
              <a:rPr lang="en-US" altLang="zh-CN" sz="2400" baseline="-25000">
                <a:latin typeface="微软雅黑" panose="020B0503020204020204" charset="-122"/>
                <a:ea typeface="微软雅黑" panose="020B0503020204020204" charset="-122"/>
                <a:cs typeface="微软雅黑" panose="020B0503020204020204" charset="-122"/>
                <a:sym typeface="+mn-ea"/>
              </a:rPr>
              <a:t>|L|</a:t>
            </a:r>
            <a:r>
              <a:rPr lang="en-US" altLang="zh-CN" sz="2400">
                <a:latin typeface="微软雅黑" panose="020B0503020204020204" charset="-122"/>
                <a:ea typeface="微软雅黑" panose="020B0503020204020204" charset="-122"/>
                <a:cs typeface="微软雅黑" panose="020B0503020204020204" charset="-122"/>
                <a:sym typeface="+mn-ea"/>
              </a:rPr>
              <a:t> }</a:t>
            </a:r>
            <a:endParaRPr lang="en-US" altLang="zh-CN" sz="2400">
              <a:latin typeface="微软雅黑" panose="020B0503020204020204" charset="-122"/>
              <a:ea typeface="微软雅黑" panose="020B0503020204020204" charset="-122"/>
              <a:cs typeface="微软雅黑" panose="020B0503020204020204" charset="-122"/>
              <a:sym typeface="+mn-ea"/>
            </a:endParaRPr>
          </a:p>
          <a:p>
            <a:pPr algn="just"/>
            <a:endParaRPr lang="en-US" altLang="zh-CN" sz="2400">
              <a:latin typeface="微软雅黑" panose="020B0503020204020204" charset="-122"/>
              <a:ea typeface="微软雅黑" panose="020B0503020204020204" charset="-122"/>
              <a:cs typeface="微软雅黑" panose="020B0503020204020204" charset="-122"/>
              <a:sym typeface="+mn-ea"/>
            </a:endParaRPr>
          </a:p>
          <a:p>
            <a:pPr marL="342900" indent="-342900" algn="just">
              <a:buClrTx/>
              <a:buSzTx/>
              <a:buFont typeface="Wingdings" panose="05000000000000000000" charset="0"/>
              <a:buChar char="Ø"/>
            </a:pP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Definition 2 (Prefix, Label)</a:t>
            </a:r>
            <a:endPar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endParaRPr>
          </a:p>
          <a:p>
            <a:pPr algn="just"/>
            <a:endPar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endParaRPr>
          </a:p>
          <a:p>
            <a:pPr lvl="1" algn="just"/>
            <a:r>
              <a:rPr lang="en-US" altLang="zh-CN" sz="2400">
                <a:latin typeface="微软雅黑" panose="020B0503020204020204" charset="-122"/>
                <a:ea typeface="微软雅黑" panose="020B0503020204020204" charset="-122"/>
                <a:cs typeface="微软雅黑" panose="020B0503020204020204" charset="-122"/>
                <a:sym typeface="+mn-ea"/>
              </a:rPr>
              <a:t>Prefix</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b="1">
                <a:latin typeface="微软雅黑" panose="020B0503020204020204" charset="-122"/>
                <a:ea typeface="微软雅黑" panose="020B0503020204020204" charset="-122"/>
                <a:cs typeface="微软雅黑" panose="020B0503020204020204" charset="-122"/>
                <a:sym typeface="+mn-ea"/>
              </a:rPr>
              <a:t>                                             , </a:t>
            </a:r>
            <a:r>
              <a:rPr lang="en-US" altLang="zh-CN" sz="2400">
                <a:latin typeface="微软雅黑" panose="020B0503020204020204" charset="-122"/>
                <a:ea typeface="微软雅黑" panose="020B0503020204020204" charset="-122"/>
                <a:cs typeface="微软雅黑" panose="020B0503020204020204" charset="-122"/>
                <a:sym typeface="+mn-ea"/>
              </a:rPr>
              <a:t>0 &lt; k &lt; |σ|</a:t>
            </a:r>
            <a:endParaRPr lang="en-US" altLang="zh-CN" sz="2400">
              <a:latin typeface="微软雅黑" panose="020B0503020204020204" charset="-122"/>
              <a:ea typeface="微软雅黑" panose="020B0503020204020204" charset="-122"/>
              <a:cs typeface="微软雅黑" panose="020B0503020204020204" charset="-122"/>
              <a:sym typeface="+mn-ea"/>
            </a:endParaRPr>
          </a:p>
          <a:p>
            <a:pPr lvl="1" algn="just"/>
            <a:endParaRPr lang="en-US" altLang="zh-CN" sz="2400">
              <a:latin typeface="微软雅黑" panose="020B0503020204020204" charset="-122"/>
              <a:ea typeface="微软雅黑" panose="020B0503020204020204" charset="-122"/>
              <a:cs typeface="微软雅黑" panose="020B0503020204020204" charset="-122"/>
              <a:sym typeface="+mn-ea"/>
            </a:endParaRPr>
          </a:p>
          <a:p>
            <a:pPr lvl="1" algn="just"/>
            <a:r>
              <a:rPr lang="en-US" altLang="zh-CN" sz="2400">
                <a:latin typeface="微软雅黑" panose="020B0503020204020204" charset="-122"/>
                <a:ea typeface="微软雅黑" panose="020B0503020204020204" charset="-122"/>
                <a:cs typeface="微软雅黑" panose="020B0503020204020204" charset="-122"/>
                <a:sym typeface="+mn-ea"/>
              </a:rPr>
              <a:t>Label: </a:t>
            </a:r>
            <a:r>
              <a:rPr lang="en-US" altLang="zh-CN" sz="2400" b="1">
                <a:latin typeface="微软雅黑" panose="020B0503020204020204" charset="-122"/>
                <a:ea typeface="微软雅黑" panose="020B0503020204020204" charset="-122"/>
                <a:cs typeface="微软雅黑" panose="020B0503020204020204" charset="-122"/>
                <a:sym typeface="+mn-ea"/>
              </a:rPr>
              <a:t> </a:t>
            </a:r>
            <a:r>
              <a:rPr lang="en-US" altLang="zh-CN" sz="2400">
                <a:latin typeface="微软雅黑" panose="020B0503020204020204" charset="-122"/>
                <a:ea typeface="微软雅黑" panose="020B0503020204020204" charset="-122"/>
                <a:cs typeface="微软雅黑" panose="020B0503020204020204" charset="-122"/>
                <a:sym typeface="+mn-ea"/>
              </a:rPr>
              <a:t>标签是对长度为k的案例的前缀的注释（即下一个活动或下一个时间戳）。</a:t>
            </a:r>
            <a:endParaRPr lang="en-US" altLang="zh-CN" sz="2400">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custDataLst>
              <p:tags r:id="rId3"/>
            </p:custDataLst>
          </p:nvPr>
        </p:nvPicPr>
        <p:blipFill>
          <a:blip r:embed="rId4"/>
          <a:stretch>
            <a:fillRect/>
          </a:stretch>
        </p:blipFill>
        <p:spPr>
          <a:xfrm>
            <a:off x="2202815" y="4445000"/>
            <a:ext cx="3789680" cy="639445"/>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1930400" y="5926455"/>
            <a:ext cx="5814060" cy="617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zh-CN" altLang="en-US" sz="2400">
                  <a:latin typeface="微软雅黑" panose="020B0503020204020204" charset="-122"/>
                  <a:ea typeface="微软雅黑" panose="020B0503020204020204" charset="-122"/>
                  <a:cs typeface="微软雅黑" panose="020B0503020204020204" charset="-122"/>
                  <a:sym typeface="+mn-ea"/>
                </a:rPr>
                <a:t>随着深度学习的快速发展和成功的应用，许多神经网络模型被设计用于剩余时间预测。考虑到业务流程中的事件与自然语言处理中的单词相似，我们已经探索了递归神经网络等复杂的网络结构。特别是，具有LSTM结构的rnn已被许多研究所采用。对基本的LSTM模型进行了扩展，进一步提高了预测性能。此外，对抗性学习技术也被用于提高预测性能。</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5071745"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背景</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3" name="文本框 2"/>
          <p:cNvSpPr txBox="1"/>
          <p:nvPr>
            <p:custDataLst>
              <p:tags r:id="rId3"/>
            </p:custDataLst>
          </p:nvPr>
        </p:nvSpPr>
        <p:spPr>
          <a:xfrm>
            <a:off x="341630" y="818515"/>
            <a:ext cx="11380470" cy="5262245"/>
          </a:xfrm>
          <a:prstGeom prst="rect">
            <a:avLst/>
          </a:prstGeom>
          <a:noFill/>
        </p:spPr>
        <p:txBody>
          <a:bodyPr wrap="square" rtlCol="0">
            <a:spAutoFit/>
          </a:bodyPr>
          <a:p>
            <a:pPr algn="just"/>
            <a:r>
              <a:rPr lang="zh-CN" altLang="en-US" sz="2400" b="1">
                <a:latin typeface="微软雅黑" panose="020B0503020204020204" charset="-122"/>
                <a:ea typeface="微软雅黑" panose="020B0503020204020204" charset="-122"/>
                <a:cs typeface="微软雅黑" panose="020B0503020204020204" charset="-122"/>
              </a:rPr>
              <a:t>上下文</a:t>
            </a:r>
            <a:r>
              <a:rPr lang="zh-CN" altLang="en-US" sz="2400" b="1">
                <a:latin typeface="微软雅黑" panose="020B0503020204020204" charset="-122"/>
                <a:ea typeface="微软雅黑" panose="020B0503020204020204" charset="-122"/>
                <a:cs typeface="微软雅黑" panose="020B0503020204020204" charset="-122"/>
              </a:rPr>
              <a:t>单词嵌入</a:t>
            </a:r>
            <a:endParaRPr lang="zh-CN" altLang="en-US" sz="2400" b="1">
              <a:latin typeface="微软雅黑" panose="020B0503020204020204" charset="-122"/>
              <a:ea typeface="微软雅黑" panose="020B0503020204020204" charset="-122"/>
              <a:cs typeface="微软雅黑" panose="020B0503020204020204" charset="-122"/>
            </a:endParaRPr>
          </a:p>
          <a:p>
            <a:pPr algn="just"/>
            <a:r>
              <a:rPr lang="zh-CN" altLang="en-US" sz="2400" b="0">
                <a:latin typeface="微软雅黑" panose="020B0503020204020204" charset="-122"/>
                <a:ea typeface="微软雅黑" panose="020B0503020204020204" charset="-122"/>
                <a:cs typeface="微软雅黑" panose="020B0503020204020204" charset="-122"/>
              </a:rPr>
              <a:t>将单词和文档表示为计算模型</a:t>
            </a:r>
            <a:r>
              <a:rPr lang="zh-CN" altLang="en-US" sz="2400" b="0">
                <a:latin typeface="微软雅黑" panose="020B0503020204020204" charset="-122"/>
                <a:ea typeface="微软雅黑" panose="020B0503020204020204" charset="-122"/>
                <a:cs typeface="微软雅黑" panose="020B0503020204020204" charset="-122"/>
              </a:rPr>
              <a:t>可操作的数学实体是NLP 中的一个基本挑战。</a:t>
            </a:r>
            <a:endParaRPr lang="zh-CN" altLang="en-US" sz="2400" b="0">
              <a:latin typeface="微软雅黑" panose="020B0503020204020204" charset="-122"/>
              <a:ea typeface="微软雅黑" panose="020B0503020204020204" charset="-122"/>
              <a:cs typeface="微软雅黑" panose="020B0503020204020204" charset="-122"/>
            </a:endParaRPr>
          </a:p>
          <a:p>
            <a:pPr algn="just"/>
            <a:endParaRPr lang="zh-CN" altLang="en-US" sz="2400" b="0">
              <a:latin typeface="微软雅黑" panose="020B0503020204020204" charset="-122"/>
              <a:ea typeface="微软雅黑" panose="020B0503020204020204" charset="-122"/>
              <a:cs typeface="微软雅黑" panose="020B0503020204020204" charset="-122"/>
            </a:endParaRPr>
          </a:p>
          <a:p>
            <a:pPr algn="just"/>
            <a:r>
              <a:rPr lang="zh-CN" altLang="en-US" sz="2400" b="0">
                <a:latin typeface="微软雅黑" panose="020B0503020204020204" charset="-122"/>
                <a:ea typeface="微软雅黑" panose="020B0503020204020204" charset="-122"/>
                <a:cs typeface="微软雅黑" panose="020B0503020204020204" charset="-122"/>
              </a:rPr>
              <a:t>目前领先的方法将离散单词表示为连续实值空间中的</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固定长度向量</a:t>
            </a:r>
            <a:r>
              <a:rPr lang="zh-CN" altLang="en-US" sz="2400" b="0">
                <a:latin typeface="微软雅黑" panose="020B0503020204020204" charset="-122"/>
                <a:ea typeface="微软雅黑" panose="020B0503020204020204" charset="-122"/>
                <a:cs typeface="微软雅黑" panose="020B0503020204020204" charset="-122"/>
              </a:rPr>
              <a:t>。通常，这些方法依赖于语言建模，其中一个语言模型（LM）是一个单词序列上的概率分布，可以用来预测下一个单词。但它们只考虑每个单词的单一全局表示，忽略了不同的上下文。</a:t>
            </a:r>
            <a:endParaRPr lang="zh-CN" altLang="en-US" sz="2400" b="0">
              <a:latin typeface="微软雅黑" panose="020B0503020204020204" charset="-122"/>
              <a:ea typeface="微软雅黑" panose="020B0503020204020204" charset="-122"/>
              <a:cs typeface="微软雅黑" panose="020B0503020204020204" charset="-122"/>
            </a:endParaRPr>
          </a:p>
          <a:p>
            <a:pPr algn="just"/>
            <a:endParaRPr lang="zh-CN" altLang="en-US" sz="2400" b="0">
              <a:latin typeface="微软雅黑" panose="020B0503020204020204" charset="-122"/>
              <a:ea typeface="微软雅黑" panose="020B0503020204020204" charset="-122"/>
              <a:cs typeface="微软雅黑" panose="020B0503020204020204" charset="-122"/>
            </a:endParaRPr>
          </a:p>
          <a:p>
            <a:pPr algn="just"/>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上下文单词嵌入</a:t>
            </a:r>
            <a:r>
              <a:rPr lang="zh-CN" altLang="en-US" sz="2400" b="0">
                <a:latin typeface="微软雅黑" panose="020B0503020204020204" charset="-122"/>
                <a:ea typeface="微软雅黑" panose="020B0503020204020204" charset="-122"/>
                <a:cs typeface="微软雅黑" panose="020B0503020204020204" charset="-122"/>
              </a:rPr>
              <a:t>超越了固定的单词嵌入，因为每个单词或标记（即一个子单词）都与一个表示相关联。从深度双向循环神经网络（RNN）的内部状态中学习，考虑前后单词。</a:t>
            </a:r>
            <a:endParaRPr lang="zh-CN" altLang="en-US" sz="2400" b="0">
              <a:latin typeface="微软雅黑" panose="020B0503020204020204" charset="-122"/>
              <a:ea typeface="微软雅黑" panose="020B0503020204020204" charset="-122"/>
              <a:cs typeface="微软雅黑" panose="020B0503020204020204" charset="-122"/>
            </a:endParaRPr>
          </a:p>
          <a:p>
            <a:pPr algn="just"/>
            <a:endParaRPr lang="zh-CN" altLang="en-US" sz="2400" b="0">
              <a:latin typeface="微软雅黑" panose="020B0503020204020204" charset="-122"/>
              <a:ea typeface="微软雅黑" panose="020B0503020204020204" charset="-122"/>
              <a:cs typeface="微软雅黑" panose="020B0503020204020204" charset="-122"/>
            </a:endParaRPr>
          </a:p>
          <a:p>
            <a:pPr algn="just"/>
            <a:r>
              <a:rPr lang="zh-CN" altLang="en-US" sz="2400" b="0">
                <a:latin typeface="微软雅黑" panose="020B0503020204020204" charset="-122"/>
                <a:ea typeface="微软雅黑" panose="020B0503020204020204" charset="-122"/>
                <a:cs typeface="微软雅黑" panose="020B0503020204020204" charset="-122"/>
              </a:rPr>
              <a:t>最近的方法集中在</a:t>
            </a:r>
            <a:r>
              <a:rPr lang="en-US" altLang="zh-CN" sz="2400" b="0">
                <a:latin typeface="微软雅黑" panose="020B0503020204020204" charset="-122"/>
                <a:ea typeface="微软雅黑" panose="020B0503020204020204" charset="-122"/>
                <a:cs typeface="微软雅黑" panose="020B0503020204020204" charset="-122"/>
              </a:rPr>
              <a:t>Transformer</a:t>
            </a:r>
            <a:r>
              <a:rPr lang="zh-CN" altLang="en-US" sz="2400" b="0">
                <a:latin typeface="微软雅黑" panose="020B0503020204020204" charset="-122"/>
                <a:ea typeface="微软雅黑" panose="020B0503020204020204" charset="-122"/>
                <a:cs typeface="微软雅黑" panose="020B0503020204020204" charset="-122"/>
              </a:rPr>
              <a:t>上，使用多头自注意而不是循环层，以识别赋予序列中每个元素意义的上下文。基于</a:t>
            </a:r>
            <a:r>
              <a:rPr lang="en-US" altLang="zh-CN" sz="2400">
                <a:latin typeface="微软雅黑" panose="020B0503020204020204" charset="-122"/>
                <a:ea typeface="微软雅黑" panose="020B0503020204020204" charset="-122"/>
                <a:cs typeface="微软雅黑" panose="020B0503020204020204" charset="-122"/>
                <a:sym typeface="+mn-ea"/>
              </a:rPr>
              <a:t>Transformer</a:t>
            </a:r>
            <a:r>
              <a:rPr lang="zh-CN" altLang="en-US" sz="2400" b="0">
                <a:latin typeface="微软雅黑" panose="020B0503020204020204" charset="-122"/>
                <a:ea typeface="微软雅黑" panose="020B0503020204020204" charset="-122"/>
                <a:cs typeface="微软雅黑" panose="020B0503020204020204" charset="-122"/>
              </a:rPr>
              <a:t>的最有影响力的模型之一是</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BERT</a:t>
            </a:r>
            <a:r>
              <a:rPr lang="zh-CN" altLang="en-US" sz="2400" b="0">
                <a:latin typeface="微软雅黑" panose="020B0503020204020204" charset="-122"/>
                <a:ea typeface="微软雅黑" panose="020B0503020204020204" charset="-122"/>
                <a:cs typeface="微软雅黑" panose="020B0503020204020204" charset="-122"/>
              </a:rPr>
              <a:t>。</a:t>
            </a:r>
            <a:endParaRPr lang="zh-CN" altLang="en-US" sz="2400" b="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 y="-635"/>
            <a:ext cx="12192001" cy="6715216"/>
            <a:chOff x="-1" y="-635"/>
            <a:chExt cx="12192001" cy="6715216"/>
          </a:xfrm>
        </p:grpSpPr>
        <p:pic>
          <p:nvPicPr>
            <p:cNvPr id="36" name="图片 35"/>
            <p:cNvPicPr>
              <a:picLocks noChangeAspect="1"/>
            </p:cNvPicPr>
            <p:nvPr/>
          </p:nvPicPr>
          <p:blipFill rotWithShape="1">
            <a:blip r:embed="rId1"/>
            <a:srcRect l="20133" b="45801"/>
            <a:stretch>
              <a:fillRect/>
            </a:stretch>
          </p:blipFill>
          <p:spPr>
            <a:xfrm>
              <a:off x="8146473" y="0"/>
              <a:ext cx="4045527" cy="3716977"/>
            </a:xfrm>
            <a:prstGeom prst="rect">
              <a:avLst/>
            </a:prstGeom>
          </p:spPr>
        </p:pic>
        <p:sp>
          <p:nvSpPr>
            <p:cNvPr id="37" name="矩形 36"/>
            <p:cNvSpPr/>
            <p:nvPr/>
          </p:nvSpPr>
          <p:spPr>
            <a:xfrm>
              <a:off x="-1" y="685346"/>
              <a:ext cx="12192000" cy="6029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zh-CN" altLang="en-US" sz="2400">
                  <a:latin typeface="微软雅黑" panose="020B0503020204020204" charset="-122"/>
                  <a:ea typeface="微软雅黑" panose="020B0503020204020204" charset="-122"/>
                  <a:cs typeface="微软雅黑" panose="020B0503020204020204" charset="-122"/>
                  <a:sym typeface="+mn-ea"/>
                </a:rPr>
                <a:t>随着深度学习的快速发展和成功的应用，许多神经网络模型被设计用于剩余时间预测。考虑到业务流程中的事件与自然语言处理中的单词相似，我们已经探索了递归神经网络等复杂的网络结构。特别是，具有LSTM结构的rnn已被许多研究所采用。对基本的LSTM模型进行了扩展，进一步提高了预测性能。此外，对抗性学习技术也被用于提高预测性能。</a:t>
              </a:r>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sp>
          <p:nvSpPr>
            <p:cNvPr id="39" name="矩形 38"/>
            <p:cNvSpPr/>
            <p:nvPr/>
          </p:nvSpPr>
          <p:spPr>
            <a:xfrm>
              <a:off x="-1" y="-635"/>
              <a:ext cx="25273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200"/>
              <a:endParaRPr lang="zh-CN" altLang="en-US" sz="2400">
                <a:solidFill>
                  <a:prstClr val="white"/>
                </a:solidFill>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4" name="Freeform 19"/>
          <p:cNvSpPr>
            <a:spLocks noEditPoints="1"/>
          </p:cNvSpPr>
          <p:nvPr/>
        </p:nvSpPr>
        <p:spPr bwMode="auto">
          <a:xfrm>
            <a:off x="6654800" y="4930140"/>
            <a:ext cx="312420" cy="315595"/>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latin typeface="Source Han Sans CN" panose="020B0500000000000000" pitchFamily="34" charset="-128"/>
              <a:ea typeface="Source Han Sans CN" panose="020B0500000000000000" pitchFamily="34" charset="-128"/>
              <a:cs typeface="+mn-ea"/>
              <a:sym typeface="+mn-lt"/>
            </a:endParaRPr>
          </a:p>
        </p:txBody>
      </p:sp>
      <p:sp>
        <p:nvSpPr>
          <p:cNvPr id="33" name="PA-文本框 6"/>
          <p:cNvSpPr txBox="1"/>
          <p:nvPr>
            <p:custDataLst>
              <p:tags r:id="rId2"/>
            </p:custDataLst>
          </p:nvPr>
        </p:nvSpPr>
        <p:spPr>
          <a:xfrm>
            <a:off x="443230" y="19685"/>
            <a:ext cx="5071745" cy="645160"/>
          </a:xfrm>
          <a:prstGeom prst="rect">
            <a:avLst/>
          </a:prstGeom>
          <a:noFill/>
        </p:spPr>
        <p:txBody>
          <a:bodyPr wrap="square" rtlCol="0">
            <a:spAutoFit/>
          </a:bodyPr>
          <a:p>
            <a:pPr lvl="0" algn="just">
              <a:buClrTx/>
              <a:buSzTx/>
              <a:buFontTx/>
            </a:pPr>
            <a:r>
              <a:rPr lang="zh-CN" altLang="en-US" sz="3600" b="1" dirty="0">
                <a:solidFill>
                  <a:schemeClr val="accent1">
                    <a:lumMod val="75000"/>
                  </a:schemeClr>
                </a:solidFill>
                <a:latin typeface="微软雅黑" panose="020B0503020204020204" charset="-122"/>
                <a:ea typeface="微软雅黑" panose="020B0503020204020204" charset="-122"/>
                <a:sym typeface="+mn-ea"/>
              </a:rPr>
              <a:t>背景</a:t>
            </a:r>
            <a:endParaRPr lang="zh-CN" altLang="en-US" sz="3600" b="1" dirty="0">
              <a:solidFill>
                <a:schemeClr val="accent1">
                  <a:lumMod val="75000"/>
                </a:schemeClr>
              </a:solidFill>
              <a:latin typeface="微软雅黑" panose="020B0503020204020204" charset="-122"/>
              <a:ea typeface="微软雅黑" panose="020B0503020204020204" charset="-122"/>
              <a:sym typeface="+mn-ea"/>
            </a:endParaRPr>
          </a:p>
        </p:txBody>
      </p:sp>
      <p:sp>
        <p:nvSpPr>
          <p:cNvPr id="3" name="文本框 2"/>
          <p:cNvSpPr txBox="1"/>
          <p:nvPr>
            <p:custDataLst>
              <p:tags r:id="rId3"/>
            </p:custDataLst>
          </p:nvPr>
        </p:nvSpPr>
        <p:spPr>
          <a:xfrm>
            <a:off x="341630" y="818515"/>
            <a:ext cx="11380470" cy="3784600"/>
          </a:xfrm>
          <a:prstGeom prst="rect">
            <a:avLst/>
          </a:prstGeom>
          <a:noFill/>
        </p:spPr>
        <p:txBody>
          <a:bodyPr wrap="square" rtlCol="0">
            <a:spAutoFit/>
          </a:bodyPr>
          <a:p>
            <a:pPr algn="just"/>
            <a:r>
              <a:rPr lang="zh-CN" altLang="en-US" sz="2400" b="0">
                <a:latin typeface="微软雅黑" panose="020B0503020204020204" charset="-122"/>
                <a:ea typeface="微软雅黑" panose="020B0503020204020204" charset="-122"/>
                <a:cs typeface="微软雅黑" panose="020B0503020204020204" charset="-122"/>
              </a:rPr>
              <a:t>BERT的预训练包括两个无监督的任务：掩蔽语言建模（MLM）和下一个句子预测（NSP）。</a:t>
            </a:r>
            <a:endParaRPr lang="zh-CN" altLang="en-US" sz="2400" b="0">
              <a:latin typeface="微软雅黑" panose="020B0503020204020204" charset="-122"/>
              <a:ea typeface="微软雅黑" panose="020B0503020204020204" charset="-122"/>
              <a:cs typeface="微软雅黑" panose="020B0503020204020204" charset="-122"/>
            </a:endParaRPr>
          </a:p>
          <a:p>
            <a:pPr algn="just"/>
            <a:endParaRPr lang="zh-CN" altLang="en-US" sz="2400" b="0">
              <a:latin typeface="微软雅黑" panose="020B0503020204020204" charset="-122"/>
              <a:ea typeface="微软雅黑" panose="020B0503020204020204" charset="-122"/>
              <a:cs typeface="微软雅黑" panose="020B0503020204020204" charset="-122"/>
            </a:endParaRPr>
          </a:p>
          <a:p>
            <a:pPr algn="just"/>
            <a:r>
              <a:rPr lang="zh-CN" altLang="en-US" sz="2400" b="0">
                <a:latin typeface="微软雅黑" panose="020B0503020204020204" charset="-122"/>
                <a:ea typeface="微软雅黑" panose="020B0503020204020204" charset="-122"/>
                <a:cs typeface="微软雅黑" panose="020B0503020204020204" charset="-122"/>
              </a:rPr>
              <a:t>对于BERT微调，模型首先使用预先训练好的参数进行初始化，这些参数使用来自另一个监督学习任务的标记数据进行微调。</a:t>
            </a:r>
            <a:endParaRPr lang="zh-CN" altLang="en-US" sz="2400" b="0">
              <a:latin typeface="微软雅黑" panose="020B0503020204020204" charset="-122"/>
              <a:ea typeface="微软雅黑" panose="020B0503020204020204" charset="-122"/>
              <a:cs typeface="微软雅黑" panose="020B0503020204020204" charset="-122"/>
            </a:endParaRPr>
          </a:p>
          <a:p>
            <a:pPr algn="just"/>
            <a:endParaRPr lang="zh-CN" altLang="en-US" sz="2400" b="0">
              <a:latin typeface="微软雅黑" panose="020B0503020204020204" charset="-122"/>
              <a:ea typeface="微软雅黑" panose="020B0503020204020204" charset="-122"/>
              <a:cs typeface="微软雅黑" panose="020B0503020204020204" charset="-122"/>
            </a:endParaRPr>
          </a:p>
          <a:p>
            <a:pPr algn="just"/>
            <a:r>
              <a:rPr lang="zh-CN" altLang="en-US" sz="2400" b="0">
                <a:latin typeface="微软雅黑" panose="020B0503020204020204" charset="-122"/>
                <a:ea typeface="微软雅黑" panose="020B0503020204020204" charset="-122"/>
                <a:cs typeface="微软雅黑" panose="020B0503020204020204" charset="-122"/>
              </a:rPr>
              <a:t>微调并不是使用BERT的唯一方法。与其他模型类似，可以使用预先训练过的BERT模型来</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创建上下文单词嵌入，并将这些嵌入</a:t>
            </a:r>
            <a:r>
              <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rPr>
              <a:t>去分离现有的模型</a:t>
            </a:r>
            <a:r>
              <a:rPr lang="zh-CN" altLang="en-US" sz="2400" b="0">
                <a:latin typeface="微软雅黑" panose="020B0503020204020204" charset="-122"/>
                <a:ea typeface="微软雅黑" panose="020B0503020204020204" charset="-122"/>
                <a:cs typeface="微软雅黑" panose="020B0503020204020204" charset="-122"/>
              </a:rPr>
              <a:t>。Devlin等人表明，这一过程的结果紧跟微调BERT。</a:t>
            </a:r>
            <a:endParaRPr lang="zh-CN" altLang="en-US" sz="2400" b="1">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a:p>
            <a:pPr algn="just"/>
            <a:endParaRPr lang="zh-CN" altLang="en-US" sz="2400" b="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380.768503937008,&quot;width&quot;:7448.886614173228}"/>
</p:tagLst>
</file>

<file path=ppt/tags/tag10.xml><?xml version="1.0" encoding="utf-8"?>
<p:tagLst xmlns:p="http://schemas.openxmlformats.org/presentationml/2006/main">
  <p:tag name="KSO_WM_BEAUTIFY_FLAG" val="#wm#"/>
  <p:tag name="KSO_WM_UNIT_TYPE" val="l_h_a"/>
  <p:tag name="KSO_WM_UNIT_INDEX" val="1_2_1"/>
  <p:tag name="KSO_WM_UNIT_ID" val="diagram19882022_5*l_h_a*1_2_1"/>
  <p:tag name="KSO_WM_TEMPLATE_INDEX" val="19882022"/>
  <p:tag name="KSO_WM_TAG_VERSION" val="2.0"/>
  <p:tag name="KSO_WM_DIAGRAM_GROUP_CODE" val="l1-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PA" val="v5.1.0"/>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wm#"/>
  <p:tag name="KSO_WM_UNIT_TYPE" val="l_h_f"/>
  <p:tag name="KSO_WM_UNIT_INDEX" val="1_2_2"/>
  <p:tag name="KSO_WM_UNIT_ID" val="diagram19882022_5*l_h_f*1_2_2"/>
  <p:tag name="KSO_WM_TEMPLATE_INDEX" val="19882022"/>
  <p:tag name="KSO_WM_TAG_VERSION" val="2.0"/>
  <p:tag name="KSO_WM_DIAGRAM_GROUP_CODE" val="l1-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PA" val="v5.1.0"/>
</p:tagLst>
</file>

<file path=ppt/tags/tag112.xml><?xml version="1.0" encoding="utf-8"?>
<p:tagLst xmlns:p="http://schemas.openxmlformats.org/presentationml/2006/main">
  <p:tag name="ISPRING_ULTRA_SCORM_COURSE_ID" val="CFB4030F-D253-4247-9FEA-B17864ABE2C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G60ME4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utDBO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G60ME6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brQwT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brQwT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brQwT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brQwTp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brQwTr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brQwTg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ButDBOKwvAbUoAAABrAAAAGwAAAHVuaXZlcnNhbC91bml2ZXJzYWwucG5nLnhtbLOxr8jNUShLLSrOzM+zVTLUM1Cyt+PlsikoSi3LTC1XqACKGekZQICSQiUqtzwzpSQDKGRgbowQzEjNTM8osVWyMDCFC+oDzQQAUEsBAgAAFAACAAgAbrQwThUOrShkBAAABxEAAB0AAAAAAAAAAQAAAAAAAAAAAHVuaXZlcnNhbC9jb21tb25fbWVzc2FnZXMubG5nUEsBAgAAFAACAAgAbrQwTgh+CyMpAwAAhgwAACcAAAAAAAAAAQAAAAAAnwQAAHVuaXZlcnNhbC9mbGFzaF9wdWJsaXNoaW5nX3NldHRpbmdzLnhtbFBLAQIAABQAAgAIAG60ME61/AlkugIAAFUKAAAhAAAAAAAAAAEAAAAAAA0IAAB1bml2ZXJzYWwvZmxhc2hfc2tpbl9zZXR0aW5ncy54bWxQSwECAAAUAAIACAButDBOKpYPZ/4CAACXCwAAJgAAAAAAAAABAAAAAAAGCwAAdW5pdmVyc2FsL2h0bWxfcHVibGlzaGluZ19zZXR0aW5ncy54bWxQSwECAAAUAAIACAButDBOaHFSkZoBAAAfBgAAHwAAAAAAAAABAAAAAABIDgAAdW5pdmVyc2FsL2h0bWxfc2tpbl9zZXR0aW5ncy5qc1BLAQIAABQAAgAIAG60ME49PC/RwQAAAOUBAAAaAAAAAAAAAAEAAAAAAB8QAAB1bml2ZXJzYWwvaTE4bl9wcmVzZXRzLnhtbFBLAQIAABQAAgAIAG60ME6a+ZZkawAAAGsAAAAcAAAAAAAAAAEAAAAAABgRAAB1bml2ZXJzYWwvbG9jYWxfc2V0dGluZ3MueG1sUEsBAgAAFAACAAgARJRXRyO0Tvv7AgAAsAgAABQAAAAAAAAAAQAAAAAAvREAAHVuaXZlcnNhbC9wbGF5ZXIueG1sUEsBAgAAFAACAAgAbrQwTrCHI/RsAQAA9wIAACkAAAAAAAAAAQAAAAAA6hQAAHVuaXZlcnNhbC9za2luX2N1c3RvbWl6YXRpb25fc2V0dGluZ3MueG1sUEsBAgAAFAACAAgAbrQwTgXZichKDQAA1SEAABcAAAAAAAAAAAAAAAAAnRYAAHVuaXZlcnNhbC91bml2ZXJzYWwucG5nUEsBAgAAFAACAAgAbrQwTisLwG1KAAAAawAAABsAAAAAAAAAAQAAAAAAHCQAAHVuaXZlcnNhbC91bml2ZXJzYWwucG5nLnhtbFBLBQYAAAAACwALAEkDAACfJAAAAAA="/>
  <p:tag name="ISPRING_PRESENTATION_TITLE" val="手绘清新淡雅水彩工作汇报PPT模板"/>
  <p:tag name="KSO_WPP_MARK_KEY" val="32c85d2d-926f-4148-b19e-268525ec9ee1"/>
  <p:tag name="COMMONDATA" val="eyJoZGlkIjoiZjlmOWRjMjk3NTgwYWExYjI3MjcwOTZhMDg3OTc3OTEifQ=="/>
</p:tagLst>
</file>

<file path=ppt/tags/tag12.xml><?xml version="1.0" encoding="utf-8"?>
<p:tagLst xmlns:p="http://schemas.openxmlformats.org/presentationml/2006/main">
  <p:tag name="KSO_WM_BEAUTIFY_FLAG" val="#wm#"/>
  <p:tag name="KSO_WM_UNIT_TYPE" val="l_h_a"/>
  <p:tag name="KSO_WM_UNIT_INDEX" val="1_3_1"/>
  <p:tag name="KSO_WM_UNIT_ID" val="diagram19882022_5*l_h_a*1_3_1"/>
  <p:tag name="KSO_WM_TEMPLATE_INDEX" val="19882022"/>
  <p:tag name="KSO_WM_TAG_VERSION" val="2.0"/>
  <p:tag name="KSO_WM_DIAGRAM_GROUP_CODE" val="l1-1"/>
</p:tagLst>
</file>

<file path=ppt/tags/tag13.xml><?xml version="1.0" encoding="utf-8"?>
<p:tagLst xmlns:p="http://schemas.openxmlformats.org/presentationml/2006/main">
  <p:tag name="KSO_WM_BEAUTIFY_FLAG" val="#wm#"/>
  <p:tag name="KSO_WM_UNIT_TYPE" val="l_h_f"/>
  <p:tag name="KSO_WM_UNIT_INDEX" val="1_3_2"/>
  <p:tag name="KSO_WM_UNIT_ID" val="diagram19882022_5*l_h_f*1_3_2"/>
  <p:tag name="KSO_WM_TEMPLATE_INDEX" val="19882022"/>
  <p:tag name="KSO_WM_TAG_VERSION" val="2.0"/>
  <p:tag name="KSO_WM_DIAGRAM_GROUP_CODE" val="l1-1"/>
</p:tagLst>
</file>

<file path=ppt/tags/tag14.xml><?xml version="1.0" encoding="utf-8"?>
<p:tagLst xmlns:p="http://schemas.openxmlformats.org/presentationml/2006/main">
  <p:tag name="KSO_WM_BEAUTIFY_FLAG" val="#wm#"/>
  <p:tag name="KSO_WM_UNIT_TYPE" val="l_h_a"/>
  <p:tag name="KSO_WM_UNIT_INDEX" val="1_4_1"/>
  <p:tag name="KSO_WM_UNIT_ID" val="diagram19882022_5*l_h_a*1_4_1"/>
  <p:tag name="KSO_WM_TEMPLATE_INDEX" val="19882022"/>
  <p:tag name="KSO_WM_TAG_VERSION" val="2.0"/>
  <p:tag name="KSO_WM_DIAGRAM_GROUP_CODE" val="l1-1"/>
</p:tagLst>
</file>

<file path=ppt/tags/tag15.xml><?xml version="1.0" encoding="utf-8"?>
<p:tagLst xmlns:p="http://schemas.openxmlformats.org/presentationml/2006/main">
  <p:tag name="KSO_WM_BEAUTIFY_FLAG" val="#wm#"/>
  <p:tag name="KSO_WM_UNIT_TYPE" val="l_h_f"/>
  <p:tag name="KSO_WM_UNIT_INDEX" val="1_4_2"/>
  <p:tag name="KSO_WM_UNIT_ID" val="diagram19882022_5*l_h_f*1_4_2"/>
  <p:tag name="KSO_WM_TEMPLATE_INDEX" val="19882022"/>
  <p:tag name="KSO_WM_TAG_VERSION" val="2.0"/>
  <p:tag name="KSO_WM_DIAGRAM_GROUP_CODE" val="l1-1"/>
</p:tagLst>
</file>

<file path=ppt/tags/tag16.xml><?xml version="1.0" encoding="utf-8"?>
<p:tagLst xmlns:p="http://schemas.openxmlformats.org/presentationml/2006/main">
  <p:tag name="KSO_WM_BEAUTIFY_FLAG" val="#wm#"/>
  <p:tag name="KSO_WM_UNIT_TYPE" val="l_h_i"/>
  <p:tag name="KSO_WM_UNIT_INDEX" val="1_5_2"/>
  <p:tag name="KSO_WM_UNIT_ID" val="diagram19882022_5*l_h_i*1_5_2"/>
  <p:tag name="KSO_WM_TEMPLATE_INDEX" val="19882022"/>
  <p:tag name="KSO_WM_TAG_VERSION" val="2.0"/>
  <p:tag name="KSO_WM_DIAGRAM_GROUP_CODE" val="l1-1"/>
</p:tagLst>
</file>

<file path=ppt/tags/tag17.xml><?xml version="1.0" encoding="utf-8"?>
<p:tagLst xmlns:p="http://schemas.openxmlformats.org/presentationml/2006/main">
  <p:tag name="KSO_WM_BEAUTIFY_FLAG" val="#wm#"/>
  <p:tag name="KSO_WM_UNIT_TYPE" val="l_h_a"/>
  <p:tag name="KSO_WM_UNIT_INDEX" val="1_5_1"/>
  <p:tag name="KSO_WM_UNIT_ID" val="diagram19882022_5*l_h_a*1_5_1"/>
  <p:tag name="KSO_WM_TEMPLATE_INDEX" val="19882022"/>
  <p:tag name="KSO_WM_TAG_VERSION" val="2.0"/>
  <p:tag name="KSO_WM_DIAGRAM_GROUP_CODE" val="l1-1"/>
</p:tagLst>
</file>

<file path=ppt/tags/tag18.xml><?xml version="1.0" encoding="utf-8"?>
<p:tagLst xmlns:p="http://schemas.openxmlformats.org/presentationml/2006/main">
  <p:tag name="KSO_WM_BEAUTIFY_FLAG" val="#wm#"/>
  <p:tag name="KSO_WM_UNIT_TYPE" val="l_h_f"/>
  <p:tag name="KSO_WM_UNIT_INDEX" val="1_5_2"/>
  <p:tag name="KSO_WM_UNIT_ID" val="diagram19882022_5*l_h_f*1_5_2"/>
  <p:tag name="KSO_WM_TEMPLATE_INDEX" val="19882022"/>
  <p:tag name="KSO_WM_TAG_VERSION" val="2.0"/>
  <p:tag name="KSO_WM_DIAGRAM_GROUP_CODE" val="l1-1"/>
</p:tagLst>
</file>

<file path=ppt/tags/tag19.xml><?xml version="1.0" encoding="utf-8"?>
<p:tagLst xmlns:p="http://schemas.openxmlformats.org/presentationml/2006/main">
  <p:tag name="KSO_WM_BEAUTIFY_FLAG" val=""/>
  <p:tag name="KSO_WM_UNIT_TYPE" val="l_h_i"/>
  <p:tag name="KSO_WM_UNIT_INDEX" val="1_5_2"/>
  <p:tag name="KSO_WM_UNIT_ID" val="diagram19882022_5*l_h_i*1_5_2"/>
  <p:tag name="KSO_WM_TEMPLATE_INDEX" val="19882022"/>
  <p:tag name="KSO_WM_TAG_VERSION" val="2.0"/>
  <p:tag name="KSO_WM_DIAGRAM_GROUP_CODE" val="l1-1"/>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 name="KSO_WM_UNIT_TYPE" val="l_h_i"/>
  <p:tag name="KSO_WM_UNIT_INDEX" val="1_5_2"/>
  <p:tag name="KSO_WM_UNIT_ID" val="diagram19882022_5*l_h_i*1_5_2"/>
  <p:tag name="KSO_WM_TEMPLATE_INDEX" val="19882022"/>
  <p:tag name="KSO_WM_TAG_VERSION" val="2.0"/>
  <p:tag name="KSO_WM_DIAGRAM_GROUP_CODE" val="l1-1"/>
</p:tagLst>
</file>

<file path=ppt/tags/tag21.xml><?xml version="1.0" encoding="utf-8"?>
<p:tagLst xmlns:p="http://schemas.openxmlformats.org/presentationml/2006/main">
  <p:tag name="KSO_WM_BEAUTIFY_FLAG" val=""/>
  <p:tag name="KSO_WM_UNIT_TYPE" val="l_h_i"/>
  <p:tag name="KSO_WM_UNIT_INDEX" val="1_5_2"/>
  <p:tag name="KSO_WM_UNIT_ID" val="diagram19882022_5*l_h_i*1_5_2"/>
  <p:tag name="KSO_WM_TEMPLATE_INDEX" val="19882022"/>
  <p:tag name="KSO_WM_TAG_VERSION" val="2.0"/>
  <p:tag name="KSO_WM_DIAGRAM_GROUP_CODE" val="l1-1"/>
</p:tagLst>
</file>

<file path=ppt/tags/tag22.xml><?xml version="1.0" encoding="utf-8"?>
<p:tagLst xmlns:p="http://schemas.openxmlformats.org/presentationml/2006/main">
  <p:tag name="KSO_WM_BEAUTIFY_FLAG" val=""/>
  <p:tag name="KSO_WM_UNIT_TYPE" val="l_h_i"/>
  <p:tag name="KSO_WM_UNIT_INDEX" val="1_5_2"/>
  <p:tag name="KSO_WM_UNIT_ID" val="diagram19882022_5*l_h_i*1_5_2"/>
  <p:tag name="KSO_WM_TEMPLATE_INDEX" val="19882022"/>
  <p:tag name="KSO_WM_TAG_VERSION" val="2.0"/>
  <p:tag name="KSO_WM_DIAGRAM_GROUP_CODE" val="l1-1"/>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UNIT_PLACING_PICTURE_USER_VIEWPORT" val="{&quot;height&quot;:5380.768503937008,&quot;width&quot;:7448.886614173228}"/>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PA" val="v5.1.0"/>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PA" val="v5.1.0"/>
  <p:tag name="KSO_WM_BEAUTIFY_FLAG" val=""/>
</p:tagLst>
</file>

<file path=ppt/tags/tag30.xml><?xml version="1.0" encoding="utf-8"?>
<p:tagLst xmlns:p="http://schemas.openxmlformats.org/presentationml/2006/main">
  <p:tag name="PA" val="v5.1.0"/>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UNIT_PLACING_PICTURE_USER_VIEWPORT" val="{&quot;height&quot;:5380.768503937008,&quot;width&quot;:7448.886614173228}"/>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PA" val="v5.1.0"/>
  <p:tag name="KSO_WM_BEAUTIFY_FLAG" val=""/>
</p:tagLst>
</file>

<file path=ppt/tags/tag38.xml><?xml version="1.0" encoding="utf-8"?>
<p:tagLst xmlns:p="http://schemas.openxmlformats.org/presentationml/2006/main">
  <p:tag name="KSO_WM_BEAUTIFY_FLAG" val=""/>
  <p:tag name="KSO_WM_UNIT_PLACING_PICTURE_USER_VIEWPORT" val="{&quot;height&quot;:1007,&quot;width&quot;:5968}"/>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PA" val="v5.1.0"/>
  <p:tag name="KSO_WM_BEAUTIFY_FLAG" val=""/>
</p:tagLst>
</file>

<file path=ppt/tags/tag40.xml><?xml version="1.0" encoding="utf-8"?>
<p:tagLst xmlns:p="http://schemas.openxmlformats.org/presentationml/2006/main">
  <p:tag name="PA" val="v5.1.0"/>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PA" val="v5.1.0"/>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UNIT_PLACING_PICTURE_USER_VIEWPORT" val="{&quot;height&quot;:5380.768503937008,&quot;width&quot;:7448.886614173228}"/>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PA" val="v5.1.0"/>
  <p:tag name="KSO_WM_BEAUTIFY_FLAG" val=""/>
</p:tagLst>
</file>

<file path=ppt/tags/tag5.xml><?xml version="1.0" encoding="utf-8"?>
<p:tagLst xmlns:p="http://schemas.openxmlformats.org/presentationml/2006/main">
  <p:tag name="PA" val="v5.1.0"/>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PA" val="v5.1.0"/>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PA" val="v5.1.0"/>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PA" val="v5.1.0"/>
</p:tagLst>
</file>

<file path=ppt/tags/tag60.xml><?xml version="1.0" encoding="utf-8"?>
<p:tagLst xmlns:p="http://schemas.openxmlformats.org/presentationml/2006/main">
  <p:tag name="PA" val="v5.1.0"/>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PA" val="v5.1.0"/>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PA" val="v5.1.0"/>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PA" val="v5.1.0"/>
  <p:tag name="KSO_WM_BEAUTIFY_FLAG" val=""/>
</p:tagLst>
</file>

<file path=ppt/tags/tag70.xml><?xml version="1.0" encoding="utf-8"?>
<p:tagLst xmlns:p="http://schemas.openxmlformats.org/presentationml/2006/main">
  <p:tag name="PA" val="v5.1.0"/>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UNIT_PLACING_PICTURE_USER_VIEWPORT" val="{&quot;height&quot;:5380.768503937008,&quot;width&quot;:7448.886614173228}"/>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PA" val="v5.1.0"/>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wm#"/>
  <p:tag name="KSO_WM_UNIT_TYPE" val="l_h_a"/>
  <p:tag name="KSO_WM_UNIT_INDEX" val="1_1_1"/>
  <p:tag name="KSO_WM_UNIT_ID" val="diagram19882022_5*l_h_a*1_1_1"/>
  <p:tag name="KSO_WM_TEMPLATE_INDEX" val="19882022"/>
  <p:tag name="KSO_WM_TAG_VERSION" val="2.0"/>
  <p:tag name="KSO_WM_DIAGRAM_GROUP_CODE" val="l1-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PA" val="v5.1.0"/>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PA" val="v5.1.0"/>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wm#"/>
  <p:tag name="KSO_WM_UNIT_TYPE" val="l_h_f"/>
  <p:tag name="KSO_WM_UNIT_INDEX" val="1_1_2"/>
  <p:tag name="KSO_WM_UNIT_ID" val="diagram19882022_5*l_h_f*1_1_2"/>
  <p:tag name="KSO_WM_TEMPLATE_INDEX" val="19882022"/>
  <p:tag name="KSO_WM_TAG_VERSION" val="2.0"/>
  <p:tag name="KSO_WM_DIAGRAM_GROUP_CODE" val="l1-1"/>
</p:tagLst>
</file>

<file path=ppt/tags/tag90.xml><?xml version="1.0" encoding="utf-8"?>
<p:tagLst xmlns:p="http://schemas.openxmlformats.org/presentationml/2006/main">
  <p:tag name="PA" val="v5.1.0"/>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UNIT_PLACING_PICTURE_USER_VIEWPORT" val="{&quot;height&quot;:5380.768503937008,&quot;width&quot;:7448.886614173228}"/>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PA" val="v5.1.0"/>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4">
      <a:dk1>
        <a:srgbClr val="000000"/>
      </a:dk1>
      <a:lt1>
        <a:srgbClr val="FFFFFF"/>
      </a:lt1>
      <a:dk2>
        <a:srgbClr val="44546A"/>
      </a:dk2>
      <a:lt2>
        <a:srgbClr val="E7E6E6"/>
      </a:lt2>
      <a:accent1>
        <a:srgbClr val="91C5C8"/>
      </a:accent1>
      <a:accent2>
        <a:srgbClr val="F0C7C5"/>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5657</Words>
  <Application>WPS 演示</Application>
  <PresentationFormat>宽屏</PresentationFormat>
  <Paragraphs>282</Paragraphs>
  <Slides>26</Slides>
  <Notes>25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宋体</vt:lpstr>
      <vt:lpstr>Wingdings</vt:lpstr>
      <vt:lpstr>Source Han Sans CN</vt:lpstr>
      <vt:lpstr>Yu Gothic UI</vt:lpstr>
      <vt:lpstr>微软雅黑</vt:lpstr>
      <vt:lpstr>FZHei-B01S</vt:lpstr>
      <vt:lpstr>Calibri</vt:lpstr>
      <vt:lpstr>思源黑体 CN Normal</vt:lpstr>
      <vt:lpstr>Wingdings</vt:lpstr>
      <vt:lpstr>Arial Unicode MS</vt:lpstr>
      <vt:lpstr>等线 Light</vt:lpstr>
      <vt:lpstr>等线</vt:lpstr>
      <vt:lpstr>思源黑体 CN Light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description>http://www.ypppt.com/</dc:description>
  <dc:subject>https://www.ypppt.com/</dc:subject>
  <cp:lastModifiedBy>WPS_1625374882</cp:lastModifiedBy>
  <cp:revision>245</cp:revision>
  <dcterms:created xsi:type="dcterms:W3CDTF">2019-02-19T12:23:00Z</dcterms:created>
  <dcterms:modified xsi:type="dcterms:W3CDTF">2024-01-11T14:10:46Z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08E50BE9777E4863A12212003E03AF2F_12</vt:lpwstr>
  </property>
  <property fmtid="{D5CDD505-2E9C-101B-9397-08002B2CF9AE}" pid="3" name="KSOProductBuildVer">
    <vt:lpwstr>2052-12.1.0.16120</vt:lpwstr>
  </property>
</Properties>
</file>