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72" r:id="rId5"/>
    <p:sldId id="273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5" r:id="rId19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2"/>
    </p:embeddedFont>
  </p:embeddedFontLst>
  <p:defaultTextStyle>
    <a:defPPr>
      <a:defRPr lang="it-IT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CC99"/>
    <a:srgbClr val="FF9933"/>
    <a:srgbClr val="66CCFF"/>
    <a:srgbClr val="800080"/>
    <a:srgbClr val="00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9828" autoAdjust="0"/>
  </p:normalViewPr>
  <p:slideViewPr>
    <p:cSldViewPr>
      <p:cViewPr>
        <p:scale>
          <a:sx n="90" d="100"/>
          <a:sy n="90" d="100"/>
        </p:scale>
        <p:origin x="-180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DE4E3972-7E99-40A4-BA49-F409E3FA107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82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6E89D7D-1D7C-410B-B084-360A44F726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1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 smtClean="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 smtClean="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1800" smtClean="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 smtClean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 smtClean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3100584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93143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93749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2621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85391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6196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6196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51238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37925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14739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3045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93934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1743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86204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76295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26109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it-IT" altLang="it-IT" sz="2400" smtClean="0">
                <a:latin typeface="Times New Roman" pitchFamily="18" charset="0"/>
              </a:endParaRPr>
            </a:p>
          </p:txBody>
        </p:sp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7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088" r:id="rId14"/>
  </p:sldLayoutIdLst>
  <p:transition>
    <p:dissolve/>
    <p:sndAc>
      <p:stSnd>
        <p:snd r:embed="rId16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Unità di apprendimento 1</a:t>
            </a:r>
          </a:p>
        </p:txBody>
      </p:sp>
      <p:sp>
        <p:nvSpPr>
          <p:cNvPr id="1433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dirty="0"/>
              <a:t>Architettura di rete e formati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/>
              <a:t>per lo scambio dei </a:t>
            </a:r>
            <a:r>
              <a:rPr lang="it-IT" b="1" dirty="0" smtClean="0"/>
              <a:t>dati</a:t>
            </a:r>
            <a:endParaRPr lang="it-IT" altLang="it-IT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5956300"/>
            <a:ext cx="6540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092825"/>
            <a:ext cx="1930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Classificazione dei sistemi </a:t>
            </a:r>
            <a:r>
              <a:rPr lang="it-IT" b="1" dirty="0" smtClean="0"/>
              <a:t>distribuiti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possibile classificare i sistemi distribuiti in tre grandi famiglie:</a:t>
            </a:r>
            <a:br>
              <a:rPr lang="it-IT" dirty="0"/>
            </a:br>
            <a:r>
              <a:rPr lang="it-IT" dirty="0"/>
              <a:t>◗ sistemi di calcolo </a:t>
            </a:r>
            <a:r>
              <a:rPr lang="it-IT" dirty="0" smtClean="0"/>
              <a:t>distribuiti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◗ sistemi informativi </a:t>
            </a:r>
            <a:r>
              <a:rPr lang="it-IT" dirty="0" smtClean="0"/>
              <a:t>distribuiti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◗ sistemi distribuiti </a:t>
            </a:r>
            <a:r>
              <a:rPr lang="it-IT" dirty="0" smtClean="0"/>
              <a:t>pervasivi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790442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Classificazione dei sistemi distribuiti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>
                <a:solidFill>
                  <a:srgbClr val="FF0000"/>
                </a:solidFill>
              </a:rPr>
              <a:t>sistemi di calcolo </a:t>
            </a:r>
            <a:r>
              <a:rPr lang="it-IT" dirty="0"/>
              <a:t>distribuiti sono generalmente configurati per il calcolo ad alte </a:t>
            </a:r>
            <a:r>
              <a:rPr lang="it-IT" dirty="0" smtClean="0"/>
              <a:t>prestazioni</a:t>
            </a:r>
          </a:p>
          <a:p>
            <a:r>
              <a:rPr lang="it-IT" dirty="0" smtClean="0"/>
              <a:t>Nel seguito ne </a:t>
            </a:r>
            <a:r>
              <a:rPr lang="it-IT" dirty="0"/>
              <a:t>descriveremo due configurazioni:</a:t>
            </a:r>
            <a:br>
              <a:rPr lang="it-IT" dirty="0"/>
            </a:br>
            <a:r>
              <a:rPr lang="it-IT" dirty="0">
                <a:solidFill>
                  <a:srgbClr val="FF0000"/>
                </a:solidFill>
              </a:rPr>
              <a:t>◗ cluster </a:t>
            </a:r>
            <a:r>
              <a:rPr lang="it-IT" dirty="0" err="1" smtClean="0">
                <a:solidFill>
                  <a:srgbClr val="FF0000"/>
                </a:solidFill>
              </a:rPr>
              <a:t>computing</a:t>
            </a:r>
            <a:r>
              <a:rPr lang="it-IT" dirty="0">
                <a:solidFill>
                  <a:srgbClr val="FF0000"/>
                </a:solidFill>
              </a:rPr>
              <a:t/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>
                <a:solidFill>
                  <a:srgbClr val="FF0000"/>
                </a:solidFill>
              </a:rPr>
              <a:t>◗ </a:t>
            </a:r>
            <a:r>
              <a:rPr lang="it-IT" dirty="0" err="1">
                <a:solidFill>
                  <a:srgbClr val="FF0000"/>
                </a:solidFill>
              </a:rPr>
              <a:t>grid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computing</a:t>
            </a:r>
            <a:r>
              <a:rPr lang="it-IT" dirty="0">
                <a:solidFill>
                  <a:srgbClr val="FF0000"/>
                </a:solidFill>
              </a:rPr>
              <a:t/>
            </a:r>
            <a:br>
              <a:rPr lang="it-IT" dirty="0">
                <a:solidFill>
                  <a:srgbClr val="FF0000"/>
                </a:solidFill>
              </a:rPr>
            </a:b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457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Classificazione dei sistemi distribuiti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 i sistemi </a:t>
            </a:r>
            <a:r>
              <a:rPr lang="it-IT" dirty="0">
                <a:solidFill>
                  <a:srgbClr val="FF0000"/>
                </a:solidFill>
              </a:rPr>
              <a:t>informativi </a:t>
            </a:r>
            <a:r>
              <a:rPr lang="it-IT" dirty="0" smtClean="0">
                <a:solidFill>
                  <a:srgbClr val="FF0000"/>
                </a:solidFill>
              </a:rPr>
              <a:t>distribuiti</a:t>
            </a:r>
            <a:r>
              <a:rPr lang="it-IT" dirty="0" smtClean="0"/>
              <a:t> si ha: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il </a:t>
            </a:r>
            <a:r>
              <a:rPr lang="it-IT" dirty="0">
                <a:solidFill>
                  <a:srgbClr val="FF0000"/>
                </a:solidFill>
              </a:rPr>
              <a:t>web </a:t>
            </a:r>
            <a:r>
              <a:rPr lang="it-IT" dirty="0"/>
              <a:t>che risulta essere il più grande sistema </a:t>
            </a:r>
            <a:r>
              <a:rPr lang="it-IT" dirty="0" smtClean="0"/>
              <a:t>distribuito</a:t>
            </a:r>
          </a:p>
          <a:p>
            <a:r>
              <a:rPr lang="it-IT" dirty="0" smtClean="0"/>
              <a:t>le </a:t>
            </a:r>
            <a:r>
              <a:rPr lang="it-IT" dirty="0"/>
              <a:t>nuove tecnologie mobile hanno fatto da volano nell’evoluzione dei sistemi informativi </a:t>
            </a:r>
            <a:r>
              <a:rPr lang="it-IT" dirty="0" smtClean="0"/>
              <a:t>tradizio</a:t>
            </a:r>
            <a:r>
              <a:rPr lang="it-IT" dirty="0"/>
              <a:t>nali, che integrando </a:t>
            </a:r>
            <a:r>
              <a:rPr lang="it-IT" dirty="0" smtClean="0">
                <a:solidFill>
                  <a:srgbClr val="FF0000"/>
                </a:solidFill>
              </a:rPr>
              <a:t>sistemi </a:t>
            </a:r>
            <a:r>
              <a:rPr lang="it-IT" dirty="0" err="1">
                <a:solidFill>
                  <a:srgbClr val="FF0000"/>
                </a:solidFill>
              </a:rPr>
              <a:t>legacy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smtClean="0"/>
              <a:t>con nuove </a:t>
            </a:r>
            <a:r>
              <a:rPr lang="it-IT" dirty="0"/>
              <a:t>tecnologie di comunicazione, </a:t>
            </a:r>
            <a:r>
              <a:rPr lang="it-IT" dirty="0" smtClean="0"/>
              <a:t>hanno generato </a:t>
            </a:r>
            <a:r>
              <a:rPr lang="it-IT" dirty="0"/>
              <a:t>i </a:t>
            </a:r>
            <a:r>
              <a:rPr lang="it-IT" dirty="0">
                <a:solidFill>
                  <a:srgbClr val="FF0000"/>
                </a:solidFill>
              </a:rPr>
              <a:t>moderni sistemi informativi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71863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Classificazione dei sistemi distribuiti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16832"/>
            <a:ext cx="8496944" cy="4619625"/>
          </a:xfrm>
        </p:spPr>
        <p:txBody>
          <a:bodyPr/>
          <a:lstStyle/>
          <a:p>
            <a:r>
              <a:rPr lang="it-IT" sz="2800" dirty="0"/>
              <a:t>I </a:t>
            </a:r>
            <a:r>
              <a:rPr lang="it-IT" sz="2800" dirty="0">
                <a:solidFill>
                  <a:srgbClr val="FF0000"/>
                </a:solidFill>
              </a:rPr>
              <a:t>sistemi distribuiti pervasivi </a:t>
            </a:r>
            <a:r>
              <a:rPr lang="it-IT" sz="2800" dirty="0"/>
              <a:t>sono una</a:t>
            </a:r>
            <a:br>
              <a:rPr lang="it-IT" sz="2800" dirty="0"/>
            </a:br>
            <a:r>
              <a:rPr lang="it-IT" sz="2800" dirty="0"/>
              <a:t>nuova generazione di sistemi che hanno</a:t>
            </a:r>
            <a:br>
              <a:rPr lang="it-IT" sz="2800" dirty="0"/>
            </a:br>
            <a:r>
              <a:rPr lang="it-IT" sz="2800" dirty="0"/>
              <a:t>tipicamente connessioni di rete </a:t>
            </a:r>
            <a:r>
              <a:rPr lang="it-IT" sz="2800" dirty="0" smtClean="0"/>
              <a:t>wireless</a:t>
            </a:r>
          </a:p>
          <a:p>
            <a:r>
              <a:rPr lang="it-IT" sz="2800" dirty="0" smtClean="0"/>
              <a:t>generalmente </a:t>
            </a:r>
            <a:r>
              <a:rPr lang="it-IT" sz="2800" dirty="0"/>
              <a:t>sono </a:t>
            </a:r>
            <a:r>
              <a:rPr lang="it-IT" sz="2800" dirty="0" err="1"/>
              <a:t>sottoparti</a:t>
            </a:r>
            <a:r>
              <a:rPr lang="it-IT" sz="2800" dirty="0"/>
              <a:t> di sistemi più grandi</a:t>
            </a:r>
            <a:r>
              <a:rPr lang="it-IT" sz="2800" dirty="0" smtClean="0"/>
              <a:t>;</a:t>
            </a:r>
          </a:p>
          <a:p>
            <a:r>
              <a:rPr lang="it-IT" sz="2800" dirty="0" smtClean="0"/>
              <a:t> </a:t>
            </a:r>
            <a:r>
              <a:rPr lang="it-IT" sz="2800" dirty="0"/>
              <a:t>tra di essi rientrano </a:t>
            </a:r>
            <a:endParaRPr lang="it-IT" sz="2800" dirty="0" smtClean="0"/>
          </a:p>
          <a:p>
            <a:pPr lvl="1"/>
            <a:r>
              <a:rPr lang="it-IT" sz="2800" dirty="0" smtClean="0"/>
              <a:t>i sistemi domestici</a:t>
            </a:r>
            <a:r>
              <a:rPr lang="it-IT" sz="2800" dirty="0"/>
              <a:t>, </a:t>
            </a:r>
            <a:endParaRPr lang="it-IT" sz="2800" dirty="0" smtClean="0"/>
          </a:p>
          <a:p>
            <a:pPr lvl="1"/>
            <a:r>
              <a:rPr lang="it-IT" sz="2800" dirty="0" smtClean="0"/>
              <a:t>le </a:t>
            </a:r>
            <a:r>
              <a:rPr lang="it-IT" sz="2800" dirty="0"/>
              <a:t>personal area network (PAN</a:t>
            </a:r>
            <a:r>
              <a:rPr lang="it-IT" sz="2800" dirty="0" smtClean="0"/>
              <a:t>)</a:t>
            </a:r>
          </a:p>
          <a:p>
            <a:pPr lvl="1"/>
            <a:r>
              <a:rPr lang="it-IT" sz="2800" dirty="0" smtClean="0"/>
              <a:t>le </a:t>
            </a:r>
            <a:r>
              <a:rPr lang="it-IT" sz="2800" dirty="0" err="1"/>
              <a:t>wearable</a:t>
            </a:r>
            <a:r>
              <a:rPr lang="it-IT" sz="2800" dirty="0"/>
              <a:t> </a:t>
            </a:r>
            <a:r>
              <a:rPr lang="it-IT" sz="2800" dirty="0" err="1"/>
              <a:t>computing</a:t>
            </a:r>
            <a:r>
              <a:rPr lang="it-IT" sz="2800" dirty="0"/>
              <a:t> </a:t>
            </a:r>
            <a:endParaRPr lang="it-IT" sz="2800" dirty="0" smtClean="0"/>
          </a:p>
          <a:p>
            <a:pPr lvl="1"/>
            <a:r>
              <a:rPr lang="it-IT" sz="2800" dirty="0" smtClean="0"/>
              <a:t>le </a:t>
            </a:r>
            <a:r>
              <a:rPr lang="it-IT" sz="2800" dirty="0"/>
              <a:t>reti di sensori.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71863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Benefici della </a:t>
            </a:r>
            <a:r>
              <a:rPr lang="it-IT" b="1" dirty="0" smtClean="0"/>
              <a:t>distribuzione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L’affidabilità</a:t>
            </a:r>
          </a:p>
          <a:p>
            <a:r>
              <a:rPr lang="it-IT" b="1" dirty="0" smtClean="0"/>
              <a:t>Integrazione</a:t>
            </a:r>
          </a:p>
          <a:p>
            <a:r>
              <a:rPr lang="it-IT" b="1" dirty="0" smtClean="0"/>
              <a:t>Trasparenza</a:t>
            </a:r>
          </a:p>
          <a:p>
            <a:pPr marL="0" indent="0">
              <a:buNone/>
            </a:pPr>
            <a:r>
              <a:rPr lang="it-IT" sz="2000" dirty="0" smtClean="0"/>
              <a:t>	◗ </a:t>
            </a:r>
            <a:r>
              <a:rPr lang="it-IT" sz="2000" dirty="0"/>
              <a:t>di accesso (</a:t>
            </a:r>
            <a:r>
              <a:rPr lang="it-IT" sz="2000" i="1" dirty="0" err="1"/>
              <a:t>access</a:t>
            </a:r>
            <a:r>
              <a:rPr lang="it-IT" sz="2000" i="1" dirty="0"/>
              <a:t> </a:t>
            </a:r>
            <a:r>
              <a:rPr lang="it-IT" sz="2000" i="1" dirty="0" err="1" smtClean="0"/>
              <a:t>transparency</a:t>
            </a:r>
            <a:r>
              <a:rPr lang="it-IT" sz="2000" i="1" dirty="0" smtClean="0"/>
              <a:t>)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	◗ </a:t>
            </a:r>
            <a:r>
              <a:rPr lang="it-IT" sz="2000" dirty="0"/>
              <a:t>di locazione (</a:t>
            </a:r>
            <a:r>
              <a:rPr lang="it-IT" sz="2000" i="1" dirty="0"/>
              <a:t>location </a:t>
            </a:r>
            <a:r>
              <a:rPr lang="it-IT" sz="2000" i="1" dirty="0" err="1" smtClean="0"/>
              <a:t>transparency</a:t>
            </a:r>
            <a:r>
              <a:rPr lang="it-IT" sz="2000" i="1" dirty="0" smtClean="0"/>
              <a:t>)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	◗ </a:t>
            </a:r>
            <a:r>
              <a:rPr lang="it-IT" sz="2000" dirty="0"/>
              <a:t>di concorrenza (</a:t>
            </a:r>
            <a:r>
              <a:rPr lang="it-IT" sz="2000" i="1" dirty="0" err="1"/>
              <a:t>concurrency</a:t>
            </a:r>
            <a:r>
              <a:rPr lang="it-IT" sz="2000" i="1" dirty="0"/>
              <a:t> </a:t>
            </a:r>
            <a:r>
              <a:rPr lang="it-IT" sz="2000" i="1" dirty="0" err="1"/>
              <a:t>transparency</a:t>
            </a:r>
            <a:r>
              <a:rPr lang="it-IT" sz="2000" dirty="0" smtClean="0"/>
              <a:t>) </a:t>
            </a:r>
          </a:p>
          <a:p>
            <a:pPr marL="0" indent="0">
              <a:buNone/>
            </a:pPr>
            <a:r>
              <a:rPr lang="it-IT" sz="2000" dirty="0" smtClean="0"/>
              <a:t>	◗ </a:t>
            </a:r>
            <a:r>
              <a:rPr lang="it-IT" sz="2000" dirty="0"/>
              <a:t>di replicazione (</a:t>
            </a:r>
            <a:r>
              <a:rPr lang="it-IT" sz="2000" i="1" dirty="0" err="1"/>
              <a:t>replication</a:t>
            </a:r>
            <a:r>
              <a:rPr lang="it-IT" sz="2000" i="1" dirty="0"/>
              <a:t> </a:t>
            </a:r>
            <a:r>
              <a:rPr lang="it-IT" sz="2000" i="1" dirty="0" err="1" smtClean="0"/>
              <a:t>transparency</a:t>
            </a:r>
            <a:r>
              <a:rPr lang="it-IT" sz="2000" i="1" dirty="0" smtClean="0"/>
              <a:t>)</a:t>
            </a:r>
          </a:p>
          <a:p>
            <a:pPr marL="0" indent="0">
              <a:buNone/>
            </a:pPr>
            <a:r>
              <a:rPr lang="it-IT" sz="2000" dirty="0" smtClean="0"/>
              <a:t>	◗ </a:t>
            </a:r>
            <a:r>
              <a:rPr lang="it-IT" sz="2000" dirty="0"/>
              <a:t>ai guasti (</a:t>
            </a:r>
            <a:r>
              <a:rPr lang="it-IT" sz="2000" i="1" dirty="0" err="1"/>
              <a:t>failure</a:t>
            </a:r>
            <a:r>
              <a:rPr lang="it-IT" sz="2000" i="1" dirty="0"/>
              <a:t> </a:t>
            </a:r>
            <a:r>
              <a:rPr lang="it-IT" sz="2000" i="1" dirty="0" err="1" smtClean="0"/>
              <a:t>transparency</a:t>
            </a:r>
            <a:r>
              <a:rPr lang="it-IT" sz="2000" i="1" dirty="0" smtClean="0"/>
              <a:t>)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	◗ </a:t>
            </a:r>
            <a:r>
              <a:rPr lang="it-IT" sz="2000" dirty="0"/>
              <a:t>alla migrazione (</a:t>
            </a:r>
            <a:r>
              <a:rPr lang="it-IT" sz="2000" i="1" dirty="0" err="1"/>
              <a:t>mobility</a:t>
            </a:r>
            <a:r>
              <a:rPr lang="it-IT" sz="2000" i="1" dirty="0"/>
              <a:t> </a:t>
            </a:r>
            <a:r>
              <a:rPr lang="it-IT" sz="2000" i="1" dirty="0" err="1" smtClean="0"/>
              <a:t>transparency</a:t>
            </a:r>
            <a:r>
              <a:rPr lang="it-IT" sz="2000" i="1" dirty="0" smtClean="0"/>
              <a:t>)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	◗ </a:t>
            </a:r>
            <a:r>
              <a:rPr lang="it-IT" sz="2000" dirty="0"/>
              <a:t>alle prestazioni (</a:t>
            </a:r>
            <a:r>
              <a:rPr lang="it-IT" sz="2000" i="1" dirty="0"/>
              <a:t>performance </a:t>
            </a:r>
            <a:r>
              <a:rPr lang="it-IT" sz="2000" i="1" dirty="0" err="1" smtClean="0"/>
              <a:t>transparency</a:t>
            </a:r>
            <a:r>
              <a:rPr lang="it-IT" sz="2000" i="1" dirty="0" smtClean="0"/>
              <a:t>)</a:t>
            </a:r>
          </a:p>
          <a:p>
            <a:pPr marL="0" indent="0">
              <a:buNone/>
            </a:pPr>
            <a:r>
              <a:rPr lang="it-IT" sz="2000" dirty="0" smtClean="0"/>
              <a:t>	◗ </a:t>
            </a:r>
            <a:r>
              <a:rPr lang="it-IT" sz="2000" dirty="0"/>
              <a:t>di scalabilità </a:t>
            </a:r>
            <a:r>
              <a:rPr lang="it-IT" sz="2000" dirty="0" smtClean="0"/>
              <a:t>(</a:t>
            </a:r>
            <a:r>
              <a:rPr lang="it-IT" sz="2000" i="1" dirty="0" err="1"/>
              <a:t>scaling</a:t>
            </a:r>
            <a:r>
              <a:rPr lang="it-IT" sz="2000" i="1" dirty="0"/>
              <a:t> </a:t>
            </a:r>
            <a:r>
              <a:rPr lang="it-IT" sz="2000" i="1" dirty="0" err="1"/>
              <a:t>transparency</a:t>
            </a:r>
            <a:r>
              <a:rPr lang="it-IT" sz="2000" dirty="0"/>
              <a:t>)</a:t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1771863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Benefici della </a:t>
            </a:r>
            <a:r>
              <a:rPr lang="it-IT" b="1" dirty="0" smtClean="0"/>
              <a:t>distribuzione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Economicità</a:t>
            </a:r>
          </a:p>
          <a:p>
            <a:r>
              <a:rPr lang="it-IT" b="1" dirty="0" smtClean="0"/>
              <a:t>Apertura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◗ </a:t>
            </a:r>
            <a:r>
              <a:rPr lang="it-IT" dirty="0"/>
              <a:t>interoperabilità</a:t>
            </a:r>
            <a:br>
              <a:rPr lang="it-IT" dirty="0"/>
            </a:br>
            <a:r>
              <a:rPr lang="it-IT" dirty="0" smtClean="0"/>
              <a:t>◗ portabilità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◗ </a:t>
            </a:r>
            <a:r>
              <a:rPr lang="it-IT" dirty="0" err="1" smtClean="0"/>
              <a:t>ampliabilità</a:t>
            </a:r>
            <a:endParaRPr lang="it-IT" dirty="0" smtClean="0"/>
          </a:p>
          <a:p>
            <a:r>
              <a:rPr lang="it-IT" b="1" dirty="0"/>
              <a:t>Connettività e </a:t>
            </a:r>
            <a:r>
              <a:rPr lang="it-IT" b="1" dirty="0" smtClean="0"/>
              <a:t>collaborazione</a:t>
            </a:r>
          </a:p>
          <a:p>
            <a:r>
              <a:rPr lang="it-IT" b="1" dirty="0" smtClean="0"/>
              <a:t>Prestazioni </a:t>
            </a:r>
            <a:r>
              <a:rPr lang="it-IT" b="1" dirty="0"/>
              <a:t>e </a:t>
            </a:r>
            <a:r>
              <a:rPr lang="it-IT" b="1" dirty="0" smtClean="0"/>
              <a:t>scalabilità</a:t>
            </a:r>
          </a:p>
          <a:p>
            <a:r>
              <a:rPr lang="it-IT" b="1" dirty="0" smtClean="0"/>
              <a:t>Tolleranza </a:t>
            </a:r>
            <a:r>
              <a:rPr lang="it-IT" b="1" dirty="0"/>
              <a:t>ai guasti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013794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Svantaggi legati alla 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smtClean="0"/>
              <a:t>distribuzione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Produzione di </a:t>
            </a:r>
            <a:r>
              <a:rPr lang="it-IT" b="1" dirty="0" smtClean="0"/>
              <a:t>software</a:t>
            </a:r>
          </a:p>
          <a:p>
            <a:r>
              <a:rPr lang="it-IT" b="1" dirty="0" smtClean="0"/>
              <a:t>Complessità</a:t>
            </a:r>
          </a:p>
          <a:p>
            <a:r>
              <a:rPr lang="it-IT" b="1" dirty="0" smtClean="0"/>
              <a:t>Sicurezza</a:t>
            </a:r>
          </a:p>
          <a:p>
            <a:r>
              <a:rPr lang="it-IT" b="1" dirty="0"/>
              <a:t>Comunicazione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013794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688"/>
            <a:ext cx="9144000" cy="673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47868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7268"/>
            <a:ext cx="8424936" cy="600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12090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Unità di apprendimento 1</a:t>
            </a:r>
            <a:br>
              <a:rPr lang="it-IT" altLang="it-IT" dirty="0" smtClean="0"/>
            </a:br>
            <a:r>
              <a:rPr lang="it-IT" altLang="it-IT" dirty="0" smtClean="0">
                <a:solidFill>
                  <a:srgbClr val="FF6600"/>
                </a:solidFill>
              </a:rPr>
              <a:t>Lezione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dirty="0"/>
              <a:t>I </a:t>
            </a:r>
            <a:r>
              <a:rPr lang="it-IT" b="1" dirty="0" smtClean="0"/>
              <a:t>sistemi distribuiti</a:t>
            </a:r>
            <a:endParaRPr lang="it-IT" altLang="it-IT" b="1" dirty="0" smtClean="0"/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 smtClean="0"/>
              <a:t>In questa lezione impareremo: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844675"/>
            <a:ext cx="7696200" cy="4619625"/>
          </a:xfrm>
        </p:spPr>
        <p:txBody>
          <a:bodyPr/>
          <a:lstStyle/>
          <a:p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 il concetto di elaborazione </a:t>
            </a:r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distribuita</a:t>
            </a:r>
          </a:p>
          <a:p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 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benefici della </a:t>
            </a:r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distribuzione</a:t>
            </a:r>
          </a:p>
          <a:p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gli 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svantaggi rispetto </a:t>
            </a:r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alla elaborazione concentrata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/>
            </a:r>
            <a:b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60995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58" y="1844824"/>
            <a:ext cx="69532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47987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 sistemi </a:t>
            </a:r>
            <a:r>
              <a:rPr lang="it-IT" b="1" dirty="0" smtClean="0"/>
              <a:t>centralizzati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905000"/>
            <a:ext cx="8280920" cy="4619625"/>
          </a:xfrm>
        </p:spPr>
        <p:txBody>
          <a:bodyPr/>
          <a:lstStyle/>
          <a:p>
            <a:r>
              <a:rPr lang="it-IT" dirty="0"/>
              <a:t>Un </a:t>
            </a:r>
            <a:r>
              <a:rPr lang="it-IT" dirty="0">
                <a:solidFill>
                  <a:srgbClr val="000099"/>
                </a:solidFill>
              </a:rPr>
              <a:t>sistema informatico è centralizzato </a:t>
            </a:r>
            <a:r>
              <a:rPr lang="it-IT" dirty="0"/>
              <a:t>quando dati e applicazioni risiedono in un unico nodo elaborativo.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29000"/>
            <a:ext cx="5544616" cy="326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92557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 sistemi distribuiti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73363"/>
            <a:ext cx="43243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51520" y="1905001"/>
            <a:ext cx="8640960" cy="2748136"/>
          </a:xfrm>
        </p:spPr>
        <p:txBody>
          <a:bodyPr/>
          <a:lstStyle/>
          <a:p>
            <a:r>
              <a:rPr lang="it-IT" sz="2800" dirty="0"/>
              <a:t>Un </a:t>
            </a:r>
            <a:r>
              <a:rPr lang="it-IT" sz="2800" dirty="0">
                <a:solidFill>
                  <a:srgbClr val="FF0000"/>
                </a:solidFill>
              </a:rPr>
              <a:t>sistema informatico </a:t>
            </a:r>
            <a:r>
              <a:rPr lang="it-IT" sz="2800" dirty="0"/>
              <a:t>si dice </a:t>
            </a:r>
            <a:r>
              <a:rPr lang="it-IT" sz="2800" dirty="0">
                <a:solidFill>
                  <a:srgbClr val="FF0000"/>
                </a:solidFill>
              </a:rPr>
              <a:t>distribuito</a:t>
            </a:r>
            <a:r>
              <a:rPr lang="it-IT" sz="2800" dirty="0"/>
              <a:t> se almeno una delle seguenti due condizioni è verificata:</a:t>
            </a:r>
          </a:p>
          <a:p>
            <a:pPr lvl="1"/>
            <a:r>
              <a:rPr lang="it-IT" dirty="0" smtClean="0">
                <a:solidFill>
                  <a:srgbClr val="0000CC"/>
                </a:solidFill>
              </a:rPr>
              <a:t>elaborazione </a:t>
            </a:r>
            <a:r>
              <a:rPr lang="it-IT" dirty="0">
                <a:solidFill>
                  <a:srgbClr val="0000CC"/>
                </a:solidFill>
              </a:rPr>
              <a:t>distribuita</a:t>
            </a:r>
            <a:r>
              <a:rPr lang="it-IT" dirty="0"/>
              <a:t>: le applicazioni risiedono su più </a:t>
            </a:r>
            <a:r>
              <a:rPr lang="it-IT" dirty="0" err="1"/>
              <a:t>host</a:t>
            </a:r>
            <a:r>
              <a:rPr lang="it-IT" dirty="0"/>
              <a:t> che collaborano tra loro;</a:t>
            </a:r>
          </a:p>
          <a:p>
            <a:pPr lvl="1"/>
            <a:r>
              <a:rPr lang="it-IT" dirty="0" smtClean="0">
                <a:solidFill>
                  <a:srgbClr val="0000CC"/>
                </a:solidFill>
              </a:rPr>
              <a:t>base </a:t>
            </a:r>
            <a:r>
              <a:rPr lang="it-IT" dirty="0">
                <a:solidFill>
                  <a:srgbClr val="0000CC"/>
                </a:solidFill>
              </a:rPr>
              <a:t>di dati distribuita</a:t>
            </a:r>
            <a:r>
              <a:rPr lang="it-IT" dirty="0"/>
              <a:t>: il patrimonio informativo è ospitato su più </a:t>
            </a:r>
            <a:r>
              <a:rPr lang="it-IT" dirty="0" err="1"/>
              <a:t>host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837687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 sistemi </a:t>
            </a:r>
            <a:r>
              <a:rPr lang="it-IT" b="1" dirty="0" smtClean="0"/>
              <a:t>distribuiti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/>
              <a:t>1. Un </a:t>
            </a:r>
            <a:r>
              <a:rPr lang="it-IT" sz="2400" dirty="0">
                <a:solidFill>
                  <a:srgbClr val="FF0000"/>
                </a:solidFill>
              </a:rPr>
              <a:t>sistema distribuito </a:t>
            </a:r>
            <a:r>
              <a:rPr lang="it-IT" sz="2400" dirty="0"/>
              <a:t>consiste di un insieme di calcolatori indipendenti che</a:t>
            </a:r>
            <a:br>
              <a:rPr lang="it-IT" sz="2400" dirty="0"/>
            </a:br>
            <a:r>
              <a:rPr lang="it-IT" sz="2400" dirty="0"/>
              <a:t>appaiono all’utente del sistema come un singolo calcolatore (</a:t>
            </a:r>
            <a:r>
              <a:rPr lang="it-IT" sz="2400" dirty="0" err="1" smtClean="0">
                <a:solidFill>
                  <a:srgbClr val="FF0000"/>
                </a:solidFill>
              </a:rPr>
              <a:t>Tanenbaum</a:t>
            </a:r>
            <a:r>
              <a:rPr lang="it-IT" sz="2400" dirty="0" smtClean="0"/>
              <a:t>)</a:t>
            </a:r>
          </a:p>
          <a:p>
            <a:pPr marL="0" indent="0">
              <a:buNone/>
            </a:pPr>
            <a:r>
              <a:rPr lang="it-IT" sz="2400" dirty="0" smtClean="0"/>
              <a:t>2</a:t>
            </a:r>
            <a:r>
              <a:rPr lang="it-IT" sz="2400" dirty="0"/>
              <a:t>. È un sistema in cui i componenti hardware o software posizionati in calcolatori collegati in rete comunicano e coordinano le proprie azioni solo tramite lo scambio </a:t>
            </a:r>
            <a:r>
              <a:rPr lang="it-IT" sz="2400" dirty="0" smtClean="0"/>
              <a:t>di messaggi </a:t>
            </a:r>
            <a:r>
              <a:rPr lang="it-IT" sz="2400" dirty="0"/>
              <a:t>(</a:t>
            </a:r>
            <a:r>
              <a:rPr lang="it-IT" sz="2400" dirty="0" err="1">
                <a:solidFill>
                  <a:srgbClr val="FF0000"/>
                </a:solidFill>
              </a:rPr>
              <a:t>Coulouris</a:t>
            </a:r>
            <a:r>
              <a:rPr lang="it-IT" sz="2400" dirty="0">
                <a:solidFill>
                  <a:srgbClr val="FF0000"/>
                </a:solidFill>
              </a:rPr>
              <a:t> &amp; </a:t>
            </a:r>
            <a:r>
              <a:rPr lang="it-IT" sz="2400" dirty="0" err="1">
                <a:solidFill>
                  <a:srgbClr val="FF0000"/>
                </a:solidFill>
              </a:rPr>
              <a:t>Dollimore</a:t>
            </a:r>
            <a:r>
              <a:rPr lang="it-IT" sz="2400" dirty="0" smtClean="0"/>
              <a:t>).</a:t>
            </a:r>
          </a:p>
          <a:p>
            <a:pPr marL="0" indent="0">
              <a:buNone/>
            </a:pPr>
            <a:r>
              <a:rPr lang="it-IT" sz="2400" dirty="0" smtClean="0"/>
              <a:t>3</a:t>
            </a:r>
            <a:r>
              <a:rPr lang="it-IT" sz="2400" dirty="0"/>
              <a:t>. È un sistema in cui il fallimento di un calcolatore di cui nemmeno conosci </a:t>
            </a:r>
            <a:r>
              <a:rPr lang="it-IT" sz="2400" dirty="0" smtClean="0"/>
              <a:t>l’esistenza può </a:t>
            </a:r>
            <a:r>
              <a:rPr lang="it-IT" sz="2400" dirty="0"/>
              <a:t>rendere inutilizzabile il tuo calcolatore (</a:t>
            </a:r>
            <a:r>
              <a:rPr lang="it-IT" sz="2400" dirty="0" err="1">
                <a:solidFill>
                  <a:srgbClr val="FF0000"/>
                </a:solidFill>
              </a:rPr>
              <a:t>Lamport</a:t>
            </a:r>
            <a:r>
              <a:rPr lang="it-IT" sz="2400" dirty="0"/>
              <a:t>).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21281158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 sistemi distribuiti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1905001"/>
            <a:ext cx="7696200" cy="1235968"/>
          </a:xfrm>
        </p:spPr>
        <p:txBody>
          <a:bodyPr/>
          <a:lstStyle/>
          <a:p>
            <a:r>
              <a:rPr lang="it-IT" dirty="0" smtClean="0"/>
              <a:t>Noi adotteremo </a:t>
            </a:r>
            <a:r>
              <a:rPr lang="it-IT" dirty="0"/>
              <a:t>la seguente definizione più astratta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773982" y="3573016"/>
            <a:ext cx="7632848" cy="156966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it-IT" sz="2400" dirty="0"/>
              <a:t>Un </a:t>
            </a:r>
            <a:r>
              <a:rPr lang="it-IT" sz="2400" dirty="0">
                <a:solidFill>
                  <a:srgbClr val="FF0000"/>
                </a:solidFill>
              </a:rPr>
              <a:t>sistema distribuito </a:t>
            </a:r>
            <a:r>
              <a:rPr lang="it-IT" sz="2400" dirty="0"/>
              <a:t>è costituito da un insieme di applicazioni logicamente indipendenti che collaborano per il perseguimento di obiettivi comuni attraverso una infrastruttura di comunicazione hardware e software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389060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 sistemi distribuiti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844824"/>
            <a:ext cx="7696200" cy="4619625"/>
          </a:xfrm>
        </p:spPr>
        <p:txBody>
          <a:bodyPr/>
          <a:lstStyle/>
          <a:p>
            <a:r>
              <a:rPr lang="it-IT" sz="2800" dirty="0"/>
              <a:t>Alle applicazioni vengono dati quindi nomi </a:t>
            </a:r>
            <a:r>
              <a:rPr lang="it-IT" sz="2800" dirty="0" smtClean="0"/>
              <a:t>diversi in base al loro ruolo</a:t>
            </a:r>
            <a:r>
              <a:rPr lang="it-IT" dirty="0" smtClean="0"/>
              <a:t>:</a:t>
            </a:r>
          </a:p>
          <a:p>
            <a:pPr lvl="1"/>
            <a:r>
              <a:rPr lang="it-IT" sz="2400" dirty="0" smtClean="0">
                <a:solidFill>
                  <a:srgbClr val="FF0000"/>
                </a:solidFill>
              </a:rPr>
              <a:t>cliente </a:t>
            </a:r>
            <a:r>
              <a:rPr lang="it-IT" sz="2400" dirty="0">
                <a:solidFill>
                  <a:srgbClr val="FF0000"/>
                </a:solidFill>
              </a:rPr>
              <a:t>(</a:t>
            </a:r>
            <a:r>
              <a:rPr lang="it-IT" sz="2400" i="1" dirty="0">
                <a:solidFill>
                  <a:srgbClr val="FF0000"/>
                </a:solidFill>
              </a:rPr>
              <a:t>client</a:t>
            </a:r>
            <a:r>
              <a:rPr lang="it-IT" sz="2400" dirty="0">
                <a:solidFill>
                  <a:srgbClr val="FF0000"/>
                </a:solidFill>
              </a:rPr>
              <a:t>): </a:t>
            </a:r>
            <a:r>
              <a:rPr lang="it-IT" sz="2400" dirty="0"/>
              <a:t>una applicazione assume il ruolo di cliente quando è utilizzatore di servizi </a:t>
            </a:r>
            <a:r>
              <a:rPr lang="it-IT" sz="2400" dirty="0" smtClean="0"/>
              <a:t>messi a </a:t>
            </a:r>
            <a:r>
              <a:rPr lang="it-IT" sz="2400" dirty="0"/>
              <a:t>disposizione da altre applicazioni</a:t>
            </a:r>
            <a:r>
              <a:rPr lang="it-IT" sz="2400" dirty="0" smtClean="0"/>
              <a:t>;</a:t>
            </a:r>
          </a:p>
          <a:p>
            <a:pPr lvl="1"/>
            <a:r>
              <a:rPr lang="it-IT" sz="2400" dirty="0" smtClean="0">
                <a:solidFill>
                  <a:srgbClr val="FF0000"/>
                </a:solidFill>
              </a:rPr>
              <a:t>servente </a:t>
            </a:r>
            <a:r>
              <a:rPr lang="it-IT" sz="2400" dirty="0">
                <a:solidFill>
                  <a:srgbClr val="FF0000"/>
                </a:solidFill>
              </a:rPr>
              <a:t>(</a:t>
            </a:r>
            <a:r>
              <a:rPr lang="it-IT" sz="2400" i="1" dirty="0">
                <a:solidFill>
                  <a:srgbClr val="FF0000"/>
                </a:solidFill>
              </a:rPr>
              <a:t>server</a:t>
            </a:r>
            <a:r>
              <a:rPr lang="it-IT" sz="2400" dirty="0">
                <a:solidFill>
                  <a:srgbClr val="FF0000"/>
                </a:solidFill>
              </a:rPr>
              <a:t>): </a:t>
            </a:r>
            <a:r>
              <a:rPr lang="it-IT" sz="2400" dirty="0"/>
              <a:t>una applicazione assume il ruolo di servente quando è fornitore di servizi </a:t>
            </a:r>
            <a:r>
              <a:rPr lang="it-IT" sz="2400" dirty="0" smtClean="0"/>
              <a:t>usati da </a:t>
            </a:r>
            <a:r>
              <a:rPr lang="it-IT" sz="2400" dirty="0"/>
              <a:t>altre applicazioni</a:t>
            </a:r>
            <a:r>
              <a:rPr lang="it-IT" sz="2400" dirty="0" smtClean="0"/>
              <a:t>;</a:t>
            </a:r>
          </a:p>
          <a:p>
            <a:pPr lvl="1"/>
            <a:r>
              <a:rPr lang="it-IT" sz="2400" dirty="0" smtClean="0">
                <a:solidFill>
                  <a:srgbClr val="FF0000"/>
                </a:solidFill>
              </a:rPr>
              <a:t>attore </a:t>
            </a:r>
            <a:r>
              <a:rPr lang="it-IT" sz="2400" dirty="0">
                <a:solidFill>
                  <a:srgbClr val="FF0000"/>
                </a:solidFill>
              </a:rPr>
              <a:t>(</a:t>
            </a:r>
            <a:r>
              <a:rPr lang="it-IT" sz="2400" i="1" dirty="0" err="1">
                <a:solidFill>
                  <a:srgbClr val="FF0000"/>
                </a:solidFill>
              </a:rPr>
              <a:t>actor</a:t>
            </a:r>
            <a:r>
              <a:rPr lang="it-IT" sz="2400" dirty="0">
                <a:solidFill>
                  <a:srgbClr val="FF0000"/>
                </a:solidFill>
              </a:rPr>
              <a:t>): </a:t>
            </a:r>
            <a:r>
              <a:rPr lang="it-IT" sz="2400" dirty="0"/>
              <a:t>una applicazione assume il ruolo di attore quando assume in diverse situazioni </a:t>
            </a:r>
            <a:r>
              <a:rPr lang="it-IT" sz="2400" dirty="0" smtClean="0"/>
              <a:t>nel contesto </a:t>
            </a:r>
            <a:r>
              <a:rPr lang="it-IT" sz="2400" dirty="0"/>
              <a:t>del sistema sia il ruolo di cliente che quello di servente.</a:t>
            </a:r>
            <a:br>
              <a:rPr lang="it-IT" sz="2400" dirty="0"/>
            </a:b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25205204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976</TotalTime>
  <Words>371</Words>
  <Application>Microsoft Office PowerPoint</Application>
  <PresentationFormat>Presentazione su schermo (4:3)</PresentationFormat>
  <Paragraphs>63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Wingdings</vt:lpstr>
      <vt:lpstr>Arial Black</vt:lpstr>
      <vt:lpstr>slides</vt:lpstr>
      <vt:lpstr>Unità di apprendimento 1</vt:lpstr>
      <vt:lpstr>Unità di apprendimento 1 Lezione 1</vt:lpstr>
      <vt:lpstr>In questa lezione impareremo:</vt:lpstr>
      <vt:lpstr>Presentazione standard di PowerPoint</vt:lpstr>
      <vt:lpstr>I sistemi centralizzati</vt:lpstr>
      <vt:lpstr>I sistemi distribuiti</vt:lpstr>
      <vt:lpstr>I sistemi distribuiti</vt:lpstr>
      <vt:lpstr>I sistemi distribuiti</vt:lpstr>
      <vt:lpstr>I sistemi distribuiti</vt:lpstr>
      <vt:lpstr>Classificazione dei sistemi distribuiti</vt:lpstr>
      <vt:lpstr>Classificazione dei sistemi distribuiti</vt:lpstr>
      <vt:lpstr>Classificazione dei sistemi distribuiti</vt:lpstr>
      <vt:lpstr>Classificazione dei sistemi distribuiti</vt:lpstr>
      <vt:lpstr>Benefici della distribuzione</vt:lpstr>
      <vt:lpstr>Benefici della distribuzione</vt:lpstr>
      <vt:lpstr>Svantaggi legati alla  distribuzione</vt:lpstr>
      <vt:lpstr>Presentazione standard di PowerPoint</vt:lpstr>
      <vt:lpstr>Presentazione standard di PowerPoint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MODULO1</dc:title>
  <dc:creator>.</dc:creator>
  <cp:lastModifiedBy>Utente</cp:lastModifiedBy>
  <cp:revision>337</cp:revision>
  <dcterms:created xsi:type="dcterms:W3CDTF">2007-11-01T08:11:31Z</dcterms:created>
  <dcterms:modified xsi:type="dcterms:W3CDTF">2020-09-28T15:32:10Z</dcterms:modified>
</cp:coreProperties>
</file>