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99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9" r:id="rId4"/>
    <p:sldId id="291" r:id="rId5"/>
    <p:sldId id="264" r:id="rId6"/>
    <p:sldId id="260" r:id="rId7"/>
    <p:sldId id="262" r:id="rId8"/>
    <p:sldId id="263" r:id="rId9"/>
    <p:sldId id="265" r:id="rId10"/>
    <p:sldId id="266" r:id="rId11"/>
    <p:sldId id="267" r:id="rId12"/>
    <p:sldId id="270" r:id="rId13"/>
    <p:sldId id="271" r:id="rId14"/>
    <p:sldId id="261" r:id="rId15"/>
    <p:sldId id="272" r:id="rId16"/>
    <p:sldId id="273" r:id="rId17"/>
    <p:sldId id="274" r:id="rId18"/>
    <p:sldId id="275" r:id="rId19"/>
    <p:sldId id="277" r:id="rId20"/>
    <p:sldId id="279" r:id="rId21"/>
    <p:sldId id="278" r:id="rId22"/>
    <p:sldId id="280" r:id="rId23"/>
    <p:sldId id="281" r:id="rId24"/>
    <p:sldId id="282" r:id="rId25"/>
    <p:sldId id="283" r:id="rId26"/>
    <p:sldId id="284" r:id="rId27"/>
    <p:sldId id="286" r:id="rId28"/>
    <p:sldId id="285" r:id="rId29"/>
    <p:sldId id="287" r:id="rId30"/>
    <p:sldId id="288" r:id="rId31"/>
    <p:sldId id="289" r:id="rId32"/>
    <p:sldId id="290" r:id="rId33"/>
    <p:sldId id="292" r:id="rId34"/>
    <p:sldId id="293" r:id="rId35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38"/>
    </p:embeddedFont>
  </p:embeddedFontLst>
  <p:defaultTextStyle>
    <a:defPPr>
      <a:defRPr lang="it-IT"/>
    </a:defPPr>
    <a:lvl1pPr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00CC99"/>
    <a:srgbClr val="FF9933"/>
    <a:srgbClr val="66CCFF"/>
    <a:srgbClr val="800080"/>
    <a:srgbClr val="00FF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9828" autoAdjust="0"/>
  </p:normalViewPr>
  <p:slideViewPr>
    <p:cSldViewPr>
      <p:cViewPr>
        <p:scale>
          <a:sx n="90" d="100"/>
          <a:sy n="90" d="100"/>
        </p:scale>
        <p:origin x="-180" y="-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0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DE4E3972-7E99-40A4-BA49-F409E3FA107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822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B6E89D7D-1D7C-410B-B084-360A44F7260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51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782638" y="739775"/>
            <a:ext cx="7656512" cy="5089525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2400" smtClean="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882650" y="835025"/>
            <a:ext cx="7435850" cy="4897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2400" smtClean="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743075" y="3387725"/>
            <a:ext cx="5641975" cy="20145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88900">
            <a:solidFill>
              <a:srgbClr val="00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1800" smtClean="0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63638" y="904875"/>
            <a:ext cx="6850062" cy="1997075"/>
          </a:xfrm>
        </p:spPr>
        <p:txBody>
          <a:bodyPr anchor="ctr" anchorCtr="1"/>
          <a:lstStyle>
            <a:lvl1pPr algn="ctr">
              <a:defRPr sz="3500" i="1">
                <a:solidFill>
                  <a:srgbClr val="000099"/>
                </a:solidFill>
              </a:defRPr>
            </a:lvl1pPr>
          </a:lstStyle>
          <a:p>
            <a:pPr lvl="0"/>
            <a:r>
              <a:rPr lang="it-IT" noProof="0" smtClean="0"/>
              <a:t>Fare clic per modificare lo stile del titolo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672" cy="1677988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it-IT" noProof="0" smtClean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3100584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931433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8937492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26218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853912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1_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6196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6196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51238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237925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14739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230453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293934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17438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86204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176295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261096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168275" y="228600"/>
            <a:ext cx="8823325" cy="6440488"/>
            <a:chOff x="106" y="144"/>
            <a:chExt cx="5558" cy="3840"/>
          </a:xfrm>
        </p:grpSpPr>
        <p:sp>
          <p:nvSpPr>
            <p:cNvPr id="1029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it-IT" altLang="it-IT" sz="2400" smtClean="0">
                <a:latin typeface="Times New Roman" pitchFamily="18" charset="0"/>
              </a:endParaRPr>
            </a:p>
          </p:txBody>
        </p:sp>
        <p:sp>
          <p:nvSpPr>
            <p:cNvPr id="1030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87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088" r:id="rId14"/>
  </p:sldLayoutIdLst>
  <p:transition>
    <p:dissolve/>
    <p:sndAc>
      <p:stSnd>
        <p:snd r:embed="rId16" name="click.wav"/>
      </p:stSnd>
    </p:sndAc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Unità di apprendimento 1</a:t>
            </a:r>
          </a:p>
        </p:txBody>
      </p:sp>
      <p:sp>
        <p:nvSpPr>
          <p:cNvPr id="14339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r>
              <a:rPr lang="it-IT" b="1" dirty="0"/>
              <a:t>Architettura di rete e formati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/>
              <a:t>per lo scambio dei dati</a:t>
            </a:r>
            <a:endParaRPr lang="it-IT" altLang="it-IT" dirty="0"/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b="1" dirty="0"/>
              <a:t>Architetture </a:t>
            </a:r>
            <a:r>
              <a:rPr lang="it-IT" sz="3200" b="1" dirty="0" smtClean="0"/>
              <a:t>distribuite hardware: dalle </a:t>
            </a:r>
            <a:r>
              <a:rPr lang="it-IT" sz="3200" b="1" dirty="0"/>
              <a:t>SISD al cluster di </a:t>
            </a:r>
            <a:r>
              <a:rPr lang="it-IT" sz="3200" b="1" dirty="0" smtClean="0"/>
              <a:t>PC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b="1" dirty="0" smtClean="0">
                <a:solidFill>
                  <a:srgbClr val="FF0000"/>
                </a:solidFill>
              </a:rPr>
              <a:t>MISD</a:t>
            </a:r>
            <a:endParaRPr lang="it-IT" sz="2400" b="1" dirty="0">
              <a:solidFill>
                <a:srgbClr val="FF0000"/>
              </a:solidFill>
            </a:endParaRPr>
          </a:p>
          <a:p>
            <a:pPr lvl="1"/>
            <a:r>
              <a:rPr lang="it-IT" sz="2400" dirty="0"/>
              <a:t>elaboratori che eseguono più istruzioni sullo stesso flusso </a:t>
            </a:r>
            <a:r>
              <a:rPr lang="it-IT" sz="2400" dirty="0" smtClean="0"/>
              <a:t>dati</a:t>
            </a:r>
          </a:p>
          <a:p>
            <a:pPr lvl="1"/>
            <a:endParaRPr lang="it-IT" sz="2400" dirty="0"/>
          </a:p>
          <a:p>
            <a:pPr lvl="1"/>
            <a:endParaRPr lang="it-IT" sz="2400" dirty="0" smtClean="0"/>
          </a:p>
          <a:p>
            <a:pPr lvl="1"/>
            <a:endParaRPr lang="it-IT" sz="2400" dirty="0"/>
          </a:p>
          <a:p>
            <a:pPr lvl="1"/>
            <a:endParaRPr lang="it-IT" sz="2400" dirty="0" smtClean="0"/>
          </a:p>
          <a:p>
            <a:pPr lvl="1"/>
            <a:endParaRPr lang="it-IT" sz="2400" dirty="0"/>
          </a:p>
          <a:p>
            <a:pPr lvl="1"/>
            <a:r>
              <a:rPr lang="it-IT" sz="2400" dirty="0"/>
              <a:t>Con questa tipologia di architettura a oggi non sono ancora state costruite macchine da</a:t>
            </a:r>
            <a:br>
              <a:rPr lang="it-IT" sz="2400" dirty="0"/>
            </a:br>
            <a:r>
              <a:rPr lang="it-IT" sz="2400" dirty="0"/>
              <a:t>commercializzare,</a:t>
            </a:r>
            <a:br>
              <a:rPr lang="it-IT" sz="2400" dirty="0"/>
            </a:br>
            <a:r>
              <a:rPr lang="it-IT" sz="2400" dirty="0"/>
              <a:t/>
            </a:r>
            <a:br>
              <a:rPr lang="it-IT" sz="2400" dirty="0"/>
            </a:b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22639"/>
            <a:ext cx="6517771" cy="190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68081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b="1" dirty="0"/>
              <a:t>Architetture </a:t>
            </a:r>
            <a:r>
              <a:rPr lang="it-IT" sz="3200" b="1" dirty="0" smtClean="0"/>
              <a:t>distribuite hardware: dalle </a:t>
            </a:r>
            <a:r>
              <a:rPr lang="it-IT" sz="3200" b="1" dirty="0"/>
              <a:t>SISD al cluster di </a:t>
            </a:r>
            <a:r>
              <a:rPr lang="it-IT" sz="3200" b="1" dirty="0" smtClean="0"/>
              <a:t>PC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905000"/>
            <a:ext cx="8640960" cy="4619625"/>
          </a:xfrm>
        </p:spPr>
        <p:txBody>
          <a:bodyPr/>
          <a:lstStyle/>
          <a:p>
            <a:r>
              <a:rPr lang="it-IT" sz="2400" b="1" dirty="0" smtClean="0">
                <a:solidFill>
                  <a:srgbClr val="FF0000"/>
                </a:solidFill>
              </a:rPr>
              <a:t>MIMD:</a:t>
            </a:r>
            <a:r>
              <a:rPr lang="it-IT" sz="2400" dirty="0" smtClean="0"/>
              <a:t> sono ulteriormente classificate</a:t>
            </a:r>
            <a:endParaRPr lang="it-IT" sz="2400" dirty="0"/>
          </a:p>
          <a:p>
            <a:pPr lvl="1"/>
            <a:r>
              <a:rPr lang="it-IT" sz="2400" dirty="0"/>
              <a:t>macchine MIMD a memoria fisica </a:t>
            </a:r>
            <a:r>
              <a:rPr lang="it-IT" sz="2400" dirty="0" smtClean="0"/>
              <a:t>condivisa</a:t>
            </a:r>
            <a:endParaRPr lang="it-IT" sz="2400" dirty="0"/>
          </a:p>
          <a:p>
            <a:pPr lvl="1"/>
            <a:r>
              <a:rPr lang="it-IT" sz="2400" dirty="0" smtClean="0"/>
              <a:t>macchine </a:t>
            </a:r>
            <a:r>
              <a:rPr lang="it-IT" sz="2400" dirty="0"/>
              <a:t>MIMD a memoria </a:t>
            </a:r>
            <a:r>
              <a:rPr lang="it-IT" sz="2400" dirty="0" smtClean="0"/>
              <a:t>privata</a:t>
            </a:r>
          </a:p>
          <a:p>
            <a:pPr lvl="1"/>
            <a:endParaRPr lang="it-IT" sz="2400" dirty="0"/>
          </a:p>
          <a:p>
            <a:pPr lvl="1"/>
            <a:endParaRPr lang="it-IT" sz="2400" dirty="0" smtClean="0"/>
          </a:p>
          <a:p>
            <a:pPr lvl="1"/>
            <a:endParaRPr lang="it-IT" sz="2400" dirty="0"/>
          </a:p>
          <a:p>
            <a:pPr lvl="1"/>
            <a:endParaRPr lang="it-IT" sz="2400" dirty="0" smtClean="0"/>
          </a:p>
          <a:p>
            <a:pPr lvl="1"/>
            <a:endParaRPr lang="it-IT" sz="2400" dirty="0"/>
          </a:p>
          <a:p>
            <a:pPr lvl="1"/>
            <a:endParaRPr lang="it-IT" sz="2400" dirty="0" smtClean="0"/>
          </a:p>
          <a:p>
            <a:pPr lvl="1"/>
            <a:r>
              <a:rPr lang="it-IT" sz="2400" dirty="0" smtClean="0"/>
              <a:t>Le </a:t>
            </a:r>
            <a:r>
              <a:rPr lang="it-IT" sz="2400" dirty="0"/>
              <a:t>prime sono </a:t>
            </a:r>
            <a:r>
              <a:rPr lang="it-IT" sz="2400" dirty="0" smtClean="0"/>
              <a:t>conosciute </a:t>
            </a:r>
            <a:r>
              <a:rPr lang="it-IT" sz="2400" dirty="0"/>
              <a:t>con il nome di </a:t>
            </a:r>
            <a:r>
              <a:rPr lang="it-IT" sz="2400" dirty="0" smtClean="0">
                <a:solidFill>
                  <a:srgbClr val="FF0000"/>
                </a:solidFill>
              </a:rPr>
              <a:t>multiprocessori</a:t>
            </a:r>
            <a:r>
              <a:rPr lang="it-IT" sz="2400" dirty="0" smtClean="0"/>
              <a:t>, </a:t>
            </a:r>
            <a:r>
              <a:rPr lang="it-IT" sz="2400" dirty="0"/>
              <a:t>mentre le seconde con quello </a:t>
            </a:r>
            <a:r>
              <a:rPr lang="it-IT" sz="2400" dirty="0" smtClean="0"/>
              <a:t>di </a:t>
            </a:r>
            <a:r>
              <a:rPr lang="it-IT" sz="2400" dirty="0" err="1" smtClean="0">
                <a:solidFill>
                  <a:srgbClr val="FF0000"/>
                </a:solidFill>
              </a:rPr>
              <a:t>multicomputer</a:t>
            </a:r>
            <a:r>
              <a:rPr lang="it-IT" sz="2400" dirty="0"/>
              <a:t>.</a:t>
            </a:r>
            <a:br>
              <a:rPr lang="it-IT" sz="2400" dirty="0"/>
            </a:br>
            <a:endParaRPr lang="it-IT" sz="2400" dirty="0" smtClean="0"/>
          </a:p>
          <a:p>
            <a:pPr lvl="1"/>
            <a:r>
              <a:rPr lang="it-IT" sz="2400" dirty="0"/>
              <a:t/>
            </a:r>
            <a:br>
              <a:rPr lang="it-IT" sz="2400" dirty="0"/>
            </a:br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00" y="3250115"/>
            <a:ext cx="56388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663735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b="1" dirty="0"/>
              <a:t>Architetture </a:t>
            </a:r>
            <a:r>
              <a:rPr lang="it-IT" sz="3200" b="1" dirty="0" smtClean="0"/>
              <a:t>distribuite hardware: dalle </a:t>
            </a:r>
            <a:r>
              <a:rPr lang="it-IT" sz="3200" b="1" dirty="0"/>
              <a:t>SISD al cluster di </a:t>
            </a:r>
            <a:r>
              <a:rPr lang="it-IT" sz="3200" b="1" dirty="0" smtClean="0"/>
              <a:t>PC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905000"/>
            <a:ext cx="8640960" cy="4619625"/>
          </a:xfrm>
        </p:spPr>
        <p:txBody>
          <a:bodyPr/>
          <a:lstStyle/>
          <a:p>
            <a:r>
              <a:rPr lang="it-IT" sz="2400" b="1" i="1" dirty="0">
                <a:solidFill>
                  <a:srgbClr val="FF0000"/>
                </a:solidFill>
              </a:rPr>
              <a:t>MIMD</a:t>
            </a:r>
            <a:r>
              <a:rPr lang="it-IT" sz="2400" b="1" dirty="0"/>
              <a:t>: </a:t>
            </a:r>
            <a:r>
              <a:rPr lang="it-IT" sz="2400" dirty="0">
                <a:solidFill>
                  <a:srgbClr val="FF0000"/>
                </a:solidFill>
              </a:rPr>
              <a:t>multiprocessori</a:t>
            </a:r>
            <a:endParaRPr lang="it-IT" sz="2400" dirty="0" smtClean="0">
              <a:solidFill>
                <a:srgbClr val="FF0000"/>
              </a:solidFill>
            </a:endParaRPr>
          </a:p>
          <a:p>
            <a:pPr lvl="1"/>
            <a:r>
              <a:rPr lang="it-IT" sz="2400" dirty="0"/>
              <a:t>sono </a:t>
            </a:r>
            <a:r>
              <a:rPr lang="it-IT" sz="2400" dirty="0" smtClean="0"/>
              <a:t>architetture a </a:t>
            </a:r>
            <a:r>
              <a:rPr lang="it-IT" sz="2400" dirty="0"/>
              <a:t>memoria condivisa (</a:t>
            </a:r>
            <a:r>
              <a:rPr lang="it-IT" sz="2400" dirty="0" err="1">
                <a:solidFill>
                  <a:srgbClr val="FF0000"/>
                </a:solidFill>
              </a:rPr>
              <a:t>shared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memory</a:t>
            </a:r>
            <a:r>
              <a:rPr lang="it-IT" sz="2400" dirty="0" smtClean="0"/>
              <a:t>)</a:t>
            </a:r>
            <a:r>
              <a:rPr lang="it-IT" sz="2400" dirty="0"/>
              <a:t/>
            </a:r>
            <a:br>
              <a:rPr lang="it-IT" sz="2400" dirty="0"/>
            </a:br>
            <a:r>
              <a:rPr lang="it-IT" sz="2400" dirty="0"/>
              <a:t/>
            </a:r>
            <a:br>
              <a:rPr lang="it-IT" sz="2400" dirty="0"/>
            </a:br>
            <a:endParaRPr lang="it-I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881353"/>
            <a:ext cx="4608512" cy="3551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tangolo 3"/>
          <p:cNvSpPr/>
          <p:nvPr/>
        </p:nvSpPr>
        <p:spPr>
          <a:xfrm>
            <a:off x="323528" y="3005658"/>
            <a:ext cx="4032448" cy="323165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it-IT" sz="2000" dirty="0" smtClean="0"/>
              <a:t>la </a:t>
            </a:r>
            <a:r>
              <a:rPr lang="it-IT" sz="2000" dirty="0"/>
              <a:t>comunicazione tra processi</a:t>
            </a:r>
            <a:br>
              <a:rPr lang="it-IT" sz="2000" dirty="0"/>
            </a:br>
            <a:r>
              <a:rPr lang="it-IT" sz="2000" dirty="0"/>
              <a:t>avviene mediante </a:t>
            </a:r>
            <a:r>
              <a:rPr lang="it-IT" sz="2000" dirty="0">
                <a:solidFill>
                  <a:srgbClr val="0000CC"/>
                </a:solidFill>
              </a:rPr>
              <a:t>variabili </a:t>
            </a:r>
            <a:r>
              <a:rPr lang="it-IT" sz="2000" dirty="0" smtClean="0">
                <a:solidFill>
                  <a:srgbClr val="0000CC"/>
                </a:solidFill>
              </a:rPr>
              <a:t>condivise</a:t>
            </a:r>
          </a:p>
          <a:p>
            <a:r>
              <a:rPr lang="it-IT" sz="2000" dirty="0" smtClean="0"/>
              <a:t>è </a:t>
            </a:r>
            <a:r>
              <a:rPr lang="it-IT" sz="2000" dirty="0"/>
              <a:t>necessario implementare gli opportuni </a:t>
            </a:r>
            <a:r>
              <a:rPr lang="it-IT" sz="2000" dirty="0">
                <a:solidFill>
                  <a:srgbClr val="0000CC"/>
                </a:solidFill>
              </a:rPr>
              <a:t>meccanismi di sincronizzazione </a:t>
            </a:r>
            <a:r>
              <a:rPr lang="it-IT" sz="2000" dirty="0"/>
              <a:t>per regolare </a:t>
            </a:r>
            <a:r>
              <a:rPr lang="it-IT" sz="2000" dirty="0" smtClean="0"/>
              <a:t>gli accesi </a:t>
            </a:r>
            <a:r>
              <a:rPr lang="it-IT" sz="2000" dirty="0"/>
              <a:t>alla memoria in modo da </a:t>
            </a:r>
            <a:r>
              <a:rPr lang="it-IT" sz="2000" dirty="0">
                <a:solidFill>
                  <a:srgbClr val="0000CC"/>
                </a:solidFill>
              </a:rPr>
              <a:t>coordinare</a:t>
            </a:r>
            <a:r>
              <a:rPr lang="it-IT" sz="2000" dirty="0"/>
              <a:t> i diversi processi per gestire la competizione alle risorse comuni</a:t>
            </a:r>
            <a:r>
              <a:rPr lang="it-IT" sz="2000" dirty="0" smtClean="0"/>
              <a:t>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51982229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b="1" dirty="0"/>
              <a:t>Architetture </a:t>
            </a:r>
            <a:r>
              <a:rPr lang="it-IT" sz="3200" b="1" dirty="0" smtClean="0"/>
              <a:t>distribuite hardware: dalle </a:t>
            </a:r>
            <a:r>
              <a:rPr lang="it-IT" sz="3200" b="1" dirty="0"/>
              <a:t>SISD al cluster di </a:t>
            </a:r>
            <a:r>
              <a:rPr lang="it-IT" sz="3200" b="1" dirty="0" smtClean="0"/>
              <a:t>PC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905000"/>
            <a:ext cx="4824536" cy="4619625"/>
          </a:xfrm>
        </p:spPr>
        <p:txBody>
          <a:bodyPr/>
          <a:lstStyle/>
          <a:p>
            <a:r>
              <a:rPr lang="it-IT" sz="2400" b="1" i="1" dirty="0">
                <a:solidFill>
                  <a:srgbClr val="FF0000"/>
                </a:solidFill>
              </a:rPr>
              <a:t>MIMD</a:t>
            </a:r>
            <a:r>
              <a:rPr lang="it-IT" sz="2400" b="1" dirty="0"/>
              <a:t>: </a:t>
            </a:r>
            <a:r>
              <a:rPr lang="it-IT" sz="2400" dirty="0" err="1" smtClean="0">
                <a:solidFill>
                  <a:srgbClr val="FF0000"/>
                </a:solidFill>
              </a:rPr>
              <a:t>multicomputer</a:t>
            </a:r>
            <a:endParaRPr lang="it-IT" sz="2400" dirty="0" smtClean="0">
              <a:solidFill>
                <a:srgbClr val="FF0000"/>
              </a:solidFill>
            </a:endParaRPr>
          </a:p>
          <a:p>
            <a:pPr lvl="1"/>
            <a:r>
              <a:rPr lang="it-IT" sz="2400" dirty="0" smtClean="0"/>
              <a:t>sono ad esempio le LAN di computer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683568" y="3717032"/>
            <a:ext cx="4032448" cy="115416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it-IT" dirty="0" smtClean="0"/>
              <a:t>La </a:t>
            </a:r>
            <a:r>
              <a:rPr lang="it-IT" dirty="0"/>
              <a:t>comunicazione tra </a:t>
            </a:r>
            <a:r>
              <a:rPr lang="it-IT" dirty="0" smtClean="0"/>
              <a:t>processi avviene </a:t>
            </a:r>
            <a:r>
              <a:rPr lang="it-IT" dirty="0"/>
              <a:t>mediante </a:t>
            </a:r>
            <a:r>
              <a:rPr lang="it-IT" dirty="0" smtClean="0">
                <a:solidFill>
                  <a:srgbClr val="0000CC"/>
                </a:solidFill>
              </a:rPr>
              <a:t>scambio di messaggi</a:t>
            </a:r>
            <a:endParaRPr lang="it-IT" dirty="0">
              <a:solidFill>
                <a:srgbClr val="0000CC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062003"/>
            <a:ext cx="3739297" cy="3961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101022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 bwMode="auto">
          <a:xfrm>
            <a:off x="914400" y="6858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buClrTx/>
              <a:buSzTx/>
              <a:buFontTx/>
            </a:pPr>
            <a:r>
              <a:rPr lang="it-IT" sz="3200" b="1" kern="0" smtClean="0"/>
              <a:t>Architetture distribuite hardware: dalle SISD al cluster di PC</a:t>
            </a:r>
            <a:endParaRPr lang="it-IT" sz="3200" kern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210105"/>
            <a:ext cx="8682107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11555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solidFill>
                  <a:srgbClr val="FF0000"/>
                </a:solidFill>
              </a:rPr>
              <a:t>Cluster </a:t>
            </a:r>
            <a:r>
              <a:rPr lang="it-IT" b="1" dirty="0" err="1" smtClean="0">
                <a:solidFill>
                  <a:srgbClr val="FF0000"/>
                </a:solidFill>
              </a:rPr>
              <a:t>computing</a:t>
            </a:r>
            <a:endParaRPr lang="it-IT" b="1" dirty="0" smtClean="0">
              <a:solidFill>
                <a:srgbClr val="FF0000"/>
              </a:solidFill>
            </a:endParaRPr>
          </a:p>
          <a:p>
            <a:pPr lvl="1"/>
            <a:r>
              <a:rPr lang="it-IT" sz="2800" dirty="0" smtClean="0"/>
              <a:t>un </a:t>
            </a:r>
            <a:r>
              <a:rPr lang="it-IT" sz="2800" dirty="0"/>
              <a:t>sistema distribuito costituito da un insieme di nodi ad </a:t>
            </a:r>
            <a:r>
              <a:rPr lang="it-IT" sz="2800" dirty="0" smtClean="0"/>
              <a:t>alte prestazioni </a:t>
            </a:r>
            <a:r>
              <a:rPr lang="it-IT" sz="2800" dirty="0"/>
              <a:t>interconnessi tramite una rete locale ad alta </a:t>
            </a:r>
            <a:r>
              <a:rPr lang="it-IT" sz="2800" dirty="0" smtClean="0"/>
              <a:t>velocità</a:t>
            </a:r>
          </a:p>
          <a:p>
            <a:pPr lvl="1"/>
            <a:r>
              <a:rPr lang="it-IT" sz="2800" dirty="0" smtClean="0"/>
              <a:t>devono </a:t>
            </a:r>
            <a:r>
              <a:rPr lang="it-IT" sz="2800" dirty="0"/>
              <a:t>essere omogenei, cioè </a:t>
            </a:r>
            <a:r>
              <a:rPr lang="it-IT" sz="2800" dirty="0" smtClean="0"/>
              <a:t>i singoli </a:t>
            </a:r>
            <a:r>
              <a:rPr lang="it-IT" sz="2800" dirty="0"/>
              <a:t>nodi hanno lo stesso sistema operativo, hardware molto simile, e sono connessi </a:t>
            </a:r>
            <a:r>
              <a:rPr lang="it-IT" sz="2800" dirty="0" smtClean="0"/>
              <a:t>attraverso la </a:t>
            </a:r>
            <a:r>
              <a:rPr lang="it-IT" sz="2800" dirty="0"/>
              <a:t>stessa rete</a:t>
            </a:r>
            <a:br>
              <a:rPr lang="it-IT" sz="2800" dirty="0"/>
            </a:br>
            <a:endParaRPr lang="it-IT" sz="2800" dirty="0"/>
          </a:p>
        </p:txBody>
      </p:sp>
      <p:sp>
        <p:nvSpPr>
          <p:cNvPr id="4" name="Titolo 1"/>
          <p:cNvSpPr txBox="1">
            <a:spLocks/>
          </p:cNvSpPr>
          <p:nvPr/>
        </p:nvSpPr>
        <p:spPr bwMode="auto">
          <a:xfrm>
            <a:off x="755576" y="54868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buClrTx/>
              <a:buSzTx/>
              <a:buFontTx/>
            </a:pPr>
            <a:r>
              <a:rPr lang="it-IT" sz="3200" b="1" kern="0" dirty="0" smtClean="0"/>
              <a:t>Architetture distribuite hardware: dalle SISD al cluster di PC</a:t>
            </a:r>
            <a:endParaRPr lang="it-IT" sz="3200" kern="0" dirty="0"/>
          </a:p>
        </p:txBody>
      </p:sp>
    </p:spTree>
    <p:extLst>
      <p:ext uri="{BB962C8B-B14F-4D97-AF65-F5344CB8AC3E}">
        <p14:creationId xmlns:p14="http://schemas.microsoft.com/office/powerpoint/2010/main" val="347194619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905000"/>
            <a:ext cx="8640960" cy="4619625"/>
          </a:xfrm>
        </p:spPr>
        <p:txBody>
          <a:bodyPr/>
          <a:lstStyle/>
          <a:p>
            <a:r>
              <a:rPr lang="it-IT" dirty="0"/>
              <a:t>Abbiamo due tipiche possibili </a:t>
            </a:r>
            <a:r>
              <a:rPr lang="it-IT" dirty="0" smtClean="0"/>
              <a:t>architetture:</a:t>
            </a:r>
          </a:p>
          <a:p>
            <a:pPr lvl="1"/>
            <a:r>
              <a:rPr lang="it-IT" sz="2800" dirty="0" smtClean="0"/>
              <a:t>organizzazione </a:t>
            </a:r>
            <a:r>
              <a:rPr lang="it-IT" sz="2800" dirty="0"/>
              <a:t>gerarchica con singolo nodo </a:t>
            </a:r>
            <a:r>
              <a:rPr lang="it-IT" sz="2800" dirty="0" smtClean="0"/>
              <a:t>principale:</a:t>
            </a:r>
          </a:p>
          <a:p>
            <a:pPr lvl="2"/>
            <a:r>
              <a:rPr lang="it-IT" sz="2400" dirty="0" smtClean="0"/>
              <a:t>ad </a:t>
            </a:r>
            <a:r>
              <a:rPr lang="it-IT" sz="2400" dirty="0"/>
              <a:t>esempio Beo/</a:t>
            </a:r>
            <a:r>
              <a:rPr lang="it-IT" sz="2400" dirty="0" err="1"/>
              <a:t>wulf</a:t>
            </a:r>
            <a:r>
              <a:rPr lang="it-IT" sz="2400" dirty="0"/>
              <a:t>, dove spesso </a:t>
            </a:r>
            <a:r>
              <a:rPr lang="it-IT" sz="2400" dirty="0" smtClean="0"/>
              <a:t>sono usate </a:t>
            </a:r>
            <a:r>
              <a:rPr lang="it-IT" sz="2400" dirty="0"/>
              <a:t>librerie di </a:t>
            </a:r>
            <a:r>
              <a:rPr lang="it-IT" sz="2400" dirty="0" err="1"/>
              <a:t>message</a:t>
            </a:r>
            <a:r>
              <a:rPr lang="it-IT" sz="2400" dirty="0"/>
              <a:t> </a:t>
            </a:r>
            <a:r>
              <a:rPr lang="it-IT" sz="2400" dirty="0" err="1"/>
              <a:t>passing</a:t>
            </a:r>
            <a:r>
              <a:rPr lang="it-IT" sz="2400" dirty="0"/>
              <a:t> per il calcolo parallelo (MPI</a:t>
            </a:r>
            <a:r>
              <a:rPr lang="it-IT" sz="2400" dirty="0" smtClean="0"/>
              <a:t>);</a:t>
            </a:r>
          </a:p>
          <a:p>
            <a:pPr lvl="1"/>
            <a:r>
              <a:rPr lang="it-IT" sz="2800" dirty="0" smtClean="0"/>
              <a:t>organizzazione </a:t>
            </a:r>
            <a:r>
              <a:rPr lang="it-IT" sz="2800" dirty="0"/>
              <a:t>Single System </a:t>
            </a:r>
            <a:r>
              <a:rPr lang="it-IT" sz="2800" dirty="0" smtClean="0"/>
              <a:t>Image:</a:t>
            </a:r>
          </a:p>
          <a:p>
            <a:pPr lvl="2"/>
            <a:r>
              <a:rPr lang="it-IT" sz="2400" dirty="0" smtClean="0"/>
              <a:t>ad </a:t>
            </a:r>
            <a:r>
              <a:rPr lang="it-IT" sz="2400" dirty="0"/>
              <a:t>esempio MOSIX, che effettua un bilanciamento automatico del carico effettuando una eventuale migrazione di processi.</a:t>
            </a:r>
            <a:r>
              <a:rPr lang="it-IT" sz="1900" dirty="0"/>
              <a:t/>
            </a:r>
            <a:br>
              <a:rPr lang="it-IT" sz="1900" dirty="0"/>
            </a:br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 bwMode="auto">
          <a:xfrm>
            <a:off x="827584" y="54868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buClrTx/>
              <a:buSzTx/>
              <a:buFontTx/>
            </a:pPr>
            <a:r>
              <a:rPr lang="it-IT" sz="3200" b="1" kern="0" dirty="0" smtClean="0"/>
              <a:t>Architetture distribuite hardware: dalle SISD al cluster di PC</a:t>
            </a:r>
            <a:endParaRPr lang="it-IT" sz="3200" kern="0" dirty="0"/>
          </a:p>
        </p:txBody>
      </p:sp>
    </p:spTree>
    <p:extLst>
      <p:ext uri="{BB962C8B-B14F-4D97-AF65-F5344CB8AC3E}">
        <p14:creationId xmlns:p14="http://schemas.microsoft.com/office/powerpoint/2010/main" val="347194619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905000"/>
            <a:ext cx="8568952" cy="4619625"/>
          </a:xfrm>
        </p:spPr>
        <p:txBody>
          <a:bodyPr/>
          <a:lstStyle/>
          <a:p>
            <a:r>
              <a:rPr lang="it-IT" b="1" dirty="0" err="1">
                <a:solidFill>
                  <a:srgbClr val="FF0000"/>
                </a:solidFill>
              </a:rPr>
              <a:t>Grid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 smtClean="0">
                <a:solidFill>
                  <a:srgbClr val="FF0000"/>
                </a:solidFill>
              </a:rPr>
              <a:t>computing</a:t>
            </a:r>
            <a:endParaRPr lang="it-IT" b="1" dirty="0" smtClean="0">
              <a:solidFill>
                <a:srgbClr val="FF0000"/>
              </a:solidFill>
            </a:endParaRPr>
          </a:p>
          <a:p>
            <a:pPr lvl="1"/>
            <a:r>
              <a:rPr lang="it-IT" sz="3200" dirty="0" smtClean="0"/>
              <a:t>è un </a:t>
            </a:r>
            <a:r>
              <a:rPr lang="it-IT" sz="3200" dirty="0"/>
              <a:t>sistema distribuito di calcolo altamente </a:t>
            </a:r>
            <a:r>
              <a:rPr lang="it-IT" sz="3200" dirty="0" smtClean="0"/>
              <a:t>decentralizzato</a:t>
            </a:r>
          </a:p>
          <a:p>
            <a:pPr lvl="1"/>
            <a:r>
              <a:rPr lang="it-IT" sz="3200" dirty="0" smtClean="0"/>
              <a:t>è </a:t>
            </a:r>
            <a:r>
              <a:rPr lang="it-IT" sz="3200" dirty="0"/>
              <a:t>composto da un gran numero di nodi disposti a griglia (</a:t>
            </a:r>
            <a:r>
              <a:rPr lang="it-IT" sz="3200" dirty="0" err="1"/>
              <a:t>grid</a:t>
            </a:r>
            <a:r>
              <a:rPr lang="it-IT" sz="3200" dirty="0"/>
              <a:t>) e caratterizzati da un grado elevato di eterogeneità sia per hardware, per il software, la tecnologia di rete, le politiche di sicurezza </a:t>
            </a:r>
            <a:r>
              <a:rPr lang="it-IT" sz="3200" dirty="0" err="1"/>
              <a:t>ecc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 bwMode="auto">
          <a:xfrm>
            <a:off x="827584" y="54868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buClrTx/>
              <a:buSzTx/>
              <a:buFontTx/>
            </a:pPr>
            <a:r>
              <a:rPr lang="it-IT" sz="3200" b="1" kern="0" dirty="0" smtClean="0"/>
              <a:t>Architetture distribuite hardware: dalle SISD al cluster di PC</a:t>
            </a:r>
            <a:endParaRPr lang="it-IT" sz="3200" kern="0" dirty="0"/>
          </a:p>
        </p:txBody>
      </p:sp>
    </p:spTree>
    <p:extLst>
      <p:ext uri="{BB962C8B-B14F-4D97-AF65-F5344CB8AC3E}">
        <p14:creationId xmlns:p14="http://schemas.microsoft.com/office/powerpoint/2010/main" val="347194619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08356" y="1916832"/>
            <a:ext cx="7696200" cy="4619625"/>
          </a:xfrm>
        </p:spPr>
        <p:txBody>
          <a:bodyPr/>
          <a:lstStyle/>
          <a:p>
            <a:r>
              <a:rPr lang="it-IT" b="1" dirty="0">
                <a:solidFill>
                  <a:srgbClr val="FF0000"/>
                </a:solidFill>
              </a:rPr>
              <a:t>Sistemi distribuiti </a:t>
            </a:r>
            <a:r>
              <a:rPr lang="it-IT" b="1" dirty="0" smtClean="0">
                <a:solidFill>
                  <a:srgbClr val="FF0000"/>
                </a:solidFill>
              </a:rPr>
              <a:t>pervasivi</a:t>
            </a:r>
          </a:p>
          <a:p>
            <a:r>
              <a:rPr lang="it-IT" dirty="0" smtClean="0"/>
              <a:t>Questa </a:t>
            </a:r>
            <a:r>
              <a:rPr lang="it-IT" dirty="0"/>
              <a:t>è una nuova generazione di SD i cui nodi sono piccoli, mobili, con connessioni di rete wireless e spesso facenti parte di un sistema più grande:</a:t>
            </a:r>
            <a:br>
              <a:rPr lang="it-IT" dirty="0"/>
            </a:br>
            <a:r>
              <a:rPr lang="it-IT" dirty="0"/>
              <a:t>◗ sistemi domestici, sistemi elettronici per l’assistenza sanitaria;</a:t>
            </a:r>
            <a:br>
              <a:rPr lang="it-IT" dirty="0"/>
            </a:br>
            <a:r>
              <a:rPr lang="it-IT" dirty="0"/>
              <a:t>◗ reti di sensori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 bwMode="auto">
          <a:xfrm>
            <a:off x="683568" y="54868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buClrTx/>
              <a:buSzTx/>
              <a:buFontTx/>
            </a:pPr>
            <a:r>
              <a:rPr lang="it-IT" sz="3200" b="1" kern="0" dirty="0" smtClean="0"/>
              <a:t>Architetture distribuite hardware: dalle SISD al cluster di PC</a:t>
            </a:r>
            <a:endParaRPr lang="it-IT" sz="3200" kern="0" dirty="0"/>
          </a:p>
        </p:txBody>
      </p:sp>
    </p:spTree>
    <p:extLst>
      <p:ext uri="{BB962C8B-B14F-4D97-AF65-F5344CB8AC3E}">
        <p14:creationId xmlns:p14="http://schemas.microsoft.com/office/powerpoint/2010/main" val="92476778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916832"/>
            <a:ext cx="8496944" cy="4619625"/>
          </a:xfrm>
        </p:spPr>
        <p:txBody>
          <a:bodyPr/>
          <a:lstStyle/>
          <a:p>
            <a:r>
              <a:rPr lang="it-IT" sz="2800" dirty="0" smtClean="0"/>
              <a:t>Alcuni </a:t>
            </a:r>
            <a:r>
              <a:rPr lang="it-IT" sz="2800" dirty="0"/>
              <a:t>requisiti per </a:t>
            </a:r>
            <a:r>
              <a:rPr lang="it-IT" sz="2800" dirty="0">
                <a:solidFill>
                  <a:srgbClr val="FF0000"/>
                </a:solidFill>
              </a:rPr>
              <a:t>sistemi pervasivi</a:t>
            </a:r>
            <a:r>
              <a:rPr lang="it-IT" sz="2800" dirty="0"/>
              <a:t>:</a:t>
            </a:r>
            <a:br>
              <a:rPr lang="it-IT" sz="2800" dirty="0"/>
            </a:br>
            <a:r>
              <a:rPr lang="it-IT" sz="2800" dirty="0"/>
              <a:t>◗ </a:t>
            </a:r>
            <a:r>
              <a:rPr lang="it-IT" sz="2800" i="1" dirty="0">
                <a:solidFill>
                  <a:srgbClr val="000099"/>
                </a:solidFill>
              </a:rPr>
              <a:t>cambi di contesto</a:t>
            </a:r>
            <a:r>
              <a:rPr lang="it-IT" sz="2800" dirty="0"/>
              <a:t>: il sistema è parte di un ambiente che può cambiare in ogni momento;</a:t>
            </a:r>
            <a:br>
              <a:rPr lang="it-IT" sz="2800" dirty="0"/>
            </a:br>
            <a:r>
              <a:rPr lang="it-IT" sz="2800" dirty="0"/>
              <a:t>◗ </a:t>
            </a:r>
            <a:r>
              <a:rPr lang="it-IT" sz="2800" i="1" dirty="0">
                <a:solidFill>
                  <a:srgbClr val="000099"/>
                </a:solidFill>
              </a:rPr>
              <a:t>composizione ad ho</a:t>
            </a:r>
            <a:r>
              <a:rPr lang="it-IT" sz="2800" dirty="0">
                <a:solidFill>
                  <a:srgbClr val="000099"/>
                </a:solidFill>
              </a:rPr>
              <a:t>c</a:t>
            </a:r>
            <a:r>
              <a:rPr lang="it-IT" sz="2800" dirty="0"/>
              <a:t>: ogni nodo può essere usato in modi molto diversi da utenti differenti;</a:t>
            </a:r>
            <a:br>
              <a:rPr lang="it-IT" sz="2800" dirty="0"/>
            </a:br>
            <a:r>
              <a:rPr lang="it-IT" sz="2800" dirty="0"/>
              <a:t>◗ </a:t>
            </a:r>
            <a:r>
              <a:rPr lang="it-IT" sz="2800" i="1" dirty="0">
                <a:solidFill>
                  <a:srgbClr val="000099"/>
                </a:solidFill>
              </a:rPr>
              <a:t>richiesta la facilità di configurazione</a:t>
            </a:r>
            <a:r>
              <a:rPr lang="it-IT" sz="2800" dirty="0"/>
              <a:t>;</a:t>
            </a:r>
            <a:br>
              <a:rPr lang="it-IT" sz="2800" dirty="0"/>
            </a:br>
            <a:r>
              <a:rPr lang="it-IT" sz="2800" dirty="0"/>
              <a:t>◗ </a:t>
            </a:r>
            <a:r>
              <a:rPr lang="it-IT" sz="2800" i="1" dirty="0">
                <a:solidFill>
                  <a:srgbClr val="000099"/>
                </a:solidFill>
              </a:rPr>
              <a:t>condivisione come default</a:t>
            </a:r>
            <a:r>
              <a:rPr lang="it-IT" sz="2800" dirty="0"/>
              <a:t>: i nodi vanno e vengono, fornendo informazioni e servizi da condividere.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 bwMode="auto">
          <a:xfrm>
            <a:off x="683568" y="54868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buClrTx/>
              <a:buSzTx/>
              <a:buFontTx/>
            </a:pPr>
            <a:r>
              <a:rPr lang="it-IT" sz="3200" b="1" kern="0" dirty="0" smtClean="0"/>
              <a:t>Architetture distribuite hardware: dalle SISD al cluster di PC</a:t>
            </a:r>
            <a:endParaRPr lang="it-IT" sz="3200" kern="0" dirty="0"/>
          </a:p>
        </p:txBody>
      </p:sp>
    </p:spTree>
    <p:extLst>
      <p:ext uri="{BB962C8B-B14F-4D97-AF65-F5344CB8AC3E}">
        <p14:creationId xmlns:p14="http://schemas.microsoft.com/office/powerpoint/2010/main" val="1526571561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Unità di apprendimento 1</a:t>
            </a:r>
            <a:br>
              <a:rPr lang="it-IT" altLang="it-IT" dirty="0" smtClean="0"/>
            </a:br>
            <a:r>
              <a:rPr lang="it-IT" altLang="it-IT" smtClean="0">
                <a:solidFill>
                  <a:srgbClr val="FF6600"/>
                </a:solidFill>
              </a:rPr>
              <a:t>Lezione 2</a:t>
            </a:r>
            <a:endParaRPr lang="it-IT" altLang="it-IT" dirty="0" smtClean="0">
              <a:solidFill>
                <a:srgbClr val="FF66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r>
              <a:rPr lang="it-IT" dirty="0" smtClean="0"/>
              <a:t>Evoluzione dei </a:t>
            </a:r>
            <a:r>
              <a:rPr lang="it-IT" dirty="0"/>
              <a:t>sistemi</a:t>
            </a:r>
            <a:br>
              <a:rPr lang="it-IT" dirty="0"/>
            </a:br>
            <a:r>
              <a:rPr lang="it-IT" dirty="0" smtClean="0"/>
              <a:t>distribuiti e </a:t>
            </a:r>
            <a:r>
              <a:rPr lang="it-IT" dirty="0"/>
              <a:t>dei modelli</a:t>
            </a:r>
            <a:br>
              <a:rPr lang="it-IT" dirty="0"/>
            </a:br>
            <a:r>
              <a:rPr lang="it-IT" dirty="0"/>
              <a:t>architetturali</a:t>
            </a:r>
            <a:br>
              <a:rPr lang="it-IT" dirty="0"/>
            </a:br>
            <a:endParaRPr lang="it-IT" altLang="it-IT" dirty="0" smtClean="0"/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3200" dirty="0" smtClean="0">
                <a:solidFill>
                  <a:srgbClr val="FF0000"/>
                </a:solidFill>
              </a:rPr>
              <a:t>Sistemi </a:t>
            </a:r>
            <a:r>
              <a:rPr lang="it-IT" sz="3200" dirty="0">
                <a:solidFill>
                  <a:srgbClr val="FF0000"/>
                </a:solidFill>
              </a:rPr>
              <a:t>pervasivi</a:t>
            </a:r>
            <a:r>
              <a:rPr lang="it-IT" sz="3200" dirty="0" smtClean="0"/>
              <a:t>: </a:t>
            </a:r>
            <a:r>
              <a:rPr lang="it-IT" sz="3200" dirty="0" smtClean="0">
                <a:solidFill>
                  <a:srgbClr val="000099"/>
                </a:solidFill>
              </a:rPr>
              <a:t>reti </a:t>
            </a:r>
            <a:r>
              <a:rPr lang="it-IT" sz="3200" dirty="0">
                <a:solidFill>
                  <a:srgbClr val="000099"/>
                </a:solidFill>
              </a:rPr>
              <a:t>domestiche </a:t>
            </a:r>
            <a:r>
              <a:rPr lang="it-IT" sz="3200" dirty="0"/>
              <a:t/>
            </a:r>
            <a:br>
              <a:rPr lang="it-IT" sz="3200" dirty="0"/>
            </a:br>
            <a:endParaRPr lang="it-IT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92896"/>
            <a:ext cx="6336704" cy="404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olo 1"/>
          <p:cNvSpPr txBox="1">
            <a:spLocks/>
          </p:cNvSpPr>
          <p:nvPr/>
        </p:nvSpPr>
        <p:spPr bwMode="auto">
          <a:xfrm>
            <a:off x="683568" y="54868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buClrTx/>
              <a:buSzTx/>
              <a:buFontTx/>
            </a:pPr>
            <a:r>
              <a:rPr lang="it-IT" sz="3200" b="1" kern="0" dirty="0" smtClean="0"/>
              <a:t>Architetture distribuite hardware: dalle SISD al cluster di PC</a:t>
            </a:r>
            <a:endParaRPr lang="it-IT" sz="3200" kern="0" dirty="0"/>
          </a:p>
        </p:txBody>
      </p:sp>
    </p:spTree>
    <p:extLst>
      <p:ext uri="{BB962C8B-B14F-4D97-AF65-F5344CB8AC3E}">
        <p14:creationId xmlns:p14="http://schemas.microsoft.com/office/powerpoint/2010/main" val="72590526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>
                <a:solidFill>
                  <a:srgbClr val="FF0000"/>
                </a:solidFill>
              </a:rPr>
              <a:t>Sistemi pervasivi</a:t>
            </a:r>
            <a:r>
              <a:rPr lang="it-IT" sz="2800" dirty="0"/>
              <a:t>: </a:t>
            </a:r>
            <a:r>
              <a:rPr lang="it-IT" dirty="0" err="1">
                <a:solidFill>
                  <a:srgbClr val="000099"/>
                </a:solidFill>
              </a:rPr>
              <a:t>wearable</a:t>
            </a:r>
            <a:r>
              <a:rPr lang="it-IT" dirty="0">
                <a:solidFill>
                  <a:srgbClr val="000099"/>
                </a:solidFill>
              </a:rPr>
              <a:t> </a:t>
            </a:r>
            <a:r>
              <a:rPr lang="it-IT" dirty="0" err="1" smtClean="0">
                <a:solidFill>
                  <a:srgbClr val="000099"/>
                </a:solidFill>
              </a:rPr>
              <a:t>computing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 bwMode="auto">
          <a:xfrm>
            <a:off x="683568" y="54868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buClrTx/>
              <a:buSzTx/>
              <a:buFontTx/>
            </a:pPr>
            <a:r>
              <a:rPr lang="it-IT" sz="3200" b="1" kern="0" dirty="0" smtClean="0"/>
              <a:t>Architetture distribuite hardware: dalle SISD al cluster di PC</a:t>
            </a:r>
            <a:endParaRPr lang="it-IT" sz="3200" kern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16161"/>
            <a:ext cx="8208912" cy="310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184623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>
                <a:solidFill>
                  <a:srgbClr val="FF0000"/>
                </a:solidFill>
              </a:rPr>
              <a:t>Sistemi pervasivi</a:t>
            </a:r>
            <a:r>
              <a:rPr lang="it-IT" sz="2800" dirty="0">
                <a:solidFill>
                  <a:srgbClr val="000099"/>
                </a:solidFill>
              </a:rPr>
              <a:t>: </a:t>
            </a:r>
            <a:r>
              <a:rPr lang="it-IT" dirty="0">
                <a:solidFill>
                  <a:srgbClr val="000099"/>
                </a:solidFill>
              </a:rPr>
              <a:t>reti di sensori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 bwMode="auto">
          <a:xfrm>
            <a:off x="683568" y="54868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009999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buClrTx/>
              <a:buSzTx/>
              <a:buFontTx/>
            </a:pPr>
            <a:r>
              <a:rPr lang="it-IT" sz="3200" b="1" kern="0" dirty="0" smtClean="0"/>
              <a:t>Architetture distribuite hardware: dalle SISD al cluster di PC</a:t>
            </a:r>
            <a:endParaRPr lang="it-IT" sz="3200" kern="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42" y="2852936"/>
            <a:ext cx="8159161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750143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404664"/>
            <a:ext cx="7696200" cy="1271736"/>
          </a:xfrm>
        </p:spPr>
        <p:txBody>
          <a:bodyPr/>
          <a:lstStyle/>
          <a:p>
            <a:r>
              <a:rPr lang="it-IT" sz="2800" b="1" dirty="0"/>
              <a:t>Architetture distribuite software: </a:t>
            </a:r>
            <a:br>
              <a:rPr lang="it-IT" sz="2800" b="1" dirty="0"/>
            </a:br>
            <a:r>
              <a:rPr lang="it-IT" sz="2800" b="1" dirty="0" smtClean="0"/>
              <a:t>- dai </a:t>
            </a:r>
            <a:r>
              <a:rPr lang="it-IT" sz="2800" b="1" dirty="0"/>
              <a:t>terminali </a:t>
            </a:r>
            <a:r>
              <a:rPr lang="it-IT" sz="2800" b="1" dirty="0" smtClean="0"/>
              <a:t>remoti </a:t>
            </a:r>
            <a:br>
              <a:rPr lang="it-IT" sz="2800" b="1" dirty="0" smtClean="0"/>
            </a:br>
            <a:r>
              <a:rPr lang="it-IT" sz="2800" b="1" dirty="0" smtClean="0"/>
              <a:t>- ai </a:t>
            </a:r>
            <a:r>
              <a:rPr lang="it-IT" sz="2800" b="1" dirty="0"/>
              <a:t>sistemi completamente </a:t>
            </a:r>
            <a:r>
              <a:rPr lang="it-IT" sz="2800" b="1" dirty="0" smtClean="0"/>
              <a:t>distribuiti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/>
              <a:t>Ricordiamo </a:t>
            </a:r>
            <a:r>
              <a:rPr lang="it-IT" sz="2400" dirty="0" smtClean="0"/>
              <a:t>le </a:t>
            </a:r>
            <a:r>
              <a:rPr lang="it-IT" sz="2400" dirty="0"/>
              <a:t>tappe fondamentali.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>
                <a:solidFill>
                  <a:srgbClr val="000099"/>
                </a:solidFill>
              </a:rPr>
              <a:t>Architettura a terminali remoti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96952"/>
            <a:ext cx="4176464" cy="289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400831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404664"/>
            <a:ext cx="7696200" cy="1271736"/>
          </a:xfrm>
        </p:spPr>
        <p:txBody>
          <a:bodyPr/>
          <a:lstStyle/>
          <a:p>
            <a:r>
              <a:rPr lang="it-IT" sz="2800" b="1" dirty="0"/>
              <a:t>Architetture distribuite software: </a:t>
            </a:r>
            <a:br>
              <a:rPr lang="it-IT" sz="2800" b="1" dirty="0"/>
            </a:br>
            <a:r>
              <a:rPr lang="it-IT" sz="2800" b="1" dirty="0" smtClean="0"/>
              <a:t>- dai </a:t>
            </a:r>
            <a:r>
              <a:rPr lang="it-IT" sz="2800" b="1" dirty="0"/>
              <a:t>terminali </a:t>
            </a:r>
            <a:r>
              <a:rPr lang="it-IT" sz="2800" b="1" dirty="0" smtClean="0"/>
              <a:t>remoti </a:t>
            </a:r>
            <a:br>
              <a:rPr lang="it-IT" sz="2800" b="1" dirty="0" smtClean="0"/>
            </a:br>
            <a:r>
              <a:rPr lang="it-IT" sz="2800" b="1" dirty="0" smtClean="0"/>
              <a:t>- ai </a:t>
            </a:r>
            <a:r>
              <a:rPr lang="it-IT" sz="2800" b="1" dirty="0"/>
              <a:t>sistemi completamente </a:t>
            </a:r>
            <a:r>
              <a:rPr lang="it-IT" sz="2800" b="1" dirty="0" smtClean="0"/>
              <a:t>distribuiti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solidFill>
                  <a:srgbClr val="000099"/>
                </a:solidFill>
              </a:rPr>
              <a:t>Architettura </a:t>
            </a:r>
            <a:r>
              <a:rPr lang="it-IT" b="1" dirty="0" err="1">
                <a:solidFill>
                  <a:srgbClr val="000099"/>
                </a:solidFill>
              </a:rPr>
              <a:t>client-server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92896"/>
            <a:ext cx="3744416" cy="340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44776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404664"/>
            <a:ext cx="7696200" cy="1271736"/>
          </a:xfrm>
        </p:spPr>
        <p:txBody>
          <a:bodyPr/>
          <a:lstStyle/>
          <a:p>
            <a:r>
              <a:rPr lang="it-IT" sz="2800" b="1" dirty="0"/>
              <a:t>Architetture distribuite software: </a:t>
            </a:r>
            <a:br>
              <a:rPr lang="it-IT" sz="2800" b="1" dirty="0"/>
            </a:br>
            <a:r>
              <a:rPr lang="it-IT" sz="2800" b="1" dirty="0" smtClean="0"/>
              <a:t>- dai </a:t>
            </a:r>
            <a:r>
              <a:rPr lang="it-IT" sz="2800" b="1" dirty="0"/>
              <a:t>terminali </a:t>
            </a:r>
            <a:r>
              <a:rPr lang="it-IT" sz="2800" b="1" dirty="0" smtClean="0"/>
              <a:t>remoti </a:t>
            </a:r>
            <a:br>
              <a:rPr lang="it-IT" sz="2800" b="1" dirty="0" smtClean="0"/>
            </a:br>
            <a:r>
              <a:rPr lang="it-IT" sz="2800" b="1" dirty="0" smtClean="0"/>
              <a:t>- ai </a:t>
            </a:r>
            <a:r>
              <a:rPr lang="it-IT" sz="2800" b="1" dirty="0"/>
              <a:t>sistemi completamente </a:t>
            </a:r>
            <a:r>
              <a:rPr lang="it-IT" sz="2800" b="1" dirty="0" smtClean="0"/>
              <a:t>distribuiti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solidFill>
                  <a:srgbClr val="000099"/>
                </a:solidFill>
              </a:rPr>
              <a:t>Architettura WEB-</a:t>
            </a:r>
            <a:r>
              <a:rPr lang="it-IT" b="1" dirty="0" err="1">
                <a:solidFill>
                  <a:srgbClr val="000099"/>
                </a:solidFill>
              </a:rPr>
              <a:t>centric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Sono i </a:t>
            </a:r>
            <a:r>
              <a:rPr lang="it-IT" dirty="0"/>
              <a:t>sistemi distribuiti </a:t>
            </a:r>
            <a:r>
              <a:rPr lang="it-IT" dirty="0" smtClean="0"/>
              <a:t>web, con lo spostamento </a:t>
            </a:r>
            <a:r>
              <a:rPr lang="it-IT" dirty="0"/>
              <a:t>delle applicazioni sul</a:t>
            </a:r>
            <a:br>
              <a:rPr lang="it-IT" dirty="0"/>
            </a:br>
            <a:r>
              <a:rPr lang="it-IT" dirty="0">
                <a:solidFill>
                  <a:srgbClr val="FF0000"/>
                </a:solidFill>
              </a:rPr>
              <a:t>server</a:t>
            </a:r>
            <a:r>
              <a:rPr lang="it-IT" dirty="0"/>
              <a:t> facendo “in qualche modo” regredire gli </a:t>
            </a:r>
            <a:r>
              <a:rPr lang="it-IT" dirty="0" err="1" smtClean="0">
                <a:solidFill>
                  <a:srgbClr val="FF0000"/>
                </a:solidFill>
              </a:rPr>
              <a:t>host</a:t>
            </a:r>
            <a:endParaRPr lang="it-IT" dirty="0" smtClean="0">
              <a:solidFill>
                <a:srgbClr val="FF0000"/>
              </a:solidFill>
            </a:endParaRPr>
          </a:p>
          <a:p>
            <a:r>
              <a:rPr lang="it-IT" dirty="0" smtClean="0"/>
              <a:t>architetture </a:t>
            </a:r>
            <a:r>
              <a:rPr lang="it-IT" dirty="0"/>
              <a:t>web </a:t>
            </a:r>
            <a:r>
              <a:rPr lang="it-IT" dirty="0" smtClean="0"/>
              <a:t>tradizionali</a:t>
            </a:r>
          </a:p>
          <a:p>
            <a:r>
              <a:rPr lang="it-IT" dirty="0" smtClean="0"/>
              <a:t>architetture </a:t>
            </a:r>
            <a:r>
              <a:rPr lang="it-IT" dirty="0"/>
              <a:t>web </a:t>
            </a:r>
            <a:r>
              <a:rPr lang="it-IT" dirty="0" smtClean="0"/>
              <a:t>multilivello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244776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404664"/>
            <a:ext cx="7696200" cy="1271736"/>
          </a:xfrm>
        </p:spPr>
        <p:txBody>
          <a:bodyPr/>
          <a:lstStyle/>
          <a:p>
            <a:r>
              <a:rPr lang="it-IT" sz="2800" b="1" dirty="0"/>
              <a:t>Architetture distribuite software: </a:t>
            </a:r>
            <a:br>
              <a:rPr lang="it-IT" sz="2800" b="1" dirty="0"/>
            </a:br>
            <a:r>
              <a:rPr lang="it-IT" sz="2800" b="1" dirty="0" smtClean="0"/>
              <a:t>- dai </a:t>
            </a:r>
            <a:r>
              <a:rPr lang="it-IT" sz="2800" b="1" dirty="0"/>
              <a:t>terminali </a:t>
            </a:r>
            <a:r>
              <a:rPr lang="it-IT" sz="2800" b="1" dirty="0" smtClean="0"/>
              <a:t>remoti </a:t>
            </a:r>
            <a:br>
              <a:rPr lang="it-IT" sz="2800" b="1" dirty="0" smtClean="0"/>
            </a:br>
            <a:r>
              <a:rPr lang="it-IT" sz="2800" b="1" dirty="0" smtClean="0"/>
              <a:t>- ai </a:t>
            </a:r>
            <a:r>
              <a:rPr lang="it-IT" sz="2800" b="1" dirty="0"/>
              <a:t>sistemi completamente </a:t>
            </a:r>
            <a:r>
              <a:rPr lang="it-IT" sz="2800" b="1" dirty="0" smtClean="0"/>
              <a:t>distribuiti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905000"/>
            <a:ext cx="8496944" cy="4619625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rgbClr val="0000CC"/>
                </a:solidFill>
              </a:rPr>
              <a:t>Architettura </a:t>
            </a:r>
            <a:r>
              <a:rPr lang="it-IT" b="1" dirty="0" smtClean="0">
                <a:solidFill>
                  <a:srgbClr val="0000CC"/>
                </a:solidFill>
              </a:rPr>
              <a:t>cooperativa</a:t>
            </a:r>
            <a:endParaRPr lang="it-IT" dirty="0"/>
          </a:p>
          <a:p>
            <a:r>
              <a:rPr lang="it-IT" sz="2800" dirty="0" smtClean="0"/>
              <a:t>E’ l’evoluzione </a:t>
            </a:r>
            <a:r>
              <a:rPr lang="it-IT" sz="2800" dirty="0"/>
              <a:t>dell’architettura </a:t>
            </a:r>
            <a:r>
              <a:rPr lang="it-IT" sz="2800" dirty="0" err="1"/>
              <a:t>client-server</a:t>
            </a:r>
            <a:r>
              <a:rPr lang="it-IT" sz="2800" dirty="0"/>
              <a:t> </a:t>
            </a:r>
            <a:endParaRPr lang="it-IT" sz="2800" dirty="0" smtClean="0"/>
          </a:p>
          <a:p>
            <a:r>
              <a:rPr lang="it-IT" sz="2800" dirty="0" smtClean="0"/>
              <a:t>si </a:t>
            </a:r>
            <a:r>
              <a:rPr lang="it-IT" sz="2800" dirty="0"/>
              <a:t>basa su entità autonome che esportano e richiedono servizi secondo il modello di sviluppo a componenti per la programmazione lato server proprio della programmazione a </a:t>
            </a:r>
            <a:r>
              <a:rPr lang="it-IT" sz="2800" dirty="0" smtClean="0"/>
              <a:t>oggetti.</a:t>
            </a:r>
          </a:p>
          <a:p>
            <a:r>
              <a:rPr lang="it-IT" sz="2800" dirty="0" smtClean="0"/>
              <a:t>Si sono introdotte standardizzazioni sulle </a:t>
            </a:r>
            <a:r>
              <a:rPr lang="it-IT" sz="2800" dirty="0"/>
              <a:t>modalità con le quali i servizi vengono </a:t>
            </a:r>
            <a:r>
              <a:rPr lang="it-IT" sz="2800" dirty="0" smtClean="0"/>
              <a:t>richiesti/offerti:</a:t>
            </a:r>
          </a:p>
          <a:p>
            <a:pPr lvl="1"/>
            <a:r>
              <a:rPr lang="it-IT" sz="2300" dirty="0" err="1" smtClean="0">
                <a:solidFill>
                  <a:srgbClr val="FF0000"/>
                </a:solidFill>
              </a:rPr>
              <a:t>OdP</a:t>
            </a:r>
            <a:r>
              <a:rPr lang="it-IT" sz="2300" dirty="0" smtClean="0">
                <a:solidFill>
                  <a:srgbClr val="FF0000"/>
                </a:solidFill>
              </a:rPr>
              <a:t> </a:t>
            </a:r>
            <a:r>
              <a:rPr lang="it-IT" sz="2300" dirty="0">
                <a:solidFill>
                  <a:srgbClr val="FF0000"/>
                </a:solidFill>
              </a:rPr>
              <a:t>(</a:t>
            </a:r>
            <a:r>
              <a:rPr lang="it-IT" sz="2300" i="1" dirty="0" err="1" smtClean="0">
                <a:solidFill>
                  <a:srgbClr val="FF0000"/>
                </a:solidFill>
              </a:rPr>
              <a:t>OpenDistributed</a:t>
            </a:r>
            <a:r>
              <a:rPr lang="it-IT" sz="2300" i="1" dirty="0" smtClean="0">
                <a:solidFill>
                  <a:srgbClr val="FF0000"/>
                </a:solidFill>
              </a:rPr>
              <a:t> </a:t>
            </a:r>
            <a:r>
              <a:rPr lang="it-IT" sz="2300" i="1" dirty="0" err="1">
                <a:solidFill>
                  <a:srgbClr val="FF0000"/>
                </a:solidFill>
              </a:rPr>
              <a:t>Processes</a:t>
            </a:r>
            <a:r>
              <a:rPr lang="it-IT" sz="2300" dirty="0">
                <a:solidFill>
                  <a:srgbClr val="FF0000"/>
                </a:solidFill>
              </a:rPr>
              <a:t>) </a:t>
            </a:r>
          </a:p>
          <a:p>
            <a:pPr lvl="1"/>
            <a:r>
              <a:rPr lang="it-IT" sz="2300" dirty="0" smtClean="0">
                <a:solidFill>
                  <a:srgbClr val="FF0000"/>
                </a:solidFill>
              </a:rPr>
              <a:t>CORBA </a:t>
            </a:r>
            <a:r>
              <a:rPr lang="it-IT" sz="2300" dirty="0">
                <a:solidFill>
                  <a:srgbClr val="FF0000"/>
                </a:solidFill>
              </a:rPr>
              <a:t>(</a:t>
            </a:r>
            <a:r>
              <a:rPr lang="it-IT" sz="2300" i="1" dirty="0">
                <a:solidFill>
                  <a:srgbClr val="FF0000"/>
                </a:solidFill>
              </a:rPr>
              <a:t>Common Object </a:t>
            </a:r>
            <a:r>
              <a:rPr lang="it-IT" sz="2300" i="1" dirty="0" err="1">
                <a:solidFill>
                  <a:srgbClr val="FF0000"/>
                </a:solidFill>
              </a:rPr>
              <a:t>Request</a:t>
            </a:r>
            <a:r>
              <a:rPr lang="it-IT" sz="2300" i="1" dirty="0">
                <a:solidFill>
                  <a:srgbClr val="FF0000"/>
                </a:solidFill>
              </a:rPr>
              <a:t> Broker Architecture</a:t>
            </a:r>
            <a:r>
              <a:rPr lang="it-IT" sz="2300" dirty="0" smtClean="0">
                <a:solidFill>
                  <a:srgbClr val="FF0000"/>
                </a:solidFill>
              </a:rPr>
              <a:t>)</a:t>
            </a:r>
            <a:endParaRPr lang="it-IT" sz="2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44776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404664"/>
            <a:ext cx="7696200" cy="1271736"/>
          </a:xfrm>
        </p:spPr>
        <p:txBody>
          <a:bodyPr/>
          <a:lstStyle/>
          <a:p>
            <a:r>
              <a:rPr lang="it-IT" sz="2800" b="1" dirty="0" smtClean="0"/>
              <a:t>Architetture distribuite software: </a:t>
            </a:r>
            <a:br>
              <a:rPr lang="it-IT" sz="2800" b="1" dirty="0" smtClean="0"/>
            </a:br>
            <a:r>
              <a:rPr lang="it-IT" sz="2800" b="1" dirty="0" smtClean="0"/>
              <a:t>- dai terminali remoti </a:t>
            </a:r>
            <a:br>
              <a:rPr lang="it-IT" sz="2800" b="1" dirty="0" smtClean="0"/>
            </a:br>
            <a:r>
              <a:rPr lang="it-IT" sz="2800" b="1" dirty="0" smtClean="0"/>
              <a:t>- ai sistemi completamente distribuiti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905000"/>
            <a:ext cx="8712968" cy="4619625"/>
          </a:xfrm>
        </p:spPr>
        <p:txBody>
          <a:bodyPr/>
          <a:lstStyle/>
          <a:p>
            <a:r>
              <a:rPr lang="it-IT" b="1" dirty="0">
                <a:solidFill>
                  <a:srgbClr val="0000CC"/>
                </a:solidFill>
              </a:rPr>
              <a:t>Architettura completamente </a:t>
            </a:r>
            <a:r>
              <a:rPr lang="it-IT" b="1" dirty="0" smtClean="0">
                <a:solidFill>
                  <a:srgbClr val="0000CC"/>
                </a:solidFill>
              </a:rPr>
              <a:t>distribuita</a:t>
            </a:r>
          </a:p>
          <a:p>
            <a:r>
              <a:rPr lang="it-IT" dirty="0" smtClean="0"/>
              <a:t>E’ in </a:t>
            </a:r>
            <a:r>
              <a:rPr lang="it-IT" dirty="0"/>
              <a:t>opposizione alla architettura web-</a:t>
            </a:r>
            <a:r>
              <a:rPr lang="it-IT" dirty="0" err="1"/>
              <a:t>centric</a:t>
            </a:r>
            <a:r>
              <a:rPr lang="it-IT" dirty="0"/>
              <a:t> </a:t>
            </a:r>
            <a:endParaRPr lang="it-IT" dirty="0" smtClean="0"/>
          </a:p>
          <a:p>
            <a:r>
              <a:rPr lang="it-IT" dirty="0"/>
              <a:t>Le tecnologie più importanti </a:t>
            </a:r>
            <a:r>
              <a:rPr lang="it-IT" dirty="0" smtClean="0"/>
              <a:t>sono:</a:t>
            </a:r>
          </a:p>
          <a:p>
            <a:pPr lvl="1"/>
            <a:r>
              <a:rPr lang="it-IT" dirty="0" smtClean="0">
                <a:solidFill>
                  <a:srgbClr val="FF0000"/>
                </a:solidFill>
              </a:rPr>
              <a:t>OMG</a:t>
            </a:r>
            <a:r>
              <a:rPr lang="it-IT" dirty="0" smtClean="0"/>
              <a:t> </a:t>
            </a:r>
            <a:r>
              <a:rPr lang="it-IT" dirty="0"/>
              <a:t>(</a:t>
            </a:r>
            <a:r>
              <a:rPr lang="it-IT" i="1" dirty="0"/>
              <a:t>Object Management </a:t>
            </a:r>
            <a:r>
              <a:rPr lang="it-IT" i="1" dirty="0" smtClean="0"/>
              <a:t>Group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RMI</a:t>
            </a:r>
            <a:r>
              <a:rPr lang="it-IT" dirty="0" smtClean="0"/>
              <a:t> </a:t>
            </a:r>
            <a:r>
              <a:rPr lang="it-IT" dirty="0"/>
              <a:t>(</a:t>
            </a:r>
            <a:r>
              <a:rPr lang="it-IT" i="1" dirty="0"/>
              <a:t>Remote Method </a:t>
            </a:r>
            <a:r>
              <a:rPr lang="it-IT" i="1" dirty="0" err="1" smtClean="0"/>
              <a:t>Invocation</a:t>
            </a:r>
            <a:endParaRPr lang="it-IT" i="1" dirty="0" smtClean="0"/>
          </a:p>
          <a:p>
            <a:pPr lvl="1"/>
            <a:r>
              <a:rPr lang="it-IT" dirty="0">
                <a:solidFill>
                  <a:srgbClr val="FF0000"/>
                </a:solidFill>
              </a:rPr>
              <a:t>DCOM</a:t>
            </a:r>
            <a:r>
              <a:rPr lang="it-IT" dirty="0" smtClean="0"/>
              <a:t> </a:t>
            </a:r>
            <a:r>
              <a:rPr lang="it-IT" dirty="0"/>
              <a:t>(</a:t>
            </a:r>
            <a:r>
              <a:rPr lang="it-IT" i="1" dirty="0"/>
              <a:t>Distributed Component Object </a:t>
            </a:r>
            <a:r>
              <a:rPr lang="it-IT" i="1" dirty="0" smtClean="0"/>
              <a:t>Model)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933682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404664"/>
            <a:ext cx="7696200" cy="1271736"/>
          </a:xfrm>
        </p:spPr>
        <p:txBody>
          <a:bodyPr/>
          <a:lstStyle/>
          <a:p>
            <a:r>
              <a:rPr lang="it-IT" sz="2800" b="1" dirty="0"/>
              <a:t>Architettura a livelli</a:t>
            </a:r>
            <a:r>
              <a:rPr lang="it-IT" sz="2800" dirty="0"/>
              <a:t/>
            </a:r>
            <a:br>
              <a:rPr lang="it-IT" sz="2800" dirty="0"/>
            </a:b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905000"/>
            <a:ext cx="8568952" cy="4619625"/>
          </a:xfrm>
        </p:spPr>
        <p:txBody>
          <a:bodyPr/>
          <a:lstStyle/>
          <a:p>
            <a:r>
              <a:rPr lang="it-IT" sz="2800" dirty="0"/>
              <a:t>Per alleggerire il carico elaborativo dei serventi sono state introdotte le applicazioni </a:t>
            </a:r>
            <a:r>
              <a:rPr lang="it-IT" sz="2800" dirty="0" smtClean="0"/>
              <a:t>multi-livello</a:t>
            </a:r>
          </a:p>
          <a:p>
            <a:r>
              <a:rPr lang="it-IT" sz="2800" dirty="0"/>
              <a:t>Si introducono gli </a:t>
            </a:r>
            <a:r>
              <a:rPr lang="it-IT" sz="2800" i="1" dirty="0"/>
              <a:t>strumenti di </a:t>
            </a:r>
            <a:r>
              <a:rPr lang="it-IT" sz="2800" i="1" dirty="0" err="1" smtClean="0">
                <a:solidFill>
                  <a:srgbClr val="FF0000"/>
                </a:solidFill>
              </a:rPr>
              <a:t>middleware</a:t>
            </a:r>
            <a:r>
              <a:rPr lang="it-IT" sz="2800" dirty="0" smtClean="0"/>
              <a:t> </a:t>
            </a:r>
          </a:p>
          <a:p>
            <a:endParaRPr lang="it-IT" sz="2800" dirty="0"/>
          </a:p>
          <a:p>
            <a:endParaRPr lang="it-IT" sz="2800" dirty="0" smtClean="0"/>
          </a:p>
          <a:p>
            <a:endParaRPr lang="it-IT" sz="2800" dirty="0"/>
          </a:p>
          <a:p>
            <a:r>
              <a:rPr lang="it-IT" sz="2800" dirty="0"/>
              <a:t>Questo software si interpone quindi negli elaboratori locali tra le applicazioni e il sistema </a:t>
            </a:r>
            <a:r>
              <a:rPr lang="it-IT" sz="2800" dirty="0" smtClean="0"/>
              <a:t>operativo locale </a:t>
            </a:r>
            <a:r>
              <a:rPr lang="it-IT" sz="2800" dirty="0"/>
              <a:t>creando un’architettura </a:t>
            </a:r>
            <a:r>
              <a:rPr lang="it-IT" sz="2800" dirty="0">
                <a:solidFill>
                  <a:srgbClr val="0000CC"/>
                </a:solidFill>
              </a:rPr>
              <a:t>a tre livelli</a:t>
            </a:r>
            <a:br>
              <a:rPr lang="it-IT" sz="2800" dirty="0">
                <a:solidFill>
                  <a:srgbClr val="0000CC"/>
                </a:solidFill>
              </a:rPr>
            </a:br>
            <a:r>
              <a:rPr lang="it-IT" sz="2800" dirty="0"/>
              <a:t/>
            </a:r>
            <a:br>
              <a:rPr lang="it-IT" sz="2800" dirty="0"/>
            </a:br>
            <a:r>
              <a:rPr lang="it-IT" sz="2800" dirty="0"/>
              <a:t/>
            </a:r>
            <a:br>
              <a:rPr lang="it-IT" sz="2800" dirty="0"/>
            </a:br>
            <a:endParaRPr lang="it-IT" sz="2600" dirty="0">
              <a:solidFill>
                <a:srgbClr val="FF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429000"/>
            <a:ext cx="9051406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44776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404664"/>
            <a:ext cx="7696200" cy="1271736"/>
          </a:xfrm>
        </p:spPr>
        <p:txBody>
          <a:bodyPr/>
          <a:lstStyle/>
          <a:p>
            <a:r>
              <a:rPr lang="it-IT" sz="2800" b="1" dirty="0"/>
              <a:t>Architettura a livelli</a:t>
            </a:r>
            <a:r>
              <a:rPr lang="it-IT" sz="2800" dirty="0"/>
              <a:t/>
            </a:r>
            <a:br>
              <a:rPr lang="it-IT" sz="2800" dirty="0"/>
            </a:b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916832"/>
            <a:ext cx="6336704" cy="4607793"/>
          </a:xfrm>
        </p:spPr>
        <p:txBody>
          <a:bodyPr/>
          <a:lstStyle/>
          <a:p>
            <a:r>
              <a:rPr lang="it-IT" sz="2800" dirty="0"/>
              <a:t>Lo scopo principale di </a:t>
            </a:r>
            <a:r>
              <a:rPr lang="it-IT" sz="2800" dirty="0" err="1">
                <a:solidFill>
                  <a:srgbClr val="FF0000"/>
                </a:solidFill>
              </a:rPr>
              <a:t>middleware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/>
              <a:t>è di permettere e garantire l’interoperabilità delle </a:t>
            </a:r>
            <a:r>
              <a:rPr lang="it-IT" sz="2800" dirty="0" smtClean="0"/>
              <a:t>applicazioni sui </a:t>
            </a:r>
            <a:r>
              <a:rPr lang="it-IT" sz="2800" dirty="0"/>
              <a:t>diversi </a:t>
            </a:r>
            <a:r>
              <a:rPr lang="it-IT" sz="2800" dirty="0">
                <a:solidFill>
                  <a:srgbClr val="0000CC"/>
                </a:solidFill>
              </a:rPr>
              <a:t>sistemi </a:t>
            </a:r>
            <a:r>
              <a:rPr lang="it-IT" sz="2800" dirty="0" smtClean="0">
                <a:solidFill>
                  <a:srgbClr val="0000CC"/>
                </a:solidFill>
              </a:rPr>
              <a:t>operativi</a:t>
            </a:r>
          </a:p>
          <a:p>
            <a:r>
              <a:rPr lang="it-IT" sz="2800" dirty="0"/>
              <a:t>Inoltre permette la connettività tra servizi che devono interagire e collaborare su piattaforme distribuite sulla base di meccanismi di programmazione e </a:t>
            </a:r>
            <a:r>
              <a:rPr lang="it-IT" sz="2800" dirty="0">
                <a:solidFill>
                  <a:srgbClr val="FF0000"/>
                </a:solidFill>
              </a:rPr>
              <a:t>API</a:t>
            </a:r>
            <a:r>
              <a:rPr lang="it-IT" sz="2800" dirty="0"/>
              <a:t> relativamente semplici</a:t>
            </a:r>
            <a:br>
              <a:rPr lang="it-IT" sz="2800" dirty="0"/>
            </a:b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276871"/>
            <a:ext cx="225742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68974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 smtClean="0"/>
              <a:t>In questa lezione impareremo: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844675"/>
            <a:ext cx="7696200" cy="4619625"/>
          </a:xfrm>
        </p:spPr>
        <p:txBody>
          <a:bodyPr/>
          <a:lstStyle/>
          <a:p>
            <a:r>
              <a:rPr lang="it-IT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la </a:t>
            </a: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classificazione delle architetture </a:t>
            </a:r>
            <a:r>
              <a:rPr lang="it-IT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distribuite hardware </a:t>
            </a: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e </a:t>
            </a:r>
            <a:r>
              <a:rPr lang="it-IT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software</a:t>
            </a:r>
          </a:p>
          <a:p>
            <a:r>
              <a:rPr lang="it-IT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il </a:t>
            </a: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concetto di </a:t>
            </a:r>
            <a:r>
              <a:rPr lang="it-IT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middleware</a:t>
            </a: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/>
            </a:r>
            <a:b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</a:b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/>
            </a:r>
            <a:b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</a:b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/>
            </a:r>
            <a:b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</a:b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160995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404664"/>
            <a:ext cx="7696200" cy="1271736"/>
          </a:xfrm>
        </p:spPr>
        <p:txBody>
          <a:bodyPr/>
          <a:lstStyle/>
          <a:p>
            <a:r>
              <a:rPr lang="it-IT" sz="2800" b="1" dirty="0"/>
              <a:t>Architettura a livelli</a:t>
            </a:r>
            <a:r>
              <a:rPr lang="it-IT" sz="2800" dirty="0"/>
              <a:t/>
            </a:r>
            <a:br>
              <a:rPr lang="it-IT" sz="2800" dirty="0"/>
            </a:b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905000"/>
            <a:ext cx="8712968" cy="4619625"/>
          </a:xfrm>
        </p:spPr>
        <p:txBody>
          <a:bodyPr/>
          <a:lstStyle/>
          <a:p>
            <a:r>
              <a:rPr lang="it-IT" sz="2400" dirty="0" smtClean="0"/>
              <a:t>La presenza </a:t>
            </a:r>
            <a:r>
              <a:rPr lang="it-IT" sz="2400" dirty="0"/>
              <a:t>di questo strato rende facilmente programmabili </a:t>
            </a:r>
            <a:r>
              <a:rPr lang="it-IT" sz="2400" dirty="0" smtClean="0"/>
              <a:t>i sistemi </a:t>
            </a:r>
            <a:r>
              <a:rPr lang="it-IT" sz="2400" dirty="0"/>
              <a:t>distribuiti offrendo una specifica modalità di </a:t>
            </a:r>
            <a:r>
              <a:rPr lang="it-IT" sz="2400" dirty="0" smtClean="0"/>
              <a:t>interazione sia:</a:t>
            </a:r>
          </a:p>
          <a:p>
            <a:pPr lvl="1"/>
            <a:r>
              <a:rPr lang="it-IT" sz="2000" dirty="0" smtClean="0"/>
              <a:t>interazione </a:t>
            </a:r>
            <a:r>
              <a:rPr lang="it-IT" sz="2000" dirty="0"/>
              <a:t>basato sulla chiamata di procedure remote (RPC, </a:t>
            </a:r>
            <a:r>
              <a:rPr lang="it-IT" sz="2000" i="1" dirty="0"/>
              <a:t>Remote Procedure Call</a:t>
            </a:r>
            <a:r>
              <a:rPr lang="it-IT" sz="2000" dirty="0" smtClean="0"/>
              <a:t>)</a:t>
            </a:r>
          </a:p>
          <a:p>
            <a:pPr lvl="1"/>
            <a:r>
              <a:rPr lang="it-IT" sz="2000" dirty="0" smtClean="0"/>
              <a:t>programmazione </a:t>
            </a:r>
            <a:r>
              <a:rPr lang="it-IT" sz="2000" dirty="0"/>
              <a:t>basata sullo scambio di messaggi.</a:t>
            </a:r>
            <a:r>
              <a:rPr lang="it-IT" sz="1800" dirty="0"/>
              <a:t/>
            </a:r>
            <a:br>
              <a:rPr lang="it-IT" sz="1800" dirty="0"/>
            </a:br>
            <a:endParaRPr lang="it-IT" sz="1800" dirty="0"/>
          </a:p>
        </p:txBody>
      </p:sp>
      <p:sp>
        <p:nvSpPr>
          <p:cNvPr id="4" name="Rettangolo 3"/>
          <p:cNvSpPr/>
          <p:nvPr/>
        </p:nvSpPr>
        <p:spPr>
          <a:xfrm>
            <a:off x="827584" y="4309353"/>
            <a:ext cx="7488832" cy="22159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it-IT" dirty="0"/>
              <a:t>Tra le funzionalità del </a:t>
            </a:r>
            <a:r>
              <a:rPr lang="it-IT" dirty="0" err="1"/>
              <a:t>middleware</a:t>
            </a:r>
            <a:r>
              <a:rPr lang="it-IT" dirty="0"/>
              <a:t> ricordiamo:</a:t>
            </a:r>
            <a:br>
              <a:rPr lang="it-IT" dirty="0"/>
            </a:br>
            <a:r>
              <a:rPr lang="it-IT" dirty="0"/>
              <a:t>◗ i servizi di astrazione e cooperazione;</a:t>
            </a:r>
            <a:br>
              <a:rPr lang="it-IT" dirty="0"/>
            </a:br>
            <a:r>
              <a:rPr lang="it-IT" dirty="0"/>
              <a:t>◗ i servizi per le applicazioni;</a:t>
            </a:r>
            <a:br>
              <a:rPr lang="it-IT" dirty="0"/>
            </a:br>
            <a:r>
              <a:rPr lang="it-IT" dirty="0"/>
              <a:t>◗ i servizi di amministrazione del sistema;</a:t>
            </a:r>
            <a:br>
              <a:rPr lang="it-IT" dirty="0"/>
            </a:br>
            <a:r>
              <a:rPr lang="it-IT" dirty="0"/>
              <a:t>◗ il servizio di comunicazione;</a:t>
            </a:r>
            <a:br>
              <a:rPr lang="it-IT" dirty="0"/>
            </a:br>
            <a:r>
              <a:rPr lang="it-IT" dirty="0"/>
              <a:t>◗ l’ambiente di sviluppo applicativo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668974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404664"/>
            <a:ext cx="7696200" cy="1271736"/>
          </a:xfrm>
        </p:spPr>
        <p:txBody>
          <a:bodyPr/>
          <a:lstStyle/>
          <a:p>
            <a:r>
              <a:rPr lang="it-IT" sz="2800" b="1" dirty="0"/>
              <a:t>Conclusioni</a:t>
            </a:r>
            <a:r>
              <a:rPr lang="it-IT" sz="2800" dirty="0"/>
              <a:t/>
            </a:r>
            <a:br>
              <a:rPr lang="it-IT" sz="2800" dirty="0"/>
            </a:b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8538798" cy="287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68974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38740"/>
            <a:ext cx="8562668" cy="508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97314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9434"/>
            <a:ext cx="8856984" cy="651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17869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7848872" cy="622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583521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6781"/>
            <a:ext cx="7704856" cy="636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3546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b="1" dirty="0"/>
              <a:t>Architetture </a:t>
            </a:r>
            <a:r>
              <a:rPr lang="it-IT" sz="3200" b="1" dirty="0" smtClean="0"/>
              <a:t>distribuite hardware: dalle </a:t>
            </a:r>
            <a:r>
              <a:rPr lang="it-IT" sz="3200" b="1" dirty="0"/>
              <a:t>SISD al cluster di </a:t>
            </a:r>
            <a:r>
              <a:rPr lang="it-IT" sz="3200" b="1" dirty="0" smtClean="0"/>
              <a:t>PC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Esistono diverse possibilità per classificare le architetture hardware a seconda dei fattori che si</a:t>
            </a:r>
            <a:br>
              <a:rPr lang="it-IT" dirty="0"/>
            </a:br>
            <a:r>
              <a:rPr lang="it-IT" dirty="0"/>
              <a:t>prendono come riferimento. </a:t>
            </a:r>
            <a:endParaRPr lang="it-IT" dirty="0" smtClean="0"/>
          </a:p>
          <a:p>
            <a:r>
              <a:rPr lang="it-IT" dirty="0" smtClean="0"/>
              <a:t>Noi </a:t>
            </a:r>
            <a:r>
              <a:rPr lang="it-IT" dirty="0"/>
              <a:t>ricordiamo quella di </a:t>
            </a:r>
            <a:r>
              <a:rPr lang="it-IT" dirty="0" err="1">
                <a:solidFill>
                  <a:srgbClr val="FF0000"/>
                </a:solidFill>
              </a:rPr>
              <a:t>Flynn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(1972) che si basa sui due flussi di informazioni normalmente presenti nei calcolatori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dirty="0" smtClean="0">
                <a:solidFill>
                  <a:srgbClr val="000099"/>
                </a:solidFill>
              </a:rPr>
              <a:t>◗ </a:t>
            </a:r>
            <a:r>
              <a:rPr lang="it-IT" dirty="0">
                <a:solidFill>
                  <a:srgbClr val="000099"/>
                </a:solidFill>
              </a:rPr>
              <a:t>flusso delle </a:t>
            </a:r>
            <a:r>
              <a:rPr lang="it-IT" dirty="0" smtClean="0">
                <a:solidFill>
                  <a:srgbClr val="000099"/>
                </a:solidFill>
              </a:rPr>
              <a:t>istruzioni</a:t>
            </a:r>
            <a:r>
              <a:rPr lang="it-IT" dirty="0">
                <a:solidFill>
                  <a:srgbClr val="000099"/>
                </a:solidFill>
              </a:rPr>
              <a:t/>
            </a:r>
            <a:br>
              <a:rPr lang="it-IT" dirty="0">
                <a:solidFill>
                  <a:srgbClr val="000099"/>
                </a:solidFill>
              </a:rPr>
            </a:br>
            <a:r>
              <a:rPr lang="it-IT" dirty="0" smtClean="0">
                <a:solidFill>
                  <a:srgbClr val="000099"/>
                </a:solidFill>
              </a:rPr>
              <a:t>	◗ </a:t>
            </a:r>
            <a:r>
              <a:rPr lang="it-IT" dirty="0">
                <a:solidFill>
                  <a:srgbClr val="000099"/>
                </a:solidFill>
              </a:rPr>
              <a:t>flusso dei </a:t>
            </a:r>
            <a:r>
              <a:rPr lang="it-IT" dirty="0" smtClean="0">
                <a:solidFill>
                  <a:srgbClr val="000099"/>
                </a:solidFill>
              </a:rPr>
              <a:t>dati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342126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b="1" dirty="0"/>
              <a:t>Architetture </a:t>
            </a:r>
            <a:r>
              <a:rPr lang="it-IT" sz="3200" b="1" dirty="0" smtClean="0"/>
              <a:t>distribuite hardware: dalle </a:t>
            </a:r>
            <a:r>
              <a:rPr lang="it-IT" sz="3200" b="1" dirty="0"/>
              <a:t>SISD al cluster di </a:t>
            </a:r>
            <a:r>
              <a:rPr lang="it-IT" sz="3200" b="1" dirty="0" smtClean="0"/>
              <a:t>PC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seconda di come si “combinano” flusso di dati e di istruzioni abbiamo quattro possibili situazioni:</a:t>
            </a:r>
            <a:br>
              <a:rPr lang="it-IT" dirty="0"/>
            </a:b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91" y="3861048"/>
            <a:ext cx="7736076" cy="152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985101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b="1" dirty="0"/>
              <a:t>Architetture </a:t>
            </a:r>
            <a:r>
              <a:rPr lang="it-IT" sz="3200" b="1" dirty="0" smtClean="0"/>
              <a:t>distribuite hardware: dalle </a:t>
            </a:r>
            <a:r>
              <a:rPr lang="it-IT" sz="3200" b="1" dirty="0"/>
              <a:t>SISD al cluster di </a:t>
            </a:r>
            <a:r>
              <a:rPr lang="it-IT" sz="3200" b="1" dirty="0" smtClean="0"/>
              <a:t>PC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macchine </a:t>
            </a:r>
            <a:r>
              <a:rPr lang="it-IT" sz="2400" dirty="0">
                <a:solidFill>
                  <a:srgbClr val="FF0000"/>
                </a:solidFill>
              </a:rPr>
              <a:t>SISD </a:t>
            </a:r>
            <a:r>
              <a:rPr lang="it-IT" sz="2400" dirty="0"/>
              <a:t>(</a:t>
            </a:r>
            <a:r>
              <a:rPr lang="it-IT" sz="2400" i="1" dirty="0"/>
              <a:t>Single </a:t>
            </a:r>
            <a:r>
              <a:rPr lang="it-IT" sz="2400" i="1" dirty="0" err="1"/>
              <a:t>Instruction</a:t>
            </a:r>
            <a:r>
              <a:rPr lang="it-IT" sz="2400" i="1" dirty="0"/>
              <a:t> Single Data</a:t>
            </a:r>
            <a:r>
              <a:rPr lang="it-IT" sz="2400" dirty="0"/>
              <a:t>): flusso di istruzioni unico e flusso di dati unico</a:t>
            </a:r>
            <a:r>
              <a:rPr lang="it-IT" sz="2400" dirty="0" smtClean="0"/>
              <a:t>;</a:t>
            </a:r>
          </a:p>
          <a:p>
            <a:r>
              <a:rPr lang="it-IT" sz="2400" dirty="0" smtClean="0"/>
              <a:t>macchine </a:t>
            </a:r>
            <a:r>
              <a:rPr lang="it-IT" sz="2400" dirty="0">
                <a:solidFill>
                  <a:srgbClr val="FF0000"/>
                </a:solidFill>
              </a:rPr>
              <a:t>SIMD</a:t>
            </a:r>
            <a:r>
              <a:rPr lang="it-IT" sz="2400" dirty="0"/>
              <a:t> (</a:t>
            </a:r>
            <a:r>
              <a:rPr lang="it-IT" sz="2400" i="1" dirty="0"/>
              <a:t>Single </a:t>
            </a:r>
            <a:r>
              <a:rPr lang="it-IT" sz="2400" i="1" dirty="0" err="1"/>
              <a:t>Instruction</a:t>
            </a:r>
            <a:r>
              <a:rPr lang="it-IT" sz="2400" i="1" dirty="0"/>
              <a:t> Multiple Data</a:t>
            </a:r>
            <a:r>
              <a:rPr lang="it-IT" sz="2400" dirty="0"/>
              <a:t>): flusso di istruzioni unico e flusso di dati </a:t>
            </a:r>
            <a:r>
              <a:rPr lang="it-IT" sz="2400" dirty="0" smtClean="0"/>
              <a:t>multiplo;</a:t>
            </a:r>
          </a:p>
          <a:p>
            <a:r>
              <a:rPr lang="it-IT" sz="2400" dirty="0" smtClean="0"/>
              <a:t>macchine </a:t>
            </a:r>
            <a:r>
              <a:rPr lang="it-IT" sz="2400" dirty="0">
                <a:solidFill>
                  <a:srgbClr val="FF0000"/>
                </a:solidFill>
              </a:rPr>
              <a:t>MISD</a:t>
            </a:r>
            <a:r>
              <a:rPr lang="it-IT" sz="2400" dirty="0"/>
              <a:t> (</a:t>
            </a:r>
            <a:r>
              <a:rPr lang="it-IT" sz="2400" i="1" dirty="0"/>
              <a:t>Multiple </a:t>
            </a:r>
            <a:r>
              <a:rPr lang="it-IT" sz="2400" i="1" dirty="0" err="1"/>
              <a:t>Instruction</a:t>
            </a:r>
            <a:r>
              <a:rPr lang="it-IT" sz="2400" i="1" dirty="0"/>
              <a:t> Single Data</a:t>
            </a:r>
            <a:r>
              <a:rPr lang="it-IT" sz="2400" dirty="0"/>
              <a:t>): flusso istruzioni multiplo e flusso dati </a:t>
            </a:r>
            <a:r>
              <a:rPr lang="it-IT" sz="2400" dirty="0" smtClean="0"/>
              <a:t>unico;</a:t>
            </a:r>
          </a:p>
          <a:p>
            <a:r>
              <a:rPr lang="it-IT" sz="2400" dirty="0" smtClean="0"/>
              <a:t>macchine </a:t>
            </a:r>
            <a:r>
              <a:rPr lang="it-IT" sz="2400" dirty="0">
                <a:solidFill>
                  <a:srgbClr val="FF0000"/>
                </a:solidFill>
              </a:rPr>
              <a:t>MIMD</a:t>
            </a:r>
            <a:r>
              <a:rPr lang="it-IT" sz="2400" dirty="0"/>
              <a:t> (</a:t>
            </a:r>
            <a:r>
              <a:rPr lang="it-IT" sz="2400" i="1" dirty="0"/>
              <a:t>Multiple </a:t>
            </a:r>
            <a:r>
              <a:rPr lang="it-IT" sz="2400" i="1" dirty="0" err="1"/>
              <a:t>Instruction</a:t>
            </a:r>
            <a:r>
              <a:rPr lang="it-IT" sz="2400" i="1" dirty="0"/>
              <a:t> Multiple Data</a:t>
            </a:r>
            <a:r>
              <a:rPr lang="it-IT" sz="2400" dirty="0"/>
              <a:t>): flusso istruzioni multiplo e flusso dati multiplo.</a:t>
            </a:r>
            <a:br>
              <a:rPr lang="it-IT" sz="2400" dirty="0"/>
            </a:b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07342126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b="1" dirty="0"/>
              <a:t>Architetture </a:t>
            </a:r>
            <a:r>
              <a:rPr lang="it-IT" sz="3200" b="1" dirty="0" smtClean="0"/>
              <a:t>distribuite hardware: dalle </a:t>
            </a:r>
            <a:r>
              <a:rPr lang="it-IT" sz="3200" b="1" dirty="0"/>
              <a:t>SISD al cluster di </a:t>
            </a:r>
            <a:r>
              <a:rPr lang="it-IT" sz="3200" b="1" dirty="0" smtClean="0"/>
              <a:t>PC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905000"/>
            <a:ext cx="8424936" cy="4619625"/>
          </a:xfrm>
        </p:spPr>
        <p:txBody>
          <a:bodyPr/>
          <a:lstStyle/>
          <a:p>
            <a:r>
              <a:rPr lang="it-IT" sz="2400" b="1" dirty="0" smtClean="0">
                <a:solidFill>
                  <a:srgbClr val="FF0000"/>
                </a:solidFill>
              </a:rPr>
              <a:t>SISD</a:t>
            </a:r>
          </a:p>
          <a:p>
            <a:pPr lvl="1"/>
            <a:r>
              <a:rPr lang="it-IT" sz="2400" dirty="0" smtClean="0"/>
              <a:t>Un </a:t>
            </a:r>
            <a:r>
              <a:rPr lang="it-IT" sz="2400" dirty="0">
                <a:solidFill>
                  <a:srgbClr val="FF0000"/>
                </a:solidFill>
              </a:rPr>
              <a:t>elaboratore</a:t>
            </a:r>
            <a:r>
              <a:rPr lang="it-IT" sz="2400" dirty="0"/>
              <a:t> come la macchina di </a:t>
            </a:r>
            <a:r>
              <a:rPr lang="it-IT" sz="2400" dirty="0">
                <a:solidFill>
                  <a:srgbClr val="FF0000"/>
                </a:solidFill>
              </a:rPr>
              <a:t>Von </a:t>
            </a:r>
            <a:r>
              <a:rPr lang="it-IT" sz="2400" dirty="0" err="1">
                <a:solidFill>
                  <a:srgbClr val="FF0000"/>
                </a:solidFill>
              </a:rPr>
              <a:t>Neumann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/>
              <a:t>che ha un solo flusso dati e un solo flusso istruzioni </a:t>
            </a:r>
            <a:endParaRPr lang="it-IT" sz="2400" dirty="0" smtClean="0"/>
          </a:p>
          <a:p>
            <a:pPr lvl="1"/>
            <a:r>
              <a:rPr lang="it-IT" sz="2400" dirty="0" smtClean="0"/>
              <a:t>Nelle </a:t>
            </a:r>
            <a:r>
              <a:rPr lang="it-IT" sz="2400" dirty="0"/>
              <a:t>macchine a singola CPU il flusso di istruzioni è unico e quindi viene eseguito un </a:t>
            </a:r>
            <a:r>
              <a:rPr lang="it-IT" sz="2400" dirty="0" smtClean="0"/>
              <a:t>solo programma </a:t>
            </a:r>
            <a:r>
              <a:rPr lang="it-IT" sz="2400" dirty="0"/>
              <a:t>alla </a:t>
            </a:r>
            <a:r>
              <a:rPr lang="it-IT" sz="2400" dirty="0" smtClean="0"/>
              <a:t>volta</a:t>
            </a:r>
          </a:p>
          <a:p>
            <a:pPr lvl="1"/>
            <a:r>
              <a:rPr lang="it-IT" sz="2400" dirty="0" smtClean="0"/>
              <a:t>dopo </a:t>
            </a:r>
            <a:r>
              <a:rPr lang="it-IT" sz="2400" dirty="0"/>
              <a:t>l’esecuzione della prima istruzione si passa alla seconda e così </a:t>
            </a:r>
            <a:r>
              <a:rPr lang="it-IT" sz="2400" dirty="0" smtClean="0"/>
              <a:t>via fino al </a:t>
            </a:r>
            <a:r>
              <a:rPr lang="it-IT" sz="2400" dirty="0"/>
              <a:t>termine del </a:t>
            </a:r>
            <a:r>
              <a:rPr lang="it-IT" sz="2400" dirty="0" smtClean="0"/>
              <a:t>programma</a:t>
            </a:r>
          </a:p>
          <a:p>
            <a:pPr lvl="1"/>
            <a:r>
              <a:rPr lang="it-IT" sz="2400" dirty="0" smtClean="0"/>
              <a:t>le </a:t>
            </a:r>
            <a:r>
              <a:rPr lang="it-IT" sz="2400" dirty="0"/>
              <a:t>istruzioni sono quindi eseguite in modalità sequenziale.</a:t>
            </a:r>
            <a:br>
              <a:rPr lang="it-IT" sz="2400" dirty="0"/>
            </a:br>
            <a:endParaRPr lang="it-IT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42126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b="1" dirty="0"/>
              <a:t>Architetture </a:t>
            </a:r>
            <a:r>
              <a:rPr lang="it-IT" sz="3200" b="1" dirty="0" smtClean="0"/>
              <a:t>distribuite hardware: dalle </a:t>
            </a:r>
            <a:r>
              <a:rPr lang="it-IT" sz="3200" b="1" dirty="0"/>
              <a:t>SISD al cluster di </a:t>
            </a:r>
            <a:r>
              <a:rPr lang="it-IT" sz="3200" b="1" dirty="0" smtClean="0"/>
              <a:t>PC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905000"/>
            <a:ext cx="8640960" cy="4619625"/>
          </a:xfrm>
        </p:spPr>
        <p:txBody>
          <a:bodyPr/>
          <a:lstStyle/>
          <a:p>
            <a:r>
              <a:rPr lang="it-IT" sz="2400" b="1" dirty="0" smtClean="0">
                <a:solidFill>
                  <a:srgbClr val="FF0000"/>
                </a:solidFill>
              </a:rPr>
              <a:t>SIMD</a:t>
            </a:r>
            <a:endParaRPr lang="it-IT" sz="2400" b="1" dirty="0">
              <a:solidFill>
                <a:srgbClr val="FF0000"/>
              </a:solidFill>
            </a:endParaRPr>
          </a:p>
          <a:p>
            <a:pPr lvl="1"/>
            <a:r>
              <a:rPr lang="it-IT" sz="2400" dirty="0"/>
              <a:t>l’elaborazione avviene su più flussi dati </a:t>
            </a:r>
            <a:r>
              <a:rPr lang="it-IT" sz="2400" dirty="0" smtClean="0"/>
              <a:t>in contemporanea </a:t>
            </a:r>
            <a:r>
              <a:rPr lang="it-IT" sz="2400" dirty="0"/>
              <a:t>ma con un </a:t>
            </a:r>
            <a:r>
              <a:rPr lang="it-IT" sz="2400" dirty="0" smtClean="0"/>
              <a:t>singolo flusso </a:t>
            </a:r>
            <a:r>
              <a:rPr lang="it-IT" sz="2400" dirty="0"/>
              <a:t>di istruzioni</a:t>
            </a:r>
            <a:r>
              <a:rPr lang="it-IT" sz="2400" dirty="0" smtClean="0"/>
              <a:t>:</a:t>
            </a:r>
          </a:p>
          <a:p>
            <a:pPr lvl="1"/>
            <a:endParaRPr lang="it-IT" sz="2400" dirty="0"/>
          </a:p>
          <a:p>
            <a:pPr lvl="1"/>
            <a:endParaRPr lang="it-IT" sz="2400" dirty="0" smtClean="0"/>
          </a:p>
          <a:p>
            <a:pPr lvl="1"/>
            <a:endParaRPr lang="it-IT" sz="2400" dirty="0"/>
          </a:p>
          <a:p>
            <a:pPr lvl="1"/>
            <a:endParaRPr lang="it-IT" sz="2400" dirty="0" smtClean="0"/>
          </a:p>
          <a:p>
            <a:pPr lvl="1"/>
            <a:endParaRPr lang="it-IT" sz="2400" dirty="0"/>
          </a:p>
          <a:p>
            <a:pPr lvl="1"/>
            <a:endParaRPr lang="it-IT" sz="2400" dirty="0" smtClean="0"/>
          </a:p>
          <a:p>
            <a:pPr lvl="1"/>
            <a:r>
              <a:rPr lang="it-IT" sz="2400" dirty="0" smtClean="0"/>
              <a:t>particolarmente </a:t>
            </a:r>
            <a:r>
              <a:rPr lang="it-IT" sz="2400" dirty="0"/>
              <a:t>adatto per realizzare </a:t>
            </a:r>
            <a:r>
              <a:rPr lang="it-IT" sz="2400" dirty="0" smtClean="0"/>
              <a:t>calcoli vettoriali </a:t>
            </a:r>
            <a:r>
              <a:rPr lang="it-IT" sz="2400" dirty="0"/>
              <a:t>e matriciali soprattutto in </a:t>
            </a:r>
            <a:r>
              <a:rPr lang="it-IT" sz="2400" dirty="0" smtClean="0"/>
              <a:t>ambiente grafico</a:t>
            </a:r>
            <a:r>
              <a:rPr lang="it-IT" sz="2400" dirty="0"/>
              <a:t>.</a:t>
            </a:r>
            <a:br>
              <a:rPr lang="it-IT" sz="2400" dirty="0"/>
            </a:br>
            <a:endParaRPr lang="it-IT" sz="2400" dirty="0" smtClean="0"/>
          </a:p>
          <a:p>
            <a:pPr lvl="1"/>
            <a:r>
              <a:rPr lang="it-IT" sz="2400" dirty="0"/>
              <a:t/>
            </a:r>
            <a:br>
              <a:rPr lang="it-IT" sz="2400" dirty="0"/>
            </a:br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84984"/>
            <a:ext cx="5760640" cy="238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68081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theme/theme1.xml><?xml version="1.0" encoding="utf-8"?>
<a:theme xmlns:a="http://schemas.openxmlformats.org/drawingml/2006/main" name="slides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</Template>
  <TotalTime>1004</TotalTime>
  <Words>972</Words>
  <Application>Microsoft Office PowerPoint</Application>
  <PresentationFormat>Presentazione su schermo (4:3)</PresentationFormat>
  <Paragraphs>129</Paragraphs>
  <Slides>34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9" baseType="lpstr">
      <vt:lpstr>Arial</vt:lpstr>
      <vt:lpstr>Wingdings</vt:lpstr>
      <vt:lpstr>Arial Black</vt:lpstr>
      <vt:lpstr>Times New Roman</vt:lpstr>
      <vt:lpstr>slides</vt:lpstr>
      <vt:lpstr>Unità di apprendimento 1</vt:lpstr>
      <vt:lpstr>Unità di apprendimento 1 Lezione 2</vt:lpstr>
      <vt:lpstr>In questa lezione impareremo:</vt:lpstr>
      <vt:lpstr>Presentazione standard di PowerPoint</vt:lpstr>
      <vt:lpstr>Architetture distribuite hardware: dalle SISD al cluster di PC</vt:lpstr>
      <vt:lpstr>Architetture distribuite hardware: dalle SISD al cluster di PC</vt:lpstr>
      <vt:lpstr>Architetture distribuite hardware: dalle SISD al cluster di PC</vt:lpstr>
      <vt:lpstr>Architetture distribuite hardware: dalle SISD al cluster di PC</vt:lpstr>
      <vt:lpstr>Architetture distribuite hardware: dalle SISD al cluster di PC</vt:lpstr>
      <vt:lpstr>Architetture distribuite hardware: dalle SISD al cluster di PC</vt:lpstr>
      <vt:lpstr>Architetture distribuite hardware: dalle SISD al cluster di PC</vt:lpstr>
      <vt:lpstr>Architetture distribuite hardware: dalle SISD al cluster di PC</vt:lpstr>
      <vt:lpstr>Architetture distribuite hardware: dalle SISD al cluster di PC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Architetture distribuite software:  - dai terminali remoti  - ai sistemi completamente distribuiti</vt:lpstr>
      <vt:lpstr>Architetture distribuite software:  - dai terminali remoti  - ai sistemi completamente distribuiti</vt:lpstr>
      <vt:lpstr>Architetture distribuite software:  - dai terminali remoti  - ai sistemi completamente distribuiti</vt:lpstr>
      <vt:lpstr>Architetture distribuite software:  - dai terminali remoti  - ai sistemi completamente distribuiti</vt:lpstr>
      <vt:lpstr>Architetture distribuite software:  - dai terminali remoti  - ai sistemi completamente distribuiti</vt:lpstr>
      <vt:lpstr>Architettura a livelli </vt:lpstr>
      <vt:lpstr>Architettura a livelli </vt:lpstr>
      <vt:lpstr>Architettura a livelli </vt:lpstr>
      <vt:lpstr>Conclusioni </vt:lpstr>
      <vt:lpstr>Presentazione standard di PowerPoint</vt:lpstr>
      <vt:lpstr>Presentazione standard di PowerPoint</vt:lpstr>
      <vt:lpstr>Presentazione standard di PowerPoint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MODULO1</dc:title>
  <dc:creator>.</dc:creator>
  <cp:lastModifiedBy>Utente</cp:lastModifiedBy>
  <cp:revision>344</cp:revision>
  <dcterms:created xsi:type="dcterms:W3CDTF">2007-11-01T08:11:31Z</dcterms:created>
  <dcterms:modified xsi:type="dcterms:W3CDTF">2020-09-28T15:38:57Z</dcterms:modified>
</cp:coreProperties>
</file>