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99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9" r:id="rId4"/>
    <p:sldId id="261" r:id="rId5"/>
    <p:sldId id="260" r:id="rId6"/>
    <p:sldId id="262" r:id="rId7"/>
    <p:sldId id="266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65" r:id="rId18"/>
    <p:sldId id="274" r:id="rId19"/>
    <p:sldId id="275" r:id="rId20"/>
    <p:sldId id="276" r:id="rId21"/>
    <p:sldId id="279" r:id="rId22"/>
    <p:sldId id="280" r:id="rId23"/>
    <p:sldId id="281" r:id="rId24"/>
    <p:sldId id="285" r:id="rId25"/>
    <p:sldId id="277" r:id="rId26"/>
    <p:sldId id="286" r:id="rId27"/>
    <p:sldId id="282" r:id="rId28"/>
    <p:sldId id="287" r:id="rId29"/>
    <p:sldId id="284" r:id="rId30"/>
    <p:sldId id="288" r:id="rId31"/>
    <p:sldId id="289" r:id="rId32"/>
    <p:sldId id="290" r:id="rId33"/>
    <p:sldId id="293" r:id="rId34"/>
    <p:sldId id="291" r:id="rId35"/>
    <p:sldId id="292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48"/>
    </p:embeddedFont>
  </p:embeddedFontLst>
  <p:defaultTextStyle>
    <a:defPPr>
      <a:defRPr lang="it-IT"/>
    </a:defPPr>
    <a:lvl1pPr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00CC99"/>
    <a:srgbClr val="FF9933"/>
    <a:srgbClr val="66CCFF"/>
    <a:srgbClr val="800080"/>
    <a:srgbClr val="00FF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9828" autoAdjust="0"/>
  </p:normalViewPr>
  <p:slideViewPr>
    <p:cSldViewPr>
      <p:cViewPr>
        <p:scale>
          <a:sx n="90" d="100"/>
          <a:sy n="90" d="100"/>
        </p:scale>
        <p:origin x="-180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0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DE4E3972-7E99-40A4-BA49-F409E3FA107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822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B6E89D7D-1D7C-410B-B084-360A44F7260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51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782638" y="739775"/>
            <a:ext cx="7656512" cy="5089525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2400" smtClean="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882650" y="835025"/>
            <a:ext cx="7435850" cy="4897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2400" smtClean="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743075" y="3387725"/>
            <a:ext cx="5641975" cy="20145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88900">
            <a:solidFill>
              <a:srgbClr val="00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1800" smtClean="0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63638" y="904875"/>
            <a:ext cx="6850062" cy="1997075"/>
          </a:xfrm>
        </p:spPr>
        <p:txBody>
          <a:bodyPr anchor="ctr" anchorCtr="1"/>
          <a:lstStyle>
            <a:lvl1pPr algn="ctr">
              <a:defRPr sz="3500" i="1">
                <a:solidFill>
                  <a:srgbClr val="000099"/>
                </a:solidFill>
              </a:defRPr>
            </a:lvl1pPr>
          </a:lstStyle>
          <a:p>
            <a:pPr lvl="0"/>
            <a:r>
              <a:rPr lang="it-IT" noProof="0" smtClean="0"/>
              <a:t>Fare clic per modificare lo stile del titolo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672" cy="1677988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it-IT" noProof="0" smtClean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3100584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931433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8937492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26218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853912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1_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6196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6196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51238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237925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14739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230453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293934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17438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86204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176295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261096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168275" y="228600"/>
            <a:ext cx="8823325" cy="6440488"/>
            <a:chOff x="106" y="144"/>
            <a:chExt cx="5558" cy="3840"/>
          </a:xfrm>
        </p:grpSpPr>
        <p:sp>
          <p:nvSpPr>
            <p:cNvPr id="1029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it-IT" altLang="it-IT" sz="2400" smtClean="0">
                <a:latin typeface="Times New Roman" pitchFamily="18" charset="0"/>
              </a:endParaRPr>
            </a:p>
          </p:txBody>
        </p:sp>
        <p:sp>
          <p:nvSpPr>
            <p:cNvPr id="1030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87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088" r:id="rId14"/>
  </p:sldLayoutIdLst>
  <p:transition>
    <p:dissolve/>
    <p:sndAc>
      <p:stSnd>
        <p:snd r:embed="rId16" name="click.wav"/>
      </p:stSnd>
    </p:sndAc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Unità di apprendimento 1</a:t>
            </a:r>
          </a:p>
        </p:txBody>
      </p:sp>
      <p:sp>
        <p:nvSpPr>
          <p:cNvPr id="14339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r>
              <a:rPr lang="it-IT" b="1" dirty="0"/>
              <a:t>Architettura di rete e formati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/>
              <a:t>per lo scambio dei dati</a:t>
            </a:r>
            <a:endParaRPr lang="it-IT" altLang="it-I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5" y="5956300"/>
            <a:ext cx="6540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6092825"/>
            <a:ext cx="19304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protocollo HTTP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1905000"/>
            <a:ext cx="8928992" cy="4619625"/>
          </a:xfrm>
        </p:spPr>
        <p:txBody>
          <a:bodyPr/>
          <a:lstStyle/>
          <a:p>
            <a:r>
              <a:rPr lang="it-IT" dirty="0"/>
              <a:t>Il protocollo </a:t>
            </a:r>
            <a:r>
              <a:rPr lang="it-IT" dirty="0" smtClean="0">
                <a:solidFill>
                  <a:srgbClr val="FF0000"/>
                </a:solidFill>
              </a:rPr>
              <a:t>HTTP</a:t>
            </a:r>
            <a:r>
              <a:rPr lang="it-IT" dirty="0"/>
              <a:t> </a:t>
            </a:r>
            <a:r>
              <a:rPr lang="it-IT" dirty="0" smtClean="0"/>
              <a:t>per </a:t>
            </a:r>
            <a:r>
              <a:rPr lang="it-IT" dirty="0"/>
              <a:t>comunicare utilizza </a:t>
            </a:r>
            <a:r>
              <a:rPr lang="it-IT" dirty="0" smtClean="0"/>
              <a:t>sessioni</a:t>
            </a:r>
          </a:p>
          <a:p>
            <a:pPr lvl="1"/>
            <a:r>
              <a:rPr lang="it-IT" sz="2400" dirty="0" smtClean="0"/>
              <a:t>ciascuna </a:t>
            </a:r>
            <a:r>
              <a:rPr lang="it-IT" sz="2400" dirty="0"/>
              <a:t>sessione inizia stabilendo per prima cosa una connessione </a:t>
            </a:r>
            <a:r>
              <a:rPr lang="it-IT" sz="2400" dirty="0">
                <a:solidFill>
                  <a:srgbClr val="FF0000"/>
                </a:solidFill>
                <a:ea typeface="+mn-ea"/>
                <a:cs typeface="+mn-cs"/>
              </a:rPr>
              <a:t>TCP</a:t>
            </a:r>
            <a:r>
              <a:rPr lang="it-IT" sz="2400" dirty="0" smtClean="0"/>
              <a:t> al server</a:t>
            </a:r>
          </a:p>
          <a:p>
            <a:pPr lvl="1"/>
            <a:r>
              <a:rPr lang="it-IT" sz="2400" dirty="0" smtClean="0"/>
              <a:t>utilizza </a:t>
            </a:r>
            <a:r>
              <a:rPr lang="it-IT" sz="2400" dirty="0"/>
              <a:t>di default la porta </a:t>
            </a:r>
            <a:r>
              <a:rPr lang="it-IT" sz="2400" dirty="0">
                <a:solidFill>
                  <a:srgbClr val="FF0000"/>
                </a:solidFill>
                <a:ea typeface="+mn-ea"/>
                <a:cs typeface="+mn-cs"/>
              </a:rPr>
              <a:t>TCP</a:t>
            </a:r>
            <a:r>
              <a:rPr lang="it-IT" sz="2400" dirty="0"/>
              <a:t> </a:t>
            </a:r>
            <a:r>
              <a:rPr lang="it-IT" sz="2400" dirty="0" smtClean="0"/>
              <a:t>80,</a:t>
            </a:r>
          </a:p>
          <a:p>
            <a:pPr lvl="1"/>
            <a:r>
              <a:rPr lang="it-IT" sz="2400" dirty="0" smtClean="0"/>
              <a:t>effettua poi </a:t>
            </a:r>
            <a:r>
              <a:rPr lang="it-IT" sz="2400" dirty="0"/>
              <a:t>una richiesta(</a:t>
            </a:r>
            <a:r>
              <a:rPr lang="it-IT" sz="2400" dirty="0" err="1"/>
              <a:t>request</a:t>
            </a:r>
            <a:r>
              <a:rPr lang="it-IT" sz="2400" dirty="0"/>
              <a:t>) contenente un </a:t>
            </a:r>
            <a:r>
              <a:rPr lang="it-IT" sz="2400" dirty="0" smtClean="0"/>
              <a:t>URL </a:t>
            </a:r>
          </a:p>
          <a:p>
            <a:r>
              <a:rPr lang="it-IT" dirty="0" smtClean="0"/>
              <a:t>In </a:t>
            </a:r>
            <a:r>
              <a:rPr lang="it-IT" dirty="0"/>
              <a:t>risposta, il </a:t>
            </a:r>
            <a:r>
              <a:rPr lang="it-IT" dirty="0">
                <a:solidFill>
                  <a:srgbClr val="FF0000"/>
                </a:solidFill>
              </a:rPr>
              <a:t>server</a:t>
            </a:r>
          </a:p>
          <a:p>
            <a:pPr lvl="1"/>
            <a:r>
              <a:rPr lang="it-IT" sz="2400" dirty="0"/>
              <a:t>produce e restituisce il file richiesto </a:t>
            </a:r>
            <a:endParaRPr lang="it-IT" sz="2400" dirty="0" smtClean="0"/>
          </a:p>
          <a:p>
            <a:pPr lvl="1"/>
            <a:r>
              <a:rPr lang="it-IT" sz="2400" dirty="0" smtClean="0"/>
              <a:t>chiude </a:t>
            </a:r>
            <a:r>
              <a:rPr lang="it-IT" sz="2400" dirty="0"/>
              <a:t>la connessione </a:t>
            </a:r>
            <a:r>
              <a:rPr lang="it-IT" sz="2400" dirty="0">
                <a:solidFill>
                  <a:srgbClr val="FF0000"/>
                </a:solidFill>
              </a:rPr>
              <a:t>TCP</a:t>
            </a:r>
            <a:r>
              <a:rPr lang="it-IT" sz="2400" dirty="0"/>
              <a:t> immediatamente dopo.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85403125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protocollo HTTP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905000"/>
            <a:ext cx="8712968" cy="4619625"/>
          </a:xfrm>
        </p:spPr>
        <p:txBody>
          <a:bodyPr/>
          <a:lstStyle/>
          <a:p>
            <a:r>
              <a:rPr lang="it-IT" b="1" dirty="0"/>
              <a:t>Conversazione </a:t>
            </a:r>
            <a:r>
              <a:rPr lang="it-IT" b="1" dirty="0" err="1" smtClean="0">
                <a:solidFill>
                  <a:srgbClr val="FF0000"/>
                </a:solidFill>
              </a:rPr>
              <a:t>client-server</a:t>
            </a:r>
            <a:endParaRPr lang="it-IT" b="1" dirty="0" smtClean="0">
              <a:solidFill>
                <a:srgbClr val="FF0000"/>
              </a:solidFill>
            </a:endParaRPr>
          </a:p>
          <a:p>
            <a:pPr lvl="1"/>
            <a:r>
              <a:rPr lang="it-IT" dirty="0"/>
              <a:t>Ogni conversazione tra cliente </a:t>
            </a:r>
            <a:r>
              <a:rPr lang="it-IT" dirty="0" smtClean="0"/>
              <a:t>server sul </a:t>
            </a:r>
            <a:r>
              <a:rPr lang="it-IT" dirty="0"/>
              <a:t>Web inizia con una </a:t>
            </a:r>
            <a:r>
              <a:rPr lang="it-IT" dirty="0" smtClean="0"/>
              <a:t>richiesta (</a:t>
            </a:r>
            <a:r>
              <a:rPr lang="it-IT" dirty="0" err="1">
                <a:solidFill>
                  <a:srgbClr val="FF0000"/>
                </a:solidFill>
              </a:rPr>
              <a:t>request</a:t>
            </a:r>
            <a:r>
              <a:rPr lang="it-IT" dirty="0"/>
              <a:t>) rappresentata da un messaggio di </a:t>
            </a:r>
            <a:r>
              <a:rPr lang="it-IT" dirty="0" smtClean="0"/>
              <a:t>testo </a:t>
            </a:r>
            <a:r>
              <a:rPr lang="it-IT" dirty="0"/>
              <a:t>creato dal </a:t>
            </a:r>
            <a:r>
              <a:rPr lang="it-IT" dirty="0" smtClean="0"/>
              <a:t>client in </a:t>
            </a:r>
            <a:r>
              <a:rPr lang="it-IT" dirty="0"/>
              <a:t>formato HTTP. </a:t>
            </a:r>
            <a:endParaRPr lang="it-IT" dirty="0" smtClean="0"/>
          </a:p>
          <a:p>
            <a:pPr lvl="1"/>
            <a:r>
              <a:rPr lang="it-IT" dirty="0" smtClean="0"/>
              <a:t>Il client in via </a:t>
            </a:r>
            <a:r>
              <a:rPr lang="it-IT" dirty="0"/>
              <a:t>la richiesta al server, quindi attende la </a:t>
            </a:r>
            <a:r>
              <a:rPr lang="it-IT" dirty="0" smtClean="0">
                <a:solidFill>
                  <a:srgbClr val="FF0000"/>
                </a:solidFill>
              </a:rPr>
              <a:t>risposta(res</a:t>
            </a:r>
            <a:r>
              <a:rPr lang="it-IT" dirty="0">
                <a:solidFill>
                  <a:srgbClr val="FF0000"/>
                </a:solidFill>
              </a:rPr>
              <a:t>\</a:t>
            </a:r>
            <a:r>
              <a:rPr lang="it-IT" dirty="0" err="1" smtClean="0">
                <a:solidFill>
                  <a:srgbClr val="FF0000"/>
                </a:solidFill>
              </a:rPr>
              <a:t>ponse</a:t>
            </a:r>
            <a:r>
              <a:rPr lang="it-IT" dirty="0"/>
              <a:t>).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532" y="4149080"/>
            <a:ext cx="4176464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62491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905000"/>
            <a:ext cx="8712968" cy="4619625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8568952" cy="44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7279"/>
            <a:ext cx="113637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tangolo 3"/>
          <p:cNvSpPr/>
          <p:nvPr/>
        </p:nvSpPr>
        <p:spPr>
          <a:xfrm>
            <a:off x="395536" y="657319"/>
            <a:ext cx="828092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Ipotizziamo di volere richiedere una pagina composta da un file </a:t>
            </a:r>
            <a:r>
              <a:rPr lang="it-IT" dirty="0">
                <a:solidFill>
                  <a:srgbClr val="FF0000"/>
                </a:solidFill>
              </a:rPr>
              <a:t>HTML</a:t>
            </a:r>
            <a:r>
              <a:rPr lang="it-IT" dirty="0"/>
              <a:t> e da alcune immagini in formato </a:t>
            </a:r>
            <a:r>
              <a:rPr lang="it-IT" dirty="0" err="1">
                <a:solidFill>
                  <a:srgbClr val="FF0000"/>
                </a:solidFill>
              </a:rPr>
              <a:t>png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all’indirizzo </a:t>
            </a:r>
            <a:r>
              <a:rPr lang="it-IT" dirty="0" smtClean="0">
                <a:solidFill>
                  <a:srgbClr val="0000CC"/>
                </a:solidFill>
              </a:rPr>
              <a:t>www.istitutovolta.edu/informatica/</a:t>
            </a:r>
            <a:r>
              <a:rPr lang="it-IT" dirty="0" err="1" smtClean="0">
                <a:solidFill>
                  <a:srgbClr val="0000CC"/>
                </a:solidFill>
              </a:rPr>
              <a:t>home.index</a:t>
            </a:r>
            <a:r>
              <a:rPr lang="it-IT" dirty="0" smtClean="0">
                <a:solidFill>
                  <a:srgbClr val="0000CC"/>
                </a:solidFill>
              </a:rPr>
              <a:t>.</a:t>
            </a:r>
            <a:endParaRPr lang="it-IT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62491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Tipi di connessioni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905000"/>
            <a:ext cx="8712968" cy="4619625"/>
          </a:xfrm>
        </p:spPr>
        <p:txBody>
          <a:bodyPr/>
          <a:lstStyle/>
          <a:p>
            <a:r>
              <a:rPr lang="it-IT" sz="2800" dirty="0" smtClean="0"/>
              <a:t>Esistono </a:t>
            </a:r>
            <a:r>
              <a:rPr lang="it-IT" sz="2800" dirty="0"/>
              <a:t>due tipi di connessione permanente:</a:t>
            </a:r>
          </a:p>
          <a:p>
            <a:pPr lvl="1"/>
            <a:r>
              <a:rPr lang="it-IT" sz="2400" dirty="0"/>
              <a:t>connessione </a:t>
            </a:r>
            <a:r>
              <a:rPr lang="it-IT" sz="2400" dirty="0">
                <a:solidFill>
                  <a:srgbClr val="FF0000"/>
                </a:solidFill>
              </a:rPr>
              <a:t>permanente incanalata</a:t>
            </a:r>
          </a:p>
          <a:p>
            <a:pPr lvl="1"/>
            <a:r>
              <a:rPr lang="it-IT" sz="2400" dirty="0"/>
              <a:t>connessione </a:t>
            </a:r>
            <a:r>
              <a:rPr lang="it-IT" sz="2400" dirty="0">
                <a:solidFill>
                  <a:srgbClr val="FF0000"/>
                </a:solidFill>
              </a:rPr>
              <a:t>permanente non incanalata</a:t>
            </a:r>
            <a:endParaRPr lang="it-IT" sz="2400" b="1" dirty="0">
              <a:solidFill>
                <a:srgbClr val="FF0000"/>
              </a:solidFill>
            </a:endParaRPr>
          </a:p>
          <a:p>
            <a:r>
              <a:rPr lang="it-IT" sz="2800" dirty="0" smtClean="0"/>
              <a:t>Nella </a:t>
            </a:r>
            <a:r>
              <a:rPr lang="it-IT" sz="2800" dirty="0">
                <a:solidFill>
                  <a:srgbClr val="FF0000"/>
                </a:solidFill>
              </a:rPr>
              <a:t>versione non incanalata </a:t>
            </a:r>
            <a:r>
              <a:rPr lang="it-IT" sz="2800" dirty="0"/>
              <a:t>il client passa una nuova richiesta solo quando la risposta alla precedente è stata </a:t>
            </a:r>
            <a:r>
              <a:rPr lang="it-IT" sz="2800" dirty="0" smtClean="0"/>
              <a:t>ricevuta</a:t>
            </a:r>
            <a:r>
              <a:rPr lang="it-IT" sz="2800" dirty="0"/>
              <a:t>. </a:t>
            </a:r>
            <a:endParaRPr lang="it-IT" sz="2800" dirty="0" smtClean="0"/>
          </a:p>
          <a:p>
            <a:r>
              <a:rPr lang="it-IT" sz="2800" dirty="0" smtClean="0"/>
              <a:t>Nella </a:t>
            </a:r>
            <a:r>
              <a:rPr lang="it-IT" sz="2800" dirty="0">
                <a:solidFill>
                  <a:srgbClr val="FF0000"/>
                </a:solidFill>
              </a:rPr>
              <a:t>versione incanalata </a:t>
            </a:r>
            <a:r>
              <a:rPr lang="it-IT" sz="2800" dirty="0"/>
              <a:t>le </a:t>
            </a:r>
            <a:r>
              <a:rPr lang="it-IT" sz="2800" dirty="0" smtClean="0"/>
              <a:t>richieste vengono </a:t>
            </a:r>
            <a:r>
              <a:rPr lang="it-IT" sz="2800" dirty="0"/>
              <a:t>via via aggiunte a una coda chiamata pipeline, mentre </a:t>
            </a:r>
            <a:r>
              <a:rPr lang="it-IT" sz="2800" dirty="0" smtClean="0"/>
              <a:t>le risposte vengono </a:t>
            </a:r>
            <a:r>
              <a:rPr lang="it-IT" sz="2800" dirty="0"/>
              <a:t>processate e inviate nello stesso ordine delle richieste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962491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messaggi HTTP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856984" cy="4619625"/>
          </a:xfrm>
        </p:spPr>
        <p:txBody>
          <a:bodyPr/>
          <a:lstStyle/>
          <a:p>
            <a:r>
              <a:rPr lang="it-IT" sz="2800" dirty="0"/>
              <a:t>Durante una connessione e una comunicazione </a:t>
            </a:r>
            <a:r>
              <a:rPr lang="it-IT" sz="2800" dirty="0">
                <a:solidFill>
                  <a:srgbClr val="FF0000"/>
                </a:solidFill>
              </a:rPr>
              <a:t>HTTP</a:t>
            </a:r>
            <a:r>
              <a:rPr lang="it-IT" sz="2800" dirty="0"/>
              <a:t> cliente </a:t>
            </a:r>
            <a:r>
              <a:rPr lang="it-IT" sz="2800" dirty="0" smtClean="0"/>
              <a:t>server si </a:t>
            </a:r>
            <a:r>
              <a:rPr lang="it-IT" sz="2800" dirty="0"/>
              <a:t>scambiano </a:t>
            </a:r>
            <a:r>
              <a:rPr lang="it-IT" sz="2800" dirty="0" smtClean="0"/>
              <a:t>messaggi di </a:t>
            </a:r>
            <a:r>
              <a:rPr lang="it-IT" sz="2800" dirty="0"/>
              <a:t>richiesta e di </a:t>
            </a:r>
            <a:r>
              <a:rPr lang="it-IT" sz="2800" dirty="0" smtClean="0"/>
              <a:t>risposta</a:t>
            </a:r>
            <a:r>
              <a:rPr lang="it-IT" sz="2800" dirty="0"/>
              <a:t>, entrambi formati da:</a:t>
            </a:r>
          </a:p>
          <a:p>
            <a:pPr lvl="1"/>
            <a:r>
              <a:rPr lang="it-IT" sz="2800" dirty="0" smtClean="0"/>
              <a:t>una </a:t>
            </a:r>
            <a:r>
              <a:rPr lang="it-IT" sz="2800" dirty="0"/>
              <a:t>riga iniziale;</a:t>
            </a:r>
          </a:p>
          <a:p>
            <a:pPr lvl="1"/>
            <a:r>
              <a:rPr lang="it-IT" sz="2800" dirty="0" smtClean="0"/>
              <a:t>un’intestazione </a:t>
            </a:r>
            <a:r>
              <a:rPr lang="it-IT" sz="2800" dirty="0"/>
              <a:t>(</a:t>
            </a:r>
            <a:r>
              <a:rPr lang="it-IT" sz="2800" dirty="0" err="1">
                <a:solidFill>
                  <a:srgbClr val="0000CC"/>
                </a:solidFill>
              </a:rPr>
              <a:t>header</a:t>
            </a:r>
            <a:r>
              <a:rPr lang="it-IT" sz="2800" dirty="0"/>
              <a:t>), </a:t>
            </a:r>
            <a:r>
              <a:rPr lang="it-IT" sz="2800" dirty="0" smtClean="0"/>
              <a:t>anche assente;</a:t>
            </a:r>
            <a:endParaRPr lang="it-IT" sz="2800" dirty="0"/>
          </a:p>
          <a:p>
            <a:pPr lvl="1"/>
            <a:r>
              <a:rPr lang="it-IT" sz="2800" dirty="0" smtClean="0"/>
              <a:t>una </a:t>
            </a:r>
            <a:r>
              <a:rPr lang="it-IT" sz="2800" dirty="0"/>
              <a:t>riga vuota;</a:t>
            </a:r>
          </a:p>
          <a:p>
            <a:pPr lvl="1"/>
            <a:r>
              <a:rPr lang="it-IT" sz="2800" dirty="0" smtClean="0"/>
              <a:t>un corpo del </a:t>
            </a:r>
            <a:r>
              <a:rPr lang="it-IT" sz="2800" dirty="0"/>
              <a:t>messaggio (</a:t>
            </a:r>
            <a:r>
              <a:rPr lang="it-IT" sz="2800" dirty="0">
                <a:solidFill>
                  <a:srgbClr val="0000CC"/>
                </a:solidFill>
              </a:rPr>
              <a:t>body</a:t>
            </a:r>
            <a:r>
              <a:rPr lang="it-IT" sz="2800" dirty="0"/>
              <a:t>), anche assente;</a:t>
            </a:r>
          </a:p>
          <a:p>
            <a:pPr lvl="1"/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34962491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Messaggio di richiesta: </a:t>
            </a:r>
            <a:r>
              <a:rPr lang="it-IT" dirty="0" err="1"/>
              <a:t>Request</a:t>
            </a:r>
            <a:r>
              <a:rPr lang="it-IT" dirty="0"/>
              <a:t> HTTP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1905000"/>
            <a:ext cx="8856984" cy="4619625"/>
          </a:xfrm>
        </p:spPr>
        <p:txBody>
          <a:bodyPr/>
          <a:lstStyle/>
          <a:p>
            <a:r>
              <a:rPr lang="it-IT" dirty="0" smtClean="0"/>
              <a:t>La </a:t>
            </a:r>
            <a:r>
              <a:rPr lang="it-IT" dirty="0"/>
              <a:t>prima riga della </a:t>
            </a:r>
            <a:r>
              <a:rPr lang="it-IT" dirty="0" err="1" smtClean="0"/>
              <a:t>request</a:t>
            </a:r>
            <a:r>
              <a:rPr lang="it-IT" dirty="0" smtClean="0"/>
              <a:t> contiene </a:t>
            </a:r>
            <a:r>
              <a:rPr lang="it-IT" dirty="0"/>
              <a:t>la </a:t>
            </a:r>
            <a:r>
              <a:rPr lang="it-IT" dirty="0" smtClean="0"/>
              <a:t>versione del </a:t>
            </a:r>
            <a:r>
              <a:rPr lang="it-IT" dirty="0"/>
              <a:t>protocollo </a:t>
            </a:r>
            <a:r>
              <a:rPr lang="it-IT" dirty="0" smtClean="0"/>
              <a:t>HTTP utilizzato</a:t>
            </a:r>
          </a:p>
          <a:p>
            <a:r>
              <a:rPr lang="it-IT" dirty="0" smtClean="0"/>
              <a:t>nelle </a:t>
            </a:r>
            <a:r>
              <a:rPr lang="it-IT" dirty="0"/>
              <a:t>righe successive vengono indicate gli </a:t>
            </a:r>
            <a:r>
              <a:rPr lang="it-IT" dirty="0" err="1" smtClean="0"/>
              <a:t>header</a:t>
            </a:r>
            <a:r>
              <a:rPr lang="it-IT" dirty="0" smtClean="0"/>
              <a:t> (</a:t>
            </a:r>
            <a:r>
              <a:rPr lang="it-IT" dirty="0"/>
              <a:t>intestazioni), rappresentate da diversi elementi, ciascuno dei quali composto da un </a:t>
            </a:r>
            <a:r>
              <a:rPr lang="it-IT" dirty="0" smtClean="0"/>
              <a:t> nome</a:t>
            </a:r>
            <a:r>
              <a:rPr lang="it-IT" dirty="0"/>
              <a:t>, seguito dai due punti (:) e da un </a:t>
            </a:r>
            <a:r>
              <a:rPr lang="it-IT" dirty="0" smtClean="0"/>
              <a:t>valore</a:t>
            </a:r>
          </a:p>
          <a:p>
            <a:r>
              <a:rPr lang="it-IT" dirty="0" smtClean="0"/>
              <a:t>ogni </a:t>
            </a:r>
            <a:r>
              <a:rPr lang="it-IT" dirty="0"/>
              <a:t>riga rappresenta un </a:t>
            </a:r>
            <a:r>
              <a:rPr lang="it-IT" dirty="0" smtClean="0"/>
              <a:t>distinto </a:t>
            </a:r>
            <a:r>
              <a:rPr lang="it-IT" dirty="0" err="1" smtClean="0"/>
              <a:t>header</a:t>
            </a:r>
            <a:r>
              <a:rPr lang="it-IT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610977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Messaggio di richiesta: </a:t>
            </a:r>
            <a:r>
              <a:rPr lang="it-IT" dirty="0" err="1"/>
              <a:t>Request</a:t>
            </a:r>
            <a:r>
              <a:rPr lang="it-IT" dirty="0"/>
              <a:t> HTTP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905000"/>
            <a:ext cx="8712968" cy="4619625"/>
          </a:xfrm>
        </p:spPr>
        <p:txBody>
          <a:bodyPr/>
          <a:lstStyle/>
          <a:p>
            <a:r>
              <a:rPr lang="it-IT" dirty="0"/>
              <a:t>Gli </a:t>
            </a:r>
            <a:r>
              <a:rPr lang="it-IT" dirty="0" err="1">
                <a:solidFill>
                  <a:srgbClr val="FF0000"/>
                </a:solidFill>
              </a:rPr>
              <a:t>header</a:t>
            </a:r>
            <a:r>
              <a:rPr lang="it-IT" dirty="0">
                <a:solidFill>
                  <a:srgbClr val="000099"/>
                </a:solidFill>
              </a:rPr>
              <a:t> </a:t>
            </a:r>
            <a:r>
              <a:rPr lang="it-IT" dirty="0"/>
              <a:t>più comuni </a:t>
            </a:r>
            <a:r>
              <a:rPr lang="it-IT" dirty="0" smtClean="0"/>
              <a:t>sono:</a:t>
            </a:r>
          </a:p>
          <a:p>
            <a:pPr lvl="1"/>
            <a:r>
              <a:rPr lang="it-IT" sz="2800" dirty="0"/>
              <a:t>la </a:t>
            </a:r>
            <a:r>
              <a:rPr lang="it-IT" sz="2800" dirty="0" smtClean="0"/>
              <a:t>versione del </a:t>
            </a:r>
            <a:r>
              <a:rPr lang="it-IT" sz="2800" dirty="0"/>
              <a:t>browser che prende il nome di User-Agent;</a:t>
            </a:r>
          </a:p>
          <a:p>
            <a:pPr lvl="1"/>
            <a:r>
              <a:rPr lang="it-IT" sz="2800" dirty="0" err="1" smtClean="0"/>
              <a:t>l’host</a:t>
            </a:r>
            <a:r>
              <a:rPr lang="it-IT" sz="2800" dirty="0" smtClean="0"/>
              <a:t> presente </a:t>
            </a:r>
            <a:r>
              <a:rPr lang="it-IT" sz="2800" dirty="0"/>
              <a:t>nell’URL;</a:t>
            </a:r>
          </a:p>
          <a:p>
            <a:pPr lvl="1"/>
            <a:r>
              <a:rPr lang="it-IT" sz="2800" dirty="0" smtClean="0"/>
              <a:t>il </a:t>
            </a:r>
            <a:r>
              <a:rPr lang="it-IT" sz="2800" dirty="0"/>
              <a:t>parametro l (per i tipi di documento che supportano il tipo </a:t>
            </a:r>
            <a:r>
              <a:rPr lang="it-IT" sz="2800" dirty="0">
                <a:solidFill>
                  <a:srgbClr val="0000CC"/>
                </a:solidFill>
              </a:rPr>
              <a:t>MIME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962491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528" y="533400"/>
            <a:ext cx="8640960" cy="1143000"/>
          </a:xfrm>
        </p:spPr>
        <p:txBody>
          <a:bodyPr/>
          <a:lstStyle/>
          <a:p>
            <a:r>
              <a:rPr lang="it-IT" dirty="0"/>
              <a:t>Messaggio di richiesta: </a:t>
            </a:r>
            <a:r>
              <a:rPr lang="it-IT" dirty="0" err="1"/>
              <a:t>Request</a:t>
            </a:r>
            <a:r>
              <a:rPr lang="it-IT" dirty="0"/>
              <a:t> HTTP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1905000"/>
            <a:ext cx="8928992" cy="4619625"/>
          </a:xfrm>
        </p:spPr>
        <p:txBody>
          <a:bodyPr/>
          <a:lstStyle/>
          <a:p>
            <a:r>
              <a:rPr lang="it-IT" dirty="0"/>
              <a:t>Una HTTP </a:t>
            </a:r>
            <a:r>
              <a:rPr lang="it-IT" dirty="0" err="1" smtClean="0"/>
              <a:t>request</a:t>
            </a:r>
            <a:r>
              <a:rPr lang="it-IT" dirty="0" smtClean="0"/>
              <a:t> è </a:t>
            </a:r>
            <a:r>
              <a:rPr lang="it-IT" dirty="0"/>
              <a:t>un messaggio testuale inviato </a:t>
            </a:r>
            <a:r>
              <a:rPr lang="it-IT" dirty="0" smtClean="0"/>
              <a:t>dal client al server HTTP </a:t>
            </a:r>
            <a:r>
              <a:rPr lang="it-IT" dirty="0"/>
              <a:t>ed è formato da tre elementi:</a:t>
            </a:r>
          </a:p>
          <a:p>
            <a:pPr lvl="1"/>
            <a:r>
              <a:rPr lang="it-IT" dirty="0" smtClean="0"/>
              <a:t>riga </a:t>
            </a:r>
            <a:r>
              <a:rPr lang="it-IT" dirty="0"/>
              <a:t>di </a:t>
            </a:r>
            <a:r>
              <a:rPr lang="it-IT" dirty="0" smtClean="0"/>
              <a:t>richiesta</a:t>
            </a:r>
            <a:endParaRPr lang="it-IT" dirty="0"/>
          </a:p>
          <a:p>
            <a:pPr lvl="1"/>
            <a:r>
              <a:rPr lang="it-IT" dirty="0" smtClean="0"/>
              <a:t>Intestazione HTTP </a:t>
            </a:r>
            <a:r>
              <a:rPr lang="it-IT" dirty="0"/>
              <a:t>(</a:t>
            </a:r>
            <a:r>
              <a:rPr lang="it-IT" dirty="0" err="1"/>
              <a:t>header</a:t>
            </a:r>
            <a:r>
              <a:rPr lang="it-IT" dirty="0" smtClean="0"/>
              <a:t>)</a:t>
            </a:r>
            <a:endParaRPr lang="it-IT" dirty="0"/>
          </a:p>
          <a:p>
            <a:pPr lvl="1"/>
            <a:r>
              <a:rPr lang="it-IT" dirty="0" smtClean="0"/>
              <a:t>corpo </a:t>
            </a:r>
            <a:r>
              <a:rPr lang="it-IT" dirty="0"/>
              <a:t>del messaggio(</a:t>
            </a:r>
            <a:r>
              <a:rPr lang="it-IT" dirty="0" err="1"/>
              <a:t>message</a:t>
            </a:r>
            <a:r>
              <a:rPr lang="it-IT" dirty="0"/>
              <a:t> body</a:t>
            </a:r>
            <a:r>
              <a:rPr lang="it-IT" dirty="0" smtClean="0"/>
              <a:t>)</a:t>
            </a:r>
            <a:endParaRPr lang="it-I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25144"/>
            <a:ext cx="7992888" cy="162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521106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528" y="533400"/>
            <a:ext cx="8640960" cy="1143000"/>
          </a:xfrm>
        </p:spPr>
        <p:txBody>
          <a:bodyPr/>
          <a:lstStyle/>
          <a:p>
            <a:r>
              <a:rPr lang="it-IT" dirty="0"/>
              <a:t>Messaggio di richiesta: </a:t>
            </a:r>
            <a:r>
              <a:rPr lang="it-IT" dirty="0" err="1"/>
              <a:t>Request</a:t>
            </a:r>
            <a:r>
              <a:rPr lang="it-IT" dirty="0"/>
              <a:t> HTTP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1905000"/>
            <a:ext cx="8928992" cy="4619625"/>
          </a:xfrm>
        </p:spPr>
        <p:txBody>
          <a:bodyPr/>
          <a:lstStyle/>
          <a:p>
            <a:r>
              <a:rPr lang="it-IT" b="1" dirty="0"/>
              <a:t>Riga di </a:t>
            </a:r>
            <a:r>
              <a:rPr lang="it-IT" b="1" dirty="0" smtClean="0"/>
              <a:t>richiesta</a:t>
            </a:r>
          </a:p>
          <a:p>
            <a:r>
              <a:rPr lang="it-IT" sz="2800" dirty="0"/>
              <a:t>La riga di richiesta contiene:</a:t>
            </a:r>
          </a:p>
          <a:p>
            <a:pPr lvl="1"/>
            <a:r>
              <a:rPr lang="it-IT" sz="2300" dirty="0" smtClean="0"/>
              <a:t>il </a:t>
            </a:r>
            <a:r>
              <a:rPr lang="it-IT" sz="2300" dirty="0"/>
              <a:t>metodo (</a:t>
            </a:r>
            <a:r>
              <a:rPr lang="it-IT" sz="2300" dirty="0">
                <a:solidFill>
                  <a:srgbClr val="FF0000"/>
                </a:solidFill>
              </a:rPr>
              <a:t>Method</a:t>
            </a:r>
            <a:r>
              <a:rPr lang="it-IT" sz="2300" dirty="0"/>
              <a:t>) che può essere:</a:t>
            </a:r>
          </a:p>
          <a:p>
            <a:pPr lvl="2"/>
            <a:r>
              <a:rPr lang="it-IT" sz="1900" dirty="0" smtClean="0"/>
              <a:t>GET </a:t>
            </a:r>
            <a:r>
              <a:rPr lang="it-IT" sz="1900" dirty="0"/>
              <a:t>(versione HTTP 0.9),</a:t>
            </a:r>
          </a:p>
          <a:p>
            <a:pPr lvl="2"/>
            <a:r>
              <a:rPr lang="it-IT" sz="1900" dirty="0" smtClean="0"/>
              <a:t>DELETE</a:t>
            </a:r>
            <a:r>
              <a:rPr lang="it-IT" sz="1900" dirty="0"/>
              <a:t>, GET, HEAD, LINK, POST, PUT, UNLINK(versione HTTP 1.0),</a:t>
            </a:r>
          </a:p>
          <a:p>
            <a:pPr lvl="2"/>
            <a:r>
              <a:rPr lang="it-IT" sz="1900" dirty="0" smtClean="0"/>
              <a:t>CONNECT</a:t>
            </a:r>
            <a:r>
              <a:rPr lang="it-IT" sz="1900" dirty="0"/>
              <a:t>, DELETE, GET, HEAD, POST, PUT, OPTIONS, TRACE (versione HTTP 1.1);</a:t>
            </a:r>
          </a:p>
          <a:p>
            <a:pPr lvl="1"/>
            <a:r>
              <a:rPr lang="it-IT" sz="2300" dirty="0" smtClean="0"/>
              <a:t>l’</a:t>
            </a:r>
            <a:r>
              <a:rPr lang="it-IT" sz="2300" dirty="0" smtClean="0">
                <a:solidFill>
                  <a:srgbClr val="FF0000"/>
                </a:solidFill>
              </a:rPr>
              <a:t>URI (o </a:t>
            </a:r>
            <a:r>
              <a:rPr lang="it-IT" sz="2300" dirty="0">
                <a:solidFill>
                  <a:srgbClr val="FF0000"/>
                </a:solidFill>
              </a:rPr>
              <a:t>URL</a:t>
            </a:r>
            <a:r>
              <a:rPr lang="it-IT" sz="2300" dirty="0"/>
              <a:t>) è l’identificativo di risorsa richiesta al server;</a:t>
            </a:r>
          </a:p>
          <a:p>
            <a:pPr lvl="1"/>
            <a:r>
              <a:rPr lang="it-IT" sz="2300" dirty="0" smtClean="0"/>
              <a:t>la </a:t>
            </a:r>
            <a:r>
              <a:rPr lang="it-IT" sz="2300" dirty="0"/>
              <a:t>versione (</a:t>
            </a:r>
            <a:r>
              <a:rPr lang="it-IT" sz="2300" dirty="0">
                <a:solidFill>
                  <a:srgbClr val="FF0000"/>
                </a:solidFill>
              </a:rPr>
              <a:t>Version</a:t>
            </a:r>
            <a:r>
              <a:rPr lang="it-IT" sz="2300" dirty="0"/>
              <a:t>) può assumere i valori </a:t>
            </a:r>
            <a:r>
              <a:rPr lang="it-IT" sz="2300" dirty="0" smtClean="0"/>
              <a:t>HTTP/1.0 o </a:t>
            </a:r>
            <a:r>
              <a:rPr lang="it-IT" sz="2300" dirty="0"/>
              <a:t>HTTP/1.1.</a:t>
            </a:r>
          </a:p>
        </p:txBody>
      </p:sp>
    </p:spTree>
    <p:extLst>
      <p:ext uri="{BB962C8B-B14F-4D97-AF65-F5344CB8AC3E}">
        <p14:creationId xmlns:p14="http://schemas.microsoft.com/office/powerpoint/2010/main" val="3137548059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528" y="533400"/>
            <a:ext cx="8640960" cy="1143000"/>
          </a:xfrm>
        </p:spPr>
        <p:txBody>
          <a:bodyPr/>
          <a:lstStyle/>
          <a:p>
            <a:r>
              <a:rPr lang="it-IT" dirty="0"/>
              <a:t>Messaggio di richiesta: </a:t>
            </a:r>
            <a:r>
              <a:rPr lang="it-IT" dirty="0" err="1"/>
              <a:t>Request</a:t>
            </a:r>
            <a:r>
              <a:rPr lang="it-IT" dirty="0"/>
              <a:t> HTTP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1905000"/>
            <a:ext cx="8928992" cy="4619625"/>
          </a:xfrm>
        </p:spPr>
        <p:txBody>
          <a:bodyPr/>
          <a:lstStyle/>
          <a:p>
            <a:r>
              <a:rPr lang="it-IT" dirty="0"/>
              <a:t>Un esempio di riga di richiesta </a:t>
            </a:r>
            <a:r>
              <a:rPr lang="it-IT" dirty="0" smtClean="0">
                <a:solidFill>
                  <a:srgbClr val="FF0000"/>
                </a:solidFill>
              </a:rPr>
              <a:t>HTTP</a:t>
            </a:r>
            <a:r>
              <a:rPr lang="it-IT" dirty="0" smtClean="0"/>
              <a:t> è:</a:t>
            </a:r>
          </a:p>
          <a:p>
            <a:endParaRPr lang="it-IT" dirty="0"/>
          </a:p>
          <a:p>
            <a:endParaRPr lang="it-IT" dirty="0" smtClean="0"/>
          </a:p>
          <a:p>
            <a:endParaRPr lang="it-IT" sz="2800" dirty="0" smtClean="0"/>
          </a:p>
          <a:p>
            <a:r>
              <a:rPr lang="it-IT" sz="2800" dirty="0" smtClean="0"/>
              <a:t>In </a:t>
            </a:r>
            <a:r>
              <a:rPr lang="it-IT" sz="2800" dirty="0"/>
              <a:t>questo caso possiamo </a:t>
            </a:r>
            <a:r>
              <a:rPr lang="it-IT" sz="2800" dirty="0" smtClean="0"/>
              <a:t>notare</a:t>
            </a:r>
          </a:p>
          <a:p>
            <a:pPr lvl="1"/>
            <a:r>
              <a:rPr lang="it-IT" sz="2300" dirty="0" smtClean="0"/>
              <a:t> </a:t>
            </a:r>
            <a:r>
              <a:rPr lang="it-IT" sz="2300" dirty="0"/>
              <a:t>che il metodo  richiesto è </a:t>
            </a:r>
            <a:r>
              <a:rPr lang="it-IT" sz="2300" dirty="0" smtClean="0"/>
              <a:t>GET l’URI è </a:t>
            </a:r>
            <a:r>
              <a:rPr lang="it-IT" sz="2300" dirty="0"/>
              <a:t>rappresentato </a:t>
            </a:r>
          </a:p>
          <a:p>
            <a:r>
              <a:rPr lang="it-IT" sz="2800" dirty="0"/>
              <a:t>dal </a:t>
            </a:r>
            <a:r>
              <a:rPr lang="it-IT" sz="2800" dirty="0" err="1" smtClean="0"/>
              <a:t>path</a:t>
            </a:r>
            <a:r>
              <a:rPr lang="it-IT" sz="2800" dirty="0" smtClean="0"/>
              <a:t> </a:t>
            </a:r>
            <a:r>
              <a:rPr lang="it-IT" sz="2800" dirty="0" err="1" smtClean="0"/>
              <a:t>name</a:t>
            </a:r>
            <a:r>
              <a:rPr lang="it-IT" sz="2800" dirty="0" smtClean="0"/>
              <a:t> nel </a:t>
            </a:r>
            <a:r>
              <a:rPr lang="it-IT" sz="2800" dirty="0"/>
              <a:t>formato </a:t>
            </a:r>
            <a:r>
              <a:rPr lang="it-IT" sz="2800" dirty="0">
                <a:solidFill>
                  <a:srgbClr val="00CC99"/>
                </a:solidFill>
              </a:rPr>
              <a:t>/</a:t>
            </a:r>
            <a:r>
              <a:rPr lang="it-IT" sz="2800" dirty="0" smtClean="0">
                <a:solidFill>
                  <a:srgbClr val="00CC99"/>
                </a:solidFill>
              </a:rPr>
              <a:t>percorso/file.html</a:t>
            </a:r>
          </a:p>
          <a:p>
            <a:pPr lvl="1"/>
            <a:r>
              <a:rPr lang="it-IT" sz="2300" dirty="0" smtClean="0"/>
              <a:t> </a:t>
            </a:r>
            <a:r>
              <a:rPr lang="it-IT" sz="2300" dirty="0"/>
              <a:t>si tratta di un file in formato </a:t>
            </a:r>
            <a:r>
              <a:rPr lang="it-IT" sz="2300" dirty="0" smtClean="0"/>
              <a:t>html presente </a:t>
            </a:r>
            <a:r>
              <a:rPr lang="it-IT" sz="2300" dirty="0"/>
              <a:t>nella sottodirectory della radice del server chiamata </a:t>
            </a:r>
            <a:r>
              <a:rPr lang="it-IT" sz="2300" dirty="0">
                <a:solidFill>
                  <a:srgbClr val="00CC99"/>
                </a:solidFill>
              </a:rPr>
              <a:t>/percorso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07278"/>
            <a:ext cx="504056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478097"/>
            <a:ext cx="2592288" cy="209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548059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Unità di apprendimento 1</a:t>
            </a:r>
            <a:br>
              <a:rPr lang="it-IT" altLang="it-IT" dirty="0" smtClean="0"/>
            </a:br>
            <a:r>
              <a:rPr lang="it-IT" altLang="it-IT" dirty="0" smtClean="0">
                <a:solidFill>
                  <a:srgbClr val="FF6600"/>
                </a:solidFill>
              </a:rPr>
              <a:t>Lezione </a:t>
            </a:r>
            <a:r>
              <a:rPr lang="it-IT" altLang="it-IT" dirty="0" smtClean="0">
                <a:solidFill>
                  <a:srgbClr val="FF6600"/>
                </a:solidFill>
              </a:rPr>
              <a:t>3</a:t>
            </a:r>
            <a:endParaRPr lang="it-IT" altLang="it-IT" dirty="0" smtClean="0">
              <a:solidFill>
                <a:srgbClr val="FF66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r>
              <a:rPr lang="it-IT" b="1" smtClean="0"/>
              <a:t>La comunicazione nel Web con </a:t>
            </a:r>
          </a:p>
          <a:p>
            <a:r>
              <a:rPr lang="it-IT" b="1" smtClean="0"/>
              <a:t>protocollo http</a:t>
            </a:r>
            <a:r>
              <a:rPr lang="it-IT" smtClean="0"/>
              <a:t/>
            </a:r>
            <a:br>
              <a:rPr lang="it-IT" smtClean="0"/>
            </a:br>
            <a:endParaRPr lang="it-IT" altLang="it-IT" dirty="0" smtClean="0"/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528" y="533400"/>
            <a:ext cx="8640960" cy="1143000"/>
          </a:xfrm>
        </p:spPr>
        <p:txBody>
          <a:bodyPr/>
          <a:lstStyle/>
          <a:p>
            <a:r>
              <a:rPr lang="it-IT" dirty="0"/>
              <a:t>Intestazione HTTP (</a:t>
            </a:r>
            <a:r>
              <a:rPr lang="it-IT" dirty="0" err="1"/>
              <a:t>header</a:t>
            </a:r>
            <a:r>
              <a:rPr lang="it-IT" dirty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1905000"/>
            <a:ext cx="8928992" cy="4619625"/>
          </a:xfrm>
        </p:spPr>
        <p:txBody>
          <a:bodyPr/>
          <a:lstStyle/>
          <a:p>
            <a:r>
              <a:rPr lang="it-IT" sz="2800" dirty="0" smtClean="0"/>
              <a:t>L’intestazione </a:t>
            </a:r>
            <a:r>
              <a:rPr lang="it-IT" sz="2800" dirty="0" smtClean="0">
                <a:solidFill>
                  <a:srgbClr val="FF0000"/>
                </a:solidFill>
              </a:rPr>
              <a:t>HTTP </a:t>
            </a:r>
            <a:r>
              <a:rPr lang="it-IT" sz="2800" dirty="0">
                <a:solidFill>
                  <a:srgbClr val="FF0000"/>
                </a:solidFill>
              </a:rPr>
              <a:t>(</a:t>
            </a:r>
            <a:r>
              <a:rPr lang="it-IT" sz="2800" dirty="0" err="1">
                <a:solidFill>
                  <a:srgbClr val="FF0000"/>
                </a:solidFill>
              </a:rPr>
              <a:t>header</a:t>
            </a:r>
            <a:r>
              <a:rPr lang="it-IT" sz="2800" dirty="0">
                <a:solidFill>
                  <a:srgbClr val="FF0000"/>
                </a:solidFill>
              </a:rPr>
              <a:t>) </a:t>
            </a:r>
            <a:r>
              <a:rPr lang="it-IT" sz="2800" dirty="0"/>
              <a:t>contiene tutte le informazioni necessarie per l’identificazione del messaggio. </a:t>
            </a:r>
            <a:endParaRPr lang="it-IT" sz="2800" dirty="0" smtClean="0"/>
          </a:p>
          <a:p>
            <a:r>
              <a:rPr lang="it-IT" sz="2800" dirty="0" smtClean="0"/>
              <a:t>È formata </a:t>
            </a:r>
            <a:r>
              <a:rPr lang="it-IT" sz="2800" dirty="0"/>
              <a:t>da diverse righe, ciascuna delle quali rispetta il formato</a:t>
            </a:r>
            <a:r>
              <a:rPr lang="it-IT" sz="2800" dirty="0" smtClean="0"/>
              <a:t>:</a:t>
            </a:r>
          </a:p>
          <a:p>
            <a:endParaRPr lang="it-IT" sz="2800" dirty="0"/>
          </a:p>
          <a:p>
            <a:r>
              <a:rPr lang="it-IT" sz="2800" dirty="0" smtClean="0"/>
              <a:t>e </a:t>
            </a:r>
            <a:r>
              <a:rPr lang="it-IT" sz="2800" dirty="0"/>
              <a:t>sono classificate in:</a:t>
            </a:r>
          </a:p>
          <a:p>
            <a:pPr lvl="1"/>
            <a:r>
              <a:rPr lang="it-IT" sz="2300" dirty="0" smtClean="0"/>
              <a:t>intestazioni generali</a:t>
            </a:r>
            <a:endParaRPr lang="it-IT" sz="2300" dirty="0"/>
          </a:p>
          <a:p>
            <a:pPr lvl="1"/>
            <a:r>
              <a:rPr lang="it-IT" sz="2300" dirty="0" smtClean="0"/>
              <a:t>intestazioni </a:t>
            </a:r>
            <a:r>
              <a:rPr lang="it-IT" sz="2300" dirty="0"/>
              <a:t>della </a:t>
            </a:r>
            <a:r>
              <a:rPr lang="it-IT" sz="2300" dirty="0" smtClean="0"/>
              <a:t>richiesta</a:t>
            </a:r>
            <a:endParaRPr lang="it-IT" sz="2300" dirty="0"/>
          </a:p>
          <a:p>
            <a:pPr lvl="1"/>
            <a:r>
              <a:rPr lang="it-IT" sz="2300" dirty="0" smtClean="0"/>
              <a:t>intestazioni </a:t>
            </a:r>
            <a:r>
              <a:rPr lang="it-IT" sz="2300" dirty="0"/>
              <a:t>del corpo dell’entità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33570"/>
            <a:ext cx="5256584" cy="74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548059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528" y="533400"/>
            <a:ext cx="8640960" cy="1143000"/>
          </a:xfrm>
        </p:spPr>
        <p:txBody>
          <a:bodyPr/>
          <a:lstStyle/>
          <a:p>
            <a:r>
              <a:rPr lang="it-IT" dirty="0"/>
              <a:t>Corpo del messaggio (Message body)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1905000"/>
            <a:ext cx="8928992" cy="4619625"/>
          </a:xfrm>
        </p:spPr>
        <p:txBody>
          <a:bodyPr/>
          <a:lstStyle/>
          <a:p>
            <a:r>
              <a:rPr lang="it-IT" dirty="0"/>
              <a:t>Il corpo del messaggio (</a:t>
            </a:r>
            <a:r>
              <a:rPr lang="it-IT" dirty="0" err="1">
                <a:solidFill>
                  <a:srgbClr val="0000CC"/>
                </a:solidFill>
              </a:rPr>
              <a:t>message</a:t>
            </a:r>
            <a:r>
              <a:rPr lang="it-IT" dirty="0">
                <a:solidFill>
                  <a:srgbClr val="0000CC"/>
                </a:solidFill>
              </a:rPr>
              <a:t> body</a:t>
            </a:r>
            <a:r>
              <a:rPr lang="it-IT" dirty="0"/>
              <a:t>) di richiesta contiene i dati trasportati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068960"/>
            <a:ext cx="834046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268458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528" y="533400"/>
            <a:ext cx="8640960" cy="1143000"/>
          </a:xfrm>
        </p:spPr>
        <p:txBody>
          <a:bodyPr/>
          <a:lstStyle/>
          <a:p>
            <a:r>
              <a:rPr lang="it-IT" dirty="0"/>
              <a:t>Messaggio di risposta: </a:t>
            </a:r>
            <a:r>
              <a:rPr lang="it-IT" dirty="0" err="1"/>
              <a:t>Response</a:t>
            </a:r>
            <a:r>
              <a:rPr lang="it-IT" dirty="0"/>
              <a:t> HTTP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1905000"/>
            <a:ext cx="8928992" cy="4619625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5396"/>
            <a:ext cx="4464496" cy="3695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205396"/>
            <a:ext cx="2952328" cy="3383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268458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528" y="533400"/>
            <a:ext cx="8640960" cy="1143000"/>
          </a:xfrm>
        </p:spPr>
        <p:txBody>
          <a:bodyPr/>
          <a:lstStyle/>
          <a:p>
            <a:r>
              <a:rPr lang="it-IT" dirty="0"/>
              <a:t>Messaggio di richiesta: </a:t>
            </a:r>
            <a:r>
              <a:rPr lang="it-IT" dirty="0" err="1"/>
              <a:t>Request</a:t>
            </a:r>
            <a:r>
              <a:rPr lang="it-IT" dirty="0"/>
              <a:t> HTTP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1905000"/>
            <a:ext cx="8928992" cy="4619625"/>
          </a:xfrm>
        </p:spPr>
        <p:txBody>
          <a:bodyPr/>
          <a:lstStyle/>
          <a:p>
            <a:r>
              <a:rPr lang="it-IT" dirty="0"/>
              <a:t>La </a:t>
            </a:r>
            <a:r>
              <a:rPr lang="it-IT" dirty="0" err="1">
                <a:solidFill>
                  <a:srgbClr val="0000CC"/>
                </a:solidFill>
              </a:rPr>
              <a:t>response</a:t>
            </a:r>
            <a:r>
              <a:rPr lang="it-IT" dirty="0"/>
              <a:t> (risposta) HTTP è organizzata in maniera analoga rispetto a una </a:t>
            </a:r>
            <a:r>
              <a:rPr lang="it-IT" dirty="0" smtClean="0"/>
              <a:t>richiesta.</a:t>
            </a:r>
          </a:p>
          <a:p>
            <a:r>
              <a:rPr lang="it-IT" dirty="0" smtClean="0"/>
              <a:t>L’unica </a:t>
            </a:r>
            <a:r>
              <a:rPr lang="it-IT" dirty="0"/>
              <a:t>differenza è che le risposte iniziano con una riga di stato al </a:t>
            </a:r>
            <a:r>
              <a:rPr lang="it-IT" dirty="0" smtClean="0"/>
              <a:t>posto </a:t>
            </a:r>
            <a:r>
              <a:rPr lang="it-IT" dirty="0"/>
              <a:t>della riga di richiesta.</a:t>
            </a:r>
          </a:p>
          <a:p>
            <a:r>
              <a:rPr lang="it-IT" dirty="0"/>
              <a:t>La </a:t>
            </a:r>
            <a:r>
              <a:rPr lang="it-IT" dirty="0" err="1">
                <a:solidFill>
                  <a:srgbClr val="0000CC"/>
                </a:solidFill>
              </a:rPr>
              <a:t>response</a:t>
            </a:r>
            <a:r>
              <a:rPr lang="it-IT" dirty="0"/>
              <a:t> è formata da:</a:t>
            </a:r>
          </a:p>
          <a:p>
            <a:pPr lvl="1"/>
            <a:r>
              <a:rPr lang="it-IT" dirty="0" smtClean="0"/>
              <a:t>una </a:t>
            </a:r>
            <a:r>
              <a:rPr lang="it-IT" dirty="0"/>
              <a:t>riga iniziale conversione </a:t>
            </a:r>
            <a:r>
              <a:rPr lang="it-IT" dirty="0" smtClean="0"/>
              <a:t>protocollo HTTP e stato</a:t>
            </a:r>
            <a:r>
              <a:rPr lang="it-IT" dirty="0"/>
              <a:t>;</a:t>
            </a:r>
          </a:p>
          <a:p>
            <a:pPr lvl="1"/>
            <a:r>
              <a:rPr lang="it-IT" dirty="0" smtClean="0"/>
              <a:t>un’intestazione(</a:t>
            </a:r>
            <a:r>
              <a:rPr lang="it-IT" dirty="0" err="1" smtClean="0"/>
              <a:t>header</a:t>
            </a:r>
            <a:r>
              <a:rPr lang="it-IT" dirty="0"/>
              <a:t>) facoltativa;</a:t>
            </a:r>
          </a:p>
          <a:p>
            <a:pPr lvl="1"/>
            <a:r>
              <a:rPr lang="it-IT" dirty="0" smtClean="0"/>
              <a:t>un </a:t>
            </a:r>
            <a:r>
              <a:rPr lang="it-IT" dirty="0"/>
              <a:t>corpo(body) facoltativo.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8268458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Header</a:t>
            </a:r>
            <a:r>
              <a:rPr lang="it-IT" dirty="0"/>
              <a:t> HTTP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dirty="0"/>
              <a:t>Gli </a:t>
            </a:r>
            <a:r>
              <a:rPr lang="it-IT" sz="2800" dirty="0" err="1" smtClean="0">
                <a:solidFill>
                  <a:srgbClr val="FF0000"/>
                </a:solidFill>
              </a:rPr>
              <a:t>header</a:t>
            </a:r>
            <a:r>
              <a:rPr lang="it-IT" sz="2800" dirty="0" smtClean="0">
                <a:solidFill>
                  <a:srgbClr val="FF0000"/>
                </a:solidFill>
              </a:rPr>
              <a:t> </a:t>
            </a:r>
            <a:r>
              <a:rPr lang="it-IT" sz="2800" dirty="0" smtClean="0"/>
              <a:t>della </a:t>
            </a:r>
            <a:r>
              <a:rPr lang="it-IT" sz="2800" dirty="0" err="1" smtClean="0">
                <a:solidFill>
                  <a:srgbClr val="0000CC"/>
                </a:solidFill>
              </a:rPr>
              <a:t>response</a:t>
            </a:r>
            <a:r>
              <a:rPr lang="it-IT" sz="2800" dirty="0" smtClean="0">
                <a:solidFill>
                  <a:srgbClr val="0000CC"/>
                </a:solidFill>
              </a:rPr>
              <a:t> </a:t>
            </a:r>
            <a:r>
              <a:rPr lang="it-IT" sz="2800" dirty="0" smtClean="0"/>
              <a:t>sono </a:t>
            </a:r>
            <a:r>
              <a:rPr lang="it-IT" sz="2800" dirty="0"/>
              <a:t>formati, come nel caso della richiesta, da insiemi </a:t>
            </a:r>
            <a:r>
              <a:rPr lang="it-IT" sz="2800" dirty="0" smtClean="0"/>
              <a:t>di </a:t>
            </a:r>
            <a:r>
              <a:rPr lang="it-IT" sz="2800" dirty="0"/>
              <a:t>coppie, formate da un nome separato dal </a:t>
            </a:r>
            <a:r>
              <a:rPr lang="it-IT" sz="2800" dirty="0" smtClean="0"/>
              <a:t>valore dai </a:t>
            </a:r>
            <a:r>
              <a:rPr lang="it-IT" sz="2800" dirty="0"/>
              <a:t>due punti (:), che specificano le caratteristiche del messaggio</a:t>
            </a:r>
            <a:r>
              <a:rPr lang="it-IT" sz="2800" dirty="0" smtClean="0"/>
              <a:t>.</a:t>
            </a:r>
          </a:p>
          <a:p>
            <a:r>
              <a:rPr lang="it-IT" sz="2800" dirty="0" err="1" smtClean="0">
                <a:solidFill>
                  <a:srgbClr val="FF0000"/>
                </a:solidFill>
              </a:rPr>
              <a:t>Header</a:t>
            </a:r>
            <a:r>
              <a:rPr lang="it-IT" sz="2800" dirty="0" smtClean="0">
                <a:solidFill>
                  <a:srgbClr val="FF0000"/>
                </a:solidFill>
              </a:rPr>
              <a:t> </a:t>
            </a:r>
            <a:r>
              <a:rPr lang="it-IT" sz="2800" dirty="0">
                <a:solidFill>
                  <a:srgbClr val="FF0000"/>
                </a:solidFill>
              </a:rPr>
              <a:t>generali </a:t>
            </a:r>
            <a:r>
              <a:rPr lang="it-IT" sz="2800" dirty="0"/>
              <a:t>della trasmissione, </a:t>
            </a:r>
            <a:r>
              <a:rPr lang="it-IT" sz="2800" dirty="0" smtClean="0"/>
              <a:t>ad </a:t>
            </a:r>
            <a:r>
              <a:rPr lang="it-IT" sz="2800" dirty="0"/>
              <a:t>esempio:</a:t>
            </a:r>
          </a:p>
          <a:p>
            <a:pPr lvl="1"/>
            <a:r>
              <a:rPr lang="it-IT" sz="2400" dirty="0" smtClean="0">
                <a:solidFill>
                  <a:srgbClr val="0000CC"/>
                </a:solidFill>
              </a:rPr>
              <a:t>MIME-Version</a:t>
            </a:r>
            <a:r>
              <a:rPr lang="it-IT" sz="2400" dirty="0"/>
              <a:t>: la versione MIME usata per la trasmissione, normalmente 1.0;</a:t>
            </a:r>
          </a:p>
          <a:p>
            <a:pPr lvl="1"/>
            <a:r>
              <a:rPr lang="it-IT" sz="2400" dirty="0" smtClean="0">
                <a:solidFill>
                  <a:srgbClr val="0000CC"/>
                </a:solidFill>
              </a:rPr>
              <a:t>Transfer-</a:t>
            </a:r>
            <a:r>
              <a:rPr lang="it-IT" sz="2400" dirty="0" err="1" smtClean="0">
                <a:solidFill>
                  <a:srgbClr val="0000CC"/>
                </a:solidFill>
              </a:rPr>
              <a:t>Encoding</a:t>
            </a:r>
            <a:r>
              <a:rPr lang="it-IT" sz="2400" dirty="0"/>
              <a:t>: indica la compressione dei dati trasmessi e si riferisce a tutto il messaggio</a:t>
            </a:r>
          </a:p>
        </p:txBody>
      </p:sp>
    </p:spTree>
    <p:extLst>
      <p:ext uri="{BB962C8B-B14F-4D97-AF65-F5344CB8AC3E}">
        <p14:creationId xmlns:p14="http://schemas.microsoft.com/office/powerpoint/2010/main" val="3718181937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Header</a:t>
            </a:r>
            <a:r>
              <a:rPr lang="it-IT" dirty="0"/>
              <a:t> HTTP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dirty="0" err="1" smtClean="0">
                <a:solidFill>
                  <a:srgbClr val="FF0000"/>
                </a:solidFill>
              </a:rPr>
              <a:t>Header</a:t>
            </a:r>
            <a:r>
              <a:rPr lang="it-IT" sz="2800" dirty="0" smtClean="0">
                <a:solidFill>
                  <a:srgbClr val="FF0000"/>
                </a:solidFill>
              </a:rPr>
              <a:t> </a:t>
            </a:r>
            <a:r>
              <a:rPr lang="it-IT" sz="2800" dirty="0" smtClean="0"/>
              <a:t>relativi all’entità trasmessa:</a:t>
            </a:r>
            <a:endParaRPr lang="it-IT" sz="2800" dirty="0"/>
          </a:p>
          <a:p>
            <a:pPr lvl="1"/>
            <a:r>
              <a:rPr lang="it-IT" sz="2400" dirty="0">
                <a:solidFill>
                  <a:srgbClr val="0000CC"/>
                </a:solidFill>
                <a:ea typeface="+mn-ea"/>
                <a:cs typeface="+mn-cs"/>
              </a:rPr>
              <a:t>Content-</a:t>
            </a:r>
            <a:r>
              <a:rPr lang="it-IT" sz="2400" dirty="0" err="1">
                <a:solidFill>
                  <a:srgbClr val="0000CC"/>
                </a:solidFill>
                <a:ea typeface="+mn-ea"/>
                <a:cs typeface="+mn-cs"/>
              </a:rPr>
              <a:t>Type</a:t>
            </a:r>
            <a:r>
              <a:rPr lang="it-IT" sz="2400" dirty="0"/>
              <a:t>: indica il MIME e specifica se si tratta di un testo, un’immagine PNG, un suono WAV, un </a:t>
            </a:r>
            <a:r>
              <a:rPr lang="it-IT" sz="2400" dirty="0" smtClean="0"/>
              <a:t>MPG </a:t>
            </a:r>
            <a:r>
              <a:rPr lang="it-IT" sz="2400" dirty="0"/>
              <a:t>ecc.;</a:t>
            </a:r>
          </a:p>
          <a:p>
            <a:pPr lvl="1"/>
            <a:r>
              <a:rPr lang="it-IT" sz="2400" dirty="0" err="1">
                <a:solidFill>
                  <a:srgbClr val="0000CC"/>
                </a:solidFill>
                <a:ea typeface="+mn-ea"/>
                <a:cs typeface="+mn-cs"/>
              </a:rPr>
              <a:t>Expires</a:t>
            </a:r>
            <a:r>
              <a:rPr lang="it-IT" sz="2400" dirty="0"/>
              <a:t>: indica la data di validità della risorsa.</a:t>
            </a:r>
          </a:p>
          <a:p>
            <a:r>
              <a:rPr lang="it-IT" sz="2800" dirty="0" err="1">
                <a:solidFill>
                  <a:srgbClr val="FF0000"/>
                </a:solidFill>
              </a:rPr>
              <a:t>Header</a:t>
            </a:r>
            <a:r>
              <a:rPr lang="it-IT" sz="2800" dirty="0" smtClean="0"/>
              <a:t> riguardo </a:t>
            </a:r>
            <a:r>
              <a:rPr lang="it-IT" sz="2800" dirty="0"/>
              <a:t>la </a:t>
            </a:r>
            <a:r>
              <a:rPr lang="it-IT" sz="2800" dirty="0" smtClean="0"/>
              <a:t>richiesta effettuata</a:t>
            </a:r>
            <a:r>
              <a:rPr lang="it-IT" sz="2800" dirty="0"/>
              <a:t>, </a:t>
            </a:r>
            <a:r>
              <a:rPr lang="it-IT" sz="2800" dirty="0" smtClean="0"/>
              <a:t>ad esempio</a:t>
            </a:r>
            <a:r>
              <a:rPr lang="it-IT" sz="2800" dirty="0"/>
              <a:t>:</a:t>
            </a:r>
          </a:p>
          <a:p>
            <a:pPr lvl="1"/>
            <a:r>
              <a:rPr lang="it-IT" sz="2400" dirty="0">
                <a:solidFill>
                  <a:srgbClr val="0000CC"/>
                </a:solidFill>
                <a:ea typeface="+mn-ea"/>
                <a:cs typeface="+mn-cs"/>
              </a:rPr>
              <a:t>User-Agen</a:t>
            </a:r>
            <a:r>
              <a:rPr lang="it-IT" sz="2400" dirty="0">
                <a:solidFill>
                  <a:srgbClr val="0000CC"/>
                </a:solidFill>
                <a:ea typeface="+mn-ea"/>
                <a:cs typeface="+mn-cs"/>
              </a:rPr>
              <a:t>t</a:t>
            </a:r>
            <a:r>
              <a:rPr lang="it-IT" sz="2400" dirty="0"/>
              <a:t>: indica la versione e il tipo di browser oltre alla versione e al sistema operativo del client;</a:t>
            </a:r>
          </a:p>
          <a:p>
            <a:pPr lvl="1"/>
            <a:r>
              <a:rPr lang="it-IT" sz="2400" dirty="0">
                <a:solidFill>
                  <a:srgbClr val="0000CC"/>
                </a:solidFill>
                <a:ea typeface="+mn-ea"/>
                <a:cs typeface="+mn-cs"/>
              </a:rPr>
              <a:t>Host</a:t>
            </a:r>
            <a:r>
              <a:rPr lang="it-IT" sz="2400" dirty="0"/>
              <a:t>: indica il nome di dominio del server e la porta TCP sulla quale il server è in ascolto</a:t>
            </a:r>
            <a:r>
              <a:rPr lang="it-IT" sz="2400" dirty="0" smtClean="0"/>
              <a:t>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642535942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Header</a:t>
            </a:r>
            <a:r>
              <a:rPr lang="it-IT" dirty="0"/>
              <a:t> HTTP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dirty="0" err="1" smtClean="0">
                <a:solidFill>
                  <a:srgbClr val="FF0000"/>
                </a:solidFill>
              </a:rPr>
              <a:t>Header</a:t>
            </a:r>
            <a:r>
              <a:rPr lang="it-IT" sz="2800" dirty="0" smtClean="0">
                <a:solidFill>
                  <a:srgbClr val="FF0000"/>
                </a:solidFill>
              </a:rPr>
              <a:t> </a:t>
            </a:r>
            <a:r>
              <a:rPr lang="it-IT" sz="2800" dirty="0" smtClean="0"/>
              <a:t>della risposta generata</a:t>
            </a:r>
            <a:r>
              <a:rPr lang="it-IT" sz="2800" dirty="0"/>
              <a:t>, come per esempio:</a:t>
            </a:r>
          </a:p>
          <a:p>
            <a:pPr lvl="1"/>
            <a:r>
              <a:rPr lang="it-IT" sz="2300" dirty="0" smtClean="0">
                <a:solidFill>
                  <a:srgbClr val="000099"/>
                </a:solidFill>
              </a:rPr>
              <a:t>Server</a:t>
            </a:r>
            <a:r>
              <a:rPr lang="it-IT" sz="2300" dirty="0"/>
              <a:t>: una stringa che descrive il server: tipo, sistema operativo e versione;</a:t>
            </a:r>
          </a:p>
          <a:p>
            <a:pPr lvl="1"/>
            <a:r>
              <a:rPr lang="it-IT" sz="2300" dirty="0" smtClean="0">
                <a:solidFill>
                  <a:srgbClr val="000099"/>
                </a:solidFill>
              </a:rPr>
              <a:t>WWW-</a:t>
            </a:r>
            <a:r>
              <a:rPr lang="it-IT" sz="2300" dirty="0" err="1" smtClean="0">
                <a:solidFill>
                  <a:srgbClr val="000099"/>
                </a:solidFill>
              </a:rPr>
              <a:t>Authenticate</a:t>
            </a:r>
            <a:r>
              <a:rPr lang="it-IT" sz="2300" dirty="0"/>
              <a:t>: indica il Tipo di </a:t>
            </a:r>
            <a:r>
              <a:rPr lang="it-IT" sz="2300" dirty="0" smtClean="0"/>
              <a:t>autenticazione e </a:t>
            </a:r>
            <a:r>
              <a:rPr lang="it-IT" sz="2300" dirty="0"/>
              <a:t>le credenziali per autenticare un utente con il server.</a:t>
            </a:r>
          </a:p>
          <a:p>
            <a:r>
              <a:rPr lang="it-IT" sz="2800" dirty="0"/>
              <a:t>Il protocollo </a:t>
            </a:r>
            <a:r>
              <a:rPr lang="it-IT" sz="2800" dirty="0">
                <a:solidFill>
                  <a:srgbClr val="FF0000"/>
                </a:solidFill>
              </a:rPr>
              <a:t>HTTP</a:t>
            </a:r>
            <a:r>
              <a:rPr lang="it-IT" sz="2800" dirty="0"/>
              <a:t> utilizza messaggi in formato </a:t>
            </a:r>
            <a:r>
              <a:rPr lang="it-IT" sz="2800" dirty="0">
                <a:solidFill>
                  <a:srgbClr val="FF0000"/>
                </a:solidFill>
              </a:rPr>
              <a:t>ASCII</a:t>
            </a:r>
            <a:r>
              <a:rPr 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4371320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Body della risposta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endParaRPr lang="it-IT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32598"/>
            <a:ext cx="4392488" cy="467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181937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(verbi) HTTP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1905000"/>
            <a:ext cx="8928992" cy="4619625"/>
          </a:xfrm>
        </p:spPr>
        <p:txBody>
          <a:bodyPr/>
          <a:lstStyle/>
          <a:p>
            <a:r>
              <a:rPr lang="it-IT" dirty="0"/>
              <a:t>Nella conversazione </a:t>
            </a:r>
            <a:r>
              <a:rPr lang="it-IT" dirty="0">
                <a:solidFill>
                  <a:srgbClr val="FF0000"/>
                </a:solidFill>
              </a:rPr>
              <a:t>HTTP</a:t>
            </a:r>
            <a:r>
              <a:rPr lang="it-IT" dirty="0"/>
              <a:t>, la prima riga di intestazione di una </a:t>
            </a:r>
            <a:r>
              <a:rPr lang="it-IT" dirty="0" err="1" smtClean="0">
                <a:solidFill>
                  <a:srgbClr val="FF0000"/>
                </a:solidFill>
              </a:rPr>
              <a:t>request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contiene </a:t>
            </a:r>
            <a:r>
              <a:rPr lang="it-IT" dirty="0"/>
              <a:t>un elemento chiamato </a:t>
            </a:r>
            <a:r>
              <a:rPr lang="it-IT" dirty="0" smtClean="0"/>
              <a:t>metodo o </a:t>
            </a:r>
            <a:r>
              <a:rPr lang="it-IT" dirty="0"/>
              <a:t>verbo </a:t>
            </a:r>
            <a:r>
              <a:rPr lang="it-IT" dirty="0" smtClean="0">
                <a:solidFill>
                  <a:srgbClr val="FF0000"/>
                </a:solidFill>
              </a:rPr>
              <a:t>HTTP</a:t>
            </a:r>
          </a:p>
          <a:p>
            <a:endParaRPr lang="it-IT" dirty="0">
              <a:solidFill>
                <a:srgbClr val="FF0000"/>
              </a:solidFill>
            </a:endParaRPr>
          </a:p>
          <a:p>
            <a:endParaRPr lang="it-IT" sz="1400" dirty="0" smtClean="0">
              <a:solidFill>
                <a:srgbClr val="FF0000"/>
              </a:solidFill>
            </a:endParaRPr>
          </a:p>
          <a:p>
            <a:r>
              <a:rPr lang="it-IT" dirty="0" smtClean="0"/>
              <a:t>In </a:t>
            </a:r>
            <a:r>
              <a:rPr lang="it-IT" dirty="0"/>
              <a:t>questo secondo caso </a:t>
            </a:r>
            <a:r>
              <a:rPr lang="it-IT" dirty="0" smtClean="0"/>
              <a:t>viene </a:t>
            </a:r>
            <a:r>
              <a:rPr lang="it-IT" dirty="0"/>
              <a:t>invece richiesto il metodo </a:t>
            </a:r>
            <a:r>
              <a:rPr lang="it-IT" dirty="0">
                <a:solidFill>
                  <a:srgbClr val="FF0000"/>
                </a:solidFill>
              </a:rPr>
              <a:t>DELETE: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00" y="3429000"/>
            <a:ext cx="3002632" cy="62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015" y="5380384"/>
            <a:ext cx="4329969" cy="62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118756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Header</a:t>
            </a:r>
            <a:r>
              <a:rPr lang="it-IT" dirty="0"/>
              <a:t> HTTP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640960" cy="621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181937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 smtClean="0"/>
              <a:t>In questa lezione impareremo: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844675"/>
            <a:ext cx="7696200" cy="4619625"/>
          </a:xfrm>
        </p:spPr>
        <p:txBody>
          <a:bodyPr/>
          <a:lstStyle/>
          <a:p>
            <a:r>
              <a:rPr lang="it-IT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le </a:t>
            </a: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caratteristiche del protocollo HTTP</a:t>
            </a:r>
          </a:p>
          <a:p>
            <a:r>
              <a:rPr lang="it-IT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la </a:t>
            </a: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struttura dei messaggi HTTP</a:t>
            </a:r>
          </a:p>
          <a:p>
            <a:r>
              <a:rPr lang="it-IT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 </a:t>
            </a: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codici di </a:t>
            </a:r>
            <a:r>
              <a:rPr lang="it-IT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stato</a:t>
            </a:r>
            <a:r>
              <a:rPr lang="it-IT" dirty="0"/>
              <a:t/>
            </a:r>
            <a:br>
              <a:rPr lang="it-IT" dirty="0"/>
            </a:b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160995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(verbi) HTTP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dirty="0"/>
              <a:t>I più importanti metodi </a:t>
            </a:r>
            <a:r>
              <a:rPr lang="it-IT" dirty="0">
                <a:solidFill>
                  <a:srgbClr val="FF0000"/>
                </a:solidFill>
              </a:rPr>
              <a:t>HTTP</a:t>
            </a:r>
            <a:r>
              <a:rPr lang="it-IT" dirty="0"/>
              <a:t> necessari per la conversazione attraverso applicazioni </a:t>
            </a:r>
            <a:r>
              <a:rPr lang="it-IT" dirty="0">
                <a:solidFill>
                  <a:srgbClr val="FF0000"/>
                </a:solidFill>
              </a:rPr>
              <a:t>Web</a:t>
            </a:r>
            <a:r>
              <a:rPr lang="it-IT" dirty="0"/>
              <a:t> server side (</a:t>
            </a:r>
            <a:r>
              <a:rPr lang="it-IT" dirty="0">
                <a:solidFill>
                  <a:srgbClr val="FF0000"/>
                </a:solidFill>
              </a:rPr>
              <a:t>API</a:t>
            </a:r>
            <a:r>
              <a:rPr lang="it-IT" dirty="0" smtClean="0"/>
              <a:t>) </a:t>
            </a:r>
            <a:r>
              <a:rPr lang="it-IT" dirty="0"/>
              <a:t>di tipo </a:t>
            </a:r>
            <a:r>
              <a:rPr lang="it-IT" dirty="0" err="1">
                <a:solidFill>
                  <a:srgbClr val="FF0000"/>
                </a:solidFill>
              </a:rPr>
              <a:t>RESTful</a:t>
            </a:r>
            <a:r>
              <a:rPr lang="it-IT" dirty="0" smtClean="0"/>
              <a:t> sono:</a:t>
            </a:r>
          </a:p>
          <a:p>
            <a:pPr lvl="1"/>
            <a:r>
              <a:rPr lang="it-IT" dirty="0" smtClean="0"/>
              <a:t> </a:t>
            </a:r>
            <a:r>
              <a:rPr lang="it-IT" dirty="0">
                <a:solidFill>
                  <a:srgbClr val="FF0000"/>
                </a:solidFill>
              </a:rPr>
              <a:t>GET</a:t>
            </a:r>
            <a:r>
              <a:rPr lang="it-IT" dirty="0"/>
              <a:t>, </a:t>
            </a:r>
            <a:r>
              <a:rPr lang="it-IT" dirty="0">
                <a:solidFill>
                  <a:srgbClr val="FF0000"/>
                </a:solidFill>
              </a:rPr>
              <a:t>POST</a:t>
            </a:r>
            <a:r>
              <a:rPr lang="it-IT" dirty="0"/>
              <a:t>, </a:t>
            </a:r>
            <a:r>
              <a:rPr lang="it-IT" dirty="0" smtClean="0">
                <a:solidFill>
                  <a:srgbClr val="FF0000"/>
                </a:solidFill>
              </a:rPr>
              <a:t>PUT </a:t>
            </a:r>
            <a:r>
              <a:rPr lang="it-IT" dirty="0" smtClean="0"/>
              <a:t>e </a:t>
            </a:r>
            <a:r>
              <a:rPr lang="it-IT" dirty="0">
                <a:solidFill>
                  <a:srgbClr val="FF0000"/>
                </a:solidFill>
              </a:rPr>
              <a:t>DELETE</a:t>
            </a:r>
            <a:r>
              <a:rPr lang="it-IT" dirty="0"/>
              <a:t>. </a:t>
            </a:r>
          </a:p>
          <a:p>
            <a:r>
              <a:rPr lang="it-IT" dirty="0"/>
              <a:t>Le </a:t>
            </a:r>
            <a:r>
              <a:rPr lang="it-IT" dirty="0">
                <a:solidFill>
                  <a:srgbClr val="FF0000"/>
                </a:solidFill>
              </a:rPr>
              <a:t>API</a:t>
            </a:r>
            <a:r>
              <a:rPr lang="it-IT" dirty="0" smtClean="0"/>
              <a:t> per </a:t>
            </a:r>
            <a:r>
              <a:rPr lang="it-IT" dirty="0">
                <a:solidFill>
                  <a:srgbClr val="FF0000"/>
                </a:solidFill>
              </a:rPr>
              <a:t>HTTP</a:t>
            </a:r>
            <a:r>
              <a:rPr lang="it-IT" dirty="0"/>
              <a:t> consentono di eseguire operazioni sui dati presenti sui server.</a:t>
            </a:r>
          </a:p>
        </p:txBody>
      </p:sp>
    </p:spTree>
    <p:extLst>
      <p:ext uri="{BB962C8B-B14F-4D97-AF65-F5344CB8AC3E}">
        <p14:creationId xmlns:p14="http://schemas.microsoft.com/office/powerpoint/2010/main" val="3058736861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(verbi) HTTP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400" dirty="0"/>
              <a:t>Le applicazioni </a:t>
            </a:r>
            <a:r>
              <a:rPr lang="it-IT" sz="2400" dirty="0" err="1" smtClean="0">
                <a:solidFill>
                  <a:srgbClr val="FF0000"/>
                </a:solidFill>
              </a:rPr>
              <a:t>RESTful</a:t>
            </a:r>
            <a:r>
              <a:rPr lang="it-IT" sz="2400" dirty="0" smtClean="0">
                <a:solidFill>
                  <a:srgbClr val="FF0000"/>
                </a:solidFill>
              </a:rPr>
              <a:t> (</a:t>
            </a:r>
            <a:r>
              <a:rPr lang="it-IT" sz="2400" dirty="0" err="1">
                <a:solidFill>
                  <a:srgbClr val="FF0000"/>
                </a:solidFill>
              </a:rPr>
              <a:t>REpresentational</a:t>
            </a:r>
            <a:r>
              <a:rPr lang="it-IT" sz="2400" dirty="0">
                <a:solidFill>
                  <a:srgbClr val="FF0000"/>
                </a:solidFill>
              </a:rPr>
              <a:t> State Transfer) </a:t>
            </a:r>
            <a:r>
              <a:rPr lang="it-IT" sz="2400" dirty="0"/>
              <a:t>consentono di effettuare operazioni da remoto sui dati presenti nei server, che lo permettono, </a:t>
            </a:r>
            <a:r>
              <a:rPr lang="it-IT" sz="2400" dirty="0" smtClean="0"/>
              <a:t>sfruttando </a:t>
            </a:r>
            <a:r>
              <a:rPr lang="it-IT" sz="2400" dirty="0"/>
              <a:t>i metodi del protocollo HTTP. </a:t>
            </a:r>
            <a:endParaRPr lang="it-IT" sz="2400" dirty="0" smtClean="0"/>
          </a:p>
          <a:p>
            <a:r>
              <a:rPr lang="it-IT" sz="2400" dirty="0" smtClean="0"/>
              <a:t>Le </a:t>
            </a:r>
            <a:r>
              <a:rPr lang="it-IT" sz="2400" dirty="0"/>
              <a:t>operazioni del tipo </a:t>
            </a:r>
            <a:r>
              <a:rPr lang="it-IT" sz="2400" dirty="0">
                <a:solidFill>
                  <a:srgbClr val="FF0000"/>
                </a:solidFill>
              </a:rPr>
              <a:t>CRUD(Create, </a:t>
            </a:r>
            <a:r>
              <a:rPr lang="it-IT" sz="2400" dirty="0" err="1" smtClean="0">
                <a:solidFill>
                  <a:srgbClr val="FF0000"/>
                </a:solidFill>
              </a:rPr>
              <a:t>Retrieve</a:t>
            </a:r>
            <a:r>
              <a:rPr lang="it-IT" sz="2400" dirty="0">
                <a:solidFill>
                  <a:srgbClr val="FF0000"/>
                </a:solidFill>
              </a:rPr>
              <a:t>, Update, Delete),</a:t>
            </a:r>
            <a:r>
              <a:rPr lang="it-IT" sz="2400" dirty="0"/>
              <a:t> cioè crea, recupera, </a:t>
            </a:r>
            <a:r>
              <a:rPr lang="it-IT" sz="2400" dirty="0" smtClean="0"/>
              <a:t>aggiorna e </a:t>
            </a:r>
            <a:r>
              <a:rPr lang="it-IT" sz="2400" dirty="0"/>
              <a:t>cancella, possono </a:t>
            </a:r>
            <a:r>
              <a:rPr lang="it-IT" sz="2400" dirty="0" smtClean="0"/>
              <a:t>essere </a:t>
            </a:r>
            <a:r>
              <a:rPr lang="it-IT" sz="2400" dirty="0"/>
              <a:t>così descritte:</a:t>
            </a:r>
          </a:p>
          <a:p>
            <a:pPr lvl="1"/>
            <a:r>
              <a:rPr lang="it-IT" sz="2300" dirty="0" smtClean="0"/>
              <a:t>chiedere </a:t>
            </a:r>
            <a:r>
              <a:rPr lang="it-IT" sz="2300" dirty="0"/>
              <a:t>dati al server (</a:t>
            </a:r>
            <a:r>
              <a:rPr lang="it-IT" sz="2300" dirty="0">
                <a:solidFill>
                  <a:srgbClr val="FF0000"/>
                </a:solidFill>
              </a:rPr>
              <a:t>GET</a:t>
            </a:r>
            <a:r>
              <a:rPr lang="it-IT" sz="2300" dirty="0" smtClean="0"/>
              <a:t>)</a:t>
            </a:r>
            <a:endParaRPr lang="it-IT" sz="2300" dirty="0"/>
          </a:p>
          <a:p>
            <a:pPr lvl="1"/>
            <a:r>
              <a:rPr lang="it-IT" sz="2300" dirty="0" smtClean="0"/>
              <a:t>creare </a:t>
            </a:r>
            <a:r>
              <a:rPr lang="it-IT" sz="2300" dirty="0"/>
              <a:t>dati sul server (</a:t>
            </a:r>
            <a:r>
              <a:rPr lang="it-IT" sz="2300" dirty="0">
                <a:solidFill>
                  <a:srgbClr val="FF0000"/>
                </a:solidFill>
              </a:rPr>
              <a:t>POST</a:t>
            </a:r>
            <a:r>
              <a:rPr lang="it-IT" sz="2300" dirty="0" smtClean="0"/>
              <a:t>)</a:t>
            </a:r>
            <a:endParaRPr lang="it-IT" sz="2300" dirty="0"/>
          </a:p>
          <a:p>
            <a:pPr lvl="1"/>
            <a:r>
              <a:rPr lang="it-IT" sz="2300" dirty="0" smtClean="0"/>
              <a:t>modificare </a:t>
            </a:r>
            <a:r>
              <a:rPr lang="it-IT" sz="2300" dirty="0"/>
              <a:t>o sostituire i dati sul server (</a:t>
            </a:r>
            <a:r>
              <a:rPr lang="it-IT" sz="2300" dirty="0">
                <a:solidFill>
                  <a:srgbClr val="FF0000"/>
                </a:solidFill>
              </a:rPr>
              <a:t>PUT</a:t>
            </a:r>
            <a:r>
              <a:rPr lang="it-IT" sz="2300" dirty="0" smtClean="0"/>
              <a:t>)</a:t>
            </a:r>
            <a:endParaRPr lang="it-IT" sz="2300" dirty="0"/>
          </a:p>
          <a:p>
            <a:pPr lvl="1"/>
            <a:r>
              <a:rPr lang="it-IT" sz="2300" dirty="0" smtClean="0"/>
              <a:t>cancellare </a:t>
            </a:r>
            <a:r>
              <a:rPr lang="it-IT" sz="2300" dirty="0"/>
              <a:t>un oggetto sul server (</a:t>
            </a:r>
            <a:r>
              <a:rPr lang="it-IT" sz="2300" dirty="0">
                <a:solidFill>
                  <a:srgbClr val="FF0000"/>
                </a:solidFill>
              </a:rPr>
              <a:t>DELETE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8736861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Header</a:t>
            </a:r>
            <a:r>
              <a:rPr lang="it-IT" dirty="0"/>
              <a:t> HTTP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dirty="0"/>
              <a:t>La codifica </a:t>
            </a:r>
            <a:r>
              <a:rPr lang="it-IT" sz="2800" dirty="0">
                <a:solidFill>
                  <a:srgbClr val="FF0000"/>
                </a:solidFill>
              </a:rPr>
              <a:t>URL</a:t>
            </a:r>
            <a:r>
              <a:rPr lang="it-IT" sz="2800" dirty="0"/>
              <a:t> viene applicata anche nel caso in cui la richiesta venga generata, per esempio, da un link </a:t>
            </a:r>
            <a:r>
              <a:rPr lang="it-IT" sz="2800" dirty="0">
                <a:solidFill>
                  <a:srgbClr val="FF0000"/>
                </a:solidFill>
              </a:rPr>
              <a:t>HTML</a:t>
            </a:r>
            <a:r>
              <a:rPr lang="it-IT" sz="2800" dirty="0"/>
              <a:t> </a:t>
            </a:r>
            <a:r>
              <a:rPr lang="it-IT" sz="2800" dirty="0" smtClean="0"/>
              <a:t>(</a:t>
            </a:r>
            <a:r>
              <a:rPr lang="it-IT" sz="2800" dirty="0"/>
              <a:t>tag &lt;a </a:t>
            </a:r>
            <a:r>
              <a:rPr lang="it-IT" sz="2800" dirty="0" err="1"/>
              <a:t>href</a:t>
            </a:r>
            <a:r>
              <a:rPr lang="it-IT" sz="2800" dirty="0"/>
              <a:t>&gt;) e non solo da campi di un modulo (tag &lt;</a:t>
            </a:r>
            <a:r>
              <a:rPr lang="it-IT" sz="2800" dirty="0" err="1"/>
              <a:t>form</a:t>
            </a:r>
            <a:r>
              <a:rPr lang="it-IT" sz="2800" dirty="0"/>
              <a:t>&gt;).</a:t>
            </a:r>
          </a:p>
          <a:p>
            <a:r>
              <a:rPr lang="it-IT" sz="2800" dirty="0"/>
              <a:t>Vediamo i passaggi che devono essere effettuati per codificare la stringa da inviare. </a:t>
            </a:r>
            <a:endParaRPr lang="it-IT" sz="2800" dirty="0" smtClean="0"/>
          </a:p>
          <a:p>
            <a:r>
              <a:rPr lang="it-IT" sz="2800" dirty="0" smtClean="0"/>
              <a:t>La </a:t>
            </a:r>
            <a:r>
              <a:rPr lang="it-IT" sz="2800" dirty="0"/>
              <a:t>stringa da inviare è sempre formata da una serie di coppie nome campo </a:t>
            </a:r>
            <a:r>
              <a:rPr lang="it-IT" sz="2800" dirty="0" smtClean="0"/>
              <a:t>e valore</a:t>
            </a:r>
          </a:p>
          <a:p>
            <a:r>
              <a:rPr lang="it-IT" sz="2800" dirty="0"/>
              <a:t>P</a:t>
            </a:r>
            <a:r>
              <a:rPr lang="it-IT" sz="2800" dirty="0" smtClean="0"/>
              <a:t>ossiamo </a:t>
            </a:r>
            <a:r>
              <a:rPr lang="it-IT" sz="2800" dirty="0"/>
              <a:t>paragonare il nome campo a una specie </a:t>
            </a:r>
            <a:r>
              <a:rPr lang="it-IT" sz="2800" dirty="0" smtClean="0"/>
              <a:t>di variabile </a:t>
            </a:r>
            <a:r>
              <a:rPr lang="it-IT" sz="2800" dirty="0"/>
              <a:t>e il </a:t>
            </a:r>
            <a:r>
              <a:rPr lang="it-IT" sz="2800" dirty="0" smtClean="0"/>
              <a:t>valore al </a:t>
            </a:r>
            <a:r>
              <a:rPr lang="it-IT" sz="2800" dirty="0"/>
              <a:t>dato in essa </a:t>
            </a:r>
            <a:r>
              <a:rPr lang="it-IT" sz="2800" dirty="0" smtClean="0"/>
              <a:t>contenuto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058736861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Header</a:t>
            </a:r>
            <a:r>
              <a:rPr lang="it-IT" dirty="0"/>
              <a:t> HTTP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772816"/>
            <a:ext cx="8784976" cy="4619625"/>
          </a:xfrm>
        </p:spPr>
        <p:txBody>
          <a:bodyPr/>
          <a:lstStyle/>
          <a:p>
            <a:r>
              <a:rPr lang="it-IT" sz="2400" dirty="0"/>
              <a:t>le operazioni da fare sono le seguenti</a:t>
            </a:r>
            <a:r>
              <a:rPr lang="it-IT" sz="2400" dirty="0" smtClean="0"/>
              <a:t>:</a:t>
            </a:r>
            <a:endParaRPr lang="it-IT" sz="2400" dirty="0">
              <a:solidFill>
                <a:srgbClr val="FF0000"/>
              </a:solidFill>
            </a:endParaRPr>
          </a:p>
          <a:p>
            <a:pPr lvl="1"/>
            <a:r>
              <a:rPr lang="it-IT" sz="1800" dirty="0"/>
              <a:t>1 convertire tutti i caratteri non sicuri presenti nella stringa in simboli formati dalla percentuale e dal codice </a:t>
            </a:r>
            <a:r>
              <a:rPr lang="it-IT" sz="1800" dirty="0" smtClean="0"/>
              <a:t> ASCII </a:t>
            </a:r>
            <a:r>
              <a:rPr lang="it-IT" sz="1800" dirty="0"/>
              <a:t>relativo: %</a:t>
            </a:r>
            <a:r>
              <a:rPr lang="it-IT" sz="1800" dirty="0" err="1"/>
              <a:t>xx,dove</a:t>
            </a:r>
            <a:r>
              <a:rPr lang="it-IT" sz="1800" dirty="0"/>
              <a:t> </a:t>
            </a:r>
            <a:r>
              <a:rPr lang="it-IT" sz="1800" dirty="0" err="1"/>
              <a:t>xxè</a:t>
            </a:r>
            <a:r>
              <a:rPr lang="it-IT" sz="1800" dirty="0"/>
              <a:t> il valore ASCII del carattere, in esadecimale. I caratteri non sicuri includono =, </a:t>
            </a:r>
            <a:r>
              <a:rPr lang="it-IT" sz="1800" dirty="0" smtClean="0"/>
              <a:t>&amp;, </a:t>
            </a:r>
            <a:r>
              <a:rPr lang="it-IT" sz="1800" dirty="0"/>
              <a:t>%, @, spazio, +, e altri caratteri non stampabili;</a:t>
            </a:r>
          </a:p>
          <a:p>
            <a:pPr lvl="1"/>
            <a:r>
              <a:rPr lang="it-IT" sz="1800" dirty="0"/>
              <a:t>2 eliminare gli spazi vuoti sostituendoli con il carattere %20;</a:t>
            </a:r>
          </a:p>
          <a:p>
            <a:pPr lvl="1"/>
            <a:r>
              <a:rPr lang="it-IT" sz="1800" dirty="0"/>
              <a:t>3 unire i </a:t>
            </a:r>
            <a:r>
              <a:rPr lang="it-IT" sz="1800" dirty="0" smtClean="0"/>
              <a:t>nomi e valori con </a:t>
            </a:r>
            <a:r>
              <a:rPr lang="it-IT" sz="1800" dirty="0"/>
              <a:t>uguale (=) e separare i nomi con </a:t>
            </a:r>
            <a:r>
              <a:rPr lang="it-IT" sz="1800" dirty="0" err="1"/>
              <a:t>ampersand</a:t>
            </a:r>
            <a:r>
              <a:rPr lang="it-IT" sz="1800" dirty="0"/>
              <a:t> (&amp;), per esempio</a:t>
            </a:r>
            <a:endParaRPr lang="it-IT" sz="1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15" y="4554979"/>
            <a:ext cx="7920880" cy="211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063" y="4041068"/>
            <a:ext cx="6131481" cy="46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063726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rappresentazioni HTTP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dirty="0"/>
              <a:t>Come abbiamo visto client e server </a:t>
            </a:r>
            <a:r>
              <a:rPr lang="it-IT" sz="2800" dirty="0" smtClean="0"/>
              <a:t>HTTP si </a:t>
            </a:r>
            <a:r>
              <a:rPr lang="it-IT" sz="2800" dirty="0"/>
              <a:t>scambiano informazioni riguardanti risorse identificate da un indirizzo (</a:t>
            </a:r>
            <a:r>
              <a:rPr lang="it-IT" sz="2800" dirty="0" smtClean="0"/>
              <a:t>URL o </a:t>
            </a:r>
            <a:r>
              <a:rPr lang="it-IT" sz="2800" dirty="0"/>
              <a:t>URI</a:t>
            </a:r>
            <a:r>
              <a:rPr lang="it-IT" sz="2800" dirty="0" smtClean="0"/>
              <a:t>)</a:t>
            </a:r>
          </a:p>
          <a:p>
            <a:r>
              <a:rPr lang="it-IT" sz="2800" dirty="0" smtClean="0"/>
              <a:t>sia </a:t>
            </a:r>
            <a:r>
              <a:rPr lang="it-IT" sz="2800" dirty="0"/>
              <a:t>la richiesta sia la risposta contengono una </a:t>
            </a:r>
            <a:r>
              <a:rPr lang="it-IT" sz="2800" dirty="0">
                <a:solidFill>
                  <a:srgbClr val="0000CC"/>
                </a:solidFill>
              </a:rPr>
              <a:t>rappresentazione</a:t>
            </a:r>
            <a:r>
              <a:rPr lang="it-IT" sz="2800" dirty="0"/>
              <a:t> della </a:t>
            </a:r>
            <a:r>
              <a:rPr lang="it-IT" sz="2800" dirty="0" smtClean="0"/>
              <a:t>risorsa</a:t>
            </a:r>
          </a:p>
          <a:p>
            <a:r>
              <a:rPr lang="it-IT" sz="2800" dirty="0" smtClean="0"/>
              <a:t>I </a:t>
            </a:r>
            <a:r>
              <a:rPr lang="it-IT" sz="2800" dirty="0"/>
              <a:t>due elementi cardine </a:t>
            </a:r>
            <a:r>
              <a:rPr lang="it-IT" sz="2800" dirty="0" smtClean="0"/>
              <a:t>della </a:t>
            </a:r>
            <a:r>
              <a:rPr lang="it-IT" sz="2800" dirty="0"/>
              <a:t>rappresentazione </a:t>
            </a:r>
            <a:r>
              <a:rPr lang="it-IT" sz="2800" dirty="0" smtClean="0"/>
              <a:t>sono:</a:t>
            </a:r>
          </a:p>
          <a:p>
            <a:pPr lvl="1"/>
            <a:r>
              <a:rPr lang="it-IT" sz="2300" dirty="0" smtClean="0"/>
              <a:t>l’intestazione </a:t>
            </a:r>
            <a:r>
              <a:rPr lang="it-IT" sz="2300" dirty="0"/>
              <a:t>(</a:t>
            </a:r>
            <a:r>
              <a:rPr lang="it-IT" sz="2300" dirty="0" err="1">
                <a:solidFill>
                  <a:srgbClr val="FF0000"/>
                </a:solidFill>
              </a:rPr>
              <a:t>header</a:t>
            </a:r>
            <a:r>
              <a:rPr lang="it-IT" sz="2300" dirty="0"/>
              <a:t>) </a:t>
            </a:r>
            <a:r>
              <a:rPr lang="it-IT" sz="2300" dirty="0" smtClean="0"/>
              <a:t>, che contiene i metadati</a:t>
            </a:r>
          </a:p>
          <a:p>
            <a:pPr lvl="1"/>
            <a:r>
              <a:rPr lang="it-IT" sz="2300" dirty="0" smtClean="0"/>
              <a:t>il </a:t>
            </a:r>
            <a:r>
              <a:rPr lang="it-IT" sz="2300" dirty="0"/>
              <a:t>corpo (</a:t>
            </a:r>
            <a:r>
              <a:rPr lang="it-IT" sz="2300" dirty="0">
                <a:solidFill>
                  <a:srgbClr val="FF0000"/>
                </a:solidFill>
              </a:rPr>
              <a:t>body</a:t>
            </a:r>
            <a:r>
              <a:rPr lang="it-IT" sz="2300" dirty="0"/>
              <a:t>) del </a:t>
            </a:r>
            <a:r>
              <a:rPr lang="it-IT" sz="2300" dirty="0" smtClean="0"/>
              <a:t>messaggio, </a:t>
            </a:r>
            <a:r>
              <a:rPr lang="it-IT" sz="2300" dirty="0"/>
              <a:t>che contiene </a:t>
            </a:r>
            <a:r>
              <a:rPr lang="it-IT" sz="2300" dirty="0" smtClean="0"/>
              <a:t>informazioni </a:t>
            </a:r>
            <a:r>
              <a:rPr lang="it-IT" sz="2300" dirty="0"/>
              <a:t>che rappresentano dati in qualunque formato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877271"/>
            <a:ext cx="4392488" cy="71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063726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3900" y="620688"/>
            <a:ext cx="7696200" cy="1143000"/>
          </a:xfrm>
        </p:spPr>
        <p:txBody>
          <a:bodyPr/>
          <a:lstStyle/>
          <a:p>
            <a:r>
              <a:rPr lang="it-IT" dirty="0"/>
              <a:t>I codici di stato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dirty="0"/>
              <a:t>I </a:t>
            </a:r>
            <a:r>
              <a:rPr lang="it-IT" sz="2800" dirty="0">
                <a:solidFill>
                  <a:srgbClr val="FF0000"/>
                </a:solidFill>
              </a:rPr>
              <a:t>codici di stato</a:t>
            </a:r>
            <a:r>
              <a:rPr lang="it-IT" sz="2800" dirty="0"/>
              <a:t>, o </a:t>
            </a:r>
            <a:r>
              <a:rPr lang="it-IT" sz="2800" dirty="0">
                <a:solidFill>
                  <a:srgbClr val="FF0000"/>
                </a:solidFill>
              </a:rPr>
              <a:t>status code</a:t>
            </a:r>
            <a:r>
              <a:rPr lang="it-IT" sz="2800" dirty="0"/>
              <a:t>, sono dei codici restituiti dai server </a:t>
            </a:r>
            <a:r>
              <a:rPr lang="it-IT" sz="2800" dirty="0">
                <a:solidFill>
                  <a:srgbClr val="FF0000"/>
                </a:solidFill>
              </a:rPr>
              <a:t>HTTP</a:t>
            </a:r>
            <a:r>
              <a:rPr lang="it-IT" sz="2800" dirty="0"/>
              <a:t> per indicare al </a:t>
            </a:r>
            <a:r>
              <a:rPr lang="it-IT" sz="2800" dirty="0" smtClean="0"/>
              <a:t>client l’esito </a:t>
            </a:r>
            <a:r>
              <a:rPr lang="it-IT" sz="2800" dirty="0"/>
              <a:t>di una richiesta. </a:t>
            </a:r>
            <a:endParaRPr lang="it-IT" sz="2800" dirty="0" smtClean="0"/>
          </a:p>
          <a:p>
            <a:r>
              <a:rPr lang="it-IT" sz="2800" dirty="0" smtClean="0"/>
              <a:t>Sono </a:t>
            </a:r>
            <a:r>
              <a:rPr lang="it-IT" sz="2800" dirty="0"/>
              <a:t>stati definiti </a:t>
            </a:r>
            <a:r>
              <a:rPr lang="it-IT" sz="2800" dirty="0" smtClean="0"/>
              <a:t>dall’</a:t>
            </a:r>
            <a:r>
              <a:rPr lang="it-IT" sz="2800" dirty="0" smtClean="0">
                <a:solidFill>
                  <a:srgbClr val="FF0000"/>
                </a:solidFill>
              </a:rPr>
              <a:t>IETF </a:t>
            </a:r>
            <a:r>
              <a:rPr lang="it-IT" sz="2800" dirty="0" smtClean="0"/>
              <a:t>e sono circa 50 e sono </a:t>
            </a:r>
            <a:r>
              <a:rPr lang="it-IT" sz="2800" dirty="0"/>
              <a:t>stati suddivisi per categoria:</a:t>
            </a:r>
          </a:p>
          <a:p>
            <a:pPr lvl="1"/>
            <a:r>
              <a:rPr lang="it-IT" sz="2300" dirty="0"/>
              <a:t>1 codici </a:t>
            </a:r>
            <a:r>
              <a:rPr lang="it-IT" sz="2300" dirty="0" smtClean="0"/>
              <a:t>da 100-199 </a:t>
            </a:r>
            <a:r>
              <a:rPr lang="it-IT" sz="2300" dirty="0"/>
              <a:t>(</a:t>
            </a:r>
            <a:r>
              <a:rPr lang="it-IT" sz="2300" dirty="0" smtClean="0"/>
              <a:t>Information)</a:t>
            </a:r>
          </a:p>
          <a:p>
            <a:pPr lvl="1"/>
            <a:r>
              <a:rPr lang="it-IT" sz="2300" dirty="0" smtClean="0"/>
              <a:t>2 </a:t>
            </a:r>
            <a:r>
              <a:rPr lang="it-IT" sz="2300" dirty="0"/>
              <a:t>codici </a:t>
            </a:r>
            <a:r>
              <a:rPr lang="it-IT" sz="2300" dirty="0" smtClean="0"/>
              <a:t>da 200-299 </a:t>
            </a:r>
            <a:r>
              <a:rPr lang="it-IT" sz="2300" dirty="0"/>
              <a:t>(</a:t>
            </a:r>
            <a:r>
              <a:rPr lang="it-IT" sz="2300" dirty="0" err="1" smtClean="0"/>
              <a:t>Successful</a:t>
            </a:r>
            <a:r>
              <a:rPr lang="it-IT" sz="2300" dirty="0" smtClean="0"/>
              <a:t>)</a:t>
            </a:r>
          </a:p>
          <a:p>
            <a:pPr lvl="1"/>
            <a:r>
              <a:rPr lang="it-IT" sz="2300" dirty="0" smtClean="0"/>
              <a:t>3 </a:t>
            </a:r>
            <a:r>
              <a:rPr lang="it-IT" sz="2300" dirty="0"/>
              <a:t>codici </a:t>
            </a:r>
            <a:r>
              <a:rPr lang="it-IT" sz="2300" dirty="0" smtClean="0"/>
              <a:t>da 300-399 </a:t>
            </a:r>
            <a:r>
              <a:rPr lang="it-IT" sz="2300" dirty="0"/>
              <a:t>(</a:t>
            </a:r>
            <a:r>
              <a:rPr lang="it-IT" sz="2300" dirty="0" err="1" smtClean="0"/>
              <a:t>Redirection</a:t>
            </a:r>
            <a:r>
              <a:rPr lang="it-IT" sz="2300" dirty="0" smtClean="0"/>
              <a:t>) </a:t>
            </a:r>
            <a:endParaRPr lang="it-IT" sz="2300" dirty="0"/>
          </a:p>
          <a:p>
            <a:pPr lvl="1"/>
            <a:r>
              <a:rPr lang="it-IT" sz="2300" dirty="0"/>
              <a:t>4 codici </a:t>
            </a:r>
            <a:r>
              <a:rPr lang="it-IT" sz="2300" dirty="0" smtClean="0"/>
              <a:t>da 400-499 </a:t>
            </a:r>
            <a:r>
              <a:rPr lang="it-IT" sz="2300" dirty="0"/>
              <a:t>(Client </a:t>
            </a:r>
            <a:r>
              <a:rPr lang="it-IT" sz="2300" dirty="0" err="1"/>
              <a:t>error</a:t>
            </a:r>
            <a:r>
              <a:rPr lang="it-IT" sz="2300" dirty="0" smtClean="0"/>
              <a:t>)</a:t>
            </a:r>
          </a:p>
          <a:p>
            <a:pPr lvl="1"/>
            <a:r>
              <a:rPr lang="it-IT" sz="2300" dirty="0" smtClean="0"/>
              <a:t>5 </a:t>
            </a:r>
            <a:r>
              <a:rPr lang="it-IT" sz="2300" dirty="0"/>
              <a:t>codici </a:t>
            </a:r>
            <a:r>
              <a:rPr lang="it-IT" sz="2300" dirty="0" smtClean="0"/>
              <a:t>da 500-599 </a:t>
            </a:r>
            <a:r>
              <a:rPr lang="it-IT" sz="2300" dirty="0"/>
              <a:t>(Server </a:t>
            </a:r>
            <a:r>
              <a:rPr lang="it-IT" sz="2300" dirty="0" err="1" smtClean="0"/>
              <a:t>error</a:t>
            </a:r>
            <a:r>
              <a:rPr lang="it-IT" sz="2300" dirty="0" smtClean="0"/>
              <a:t>)</a:t>
            </a:r>
            <a:endParaRPr lang="it-IT" sz="2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63726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3900" y="620688"/>
            <a:ext cx="7696200" cy="1143000"/>
          </a:xfrm>
        </p:spPr>
        <p:txBody>
          <a:bodyPr/>
          <a:lstStyle/>
          <a:p>
            <a:r>
              <a:rPr lang="it-IT" dirty="0"/>
              <a:t>I codici di stato </a:t>
            </a:r>
            <a:r>
              <a:rPr lang="it-IT" dirty="0" smtClean="0"/>
              <a:t>– esempi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endParaRPr lang="it-IT" dirty="0" smtClean="0"/>
          </a:p>
          <a:p>
            <a:endParaRPr lang="it-IT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00638"/>
            <a:ext cx="2698853" cy="47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779779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3900" y="620688"/>
            <a:ext cx="7696200" cy="1143000"/>
          </a:xfrm>
        </p:spPr>
        <p:txBody>
          <a:bodyPr/>
          <a:lstStyle/>
          <a:p>
            <a:r>
              <a:rPr lang="it-IT" dirty="0"/>
              <a:t>Come vedere il funzionamento di HTTP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dirty="0"/>
              <a:t>Se usate </a:t>
            </a:r>
            <a:r>
              <a:rPr lang="it-IT" dirty="0" err="1">
                <a:solidFill>
                  <a:srgbClr val="FF0000"/>
                </a:solidFill>
              </a:rPr>
              <a:t>Chrome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e i suoi strumenti, è disponibile </a:t>
            </a:r>
            <a:r>
              <a:rPr lang="it-IT" dirty="0" err="1">
                <a:solidFill>
                  <a:srgbClr val="FF0000"/>
                </a:solidFill>
              </a:rPr>
              <a:t>Chrome</a:t>
            </a:r>
            <a:r>
              <a:rPr lang="it-IT" dirty="0">
                <a:solidFill>
                  <a:srgbClr val="FF0000"/>
                </a:solidFill>
              </a:rPr>
              <a:t> Developer Tools </a:t>
            </a:r>
            <a:r>
              <a:rPr lang="it-IT" dirty="0"/>
              <a:t>che nella sua versione </a:t>
            </a:r>
            <a:r>
              <a:rPr lang="it-IT" dirty="0" smtClean="0"/>
              <a:t>completa </a:t>
            </a:r>
            <a:r>
              <a:rPr lang="it-IT" dirty="0"/>
              <a:t>permette:</a:t>
            </a:r>
          </a:p>
          <a:p>
            <a:pPr lvl="1"/>
            <a:r>
              <a:rPr lang="it-IT" dirty="0" smtClean="0"/>
              <a:t>la </a:t>
            </a:r>
            <a:r>
              <a:rPr lang="it-IT" dirty="0"/>
              <a:t>navigazione all’interno del DOM delle pagine Web;</a:t>
            </a:r>
          </a:p>
          <a:p>
            <a:pPr lvl="1"/>
            <a:r>
              <a:rPr lang="it-IT" dirty="0" smtClean="0"/>
              <a:t>l’analisi </a:t>
            </a:r>
            <a:r>
              <a:rPr lang="it-IT" dirty="0"/>
              <a:t>e la modifica dell’HTML e dei fogli di stile in tempo reale;</a:t>
            </a:r>
          </a:p>
          <a:p>
            <a:pPr lvl="1"/>
            <a:r>
              <a:rPr lang="it-IT" dirty="0" smtClean="0"/>
              <a:t>il </a:t>
            </a:r>
            <a:r>
              <a:rPr lang="it-IT" dirty="0"/>
              <a:t>monitoraggio</a:t>
            </a:r>
            <a:r>
              <a:rPr lang="it-IT" dirty="0" smtClean="0"/>
              <a:t>, il </a:t>
            </a:r>
            <a:r>
              <a:rPr lang="it-IT" dirty="0" err="1"/>
              <a:t>debug</a:t>
            </a:r>
            <a:r>
              <a:rPr lang="it-IT" dirty="0"/>
              <a:t> e le modifiche del codice JavaScript in tempo reale.</a:t>
            </a:r>
          </a:p>
        </p:txBody>
      </p:sp>
    </p:spTree>
    <p:extLst>
      <p:ext uri="{BB962C8B-B14F-4D97-AF65-F5344CB8AC3E}">
        <p14:creationId xmlns:p14="http://schemas.microsoft.com/office/powerpoint/2010/main" val="1158779779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3900" y="620688"/>
            <a:ext cx="7696200" cy="1143000"/>
          </a:xfrm>
        </p:spPr>
        <p:txBody>
          <a:bodyPr/>
          <a:lstStyle/>
          <a:p>
            <a:r>
              <a:rPr lang="it-IT" dirty="0"/>
              <a:t>Come vedere il funzionamento di HTTP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280920" cy="418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779779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3900" y="620688"/>
            <a:ext cx="7696200" cy="1143000"/>
          </a:xfrm>
        </p:spPr>
        <p:txBody>
          <a:bodyPr/>
          <a:lstStyle/>
          <a:p>
            <a:r>
              <a:rPr lang="it-IT" dirty="0"/>
              <a:t>I codici di stato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8160482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779779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4009"/>
            <a:ext cx="8136904" cy="6289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81857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3900" y="620688"/>
            <a:ext cx="7696200" cy="1143000"/>
          </a:xfrm>
        </p:spPr>
        <p:txBody>
          <a:bodyPr/>
          <a:lstStyle/>
          <a:p>
            <a:r>
              <a:rPr lang="it-IT" dirty="0" err="1"/>
              <a:t>cURL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dirty="0"/>
              <a:t>Un altro utile metodo per prendere confidenza con l’HTTP è di usare un </a:t>
            </a:r>
            <a:r>
              <a:rPr lang="it-IT" dirty="0" smtClean="0"/>
              <a:t>client dedicato</a:t>
            </a:r>
          </a:p>
          <a:p>
            <a:r>
              <a:rPr lang="it-IT" dirty="0" smtClean="0"/>
              <a:t>Noi utilizzeremo </a:t>
            </a:r>
            <a:r>
              <a:rPr lang="it-IT" b="1" dirty="0" err="1" smtClean="0">
                <a:solidFill>
                  <a:srgbClr val="FF0000"/>
                </a:solidFill>
              </a:rPr>
              <a:t>cURL</a:t>
            </a:r>
            <a:endParaRPr lang="it-IT" b="1" dirty="0" smtClean="0">
              <a:solidFill>
                <a:srgbClr val="FF000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76671"/>
            <a:ext cx="2592288" cy="1331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89040"/>
            <a:ext cx="535739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19402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3900" y="620688"/>
            <a:ext cx="7696200" cy="1143000"/>
          </a:xfrm>
        </p:spPr>
        <p:txBody>
          <a:bodyPr/>
          <a:lstStyle/>
          <a:p>
            <a:r>
              <a:rPr lang="it-IT" dirty="0"/>
              <a:t>I codici di stato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200" dirty="0" err="1">
                <a:solidFill>
                  <a:srgbClr val="FF0000"/>
                </a:solidFill>
              </a:rPr>
              <a:t>cURL</a:t>
            </a:r>
            <a:r>
              <a:rPr lang="it-IT" sz="2200" dirty="0">
                <a:solidFill>
                  <a:srgbClr val="FF0000"/>
                </a:solidFill>
              </a:rPr>
              <a:t> </a:t>
            </a:r>
            <a:r>
              <a:rPr lang="it-IT" sz="2200" dirty="0"/>
              <a:t>è un software gratuito e open source definito dai sui stessi autori come “</a:t>
            </a:r>
            <a:r>
              <a:rPr lang="it-IT" sz="2200" dirty="0" err="1"/>
              <a:t>command</a:t>
            </a:r>
            <a:r>
              <a:rPr lang="it-IT" sz="2200" dirty="0"/>
              <a:t> line </a:t>
            </a:r>
            <a:r>
              <a:rPr lang="it-IT" sz="2200" dirty="0" err="1"/>
              <a:t>tool</a:t>
            </a:r>
            <a:r>
              <a:rPr lang="it-IT" sz="2200" dirty="0"/>
              <a:t> and </a:t>
            </a:r>
            <a:r>
              <a:rPr lang="it-IT" sz="2200" dirty="0" err="1"/>
              <a:t>library</a:t>
            </a:r>
            <a:r>
              <a:rPr lang="it-IT" sz="2200" dirty="0"/>
              <a:t> for </a:t>
            </a:r>
            <a:r>
              <a:rPr lang="it-IT" sz="2200" dirty="0" err="1" smtClean="0"/>
              <a:t>transferring</a:t>
            </a:r>
            <a:r>
              <a:rPr lang="it-IT" sz="2200" dirty="0" smtClean="0"/>
              <a:t> </a:t>
            </a:r>
            <a:r>
              <a:rPr lang="it-IT" sz="2200" dirty="0"/>
              <a:t>data with </a:t>
            </a:r>
            <a:r>
              <a:rPr lang="it-IT" sz="2200" dirty="0" err="1"/>
              <a:t>URLs</a:t>
            </a:r>
            <a:r>
              <a:rPr lang="it-IT" sz="2200" dirty="0"/>
              <a:t>”.</a:t>
            </a:r>
          </a:p>
          <a:p>
            <a:r>
              <a:rPr lang="it-IT" sz="2200" dirty="0" err="1">
                <a:solidFill>
                  <a:srgbClr val="FF0000"/>
                </a:solidFill>
              </a:rPr>
              <a:t>cURL</a:t>
            </a:r>
            <a:r>
              <a:rPr lang="it-IT" sz="2200" dirty="0"/>
              <a:t> viene utilizzato nelle righe di comando o negli script per trasferire i dati in tutti i tipi di dispositivi, dal </a:t>
            </a:r>
            <a:r>
              <a:rPr lang="it-IT" sz="2200" dirty="0" smtClean="0"/>
              <a:t>PC </a:t>
            </a:r>
            <a:r>
              <a:rPr lang="it-IT" sz="2200" dirty="0"/>
              <a:t>al </a:t>
            </a:r>
            <a:r>
              <a:rPr lang="it-IT" sz="2200" dirty="0" err="1"/>
              <a:t>tablet</a:t>
            </a:r>
            <a:r>
              <a:rPr lang="it-IT" sz="2200" dirty="0"/>
              <a:t>, dai televisori alle stampanti, dai router alle apparecchiature Audio EDD.</a:t>
            </a:r>
          </a:p>
          <a:p>
            <a:r>
              <a:rPr lang="it-IT" sz="2200" dirty="0" err="1" smtClean="0">
                <a:solidFill>
                  <a:srgbClr val="FF0000"/>
                </a:solidFill>
              </a:rPr>
              <a:t>cURL</a:t>
            </a:r>
            <a:r>
              <a:rPr lang="it-IT" sz="2200" dirty="0" smtClean="0">
                <a:solidFill>
                  <a:srgbClr val="FF0000"/>
                </a:solidFill>
              </a:rPr>
              <a:t> </a:t>
            </a:r>
            <a:r>
              <a:rPr lang="it-IT" sz="2200" dirty="0" smtClean="0"/>
              <a:t>viene </a:t>
            </a:r>
            <a:r>
              <a:rPr lang="it-IT" sz="2200" dirty="0"/>
              <a:t>utilizzato per effettuare i test dei siti Web, sia semplici come quelli composti da poche pagine che </a:t>
            </a:r>
            <a:r>
              <a:rPr lang="it-IT" sz="2200" dirty="0" smtClean="0"/>
              <a:t>noi </a:t>
            </a:r>
            <a:r>
              <a:rPr lang="it-IT" sz="2200" dirty="0"/>
              <a:t>realizzeremo, sia estremamente complessi come </a:t>
            </a:r>
            <a:r>
              <a:rPr lang="it-IT" sz="2200" dirty="0" err="1"/>
              <a:t>Facebook</a:t>
            </a:r>
            <a:r>
              <a:rPr lang="it-IT" sz="2200" dirty="0"/>
              <a:t> o </a:t>
            </a:r>
            <a:r>
              <a:rPr lang="it-IT" sz="2200" dirty="0" err="1"/>
              <a:t>YouTube</a:t>
            </a:r>
            <a:r>
              <a:rPr lang="it-IT" sz="2200" dirty="0"/>
              <a:t>.</a:t>
            </a:r>
          </a:p>
          <a:p>
            <a:r>
              <a:rPr lang="it-IT" sz="2200" dirty="0" err="1">
                <a:solidFill>
                  <a:srgbClr val="FF0000"/>
                </a:solidFill>
              </a:rPr>
              <a:t>cURL</a:t>
            </a:r>
            <a:r>
              <a:rPr lang="it-IT" sz="2200" dirty="0">
                <a:solidFill>
                  <a:srgbClr val="FF0000"/>
                </a:solidFill>
              </a:rPr>
              <a:t> </a:t>
            </a:r>
            <a:r>
              <a:rPr lang="it-IT" sz="2200" dirty="0"/>
              <a:t>è un software da riga di comando per Shell/DOS che, oltre a HTTP, interagisce con svariati protocolli, </a:t>
            </a:r>
            <a:r>
              <a:rPr lang="it-IT" sz="2200" dirty="0" smtClean="0"/>
              <a:t> come </a:t>
            </a:r>
            <a:r>
              <a:rPr lang="it-IT" sz="2200" dirty="0"/>
              <a:t>FTP e TELNET.</a:t>
            </a:r>
          </a:p>
        </p:txBody>
      </p:sp>
    </p:spTree>
    <p:extLst>
      <p:ext uri="{BB962C8B-B14F-4D97-AF65-F5344CB8AC3E}">
        <p14:creationId xmlns:p14="http://schemas.microsoft.com/office/powerpoint/2010/main" val="307619402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3900" y="620688"/>
            <a:ext cx="7696200" cy="1143000"/>
          </a:xfrm>
        </p:spPr>
        <p:txBody>
          <a:bodyPr/>
          <a:lstStyle/>
          <a:p>
            <a:r>
              <a:rPr lang="it-IT" dirty="0"/>
              <a:t>I codici di stato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dirty="0"/>
              <a:t>Con </a:t>
            </a:r>
            <a:r>
              <a:rPr lang="it-IT" sz="2800" dirty="0" err="1"/>
              <a:t>cURLè</a:t>
            </a:r>
            <a:r>
              <a:rPr lang="it-IT" sz="2800" dirty="0"/>
              <a:t> possibile effettuare molte operazioni:</a:t>
            </a:r>
          </a:p>
          <a:p>
            <a:pPr lvl="1"/>
            <a:r>
              <a:rPr lang="it-IT" sz="2300" dirty="0" smtClean="0"/>
              <a:t>recuperare </a:t>
            </a:r>
            <a:r>
              <a:rPr lang="it-IT" sz="2300" dirty="0"/>
              <a:t>una pagina Web e il suo </a:t>
            </a:r>
            <a:r>
              <a:rPr lang="it-IT" sz="2300" dirty="0" smtClean="0"/>
              <a:t>contenuto</a:t>
            </a:r>
            <a:endParaRPr lang="it-IT" sz="2300" dirty="0"/>
          </a:p>
          <a:p>
            <a:pPr lvl="1"/>
            <a:r>
              <a:rPr lang="it-IT" sz="2300" dirty="0" smtClean="0"/>
              <a:t>inviare </a:t>
            </a:r>
            <a:r>
              <a:rPr lang="it-IT" sz="2300" dirty="0"/>
              <a:t>in modo fittizio i dati di un </a:t>
            </a:r>
            <a:r>
              <a:rPr lang="it-IT" sz="2300" dirty="0" err="1" smtClean="0"/>
              <a:t>form</a:t>
            </a:r>
            <a:endParaRPr lang="it-IT" sz="2300" dirty="0"/>
          </a:p>
          <a:p>
            <a:pPr lvl="1"/>
            <a:r>
              <a:rPr lang="it-IT" sz="2300" dirty="0" smtClean="0"/>
              <a:t>autenticarci </a:t>
            </a:r>
            <a:r>
              <a:rPr lang="it-IT" sz="2300" dirty="0"/>
              <a:t>in modo fittizio in un’area </a:t>
            </a:r>
            <a:r>
              <a:rPr lang="it-IT" sz="2300" dirty="0" smtClean="0"/>
              <a:t>riservata</a:t>
            </a:r>
            <a:endParaRPr lang="it-IT" sz="2300" dirty="0"/>
          </a:p>
          <a:p>
            <a:pPr lvl="1"/>
            <a:r>
              <a:rPr lang="it-IT" sz="2300" dirty="0" smtClean="0"/>
              <a:t>connetterci </a:t>
            </a:r>
            <a:r>
              <a:rPr lang="it-IT" sz="2300" dirty="0"/>
              <a:t>in modo generico a un Web </a:t>
            </a:r>
            <a:r>
              <a:rPr lang="it-IT" sz="2300" dirty="0" smtClean="0"/>
              <a:t>service</a:t>
            </a:r>
            <a:endParaRPr lang="it-IT" sz="23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8366824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19402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77" y="620688"/>
            <a:ext cx="8687045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44133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3" y="371700"/>
            <a:ext cx="7874851" cy="608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613506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HTTP e il modello client/server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905000"/>
            <a:ext cx="8496944" cy="4619625"/>
          </a:xfrm>
        </p:spPr>
        <p:txBody>
          <a:bodyPr/>
          <a:lstStyle/>
          <a:p>
            <a:r>
              <a:rPr lang="it-IT" sz="2800" dirty="0" smtClean="0">
                <a:solidFill>
                  <a:srgbClr val="FF0000"/>
                </a:solidFill>
              </a:rPr>
              <a:t>HTTP</a:t>
            </a:r>
            <a:r>
              <a:rPr lang="it-IT" sz="2800" dirty="0" smtClean="0"/>
              <a:t> è </a:t>
            </a:r>
            <a:r>
              <a:rPr lang="it-IT" sz="2800" dirty="0"/>
              <a:t>un protocollo usato per trasmettere </a:t>
            </a:r>
            <a:r>
              <a:rPr lang="it-IT" sz="2800" dirty="0">
                <a:solidFill>
                  <a:srgbClr val="FF0000"/>
                </a:solidFill>
              </a:rPr>
              <a:t>risorse</a:t>
            </a:r>
            <a:r>
              <a:rPr lang="it-IT" sz="2800" dirty="0"/>
              <a:t>, non solo file. </a:t>
            </a:r>
            <a:endParaRPr lang="it-IT" sz="2800" dirty="0" smtClean="0"/>
          </a:p>
          <a:p>
            <a:r>
              <a:rPr lang="it-IT" sz="2800" dirty="0" smtClean="0"/>
              <a:t>Una </a:t>
            </a:r>
            <a:r>
              <a:rPr lang="it-IT" sz="2800" dirty="0"/>
              <a:t>risorsa </a:t>
            </a:r>
            <a:r>
              <a:rPr lang="it-IT" sz="2800" dirty="0" smtClean="0"/>
              <a:t>è </a:t>
            </a:r>
            <a:r>
              <a:rPr lang="it-IT" sz="2800" dirty="0"/>
              <a:t>identificata da un </a:t>
            </a:r>
            <a:r>
              <a:rPr lang="it-IT" sz="2800" dirty="0" smtClean="0">
                <a:solidFill>
                  <a:srgbClr val="FF0000"/>
                </a:solidFill>
              </a:rPr>
              <a:t>URI</a:t>
            </a:r>
            <a:r>
              <a:rPr lang="it-IT" sz="2800" dirty="0" smtClean="0"/>
              <a:t> o </a:t>
            </a:r>
            <a:r>
              <a:rPr lang="it-IT" sz="2800" dirty="0">
                <a:solidFill>
                  <a:srgbClr val="FF0000"/>
                </a:solidFill>
              </a:rPr>
              <a:t>URL</a:t>
            </a:r>
            <a:r>
              <a:rPr lang="it-IT" sz="2800" dirty="0"/>
              <a:t>. </a:t>
            </a:r>
            <a:endParaRPr lang="it-IT" sz="2800" dirty="0" smtClean="0"/>
          </a:p>
          <a:p>
            <a:r>
              <a:rPr lang="it-IT" sz="2800" dirty="0" smtClean="0"/>
              <a:t>Il </a:t>
            </a:r>
            <a:r>
              <a:rPr lang="it-IT" sz="2800" dirty="0"/>
              <a:t>tipo più comune di </a:t>
            </a:r>
            <a:r>
              <a:rPr lang="it-IT" sz="2800" dirty="0">
                <a:solidFill>
                  <a:srgbClr val="FF0000"/>
                </a:solidFill>
              </a:rPr>
              <a:t>risorsa</a:t>
            </a:r>
            <a:r>
              <a:rPr lang="it-IT" sz="2800" dirty="0"/>
              <a:t> è un file, ma </a:t>
            </a:r>
            <a:r>
              <a:rPr lang="it-IT" sz="2800" dirty="0" smtClean="0"/>
              <a:t>può anche </a:t>
            </a:r>
            <a:r>
              <a:rPr lang="it-IT" sz="2800" dirty="0"/>
              <a:t>essere il risultato di una query generato dinamicamente, l’uscita di uno </a:t>
            </a:r>
            <a:r>
              <a:rPr lang="it-IT" sz="2800" dirty="0" smtClean="0"/>
              <a:t>script </a:t>
            </a:r>
            <a:r>
              <a:rPr lang="it-IT" sz="2800" dirty="0"/>
              <a:t>CGI, un documento disponibile in diversi linguaggi, o altro </a:t>
            </a:r>
            <a:r>
              <a:rPr lang="it-IT" sz="2800" dirty="0" smtClean="0"/>
              <a:t>ancora.</a:t>
            </a:r>
          </a:p>
        </p:txBody>
      </p:sp>
    </p:spTree>
    <p:extLst>
      <p:ext uri="{BB962C8B-B14F-4D97-AF65-F5344CB8AC3E}">
        <p14:creationId xmlns:p14="http://schemas.microsoft.com/office/powerpoint/2010/main" val="3700236493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HTTP e il modello client/server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905000"/>
            <a:ext cx="8496944" cy="4619625"/>
          </a:xfrm>
        </p:spPr>
        <p:txBody>
          <a:bodyPr/>
          <a:lstStyle/>
          <a:p>
            <a:r>
              <a:rPr lang="it-IT" sz="2800" dirty="0" smtClean="0"/>
              <a:t>Vediamo </a:t>
            </a:r>
            <a:r>
              <a:rPr lang="it-IT" sz="2800" dirty="0"/>
              <a:t>le definizioni del W3C (World Wide Web </a:t>
            </a:r>
            <a:r>
              <a:rPr lang="it-IT" sz="2800" dirty="0" err="1"/>
              <a:t>Consortium</a:t>
            </a:r>
            <a:r>
              <a:rPr lang="it-IT" sz="2800" dirty="0"/>
              <a:t>):</a:t>
            </a:r>
          </a:p>
          <a:p>
            <a:pPr marL="400050" lvl="1" indent="0">
              <a:buNone/>
            </a:pPr>
            <a:r>
              <a:rPr lang="it-IT" sz="2400" dirty="0" smtClean="0"/>
              <a:t>• </a:t>
            </a:r>
            <a:r>
              <a:rPr lang="it-IT" sz="2400" dirty="0" smtClean="0">
                <a:solidFill>
                  <a:srgbClr val="FF0000"/>
                </a:solidFill>
              </a:rPr>
              <a:t>URI </a:t>
            </a:r>
            <a:r>
              <a:rPr lang="it-IT" sz="2400" dirty="0">
                <a:solidFill>
                  <a:srgbClr val="FF0000"/>
                </a:solidFill>
              </a:rPr>
              <a:t>(</a:t>
            </a:r>
            <a:r>
              <a:rPr lang="it-IT" sz="2400" dirty="0" err="1">
                <a:solidFill>
                  <a:srgbClr val="FF0000"/>
                </a:solidFill>
              </a:rPr>
              <a:t>Uniform</a:t>
            </a:r>
            <a:r>
              <a:rPr lang="it-IT" sz="2400" dirty="0">
                <a:solidFill>
                  <a:srgbClr val="FF0000"/>
                </a:solidFill>
              </a:rPr>
              <a:t> Resource </a:t>
            </a:r>
            <a:r>
              <a:rPr lang="it-IT" sz="2400" dirty="0" err="1">
                <a:solidFill>
                  <a:srgbClr val="FF0000"/>
                </a:solidFill>
              </a:rPr>
              <a:t>Identifier</a:t>
            </a:r>
            <a:r>
              <a:rPr lang="it-IT" sz="2400" dirty="0" smtClean="0">
                <a:solidFill>
                  <a:srgbClr val="FF0000"/>
                </a:solidFill>
              </a:rPr>
              <a:t>) </a:t>
            </a:r>
            <a:r>
              <a:rPr lang="it-IT" sz="2400" dirty="0" smtClean="0"/>
              <a:t>: </a:t>
            </a:r>
            <a:r>
              <a:rPr lang="it-IT" sz="2400" i="1" dirty="0"/>
              <a:t>“set generico di nomi o indirizzi che </a:t>
            </a:r>
            <a:r>
              <a:rPr lang="it-IT" sz="2400" i="1" dirty="0" smtClean="0"/>
              <a:t>rappresentano </a:t>
            </a:r>
            <a:r>
              <a:rPr lang="it-IT" sz="2400" i="1" dirty="0"/>
              <a:t>stringhe assegnate alle risorse”;</a:t>
            </a:r>
          </a:p>
          <a:p>
            <a:pPr marL="400050" lvl="1" indent="0">
              <a:buNone/>
            </a:pPr>
            <a:r>
              <a:rPr lang="it-IT" sz="2400" dirty="0" smtClean="0">
                <a:solidFill>
                  <a:srgbClr val="FF0000"/>
                </a:solidFill>
              </a:rPr>
              <a:t>• URL(</a:t>
            </a:r>
            <a:r>
              <a:rPr lang="it-IT" sz="2400" dirty="0" err="1" smtClean="0">
                <a:solidFill>
                  <a:srgbClr val="FF0000"/>
                </a:solidFill>
              </a:rPr>
              <a:t>Uniform</a:t>
            </a:r>
            <a:r>
              <a:rPr lang="it-IT" sz="2400" dirty="0" smtClean="0">
                <a:solidFill>
                  <a:srgbClr val="FF0000"/>
                </a:solidFill>
              </a:rPr>
              <a:t> </a:t>
            </a:r>
            <a:r>
              <a:rPr lang="it-IT" sz="2400" dirty="0">
                <a:solidFill>
                  <a:srgbClr val="FF0000"/>
                </a:solidFill>
              </a:rPr>
              <a:t>Resource Locator</a:t>
            </a:r>
            <a:r>
              <a:rPr lang="it-IT" sz="2400" dirty="0" smtClean="0">
                <a:solidFill>
                  <a:srgbClr val="FF0000"/>
                </a:solidFill>
              </a:rPr>
              <a:t>) </a:t>
            </a:r>
            <a:r>
              <a:rPr lang="it-IT" sz="2400" dirty="0" smtClean="0"/>
              <a:t>: </a:t>
            </a:r>
            <a:r>
              <a:rPr lang="it-IT" sz="2400" i="1" dirty="0"/>
              <a:t>“termine informale, utilizzato solo </a:t>
            </a:r>
            <a:r>
              <a:rPr lang="it-IT" sz="2400" i="1" dirty="0" smtClean="0"/>
              <a:t>nelle </a:t>
            </a:r>
            <a:r>
              <a:rPr lang="it-IT" sz="2400" i="1" dirty="0"/>
              <a:t>specifiche tecniche, associato a popolari protocolli quali HTTP,FTP, </a:t>
            </a:r>
            <a:r>
              <a:rPr lang="it-IT" sz="2400" i="1" dirty="0" err="1" smtClean="0"/>
              <a:t>mailto</a:t>
            </a:r>
            <a:r>
              <a:rPr lang="it-IT" sz="2400" i="1" dirty="0"/>
              <a:t>, ... ecc.”.</a:t>
            </a:r>
            <a:endParaRPr lang="it-IT" sz="2400" i="1" dirty="0"/>
          </a:p>
        </p:txBody>
      </p:sp>
    </p:spTree>
    <p:extLst>
      <p:ext uri="{BB962C8B-B14F-4D97-AF65-F5344CB8AC3E}">
        <p14:creationId xmlns:p14="http://schemas.microsoft.com/office/powerpoint/2010/main" val="1456383539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HTTP e il modello client/server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dirty="0" smtClean="0"/>
              <a:t>Sono </a:t>
            </a:r>
            <a:r>
              <a:rPr lang="it-IT" sz="2800" dirty="0"/>
              <a:t>state definite due versioni del </a:t>
            </a:r>
            <a:r>
              <a:rPr lang="it-IT" sz="2800" dirty="0" smtClean="0"/>
              <a:t>protocollo </a:t>
            </a:r>
            <a:r>
              <a:rPr lang="it-IT" sz="2800" dirty="0" smtClean="0">
                <a:solidFill>
                  <a:srgbClr val="FF0000"/>
                </a:solidFill>
              </a:rPr>
              <a:t>HTTP</a:t>
            </a:r>
          </a:p>
          <a:p>
            <a:pPr lvl="1"/>
            <a:r>
              <a:rPr lang="it-IT" sz="2400" dirty="0" smtClean="0"/>
              <a:t>HTTP/1.0 (</a:t>
            </a:r>
            <a:r>
              <a:rPr lang="it-IT" sz="2400" dirty="0"/>
              <a:t>anno</a:t>
            </a:r>
            <a:r>
              <a:rPr lang="it-IT" sz="2400" dirty="0" smtClean="0"/>
              <a:t> </a:t>
            </a:r>
            <a:r>
              <a:rPr lang="it-IT" sz="2400" dirty="0"/>
              <a:t>1996</a:t>
            </a:r>
            <a:r>
              <a:rPr lang="it-IT" sz="2400" dirty="0" smtClean="0"/>
              <a:t>)</a:t>
            </a:r>
          </a:p>
          <a:p>
            <a:pPr lvl="1"/>
            <a:r>
              <a:rPr lang="it-IT" sz="2400" dirty="0" smtClean="0"/>
              <a:t>HTTP/1.1(anno </a:t>
            </a:r>
            <a:r>
              <a:rPr lang="it-IT" sz="2400" dirty="0"/>
              <a:t>1999</a:t>
            </a:r>
            <a:r>
              <a:rPr lang="it-IT" sz="2400" dirty="0" smtClean="0"/>
              <a:t>)</a:t>
            </a:r>
            <a:endParaRPr lang="it-IT" sz="2400" dirty="0"/>
          </a:p>
          <a:p>
            <a:r>
              <a:rPr lang="it-IT" sz="2800" dirty="0"/>
              <a:t>La versione </a:t>
            </a:r>
            <a:r>
              <a:rPr lang="it-IT" sz="2800" dirty="0" smtClean="0"/>
              <a:t>1.1 permette </a:t>
            </a:r>
            <a:r>
              <a:rPr lang="it-IT" sz="2800" dirty="0"/>
              <a:t>di specificare una </a:t>
            </a:r>
            <a:r>
              <a:rPr lang="it-IT" sz="2800" dirty="0">
                <a:solidFill>
                  <a:srgbClr val="000099"/>
                </a:solidFill>
              </a:rPr>
              <a:t>connessione permanente</a:t>
            </a:r>
            <a:r>
              <a:rPr lang="it-IT" sz="2800" dirty="0"/>
              <a:t>, oltre a consentire il </a:t>
            </a:r>
            <a:r>
              <a:rPr lang="it-IT" sz="2800" dirty="0" err="1" smtClean="0"/>
              <a:t>criptaggio</a:t>
            </a:r>
            <a:r>
              <a:rPr lang="it-IT" sz="2800" dirty="0" smtClean="0"/>
              <a:t> di </a:t>
            </a:r>
            <a:r>
              <a:rPr lang="it-IT" sz="2800" dirty="0"/>
              <a:t>alcuni </a:t>
            </a:r>
            <a:r>
              <a:rPr lang="it-IT" sz="2800" dirty="0" smtClean="0"/>
              <a:t>dati</a:t>
            </a:r>
            <a:r>
              <a:rPr lang="it-IT" sz="2800" dirty="0"/>
              <a:t>. </a:t>
            </a:r>
            <a:endParaRPr lang="it-IT" sz="2800" dirty="0" smtClean="0"/>
          </a:p>
          <a:p>
            <a:r>
              <a:rPr lang="it-IT" sz="2800" dirty="0" smtClean="0"/>
              <a:t>Per </a:t>
            </a:r>
            <a:r>
              <a:rPr lang="it-IT" sz="2800" dirty="0">
                <a:solidFill>
                  <a:srgbClr val="000099"/>
                </a:solidFill>
              </a:rPr>
              <a:t>connessione permanente </a:t>
            </a:r>
            <a:r>
              <a:rPr lang="it-IT" sz="2800" dirty="0"/>
              <a:t>si intende </a:t>
            </a:r>
            <a:r>
              <a:rPr lang="it-IT" sz="2800" dirty="0" smtClean="0"/>
              <a:t>una </a:t>
            </a:r>
            <a:r>
              <a:rPr lang="it-IT" sz="2800" dirty="0"/>
              <a:t>richiesta e la risposta all’interno della stessa </a:t>
            </a:r>
            <a:r>
              <a:rPr lang="it-IT" sz="2800" dirty="0" smtClean="0"/>
              <a:t>connessione</a:t>
            </a:r>
            <a:r>
              <a:rPr lang="it-IT" sz="2800" dirty="0"/>
              <a:t>, grazie al server che lascia aperta la </a:t>
            </a:r>
            <a:r>
              <a:rPr lang="it-IT" sz="2800" dirty="0" smtClean="0"/>
              <a:t>connessione </a:t>
            </a:r>
            <a:r>
              <a:rPr lang="it-IT" sz="2800" dirty="0"/>
              <a:t>TCP dopo aver spedito la risposta</a:t>
            </a:r>
          </a:p>
        </p:txBody>
      </p:sp>
    </p:spTree>
    <p:extLst>
      <p:ext uri="{BB962C8B-B14F-4D97-AF65-F5344CB8AC3E}">
        <p14:creationId xmlns:p14="http://schemas.microsoft.com/office/powerpoint/2010/main" val="293921179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HTTP e il modello client/server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sz="2000" dirty="0" smtClean="0"/>
          </a:p>
          <a:p>
            <a:r>
              <a:rPr lang="it-IT" dirty="0" smtClean="0"/>
              <a:t>Vediamo </a:t>
            </a:r>
            <a:r>
              <a:rPr lang="it-IT" dirty="0"/>
              <a:t>un esempio di indirizzo </a:t>
            </a:r>
            <a:r>
              <a:rPr lang="it-IT" dirty="0" smtClean="0"/>
              <a:t>URI</a:t>
            </a:r>
            <a:r>
              <a:rPr lang="it-IT" dirty="0"/>
              <a:t>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976" y="1844824"/>
            <a:ext cx="2358128" cy="222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3" y="4509120"/>
            <a:ext cx="655272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783103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protocollo HTTP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905000"/>
            <a:ext cx="8712968" cy="4619625"/>
          </a:xfrm>
        </p:spPr>
        <p:txBody>
          <a:bodyPr/>
          <a:lstStyle/>
          <a:p>
            <a:r>
              <a:rPr lang="it-IT" dirty="0" smtClean="0">
                <a:solidFill>
                  <a:srgbClr val="FF0000"/>
                </a:solidFill>
              </a:rPr>
              <a:t>HTTP</a:t>
            </a:r>
            <a:r>
              <a:rPr lang="it-IT" dirty="0" smtClean="0"/>
              <a:t> è </a:t>
            </a:r>
            <a:r>
              <a:rPr lang="it-IT" dirty="0"/>
              <a:t>un protocollo di testo che </a:t>
            </a:r>
            <a:r>
              <a:rPr lang="it-IT" dirty="0" smtClean="0"/>
              <a:t>fornisce </a:t>
            </a:r>
            <a:r>
              <a:rPr lang="it-IT" dirty="0"/>
              <a:t>il livello di trasporto a tutti </a:t>
            </a:r>
            <a:r>
              <a:rPr lang="it-IT" dirty="0" smtClean="0"/>
              <a:t>i </a:t>
            </a:r>
            <a:r>
              <a:rPr lang="it-IT" dirty="0"/>
              <a:t>protocolli applicativi basati su di </a:t>
            </a:r>
            <a:r>
              <a:rPr lang="it-IT" dirty="0" smtClean="0"/>
              <a:t>esso</a:t>
            </a:r>
          </a:p>
          <a:p>
            <a:r>
              <a:rPr lang="it-IT" dirty="0"/>
              <a:t>Possiamo dire che il </a:t>
            </a:r>
            <a:r>
              <a:rPr lang="it-IT" dirty="0">
                <a:solidFill>
                  <a:srgbClr val="FF0000"/>
                </a:solidFill>
              </a:rPr>
              <a:t>Web (WWW</a:t>
            </a:r>
            <a:r>
              <a:rPr lang="it-IT" dirty="0"/>
              <a:t>) è nato dall’insieme di diverse tecnologie, le principali sono </a:t>
            </a:r>
            <a:r>
              <a:rPr lang="it-IT" dirty="0">
                <a:solidFill>
                  <a:srgbClr val="FF0000"/>
                </a:solidFill>
              </a:rPr>
              <a:t>HTML</a:t>
            </a:r>
            <a:r>
              <a:rPr lang="it-IT" dirty="0"/>
              <a:t>, </a:t>
            </a:r>
            <a:r>
              <a:rPr lang="it-IT" dirty="0">
                <a:solidFill>
                  <a:srgbClr val="FF0000"/>
                </a:solidFill>
              </a:rPr>
              <a:t>URL</a:t>
            </a:r>
            <a:r>
              <a:rPr lang="it-IT" dirty="0" smtClean="0"/>
              <a:t> e </a:t>
            </a:r>
            <a:r>
              <a:rPr lang="it-IT" dirty="0">
                <a:solidFill>
                  <a:srgbClr val="FF0000"/>
                </a:solidFill>
              </a:rPr>
              <a:t>HTTP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2654051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</Template>
  <TotalTime>1145</TotalTime>
  <Words>1966</Words>
  <Application>Microsoft Office PowerPoint</Application>
  <PresentationFormat>Presentazione su schermo (4:3)</PresentationFormat>
  <Paragraphs>188</Paragraphs>
  <Slides>44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44</vt:i4>
      </vt:variant>
    </vt:vector>
  </HeadingPairs>
  <TitlesOfParts>
    <vt:vector size="49" baseType="lpstr">
      <vt:lpstr>Arial</vt:lpstr>
      <vt:lpstr>Wingdings</vt:lpstr>
      <vt:lpstr>Arial Black</vt:lpstr>
      <vt:lpstr>Times New Roman</vt:lpstr>
      <vt:lpstr>slides</vt:lpstr>
      <vt:lpstr>Unità di apprendimento 1</vt:lpstr>
      <vt:lpstr>Unità di apprendimento 1 Lezione 3</vt:lpstr>
      <vt:lpstr>In questa lezione impareremo:</vt:lpstr>
      <vt:lpstr>Presentazione standard di PowerPoint</vt:lpstr>
      <vt:lpstr>HTTP e il modello client/server</vt:lpstr>
      <vt:lpstr>HTTP e il modello client/server</vt:lpstr>
      <vt:lpstr>HTTP e il modello client/server</vt:lpstr>
      <vt:lpstr>HTTP e il modello client/server</vt:lpstr>
      <vt:lpstr>Il protocollo HTTP </vt:lpstr>
      <vt:lpstr>Il protocollo HTTP </vt:lpstr>
      <vt:lpstr>Il protocollo HTTP </vt:lpstr>
      <vt:lpstr>Presentazione standard di PowerPoint</vt:lpstr>
      <vt:lpstr>Tipi di connessioni </vt:lpstr>
      <vt:lpstr>I messaggi HTTP</vt:lpstr>
      <vt:lpstr>Messaggio di richiesta: Request HTTP</vt:lpstr>
      <vt:lpstr>Messaggio di richiesta: Request HTTP</vt:lpstr>
      <vt:lpstr>Messaggio di richiesta: Request HTTP</vt:lpstr>
      <vt:lpstr>Messaggio di richiesta: Request HTTP</vt:lpstr>
      <vt:lpstr>Messaggio di richiesta: Request HTTP</vt:lpstr>
      <vt:lpstr>Intestazione HTTP (header)</vt:lpstr>
      <vt:lpstr>Corpo del messaggio (Message body) </vt:lpstr>
      <vt:lpstr>Messaggio di risposta: Response HTTP </vt:lpstr>
      <vt:lpstr>Messaggio di richiesta: Request HTTP</vt:lpstr>
      <vt:lpstr>Header HTTP </vt:lpstr>
      <vt:lpstr>Header HTTP </vt:lpstr>
      <vt:lpstr>Header HTTP </vt:lpstr>
      <vt:lpstr>Body della risposta </vt:lpstr>
      <vt:lpstr>Metodi (verbi) HTTP</vt:lpstr>
      <vt:lpstr>Header HTTP </vt:lpstr>
      <vt:lpstr>Metodi (verbi) HTTP </vt:lpstr>
      <vt:lpstr>Metodi (verbi) HTTP </vt:lpstr>
      <vt:lpstr>Header HTTP </vt:lpstr>
      <vt:lpstr>Header HTTP </vt:lpstr>
      <vt:lpstr>Le rappresentazioni HTTP</vt:lpstr>
      <vt:lpstr>I codici di stato </vt:lpstr>
      <vt:lpstr>I codici di stato – esempi</vt:lpstr>
      <vt:lpstr>Come vedere il funzionamento di HTTP</vt:lpstr>
      <vt:lpstr>Come vedere il funzionamento di HTTP</vt:lpstr>
      <vt:lpstr>I codici di stato </vt:lpstr>
      <vt:lpstr>cURL</vt:lpstr>
      <vt:lpstr>I codici di stato </vt:lpstr>
      <vt:lpstr>I codici di stato </vt:lpstr>
      <vt:lpstr>Presentazione standard di PowerPoint</vt:lpstr>
      <vt:lpstr>Presentazione standard di PowerPoint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MODULO1</dc:title>
  <dc:creator>.</dc:creator>
  <cp:lastModifiedBy>Utente</cp:lastModifiedBy>
  <cp:revision>380</cp:revision>
  <dcterms:created xsi:type="dcterms:W3CDTF">2007-11-01T08:11:31Z</dcterms:created>
  <dcterms:modified xsi:type="dcterms:W3CDTF">2020-09-28T17:17:00Z</dcterms:modified>
</cp:coreProperties>
</file>