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9" r:id="rId4"/>
    <p:sldId id="283" r:id="rId5"/>
    <p:sldId id="284" r:id="rId6"/>
    <p:sldId id="285" r:id="rId7"/>
    <p:sldId id="287" r:id="rId8"/>
    <p:sldId id="286" r:id="rId9"/>
    <p:sldId id="288" r:id="rId10"/>
    <p:sldId id="260" r:id="rId11"/>
    <p:sldId id="261" r:id="rId12"/>
    <p:sldId id="262" r:id="rId13"/>
    <p:sldId id="263" r:id="rId14"/>
    <p:sldId id="266" r:id="rId15"/>
    <p:sldId id="264" r:id="rId16"/>
    <p:sldId id="269" r:id="rId17"/>
    <p:sldId id="265" r:id="rId18"/>
    <p:sldId id="267" r:id="rId19"/>
    <p:sldId id="271" r:id="rId20"/>
    <p:sldId id="268" r:id="rId21"/>
    <p:sldId id="274" r:id="rId22"/>
    <p:sldId id="275" r:id="rId23"/>
    <p:sldId id="270" r:id="rId24"/>
    <p:sldId id="272" r:id="rId25"/>
    <p:sldId id="276" r:id="rId26"/>
    <p:sldId id="273" r:id="rId27"/>
    <p:sldId id="277" r:id="rId28"/>
    <p:sldId id="278" r:id="rId29"/>
    <p:sldId id="279" r:id="rId30"/>
    <p:sldId id="280" r:id="rId31"/>
    <p:sldId id="282" r:id="rId32"/>
    <p:sldId id="281" r:id="rId33"/>
    <p:sldId id="289" r:id="rId34"/>
    <p:sldId id="290" r:id="rId3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8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CC99"/>
    <a:srgbClr val="FF9933"/>
    <a:srgbClr val="000099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>
        <p:scale>
          <a:sx n="90" d="100"/>
          <a:sy n="90" d="100"/>
        </p:scale>
        <p:origin x="-18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 smtClean="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 smtClean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 smtClean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 smtClean="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Architettura di rete e formati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per lo scambio dei dati</a:t>
            </a:r>
            <a:endParaRPr lang="it-IT" alt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5956300"/>
            <a:ext cx="654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092825"/>
            <a:ext cx="1930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modello </a:t>
            </a:r>
            <a:r>
              <a:rPr lang="it-IT" b="1" dirty="0" err="1" smtClean="0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12968" cy="4619625"/>
          </a:xfrm>
        </p:spPr>
        <p:txBody>
          <a:bodyPr/>
          <a:lstStyle/>
          <a:p>
            <a:r>
              <a:rPr lang="it-IT" sz="2400" dirty="0"/>
              <a:t>Il modello </a:t>
            </a:r>
            <a:r>
              <a:rPr lang="it-IT" sz="2400" dirty="0" err="1">
                <a:solidFill>
                  <a:srgbClr val="FF0000"/>
                </a:solidFill>
              </a:rPr>
              <a:t>client-server</a:t>
            </a:r>
            <a:r>
              <a:rPr lang="it-IT" sz="2400" dirty="0"/>
              <a:t> è costituito </a:t>
            </a:r>
            <a:r>
              <a:rPr lang="it-IT" sz="2400" dirty="0" smtClean="0"/>
              <a:t>da:</a:t>
            </a:r>
          </a:p>
          <a:p>
            <a:pPr lvl="1"/>
            <a:r>
              <a:rPr lang="it-IT" sz="2400" dirty="0" smtClean="0"/>
              <a:t>un </a:t>
            </a:r>
            <a:r>
              <a:rPr lang="it-IT" sz="2400" dirty="0"/>
              <a:t>insieme di </a:t>
            </a:r>
            <a:r>
              <a:rPr lang="it-IT" sz="2400" dirty="0" err="1">
                <a:solidFill>
                  <a:srgbClr val="FF0000"/>
                </a:solidFill>
              </a:rPr>
              <a:t>host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che gestiscono una (o più) </a:t>
            </a:r>
            <a:r>
              <a:rPr lang="it-IT" sz="2400" dirty="0" smtClean="0"/>
              <a:t>risorse</a:t>
            </a:r>
          </a:p>
          <a:p>
            <a:pPr lvl="1"/>
            <a:r>
              <a:rPr lang="it-IT" sz="2400" dirty="0" smtClean="0"/>
              <a:t>i </a:t>
            </a:r>
            <a:r>
              <a:rPr lang="it-IT" sz="2400" dirty="0"/>
              <a:t>serventi o </a:t>
            </a:r>
            <a:r>
              <a:rPr lang="it-IT" sz="2400" dirty="0">
                <a:solidFill>
                  <a:srgbClr val="FF0000"/>
                </a:solidFill>
              </a:rPr>
              <a:t>server</a:t>
            </a:r>
            <a:r>
              <a:rPr lang="it-IT" sz="2400" dirty="0"/>
              <a:t>, e da un insieme di clienti (o client)</a:t>
            </a:r>
            <a:br>
              <a:rPr lang="it-IT" sz="2400" dirty="0"/>
            </a:br>
            <a:endParaRPr lang="it-IT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7647954" cy="255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34448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modello </a:t>
            </a:r>
            <a:r>
              <a:rPr lang="it-IT" b="1" dirty="0" err="1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568952" cy="4619625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smtClean="0"/>
              <a:t>1 </a:t>
            </a:r>
            <a:r>
              <a:rPr lang="it-IT" sz="2000" dirty="0"/>
              <a:t>il </a:t>
            </a:r>
            <a:r>
              <a:rPr lang="it-IT" sz="2000" dirty="0">
                <a:solidFill>
                  <a:srgbClr val="FF0000"/>
                </a:solidFill>
              </a:rPr>
              <a:t>client</a:t>
            </a:r>
            <a:r>
              <a:rPr lang="it-IT" sz="2000" dirty="0"/>
              <a:t> </a:t>
            </a:r>
            <a:r>
              <a:rPr lang="it-IT" sz="2000" i="1" dirty="0"/>
              <a:t>manda </a:t>
            </a:r>
            <a:r>
              <a:rPr lang="it-IT" sz="2000" dirty="0"/>
              <a:t>una richiesta al </a:t>
            </a:r>
            <a:r>
              <a:rPr lang="it-IT" sz="2000" dirty="0">
                <a:solidFill>
                  <a:srgbClr val="FF0000"/>
                </a:solidFill>
              </a:rPr>
              <a:t>server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>2 il </a:t>
            </a:r>
            <a:r>
              <a:rPr lang="it-IT" sz="2000" dirty="0">
                <a:solidFill>
                  <a:srgbClr val="FF0000"/>
                </a:solidFill>
              </a:rPr>
              <a:t>server</a:t>
            </a:r>
            <a:r>
              <a:rPr lang="it-IT" sz="2000" dirty="0"/>
              <a:t> (in attesa) </a:t>
            </a:r>
            <a:r>
              <a:rPr lang="it-IT" sz="2000" i="1" dirty="0"/>
              <a:t>riceve </a:t>
            </a:r>
            <a:r>
              <a:rPr lang="it-IT" sz="2000" dirty="0"/>
              <a:t>la </a:t>
            </a:r>
            <a:r>
              <a:rPr lang="it-IT" sz="2000" dirty="0" smtClean="0"/>
              <a:t>richiesta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>3 il </a:t>
            </a:r>
            <a:r>
              <a:rPr lang="it-IT" sz="2000" dirty="0">
                <a:solidFill>
                  <a:srgbClr val="FF0000"/>
                </a:solidFill>
              </a:rPr>
              <a:t>server</a:t>
            </a:r>
            <a:r>
              <a:rPr lang="it-IT" sz="2000" dirty="0"/>
              <a:t> </a:t>
            </a:r>
            <a:r>
              <a:rPr lang="it-IT" sz="2000" i="1" dirty="0"/>
              <a:t>esegue </a:t>
            </a:r>
            <a:r>
              <a:rPr lang="it-IT" sz="2000" dirty="0"/>
              <a:t>il servizio richiesto (generando un </a:t>
            </a:r>
            <a:r>
              <a:rPr lang="it-IT" sz="2000" dirty="0" err="1"/>
              <a:t>thread</a:t>
            </a:r>
            <a:r>
              <a:rPr lang="it-IT" sz="2000" dirty="0"/>
              <a:t> concorrente</a:t>
            </a:r>
            <a:r>
              <a:rPr lang="it-IT" sz="2000" dirty="0" smtClean="0"/>
              <a:t>)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>4 il </a:t>
            </a:r>
            <a:r>
              <a:rPr lang="it-IT" sz="2000" dirty="0">
                <a:solidFill>
                  <a:srgbClr val="FF0000"/>
                </a:solidFill>
              </a:rPr>
              <a:t>server</a:t>
            </a:r>
            <a:r>
              <a:rPr lang="it-IT" sz="2000" dirty="0"/>
              <a:t> </a:t>
            </a:r>
            <a:r>
              <a:rPr lang="it-IT" sz="2000" i="1" dirty="0"/>
              <a:t>manda una risposta </a:t>
            </a:r>
            <a:r>
              <a:rPr lang="it-IT" sz="2000" dirty="0"/>
              <a:t>ed eventualmente dei </a:t>
            </a:r>
            <a:r>
              <a:rPr lang="it-IT" sz="2000" dirty="0" smtClean="0"/>
              <a:t>dati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>5 il </a:t>
            </a:r>
            <a:r>
              <a:rPr lang="it-IT" sz="2000" dirty="0">
                <a:solidFill>
                  <a:srgbClr val="FF0000"/>
                </a:solidFill>
              </a:rPr>
              <a:t>client</a:t>
            </a:r>
            <a:r>
              <a:rPr lang="it-IT" sz="2000" dirty="0"/>
              <a:t> </a:t>
            </a:r>
            <a:r>
              <a:rPr lang="it-IT" sz="2000" i="1" dirty="0"/>
              <a:t>riceve </a:t>
            </a:r>
            <a:r>
              <a:rPr lang="it-IT" sz="2000" dirty="0"/>
              <a:t>la risposta ed eventualmente i </a:t>
            </a:r>
            <a:r>
              <a:rPr lang="it-IT" sz="2000" dirty="0" smtClean="0"/>
              <a:t>dati</a:t>
            </a:r>
            <a:r>
              <a:rPr lang="it-IT" sz="1800" dirty="0"/>
              <a:t/>
            </a:r>
            <a:br>
              <a:rPr lang="it-IT" sz="1800" dirty="0"/>
            </a:br>
            <a:endParaRPr lang="it-IT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771075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75268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Distinzione tra server e </a:t>
            </a:r>
            <a:r>
              <a:rPr lang="it-IT" b="1" dirty="0" smtClean="0"/>
              <a:t>client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905000"/>
            <a:ext cx="7918648" cy="4619625"/>
          </a:xfrm>
        </p:spPr>
        <p:txBody>
          <a:bodyPr/>
          <a:lstStyle/>
          <a:p>
            <a:r>
              <a:rPr lang="it-IT" sz="2800" dirty="0"/>
              <a:t>Un programma chiamato </a:t>
            </a:r>
            <a:r>
              <a:rPr lang="it-IT" sz="2800" dirty="0">
                <a:solidFill>
                  <a:srgbClr val="FF0000"/>
                </a:solidFill>
              </a:rPr>
              <a:t>client</a:t>
            </a:r>
            <a:r>
              <a:rPr lang="it-IT" sz="2800" dirty="0"/>
              <a:t> richiede dei servizi a </a:t>
            </a:r>
            <a:r>
              <a:rPr lang="it-IT" sz="2800" dirty="0" smtClean="0"/>
              <a:t>un altro </a:t>
            </a:r>
            <a:r>
              <a:rPr lang="it-IT" sz="2800" dirty="0"/>
              <a:t>programma chiamato </a:t>
            </a:r>
            <a:r>
              <a:rPr lang="it-IT" sz="2800" dirty="0" smtClean="0"/>
              <a:t>server </a:t>
            </a:r>
          </a:p>
          <a:p>
            <a:r>
              <a:rPr lang="it-IT" sz="2800" dirty="0" smtClean="0"/>
              <a:t>Quest’ultimo </a:t>
            </a:r>
            <a:r>
              <a:rPr lang="it-IT" sz="2800" dirty="0"/>
              <a:t>è ospitato su un computer chiamato </a:t>
            </a:r>
            <a:r>
              <a:rPr lang="it-IT" sz="2800" dirty="0" err="1">
                <a:solidFill>
                  <a:srgbClr val="FF0000"/>
                </a:solidFill>
              </a:rPr>
              <a:t>host</a:t>
            </a:r>
            <a:r>
              <a:rPr lang="it-IT" sz="2800" dirty="0"/>
              <a:t> ed è in ascolto tramite un </a:t>
            </a:r>
            <a:r>
              <a:rPr lang="it-IT" sz="2800" dirty="0" smtClean="0"/>
              <a:t> </a:t>
            </a:r>
            <a:r>
              <a:rPr lang="it-IT" sz="2800" dirty="0" err="1">
                <a:solidFill>
                  <a:srgbClr val="FF0000"/>
                </a:solidFill>
              </a:rPr>
              <a:t>socket</a:t>
            </a:r>
            <a:r>
              <a:rPr lang="it-IT" sz="2800" dirty="0"/>
              <a:t> </a:t>
            </a:r>
            <a:r>
              <a:rPr lang="it-IT" sz="2800" dirty="0" smtClean="0"/>
              <a:t> </a:t>
            </a:r>
            <a:r>
              <a:rPr lang="it-IT" sz="2800" dirty="0"/>
              <a:t>su una determinata porta, in </a:t>
            </a:r>
            <a:r>
              <a:rPr lang="it-IT" sz="2800" dirty="0" smtClean="0"/>
              <a:t>attesa che </a:t>
            </a:r>
            <a:r>
              <a:rPr lang="it-IT" sz="2800" dirty="0"/>
              <a:t>un </a:t>
            </a:r>
            <a:r>
              <a:rPr lang="it-IT" sz="2800" dirty="0">
                <a:solidFill>
                  <a:srgbClr val="FF0000"/>
                </a:solidFill>
              </a:rPr>
              <a:t>client</a:t>
            </a:r>
            <a:r>
              <a:rPr lang="it-IT" sz="2800" dirty="0"/>
              <a:t> richieda la </a:t>
            </a:r>
            <a:r>
              <a:rPr lang="it-IT" sz="2800" dirty="0" smtClean="0"/>
              <a:t>connessione</a:t>
            </a:r>
          </a:p>
          <a:p>
            <a:r>
              <a:rPr lang="it-IT" sz="2800" dirty="0" smtClean="0"/>
              <a:t>il </a:t>
            </a:r>
            <a:r>
              <a:rPr lang="it-IT" sz="2800" dirty="0">
                <a:solidFill>
                  <a:srgbClr val="FF0000"/>
                </a:solidFill>
              </a:rPr>
              <a:t>client</a:t>
            </a:r>
            <a:r>
              <a:rPr lang="it-IT" sz="2800" dirty="0"/>
              <a:t> invia </a:t>
            </a:r>
            <a:r>
              <a:rPr lang="it-IT" sz="2800" dirty="0" smtClean="0"/>
              <a:t>la richiesta </a:t>
            </a:r>
            <a:r>
              <a:rPr lang="it-IT" sz="2800" dirty="0"/>
              <a:t>al server tentando la connessione proprio tramite tale porta, quella cioè su cui il </a:t>
            </a:r>
            <a:r>
              <a:rPr lang="it-IT" sz="2800" dirty="0">
                <a:solidFill>
                  <a:srgbClr val="FF0000"/>
                </a:solidFill>
              </a:rPr>
              <a:t>server</a:t>
            </a:r>
            <a:r>
              <a:rPr lang="it-IT" sz="2800" dirty="0"/>
              <a:t> è in </a:t>
            </a:r>
            <a:r>
              <a:rPr lang="it-IT" sz="2800" dirty="0" smtClean="0"/>
              <a:t>ascolto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70756068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Distinzione tra server e client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905000"/>
            <a:ext cx="8208912" cy="4619625"/>
          </a:xfrm>
        </p:spPr>
        <p:txBody>
          <a:bodyPr/>
          <a:lstStyle/>
          <a:p>
            <a:r>
              <a:rPr lang="it-IT" sz="2800" dirty="0"/>
              <a:t>Un </a:t>
            </a:r>
            <a:r>
              <a:rPr lang="it-IT" sz="2800" dirty="0" smtClean="0"/>
              <a:t>client </a:t>
            </a:r>
            <a:r>
              <a:rPr lang="it-IT" sz="2800" dirty="0"/>
              <a:t>per comunicare con un server usando il protocollo </a:t>
            </a:r>
            <a:r>
              <a:rPr lang="it-IT" sz="2800" dirty="0">
                <a:solidFill>
                  <a:srgbClr val="FF0000"/>
                </a:solidFill>
              </a:rPr>
              <a:t>TCP/IP</a:t>
            </a:r>
            <a:r>
              <a:rPr lang="it-IT" sz="2800" dirty="0"/>
              <a:t> </a:t>
            </a:r>
            <a:r>
              <a:rPr lang="it-IT" sz="2800" dirty="0" smtClean="0"/>
              <a:t>deve “connettersi</a:t>
            </a:r>
            <a:r>
              <a:rPr lang="it-IT" sz="2800" dirty="0"/>
              <a:t>” al </a:t>
            </a:r>
            <a:r>
              <a:rPr lang="it-IT" sz="2800" dirty="0" err="1">
                <a:solidFill>
                  <a:srgbClr val="FF0000"/>
                </a:solidFill>
              </a:rPr>
              <a:t>socket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/>
              <a:t>dell’host</a:t>
            </a:r>
            <a:r>
              <a:rPr lang="it-IT" sz="2800" dirty="0"/>
              <a:t> dove il server è in esecuzione specificando l’indirizzo</a:t>
            </a:r>
            <a:br>
              <a:rPr lang="it-IT" sz="2800" dirty="0"/>
            </a:br>
            <a:r>
              <a:rPr lang="it-IT" dirty="0"/>
              <a:t>IP della macchina e il numero di porta sulla quale il server è in ascolto.</a:t>
            </a:r>
            <a:br>
              <a:rPr lang="it-IT" dirty="0"/>
            </a:b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805209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82597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Comunicazione </a:t>
            </a:r>
            <a:r>
              <a:rPr lang="it-IT" b="1" dirty="0" err="1"/>
              <a:t>unicast</a:t>
            </a:r>
            <a:r>
              <a:rPr lang="it-IT" b="1" dirty="0"/>
              <a:t> e </a:t>
            </a:r>
            <a:r>
              <a:rPr lang="it-IT" b="1" dirty="0" smtClean="0"/>
              <a:t>multicast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Ora che è stato introdotto il concetto </a:t>
            </a:r>
            <a:r>
              <a:rPr lang="it-IT" sz="2800" dirty="0" err="1"/>
              <a:t>client-server</a:t>
            </a:r>
            <a:r>
              <a:rPr lang="it-IT" sz="2800" dirty="0"/>
              <a:t>, possiamo passare a distinguere due tipi di comunicazione</a:t>
            </a:r>
            <a:r>
              <a:rPr lang="it-IT" sz="2800" dirty="0" smtClean="0"/>
              <a:t>:</a:t>
            </a:r>
          </a:p>
          <a:p>
            <a:r>
              <a:rPr lang="it-IT" sz="2800" dirty="0" err="1" smtClean="0">
                <a:solidFill>
                  <a:srgbClr val="FF0000"/>
                </a:solidFill>
              </a:rPr>
              <a:t>unicast</a:t>
            </a:r>
            <a:r>
              <a:rPr lang="it-IT" sz="2800" dirty="0"/>
              <a:t>: il server comunica con un solo client alla volta accettando una richiesta di </a:t>
            </a:r>
            <a:r>
              <a:rPr lang="it-IT" sz="2800" dirty="0" smtClean="0"/>
              <a:t>connessione solo </a:t>
            </a:r>
            <a:r>
              <a:rPr lang="it-IT" sz="2800" dirty="0"/>
              <a:t>se nessun altro client è già </a:t>
            </a:r>
            <a:r>
              <a:rPr lang="it-IT" sz="2800" dirty="0" smtClean="0"/>
              <a:t>connesso</a:t>
            </a:r>
          </a:p>
          <a:p>
            <a:r>
              <a:rPr lang="it-IT" sz="2800" dirty="0" smtClean="0">
                <a:solidFill>
                  <a:srgbClr val="FF0000"/>
                </a:solidFill>
              </a:rPr>
              <a:t>multicast</a:t>
            </a:r>
            <a:r>
              <a:rPr lang="it-IT" sz="2800" dirty="0"/>
              <a:t>: al server possono essere connessi più client </a:t>
            </a:r>
            <a:r>
              <a:rPr lang="it-IT" sz="2800" dirty="0" smtClean="0"/>
              <a:t>contemporaneamente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40545043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Distinzione tra server e client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39499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82597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Livelli e </a:t>
            </a:r>
            <a:r>
              <a:rPr lang="it-IT" b="1" dirty="0" smtClean="0"/>
              <a:t>strati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architetture </a:t>
            </a:r>
            <a:r>
              <a:rPr lang="it-IT" dirty="0" err="1"/>
              <a:t>client-server</a:t>
            </a:r>
            <a:r>
              <a:rPr lang="it-IT" dirty="0"/>
              <a:t> sono normalmente organizzate </a:t>
            </a:r>
            <a:r>
              <a:rPr lang="it-IT" dirty="0" smtClean="0"/>
              <a:t>in </a:t>
            </a:r>
            <a:r>
              <a:rPr lang="it-IT" dirty="0"/>
              <a:t>tre strati o livelli (modello </a:t>
            </a:r>
            <a:r>
              <a:rPr lang="it-IT" dirty="0" err="1"/>
              <a:t>three-tier</a:t>
            </a:r>
            <a:r>
              <a:rPr lang="it-IT" dirty="0"/>
              <a:t>):</a:t>
            </a:r>
            <a:br>
              <a:rPr lang="it-IT" dirty="0"/>
            </a:br>
            <a:r>
              <a:rPr lang="it-IT" dirty="0"/>
              <a:t>◗ </a:t>
            </a:r>
            <a:r>
              <a:rPr lang="it-IT" dirty="0">
                <a:solidFill>
                  <a:srgbClr val="FF0000"/>
                </a:solidFill>
              </a:rPr>
              <a:t>front-end</a:t>
            </a:r>
            <a:r>
              <a:rPr lang="it-IT" dirty="0"/>
              <a:t> o </a:t>
            </a:r>
            <a:r>
              <a:rPr lang="it-IT" dirty="0" err="1"/>
              <a:t>presentation</a:t>
            </a:r>
            <a:r>
              <a:rPr lang="it-IT" dirty="0"/>
              <a:t> </a:t>
            </a:r>
            <a:r>
              <a:rPr lang="it-IT" dirty="0" err="1"/>
              <a:t>tier</a:t>
            </a:r>
            <a:r>
              <a:rPr lang="it-IT" dirty="0"/>
              <a:t>: è l’interfaccia verso l’utente;</a:t>
            </a:r>
            <a:br>
              <a:rPr lang="it-IT" dirty="0"/>
            </a:br>
            <a:r>
              <a:rPr lang="it-IT" dirty="0"/>
              <a:t>◗ logica applicativa o </a:t>
            </a:r>
            <a:r>
              <a:rPr lang="it-IT" dirty="0">
                <a:solidFill>
                  <a:srgbClr val="FF0000"/>
                </a:solidFill>
              </a:rPr>
              <a:t>middle </a:t>
            </a:r>
            <a:r>
              <a:rPr lang="it-IT" dirty="0" err="1">
                <a:solidFill>
                  <a:srgbClr val="FF0000"/>
                </a:solidFill>
              </a:rPr>
              <a:t>tier</a:t>
            </a:r>
            <a:r>
              <a:rPr lang="it-IT" dirty="0"/>
              <a:t>;</a:t>
            </a:r>
            <a:br>
              <a:rPr lang="it-IT" dirty="0"/>
            </a:br>
            <a:r>
              <a:rPr lang="it-IT" dirty="0"/>
              <a:t>◗ </a:t>
            </a:r>
            <a:r>
              <a:rPr lang="it-IT" dirty="0">
                <a:solidFill>
                  <a:srgbClr val="FF0000"/>
                </a:solidFill>
              </a:rPr>
              <a:t>back-end</a:t>
            </a:r>
            <a:r>
              <a:rPr lang="it-IT" dirty="0"/>
              <a:t> con l’accesso alle risorse/ai dati, anche detto data </a:t>
            </a:r>
            <a:r>
              <a:rPr lang="it-IT" dirty="0" err="1"/>
              <a:t>tier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561592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Livelli e </a:t>
            </a:r>
            <a:r>
              <a:rPr lang="it-IT" b="1" dirty="0" smtClean="0"/>
              <a:t>strati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Presentation </a:t>
            </a:r>
            <a:r>
              <a:rPr lang="it-IT" dirty="0" err="1">
                <a:solidFill>
                  <a:srgbClr val="FF0000"/>
                </a:solidFill>
              </a:rPr>
              <a:t>Layer</a:t>
            </a:r>
            <a:r>
              <a:rPr lang="it-IT" dirty="0">
                <a:solidFill>
                  <a:srgbClr val="FF0000"/>
                </a:solidFill>
              </a:rPr>
              <a:t> (PL): </a:t>
            </a:r>
            <a:r>
              <a:rPr lang="it-IT" dirty="0"/>
              <a:t>è composta dall’insieme delle procedure o moduli dedicate all’acquisizione e alla presentazione dei dati all’utente (maschere di input, organizzazione di tabelle </a:t>
            </a:r>
            <a:r>
              <a:rPr lang="it-IT" dirty="0" smtClean="0"/>
              <a:t>e tabulati </a:t>
            </a:r>
            <a:r>
              <a:rPr lang="it-IT" dirty="0"/>
              <a:t>video/cartacei).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82597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Livelli e </a:t>
            </a:r>
            <a:r>
              <a:rPr lang="it-IT" b="1" dirty="0" smtClean="0"/>
              <a:t>strati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Resource Management </a:t>
            </a:r>
            <a:r>
              <a:rPr lang="it-IT" dirty="0" err="1">
                <a:solidFill>
                  <a:srgbClr val="FF0000"/>
                </a:solidFill>
              </a:rPr>
              <a:t>Layer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è composto dall’insieme delle procedure che gestiscono i </a:t>
            </a:r>
            <a:r>
              <a:rPr lang="it-IT" dirty="0" smtClean="0"/>
              <a:t>dati, cioè </a:t>
            </a:r>
            <a:r>
              <a:rPr lang="it-IT" dirty="0"/>
              <a:t>memorizzano e recuperano le informazioni persistenti dagli archivi di massa delle basi</a:t>
            </a:r>
            <a:br>
              <a:rPr lang="it-IT" dirty="0"/>
            </a:br>
            <a:r>
              <a:rPr lang="it-IT" dirty="0"/>
              <a:t>di dati.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561592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Livelli e </a:t>
            </a:r>
            <a:r>
              <a:rPr lang="it-IT" b="1" dirty="0" smtClean="0"/>
              <a:t>strati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Business </a:t>
            </a:r>
            <a:r>
              <a:rPr lang="it-IT" dirty="0" err="1">
                <a:solidFill>
                  <a:srgbClr val="FF0000"/>
                </a:solidFill>
              </a:rPr>
              <a:t>Logic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Layer</a:t>
            </a:r>
            <a:r>
              <a:rPr lang="it-IT" dirty="0">
                <a:solidFill>
                  <a:srgbClr val="FF0000"/>
                </a:solidFill>
              </a:rPr>
              <a:t> (BLL) o Resource Management </a:t>
            </a:r>
            <a:r>
              <a:rPr lang="it-IT" dirty="0" err="1">
                <a:solidFill>
                  <a:srgbClr val="FF0000"/>
                </a:solidFill>
              </a:rPr>
              <a:t>Layer</a:t>
            </a:r>
            <a:r>
              <a:rPr lang="it-IT" dirty="0">
                <a:solidFill>
                  <a:srgbClr val="FF0000"/>
                </a:solidFill>
              </a:rPr>
              <a:t> (RML): </a:t>
            </a:r>
            <a:r>
              <a:rPr lang="it-IT" dirty="0"/>
              <a:t>è il “corpo centrale” </a:t>
            </a:r>
            <a:r>
              <a:rPr lang="it-IT" dirty="0" smtClean="0"/>
              <a:t>della applicazione </a:t>
            </a:r>
            <a:r>
              <a:rPr lang="it-IT" dirty="0"/>
              <a:t>che comprende la logica della elaborazione e le definizione delle relazioni esistenti tra le diverse entità.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640767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Unità di apprendimento 1</a:t>
            </a:r>
            <a:br>
              <a:rPr lang="it-IT" altLang="it-IT" dirty="0" smtClean="0"/>
            </a:br>
            <a:r>
              <a:rPr lang="it-IT" altLang="it-IT" dirty="0" smtClean="0">
                <a:solidFill>
                  <a:srgbClr val="FF6600"/>
                </a:solidFill>
              </a:rPr>
              <a:t>Lezione </a:t>
            </a:r>
            <a:r>
              <a:rPr lang="it-IT" altLang="it-IT" dirty="0" smtClean="0">
                <a:solidFill>
                  <a:srgbClr val="FF6600"/>
                </a:solidFill>
              </a:rPr>
              <a:t>4</a:t>
            </a:r>
            <a:endParaRPr lang="it-IT" altLang="it-IT" dirty="0" smtClean="0">
              <a:solidFill>
                <a:srgbClr val="FF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Le applicazioni Web </a:t>
            </a:r>
          </a:p>
          <a:p>
            <a:r>
              <a:rPr lang="it-IT" b="1" dirty="0"/>
              <a:t>e il modello </a:t>
            </a:r>
            <a:r>
              <a:rPr lang="it-IT" b="1" dirty="0" err="1"/>
              <a:t>client-server</a:t>
            </a:r>
            <a:r>
              <a:rPr lang="it-IT" dirty="0"/>
              <a:t/>
            </a:r>
            <a:br>
              <a:rPr lang="it-IT" dirty="0"/>
            </a:br>
            <a:endParaRPr lang="it-IT" altLang="it-IT" dirty="0" smtClean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a un livello – 1 </a:t>
            </a:r>
            <a:r>
              <a:rPr lang="it-IT" b="1" dirty="0" err="1" smtClean="0"/>
              <a:t>tier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88840"/>
            <a:ext cx="3744416" cy="412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1592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a due livelli – 2 </a:t>
            </a:r>
            <a:r>
              <a:rPr lang="it-IT" b="1" dirty="0" err="1" smtClean="0"/>
              <a:t>tier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 l’avvento delle reti </a:t>
            </a:r>
            <a:r>
              <a:rPr lang="it-IT" dirty="0" smtClean="0"/>
              <a:t>locali sono </a:t>
            </a:r>
            <a:r>
              <a:rPr lang="it-IT" dirty="0"/>
              <a:t>nate le architetture </a:t>
            </a:r>
            <a:r>
              <a:rPr lang="it-IT" dirty="0" err="1"/>
              <a:t>client-server</a:t>
            </a:r>
            <a:r>
              <a:rPr lang="it-IT" dirty="0"/>
              <a:t> dove le funzionalità e </a:t>
            </a:r>
            <a:r>
              <a:rPr lang="it-IT" dirty="0" smtClean="0"/>
              <a:t>le responsabilità </a:t>
            </a:r>
            <a:r>
              <a:rPr lang="it-IT" dirty="0"/>
              <a:t>erano suddivise su due livelli:</a:t>
            </a:r>
            <a:br>
              <a:rPr lang="it-IT" dirty="0"/>
            </a:br>
            <a:r>
              <a:rPr lang="it-IT" dirty="0"/>
              <a:t>◗ un livello server;</a:t>
            </a:r>
            <a:br>
              <a:rPr lang="it-IT" dirty="0"/>
            </a:br>
            <a:r>
              <a:rPr lang="it-IT" dirty="0"/>
              <a:t>◗ un livello client.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800417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a due livelli – 2 </a:t>
            </a:r>
            <a:r>
              <a:rPr lang="it-IT" b="1" dirty="0" err="1" smtClean="0"/>
              <a:t>tier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05000"/>
            <a:ext cx="7990656" cy="4619625"/>
          </a:xfrm>
        </p:spPr>
        <p:txBody>
          <a:bodyPr/>
          <a:lstStyle/>
          <a:p>
            <a:r>
              <a:rPr lang="it-IT" dirty="0"/>
              <a:t>l modello </a:t>
            </a:r>
            <a:r>
              <a:rPr lang="it-IT" dirty="0" err="1" smtClean="0">
                <a:solidFill>
                  <a:srgbClr val="FF0000"/>
                </a:solidFill>
              </a:rPr>
              <a:t>thin</a:t>
            </a:r>
            <a:r>
              <a:rPr lang="it-IT" dirty="0" smtClean="0">
                <a:solidFill>
                  <a:srgbClr val="FF0000"/>
                </a:solidFill>
              </a:rPr>
              <a:t>-client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dirty="0"/>
              <a:t>server è responsabile della logica applicativa e gestione dei dati </a:t>
            </a:r>
            <a:endParaRPr lang="it-IT" dirty="0" smtClean="0"/>
          </a:p>
          <a:p>
            <a:pPr lvl="1"/>
            <a:r>
              <a:rPr lang="it-IT" dirty="0" smtClean="0"/>
              <a:t>il </a:t>
            </a:r>
            <a:r>
              <a:rPr lang="it-IT" dirty="0"/>
              <a:t>client è responsabile </a:t>
            </a:r>
            <a:r>
              <a:rPr lang="it-IT" dirty="0" smtClean="0"/>
              <a:t>della                      esecuzione </a:t>
            </a:r>
            <a:r>
              <a:rPr lang="it-IT" dirty="0"/>
              <a:t>del software </a:t>
            </a:r>
            <a:r>
              <a:rPr lang="it-IT" dirty="0" smtClean="0"/>
              <a:t>                                    di </a:t>
            </a:r>
            <a:r>
              <a:rPr lang="it-IT" dirty="0"/>
              <a:t>presentazione.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68959"/>
            <a:ext cx="31813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04862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a due livelli – 2 </a:t>
            </a:r>
            <a:r>
              <a:rPr lang="it-IT" b="1" dirty="0" err="1"/>
              <a:t>tier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modello </a:t>
            </a:r>
            <a:r>
              <a:rPr lang="it-IT" dirty="0" err="1">
                <a:solidFill>
                  <a:srgbClr val="FF0000"/>
                </a:solidFill>
              </a:rPr>
              <a:t>thick</a:t>
            </a:r>
            <a:r>
              <a:rPr lang="it-IT" dirty="0">
                <a:solidFill>
                  <a:srgbClr val="FF0000"/>
                </a:solidFill>
              </a:rPr>
              <a:t>-client</a:t>
            </a:r>
            <a:r>
              <a:rPr lang="it-IT" dirty="0"/>
              <a:t> (o </a:t>
            </a:r>
            <a:r>
              <a:rPr lang="it-IT" dirty="0" err="1"/>
              <a:t>fat</a:t>
            </a:r>
            <a:r>
              <a:rPr lang="it-IT" dirty="0"/>
              <a:t>-client</a:t>
            </a:r>
            <a:r>
              <a:rPr lang="it-IT" dirty="0" smtClean="0"/>
              <a:t>)</a:t>
            </a:r>
          </a:p>
          <a:p>
            <a:pPr lvl="1"/>
            <a:r>
              <a:rPr lang="it-IT" sz="2800" dirty="0" smtClean="0"/>
              <a:t>il </a:t>
            </a:r>
            <a:r>
              <a:rPr lang="it-IT" sz="2800" dirty="0">
                <a:solidFill>
                  <a:srgbClr val="FF0000"/>
                </a:solidFill>
              </a:rPr>
              <a:t>server</a:t>
            </a:r>
            <a:r>
              <a:rPr lang="it-IT" sz="2800" dirty="0"/>
              <a:t> è responsabile della gestione </a:t>
            </a:r>
            <a:r>
              <a:rPr lang="it-IT" sz="2800" dirty="0" smtClean="0"/>
              <a:t>dei dati </a:t>
            </a:r>
          </a:p>
          <a:p>
            <a:pPr lvl="1"/>
            <a:r>
              <a:rPr lang="it-IT" sz="2800" dirty="0" smtClean="0"/>
              <a:t>il </a:t>
            </a:r>
            <a:r>
              <a:rPr lang="it-IT" sz="2800" dirty="0">
                <a:solidFill>
                  <a:srgbClr val="FF0000"/>
                </a:solidFill>
              </a:rPr>
              <a:t>client</a:t>
            </a:r>
            <a:r>
              <a:rPr lang="it-IT" sz="2800" dirty="0"/>
              <a:t> è responsabile </a:t>
            </a:r>
            <a:endParaRPr lang="it-IT" sz="2800" dirty="0" smtClean="0"/>
          </a:p>
          <a:p>
            <a:pPr marL="457200" lvl="1" indent="0">
              <a:buNone/>
            </a:pPr>
            <a:r>
              <a:rPr lang="it-IT" sz="2800" dirty="0"/>
              <a:t> </a:t>
            </a:r>
            <a:r>
              <a:rPr lang="it-IT" sz="2800" dirty="0" smtClean="0"/>
              <a:t> di </a:t>
            </a:r>
            <a:r>
              <a:rPr lang="it-IT" sz="2800" dirty="0"/>
              <a:t>presentazione e </a:t>
            </a:r>
            <a:endParaRPr lang="it-IT" sz="2800" dirty="0" smtClean="0"/>
          </a:p>
          <a:p>
            <a:pPr marL="457200" lvl="1" indent="0">
              <a:buNone/>
            </a:pPr>
            <a:r>
              <a:rPr lang="it-IT" sz="2800" dirty="0"/>
              <a:t> </a:t>
            </a:r>
            <a:r>
              <a:rPr lang="it-IT" sz="2800" dirty="0" smtClean="0"/>
              <a:t> logica </a:t>
            </a:r>
            <a:r>
              <a:rPr lang="it-IT" sz="2800" dirty="0"/>
              <a:t>applicativa.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0968"/>
            <a:ext cx="27813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0767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a due livelli – 2 </a:t>
            </a:r>
            <a:r>
              <a:rPr lang="it-IT" b="1" dirty="0" err="1"/>
              <a:t>tier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limite delle architetture client/server a due livelli è che sono poco </a:t>
            </a:r>
            <a:r>
              <a:rPr lang="it-IT" dirty="0" smtClean="0"/>
              <a:t>scalabili</a:t>
            </a:r>
          </a:p>
          <a:p>
            <a:r>
              <a:rPr lang="it-IT" dirty="0" smtClean="0"/>
              <a:t>il </a:t>
            </a:r>
            <a:r>
              <a:rPr lang="it-IT" dirty="0"/>
              <a:t>server deve gestire la connessione e lo stato della sessione di ciascun </a:t>
            </a:r>
            <a:r>
              <a:rPr lang="it-IT" dirty="0" smtClean="0"/>
              <a:t>client</a:t>
            </a:r>
          </a:p>
          <a:p>
            <a:r>
              <a:rPr lang="it-IT" dirty="0" smtClean="0"/>
              <a:t>questo </a:t>
            </a:r>
            <a:r>
              <a:rPr lang="it-IT" dirty="0"/>
              <a:t>carico </a:t>
            </a:r>
            <a:r>
              <a:rPr lang="it-IT" dirty="0" smtClean="0"/>
              <a:t>di elaborazione </a:t>
            </a:r>
            <a:r>
              <a:rPr lang="it-IT" dirty="0"/>
              <a:t>porta alla limitazione del numero limitato di client che possono essere gestiti</a:t>
            </a:r>
            <a:br>
              <a:rPr lang="it-IT" dirty="0"/>
            </a:br>
            <a:r>
              <a:rPr lang="it-IT" dirty="0"/>
              <a:t>contemporaneamente.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800417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696200" cy="1143000"/>
          </a:xfrm>
        </p:spPr>
        <p:txBody>
          <a:bodyPr/>
          <a:lstStyle/>
          <a:p>
            <a:r>
              <a:rPr lang="it-IT" b="1" dirty="0"/>
              <a:t>Architettura a tre livelli – 3 </a:t>
            </a:r>
            <a:r>
              <a:rPr lang="it-IT" b="1" dirty="0" err="1" smtClean="0"/>
              <a:t>tier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640960" cy="4619625"/>
          </a:xfrm>
        </p:spPr>
        <p:txBody>
          <a:bodyPr/>
          <a:lstStyle/>
          <a:p>
            <a:r>
              <a:rPr lang="it-IT" dirty="0"/>
              <a:t>A partire dagli anni Novanta l’architettura </a:t>
            </a:r>
            <a:r>
              <a:rPr lang="it-IT" dirty="0" err="1">
                <a:solidFill>
                  <a:srgbClr val="FF0000"/>
                </a:solidFill>
              </a:rPr>
              <a:t>client-server</a:t>
            </a:r>
            <a:r>
              <a:rPr lang="it-IT" dirty="0"/>
              <a:t> è a </a:t>
            </a:r>
            <a:r>
              <a:rPr lang="it-IT" dirty="0" smtClean="0"/>
              <a:t>tre livelli</a:t>
            </a:r>
          </a:p>
          <a:p>
            <a:r>
              <a:rPr lang="it-IT" dirty="0" smtClean="0"/>
              <a:t>ogni </a:t>
            </a:r>
            <a:r>
              <a:rPr lang="it-IT" dirty="0"/>
              <a:t>livello corrisponde uno strato </a:t>
            </a:r>
            <a:r>
              <a:rPr lang="it-IT" dirty="0" smtClean="0"/>
              <a:t>architetturale:</a:t>
            </a:r>
            <a:r>
              <a:rPr lang="it-IT" dirty="0"/>
              <a:t/>
            </a:r>
            <a:br>
              <a:rPr lang="it-IT" dirty="0"/>
            </a:br>
            <a:r>
              <a:rPr lang="it-IT" sz="2800" dirty="0"/>
              <a:t>◗ </a:t>
            </a:r>
            <a:r>
              <a:rPr lang="it-IT" sz="2800" dirty="0">
                <a:solidFill>
                  <a:srgbClr val="FF0000"/>
                </a:solidFill>
              </a:rPr>
              <a:t>front-end o </a:t>
            </a:r>
            <a:r>
              <a:rPr lang="it-IT" sz="2800" dirty="0" err="1">
                <a:solidFill>
                  <a:srgbClr val="FF0000"/>
                </a:solidFill>
              </a:rPr>
              <a:t>presentation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tier</a:t>
            </a:r>
            <a:r>
              <a:rPr lang="it-IT" sz="2800" dirty="0"/>
              <a:t>: è l’interfaccia verso l’utente;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dirty="0">
                <a:solidFill>
                  <a:srgbClr val="FF0000"/>
                </a:solidFill>
              </a:rPr>
              <a:t>logica applicativa </a:t>
            </a:r>
            <a:r>
              <a:rPr lang="it-IT" sz="2800" dirty="0"/>
              <a:t>o middle </a:t>
            </a:r>
            <a:r>
              <a:rPr lang="it-IT" sz="2800" dirty="0" err="1"/>
              <a:t>tier</a:t>
            </a:r>
            <a:r>
              <a:rPr lang="it-IT" sz="2800" dirty="0"/>
              <a:t> (business-</a:t>
            </a:r>
            <a:r>
              <a:rPr lang="it-IT" sz="2800" dirty="0" err="1"/>
              <a:t>tier</a:t>
            </a:r>
            <a:r>
              <a:rPr lang="it-IT" sz="2800" dirty="0"/>
              <a:t>);</a:t>
            </a:r>
            <a:br>
              <a:rPr lang="it-IT" sz="2800" dirty="0"/>
            </a:br>
            <a:r>
              <a:rPr lang="it-IT" sz="2800" dirty="0"/>
              <a:t>◗ back-end con l’accesso alle risorse/ai dati, anche detto </a:t>
            </a:r>
            <a:r>
              <a:rPr lang="it-IT" sz="2800" dirty="0" smtClean="0"/>
              <a:t>data </a:t>
            </a:r>
            <a:r>
              <a:rPr lang="it-IT" sz="2800" dirty="0" err="1" smtClean="0"/>
              <a:t>tier</a:t>
            </a:r>
            <a:r>
              <a:rPr lang="it-IT" sz="2800" dirty="0" smtClean="0"/>
              <a:t> </a:t>
            </a:r>
            <a:r>
              <a:rPr lang="it-IT" sz="2800" dirty="0"/>
              <a:t>(o </a:t>
            </a:r>
            <a:r>
              <a:rPr lang="it-IT" sz="2800" dirty="0" err="1"/>
              <a:t>resource-tier</a:t>
            </a:r>
            <a:r>
              <a:rPr lang="it-IT" sz="2800" dirty="0"/>
              <a:t>).</a:t>
            </a:r>
            <a:br>
              <a:rPr lang="it-IT" sz="2800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49014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a tre livelli – 3 </a:t>
            </a:r>
            <a:r>
              <a:rPr lang="it-IT" b="1" dirty="0" err="1"/>
              <a:t>tier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94382"/>
            <a:ext cx="280831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379984"/>
          </a:xfrm>
        </p:spPr>
        <p:txBody>
          <a:bodyPr/>
          <a:lstStyle/>
          <a:p>
            <a:r>
              <a:rPr lang="it-IT" sz="2800" dirty="0"/>
              <a:t>I vantaggi dell’introduzione del </a:t>
            </a:r>
            <a:r>
              <a:rPr lang="it-IT" sz="2800" dirty="0" err="1"/>
              <a:t>middleware</a:t>
            </a:r>
            <a:r>
              <a:rPr lang="it-IT" sz="2800" dirty="0"/>
              <a:t> sono notevoli, soprattutto in termini di </a:t>
            </a:r>
            <a:r>
              <a:rPr lang="it-IT" sz="2800" dirty="0" smtClean="0"/>
              <a:t>prestazioni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800417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a tre livelli – 3 </a:t>
            </a:r>
            <a:r>
              <a:rPr lang="it-IT" b="1" dirty="0" err="1"/>
              <a:t>tier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Vediamo per esempio l’architettura 3 </a:t>
            </a:r>
            <a:r>
              <a:rPr lang="it-IT" sz="2400" dirty="0" err="1"/>
              <a:t>tier</a:t>
            </a:r>
            <a:r>
              <a:rPr lang="it-IT" sz="2400" dirty="0"/>
              <a:t> a componenti della piattaforma Java EE (Enterprise Edition), rappresentata nel seguente schema:</a:t>
            </a:r>
            <a:br>
              <a:rPr lang="it-IT" sz="2400" dirty="0"/>
            </a:br>
            <a:endParaRPr lang="it-IT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1264"/>
            <a:ext cx="82486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22075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a tre livelli – 3 </a:t>
            </a:r>
            <a:r>
              <a:rPr lang="it-IT" b="1" dirty="0" err="1"/>
              <a:t>tier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844824"/>
            <a:ext cx="8856984" cy="4619625"/>
          </a:xfrm>
        </p:spPr>
        <p:txBody>
          <a:bodyPr/>
          <a:lstStyle/>
          <a:p>
            <a:r>
              <a:rPr lang="it-IT" sz="2400" dirty="0" smtClean="0"/>
              <a:t>Le </a:t>
            </a:r>
            <a:r>
              <a:rPr lang="it-IT" sz="2400" dirty="0"/>
              <a:t>corrispondenze tra strati e livelli non sono sempre </a:t>
            </a:r>
            <a:r>
              <a:rPr lang="it-IT" sz="2400" dirty="0" smtClean="0"/>
              <a:t>nette:</a:t>
            </a:r>
          </a:p>
          <a:p>
            <a:pPr lvl="1"/>
            <a:r>
              <a:rPr lang="it-IT" sz="2400" dirty="0" smtClean="0"/>
              <a:t>supponiamo </a:t>
            </a:r>
            <a:r>
              <a:rPr lang="it-IT" sz="2400" dirty="0"/>
              <a:t>per esempio di avere una applicazione client che consiste in una applet realizzata </a:t>
            </a:r>
            <a:r>
              <a:rPr lang="it-IT" sz="2400" dirty="0" smtClean="0"/>
              <a:t>in Java </a:t>
            </a:r>
            <a:r>
              <a:rPr lang="it-IT" sz="2400" dirty="0"/>
              <a:t>Swing, che interagisce col server mediante l’invocazione di JSP (Java Server Page</a:t>
            </a:r>
            <a:r>
              <a:rPr lang="it-IT" sz="2400" dirty="0" smtClean="0"/>
              <a:t>):</a:t>
            </a:r>
          </a:p>
          <a:p>
            <a:pPr lvl="2"/>
            <a:r>
              <a:rPr lang="it-IT" sz="2000" dirty="0" smtClean="0"/>
              <a:t> </a:t>
            </a:r>
            <a:r>
              <a:rPr lang="it-IT" sz="2000" dirty="0"/>
              <a:t>la presentazione viene eseguita dal lato client solamente dopo che è stata scaricata </a:t>
            </a:r>
            <a:r>
              <a:rPr lang="it-IT" sz="2000" dirty="0" smtClean="0"/>
              <a:t>completamente dal </a:t>
            </a:r>
            <a:r>
              <a:rPr lang="it-IT" sz="2000" dirty="0"/>
              <a:t>lato server e solo allora può interagire col server </a:t>
            </a:r>
            <a:r>
              <a:rPr lang="it-IT" sz="2000" dirty="0" smtClean="0"/>
              <a:t>stesso;</a:t>
            </a:r>
          </a:p>
          <a:p>
            <a:pPr lvl="1"/>
            <a:r>
              <a:rPr lang="it-IT" sz="2400" dirty="0" smtClean="0"/>
              <a:t>anche </a:t>
            </a:r>
            <a:r>
              <a:rPr lang="it-IT" sz="2400" dirty="0"/>
              <a:t>una </a:t>
            </a:r>
            <a:r>
              <a:rPr lang="it-IT" sz="2400" dirty="0" smtClean="0"/>
              <a:t>applicazione </a:t>
            </a:r>
            <a:r>
              <a:rPr lang="it-IT" sz="2400" dirty="0"/>
              <a:t>web ha il software del client (che in questo caso è il </a:t>
            </a:r>
            <a:r>
              <a:rPr lang="it-IT" sz="2400" dirty="0" smtClean="0"/>
              <a:t>browser HTML</a:t>
            </a:r>
            <a:r>
              <a:rPr lang="it-IT" sz="2400" dirty="0"/>
              <a:t>) che risiede sul server oppure le pagine vengono generate da esso combinando </a:t>
            </a:r>
            <a:r>
              <a:rPr lang="it-IT" sz="2400" dirty="0" smtClean="0"/>
              <a:t>codice HTML </a:t>
            </a:r>
            <a:r>
              <a:rPr lang="it-IT" sz="2400" dirty="0"/>
              <a:t>con script dinamici sia </a:t>
            </a:r>
            <a:r>
              <a:rPr lang="it-IT" sz="2400" dirty="0" err="1"/>
              <a:t>Javascritp</a:t>
            </a:r>
            <a:r>
              <a:rPr lang="it-IT" sz="2400" dirty="0"/>
              <a:t> (lato client) che ASP o PHP (lato server).</a:t>
            </a:r>
            <a:r>
              <a:rPr lang="it-IT" sz="2000" dirty="0"/>
              <a:t/>
            </a:r>
            <a:br>
              <a:rPr lang="it-IT" sz="2000" dirty="0"/>
            </a:b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149689612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a </a:t>
            </a:r>
            <a:r>
              <a:rPr lang="it-IT" b="1" i="1" dirty="0"/>
              <a:t>n </a:t>
            </a:r>
            <a:r>
              <a:rPr lang="it-IT" b="1" dirty="0" err="1" smtClean="0"/>
              <a:t>tier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05000"/>
            <a:ext cx="8136904" cy="4619625"/>
          </a:xfrm>
        </p:spPr>
        <p:txBody>
          <a:bodyPr/>
          <a:lstStyle/>
          <a:p>
            <a:r>
              <a:rPr lang="it-IT" dirty="0"/>
              <a:t>Le architetture </a:t>
            </a:r>
            <a:r>
              <a:rPr lang="it-IT" dirty="0" err="1"/>
              <a:t>client-server</a:t>
            </a:r>
            <a:r>
              <a:rPr lang="it-IT" dirty="0"/>
              <a:t> a </a:t>
            </a:r>
            <a:r>
              <a:rPr lang="it-IT" i="1" dirty="0"/>
              <a:t>N </a:t>
            </a:r>
            <a:r>
              <a:rPr lang="it-IT" dirty="0"/>
              <a:t>livelli sono una generalizzazione del modello </a:t>
            </a:r>
            <a:r>
              <a:rPr lang="it-IT" dirty="0" err="1"/>
              <a:t>client-server</a:t>
            </a:r>
            <a:r>
              <a:rPr lang="it-IT" dirty="0"/>
              <a:t> a tre livelli </a:t>
            </a:r>
            <a:endParaRPr lang="it-IT" dirty="0" smtClean="0"/>
          </a:p>
          <a:p>
            <a:pPr lvl="1"/>
            <a:r>
              <a:rPr lang="it-IT" dirty="0" smtClean="0"/>
              <a:t>questi vengono </a:t>
            </a:r>
            <a:r>
              <a:rPr lang="it-IT" dirty="0"/>
              <a:t>scomposti e introdotti un numero qualunque di livelli e server </a:t>
            </a:r>
            <a:r>
              <a:rPr lang="it-IT" dirty="0" smtClean="0"/>
              <a:t>intermedi</a:t>
            </a:r>
          </a:p>
          <a:p>
            <a:r>
              <a:rPr lang="it-IT" dirty="0" smtClean="0"/>
              <a:t>Questa </a:t>
            </a:r>
            <a:r>
              <a:rPr lang="it-IT" dirty="0"/>
              <a:t>scomposizione viene effettuata per suddividere ulteriormente i compiti dei vari </a:t>
            </a:r>
            <a:r>
              <a:rPr lang="it-IT" dirty="0" smtClean="0"/>
              <a:t>strati </a:t>
            </a:r>
          </a:p>
          <a:p>
            <a:pPr lvl="1"/>
            <a:r>
              <a:rPr lang="it-IT" dirty="0" smtClean="0"/>
              <a:t>prende </a:t>
            </a:r>
            <a:r>
              <a:rPr lang="it-IT" dirty="0"/>
              <a:t>anche il nome di applicazione multi-</a:t>
            </a:r>
            <a:r>
              <a:rPr lang="it-IT" dirty="0" err="1"/>
              <a:t>tier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579722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 smtClean="0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675"/>
            <a:ext cx="8208912" cy="4619625"/>
          </a:xfrm>
        </p:spPr>
        <p:txBody>
          <a:bodyPr/>
          <a:lstStyle/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gli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aspetti essenziale delle tecnologie per il Web</a:t>
            </a:r>
          </a:p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le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caratteristiche del modello </a:t>
            </a:r>
            <a:r>
              <a:rPr lang="it-IT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client-server</a:t>
            </a:r>
            <a:endParaRPr 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l’evoluzione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del modello </a:t>
            </a:r>
            <a:r>
              <a:rPr lang="it-IT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client-server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60995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2" y="1916832"/>
            <a:ext cx="82200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1296144" cy="81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778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04444"/>
            <a:ext cx="876553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1440160" cy="90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70877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712968" cy="41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1656184" cy="104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71880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352928" cy="605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202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132856"/>
            <a:ext cx="8613995" cy="34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76201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36921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23433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Applicazioni Web: generalità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856984" cy="4619625"/>
          </a:xfrm>
        </p:spPr>
        <p:txBody>
          <a:bodyPr/>
          <a:lstStyle/>
          <a:p>
            <a:r>
              <a:rPr lang="it-IT" sz="2800" dirty="0"/>
              <a:t>Con il termine di </a:t>
            </a:r>
            <a:r>
              <a:rPr lang="it-IT" sz="2800" dirty="0">
                <a:solidFill>
                  <a:srgbClr val="FF0000"/>
                </a:solidFill>
              </a:rPr>
              <a:t>applicazione </a:t>
            </a:r>
            <a:r>
              <a:rPr lang="it-IT" sz="2800" dirty="0" smtClean="0">
                <a:solidFill>
                  <a:srgbClr val="FF0000"/>
                </a:solidFill>
              </a:rPr>
              <a:t>Web</a:t>
            </a:r>
            <a:r>
              <a:rPr lang="it-IT" sz="2800" dirty="0" smtClean="0"/>
              <a:t> viene </a:t>
            </a:r>
            <a:r>
              <a:rPr lang="it-IT" sz="2800" dirty="0"/>
              <a:t>definito il software sviluppato e utilizzato attraverso tecnologie Web </a:t>
            </a:r>
            <a:r>
              <a:rPr lang="it-IT" sz="2800" dirty="0" smtClean="0"/>
              <a:t>e </a:t>
            </a:r>
            <a:r>
              <a:rPr lang="it-IT" sz="2800" dirty="0"/>
              <a:t>linguaggi specifici.</a:t>
            </a:r>
          </a:p>
          <a:p>
            <a:r>
              <a:rPr lang="it-IT" sz="2800" dirty="0"/>
              <a:t>Sintetizziamo due concetti fondamentali che stanno alla base delle applicazioni </a:t>
            </a:r>
            <a:r>
              <a:rPr lang="it-IT" sz="2800" dirty="0">
                <a:solidFill>
                  <a:srgbClr val="FF0000"/>
                </a:solidFill>
              </a:rPr>
              <a:t>Web</a:t>
            </a:r>
            <a:r>
              <a:rPr lang="it-IT" sz="2800" dirty="0"/>
              <a:t>:</a:t>
            </a:r>
          </a:p>
          <a:p>
            <a:pPr lvl="1"/>
            <a:r>
              <a:rPr lang="it-IT" sz="2800" dirty="0"/>
              <a:t>1 tecnologie </a:t>
            </a:r>
            <a:r>
              <a:rPr lang="it-IT" sz="2800" dirty="0">
                <a:solidFill>
                  <a:srgbClr val="FF0000"/>
                </a:solidFill>
              </a:rPr>
              <a:t>client-side</a:t>
            </a:r>
            <a:r>
              <a:rPr lang="it-IT" sz="2800" dirty="0"/>
              <a:t> e </a:t>
            </a:r>
            <a:r>
              <a:rPr lang="it-IT" sz="2800" dirty="0">
                <a:solidFill>
                  <a:srgbClr val="FF0000"/>
                </a:solidFill>
              </a:rPr>
              <a:t>server-side</a:t>
            </a:r>
            <a:r>
              <a:rPr lang="it-IT" sz="2800" dirty="0"/>
              <a:t>;</a:t>
            </a:r>
          </a:p>
          <a:p>
            <a:pPr lvl="1"/>
            <a:r>
              <a:rPr lang="it-IT" sz="2800" dirty="0"/>
              <a:t>2 linguaggi di </a:t>
            </a:r>
            <a:r>
              <a:rPr lang="it-IT" sz="2800" dirty="0" err="1">
                <a:solidFill>
                  <a:srgbClr val="FF0000"/>
                </a:solidFill>
              </a:rPr>
              <a:t>mark</a:t>
            </a:r>
            <a:r>
              <a:rPr lang="it-IT" sz="2800" dirty="0">
                <a:solidFill>
                  <a:srgbClr val="FF0000"/>
                </a:solidFill>
              </a:rPr>
              <a:t>-up</a:t>
            </a:r>
            <a:r>
              <a:rPr lang="it-IT" sz="2800" dirty="0"/>
              <a:t> e linguaggi </a:t>
            </a:r>
            <a:r>
              <a:rPr lang="it-IT" sz="2800" dirty="0" smtClean="0"/>
              <a:t>di programmazione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50097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del Web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905000"/>
            <a:ext cx="9036496" cy="4619625"/>
          </a:xfrm>
        </p:spPr>
        <p:txBody>
          <a:bodyPr/>
          <a:lstStyle/>
          <a:p>
            <a:r>
              <a:rPr lang="it-IT" sz="2800" dirty="0"/>
              <a:t>Possiamo distinguere le tecnologie del Web in </a:t>
            </a:r>
            <a:r>
              <a:rPr lang="it-IT" sz="2800" dirty="0">
                <a:solidFill>
                  <a:srgbClr val="0000CC"/>
                </a:solidFill>
              </a:rPr>
              <a:t>due gruppi</a:t>
            </a:r>
            <a:r>
              <a:rPr lang="it-IT" sz="2800" dirty="0"/>
              <a:t>, in base al posto in cui avvengono le </a:t>
            </a:r>
            <a:r>
              <a:rPr lang="it-IT" sz="2800" dirty="0" smtClean="0"/>
              <a:t>elaborazioni</a:t>
            </a:r>
          </a:p>
          <a:p>
            <a:r>
              <a:rPr lang="it-IT" sz="2800" dirty="0"/>
              <a:t>1 </a:t>
            </a:r>
            <a:r>
              <a:rPr lang="it-IT" sz="2800" dirty="0">
                <a:solidFill>
                  <a:srgbClr val="0000CC"/>
                </a:solidFill>
              </a:rPr>
              <a:t>Tecnologie client-side</a:t>
            </a:r>
            <a:r>
              <a:rPr lang="it-IT" sz="2800" dirty="0"/>
              <a:t>: sono le strutture tecnologiche in cui l’elaborazione avviene sul client, tipicamente nel </a:t>
            </a:r>
            <a:r>
              <a:rPr lang="it-IT" sz="2800" dirty="0" smtClean="0"/>
              <a:t>browser</a:t>
            </a:r>
            <a:r>
              <a:rPr lang="it-IT" sz="2800" dirty="0"/>
              <a:t>; </a:t>
            </a:r>
            <a:endParaRPr lang="it-IT" sz="2800" dirty="0" smtClean="0"/>
          </a:p>
          <a:p>
            <a:pPr lvl="1"/>
            <a:r>
              <a:rPr lang="it-IT" dirty="0" smtClean="0"/>
              <a:t>possiamo </a:t>
            </a:r>
            <a:r>
              <a:rPr lang="it-IT" dirty="0"/>
              <a:t>schematizzare le tre fasi </a:t>
            </a:r>
            <a:r>
              <a:rPr lang="it-IT" dirty="0" smtClean="0"/>
              <a:t>dell’elaborazione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81" y="5085184"/>
            <a:ext cx="42576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83255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del Web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892480" cy="4619625"/>
          </a:xfrm>
        </p:spPr>
        <p:txBody>
          <a:bodyPr/>
          <a:lstStyle/>
          <a:p>
            <a:r>
              <a:rPr lang="it-IT" dirty="0"/>
              <a:t>Per visualizzare una pagina che utilizza una tecnologia client-side potremmo anche non utilizzare un </a:t>
            </a:r>
            <a:r>
              <a:rPr lang="it-IT" dirty="0">
                <a:solidFill>
                  <a:srgbClr val="0000CC"/>
                </a:solidFill>
              </a:rPr>
              <a:t>Web server</a:t>
            </a:r>
            <a:r>
              <a:rPr lang="it-IT" dirty="0"/>
              <a:t>, memorizzando e, quindi, aprendo la pagina WEB </a:t>
            </a:r>
            <a:r>
              <a:rPr lang="it-IT" dirty="0" smtClean="0"/>
              <a:t>e fornendo </a:t>
            </a:r>
            <a:r>
              <a:rPr lang="it-IT" dirty="0"/>
              <a:t>al browser il </a:t>
            </a:r>
            <a:r>
              <a:rPr lang="it-IT" dirty="0" err="1"/>
              <a:t>path</a:t>
            </a:r>
            <a:r>
              <a:rPr lang="it-IT" dirty="0"/>
              <a:t> sul file </a:t>
            </a:r>
            <a:r>
              <a:rPr lang="it-IT" dirty="0" err="1"/>
              <a:t>system</a:t>
            </a:r>
            <a:r>
              <a:rPr lang="it-IT" dirty="0"/>
              <a:t> locale: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61892"/>
            <a:ext cx="7607359" cy="78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787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del Web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9036496" cy="4619625"/>
          </a:xfrm>
        </p:spPr>
        <p:txBody>
          <a:bodyPr/>
          <a:lstStyle/>
          <a:p>
            <a:r>
              <a:rPr lang="it-IT" dirty="0"/>
              <a:t> Tecnologie server-side: sono le strutture tecnologiche in cui l’elaborazione avviene sul server, tipicamente nel </a:t>
            </a:r>
            <a:r>
              <a:rPr lang="it-IT" dirty="0" smtClean="0"/>
              <a:t>Web server</a:t>
            </a:r>
          </a:p>
          <a:p>
            <a:pPr lvl="1"/>
            <a:r>
              <a:rPr lang="it-IT" dirty="0" smtClean="0"/>
              <a:t>possiamo </a:t>
            </a:r>
            <a:r>
              <a:rPr lang="it-IT" dirty="0"/>
              <a:t>schematizzare le tre fasi dell’elaborazione in: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629838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78997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del Web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9036496" cy="4619625"/>
          </a:xfrm>
        </p:spPr>
        <p:txBody>
          <a:bodyPr/>
          <a:lstStyle/>
          <a:p>
            <a:r>
              <a:rPr lang="it-IT" dirty="0"/>
              <a:t>Per visualizzare una pagina che utilizza una tecnologia </a:t>
            </a:r>
            <a:r>
              <a:rPr lang="it-IT" dirty="0" smtClean="0">
                <a:solidFill>
                  <a:srgbClr val="FF0000"/>
                </a:solidFill>
              </a:rPr>
              <a:t>server-side</a:t>
            </a:r>
            <a:r>
              <a:rPr lang="it-IT" dirty="0" smtClean="0"/>
              <a:t> abbiamo </a:t>
            </a:r>
            <a:r>
              <a:rPr lang="it-IT" dirty="0"/>
              <a:t>bisogno di un </a:t>
            </a:r>
            <a:r>
              <a:rPr lang="it-IT" dirty="0">
                <a:solidFill>
                  <a:srgbClr val="FF0000"/>
                </a:solidFill>
              </a:rPr>
              <a:t>Web </a:t>
            </a:r>
            <a:r>
              <a:rPr lang="it-IT" dirty="0" smtClean="0">
                <a:solidFill>
                  <a:srgbClr val="FF0000"/>
                </a:solidFill>
              </a:rPr>
              <a:t>server </a:t>
            </a:r>
            <a:r>
              <a:rPr lang="it-IT" dirty="0" smtClean="0"/>
              <a:t>che </a:t>
            </a:r>
            <a:r>
              <a:rPr lang="it-IT" dirty="0"/>
              <a:t>elabori il codice </a:t>
            </a:r>
            <a:r>
              <a:rPr lang="it-IT" dirty="0" smtClean="0"/>
              <a:t>della </a:t>
            </a:r>
            <a:r>
              <a:rPr lang="it-IT" dirty="0"/>
              <a:t>pagina ed è, quindi, necessario connettersi e richiedere la pagina tramite un URL: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25144"/>
            <a:ext cx="7347319" cy="85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14198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1096</TotalTime>
  <Words>987</Words>
  <Application>Microsoft Office PowerPoint</Application>
  <PresentationFormat>Presentazione su schermo (4:3)</PresentationFormat>
  <Paragraphs>84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4</vt:lpstr>
      <vt:lpstr>In questa lezione impareremo:</vt:lpstr>
      <vt:lpstr>Presentazione standard di PowerPoint</vt:lpstr>
      <vt:lpstr>Applicazioni Web: generalità</vt:lpstr>
      <vt:lpstr>Tecnologie del Web</vt:lpstr>
      <vt:lpstr>Tecnologie del Web</vt:lpstr>
      <vt:lpstr>Tecnologie del Web</vt:lpstr>
      <vt:lpstr>Tecnologie del Web</vt:lpstr>
      <vt:lpstr>Il modello client-server</vt:lpstr>
      <vt:lpstr>Il modello client-server</vt:lpstr>
      <vt:lpstr>Distinzione tra server e client</vt:lpstr>
      <vt:lpstr>Distinzione tra server e client</vt:lpstr>
      <vt:lpstr>Comunicazione unicast e multicast</vt:lpstr>
      <vt:lpstr>Distinzione tra server e client</vt:lpstr>
      <vt:lpstr>Livelli e strati</vt:lpstr>
      <vt:lpstr>Livelli e strati</vt:lpstr>
      <vt:lpstr>Livelli e strati</vt:lpstr>
      <vt:lpstr>Livelli e strati</vt:lpstr>
      <vt:lpstr>Architettura a un livello – 1 tier</vt:lpstr>
      <vt:lpstr>Architettura a due livelli – 2 tier</vt:lpstr>
      <vt:lpstr>Architettura a due livelli – 2 tier</vt:lpstr>
      <vt:lpstr>Architettura a due livelli – 2 tier</vt:lpstr>
      <vt:lpstr>Architettura a due livelli – 2 tier</vt:lpstr>
      <vt:lpstr>Architettura a tre livelli – 3 tier</vt:lpstr>
      <vt:lpstr>Architettura a tre livelli – 3 tier</vt:lpstr>
      <vt:lpstr>Architettura a tre livelli – 3 tier</vt:lpstr>
      <vt:lpstr>Architettura a tre livelli – 3 tier</vt:lpstr>
      <vt:lpstr>Architettura a n tier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Utente</cp:lastModifiedBy>
  <cp:revision>350</cp:revision>
  <dcterms:created xsi:type="dcterms:W3CDTF">2007-11-01T08:11:31Z</dcterms:created>
  <dcterms:modified xsi:type="dcterms:W3CDTF">2020-09-28T17:29:10Z</dcterms:modified>
</cp:coreProperties>
</file>