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9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9" r:id="rId4"/>
    <p:sldId id="287" r:id="rId5"/>
    <p:sldId id="264" r:id="rId6"/>
    <p:sldId id="261" r:id="rId7"/>
    <p:sldId id="262" r:id="rId8"/>
    <p:sldId id="263" r:id="rId9"/>
    <p:sldId id="260" r:id="rId10"/>
    <p:sldId id="266" r:id="rId11"/>
    <p:sldId id="267" r:id="rId12"/>
    <p:sldId id="268" r:id="rId13"/>
    <p:sldId id="28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89" r:id="rId23"/>
    <p:sldId id="283" r:id="rId24"/>
    <p:sldId id="274" r:id="rId25"/>
    <p:sldId id="284" r:id="rId26"/>
    <p:sldId id="278" r:id="rId27"/>
    <p:sldId id="279" r:id="rId28"/>
    <p:sldId id="280" r:id="rId29"/>
    <p:sldId id="281" r:id="rId30"/>
    <p:sldId id="282" r:id="rId31"/>
    <p:sldId id="285" r:id="rId32"/>
    <p:sldId id="286" r:id="rId33"/>
    <p:sldId id="290" r:id="rId34"/>
    <p:sldId id="291" r:id="rId35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38"/>
    </p:embeddedFont>
  </p:embeddedFontLst>
  <p:defaultTextStyle>
    <a:defPPr>
      <a:defRPr lang="it-IT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CC99"/>
    <a:srgbClr val="FF9933"/>
    <a:srgbClr val="66CCFF"/>
    <a:srgbClr val="800080"/>
    <a:srgbClr val="00FF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9828" autoAdjust="0"/>
  </p:normalViewPr>
  <p:slideViewPr>
    <p:cSldViewPr>
      <p:cViewPr>
        <p:scale>
          <a:sx n="90" d="100"/>
          <a:sy n="90" d="100"/>
        </p:scale>
        <p:origin x="-180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0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DE4E3972-7E99-40A4-BA49-F409E3FA107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82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B6E89D7D-1D7C-410B-B084-360A44F7260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1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782638" y="739775"/>
            <a:ext cx="7656512" cy="5089525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 smtClean="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882650" y="835025"/>
            <a:ext cx="7435850" cy="4897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 smtClean="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743075" y="3387725"/>
            <a:ext cx="5641975" cy="2014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88900">
            <a:solidFill>
              <a:srgbClr val="00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1800" smtClean="0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63638" y="904875"/>
            <a:ext cx="6850062" cy="1997075"/>
          </a:xfrm>
        </p:spPr>
        <p:txBody>
          <a:bodyPr anchor="ctr" anchorCtr="1"/>
          <a:lstStyle>
            <a:lvl1pPr algn="ctr">
              <a:defRPr sz="3500" i="1">
                <a:solidFill>
                  <a:srgbClr val="000099"/>
                </a:solidFill>
              </a:defRPr>
            </a:lvl1pPr>
          </a:lstStyle>
          <a:p>
            <a:pPr lvl="0"/>
            <a:r>
              <a:rPr lang="it-IT" noProof="0" smtClean="0"/>
              <a:t>Fare clic per modificare lo stile del titolo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672" cy="1677988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it-IT" noProof="0" smtClean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3100584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93143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93749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2621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85391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6196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6196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51238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37925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14739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3045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293934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1743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86204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76295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261096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168275" y="228600"/>
            <a:ext cx="8823325" cy="6440488"/>
            <a:chOff x="106" y="144"/>
            <a:chExt cx="5558" cy="3840"/>
          </a:xfrm>
        </p:grpSpPr>
        <p:sp>
          <p:nvSpPr>
            <p:cNvPr id="1029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it-IT" altLang="it-IT" sz="2400" smtClean="0">
                <a:latin typeface="Times New Roman" pitchFamily="18" charset="0"/>
              </a:endParaRPr>
            </a:p>
          </p:txBody>
        </p:sp>
        <p:sp>
          <p:nvSpPr>
            <p:cNvPr id="1030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87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088" r:id="rId14"/>
  </p:sldLayoutIdLst>
  <p:transition>
    <p:dissolve/>
    <p:sndAc>
      <p:stSnd>
        <p:snd r:embed="rId16" name="click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Unità di apprendimento 1</a:t>
            </a:r>
          </a:p>
        </p:txBody>
      </p:sp>
      <p:sp>
        <p:nvSpPr>
          <p:cNvPr id="14339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b="1" dirty="0"/>
              <a:t>Architettura di rete e formati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/>
              <a:t>per lo scambio dei dati</a:t>
            </a:r>
            <a:endParaRPr lang="it-IT" altLang="it-I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5956300"/>
            <a:ext cx="6540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6092825"/>
            <a:ext cx="19304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Identificazione mediante </a:t>
            </a:r>
            <a:r>
              <a:rPr lang="it-IT" b="1" dirty="0" err="1"/>
              <a:t>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05000"/>
            <a:ext cx="8496944" cy="4619625"/>
          </a:xfrm>
        </p:spPr>
        <p:txBody>
          <a:bodyPr/>
          <a:lstStyle/>
          <a:p>
            <a:r>
              <a:rPr lang="it-IT" sz="2400" dirty="0" smtClean="0"/>
              <a:t>l’identificazione </a:t>
            </a:r>
            <a:r>
              <a:rPr lang="it-IT" sz="2400" dirty="0"/>
              <a:t>univoca avviene conoscendo sia l’indirizzo </a:t>
            </a:r>
            <a:r>
              <a:rPr lang="it-IT" sz="2400" dirty="0">
                <a:solidFill>
                  <a:srgbClr val="FF0000"/>
                </a:solidFill>
              </a:rPr>
              <a:t>IP</a:t>
            </a:r>
            <a:r>
              <a:rPr lang="it-IT" sz="2400" dirty="0"/>
              <a:t> che il numero di porta associato </a:t>
            </a:r>
            <a:r>
              <a:rPr lang="it-IT" sz="2400" dirty="0" smtClean="0"/>
              <a:t>al processo </a:t>
            </a:r>
            <a:r>
              <a:rPr lang="it-IT" sz="2400" dirty="0"/>
              <a:t>in esecuzione su un </a:t>
            </a:r>
            <a:r>
              <a:rPr lang="it-IT" sz="2400" dirty="0" err="1" smtClean="0">
                <a:solidFill>
                  <a:srgbClr val="FF0000"/>
                </a:solidFill>
              </a:rPr>
              <a:t>host</a:t>
            </a:r>
            <a:endParaRPr lang="it-IT" sz="2400" dirty="0" smtClean="0">
              <a:solidFill>
                <a:srgbClr val="FF0000"/>
              </a:solidFill>
            </a:endParaRPr>
          </a:p>
          <a:p>
            <a:r>
              <a:rPr lang="it-IT" sz="2400" dirty="0" smtClean="0"/>
              <a:t>questo </a:t>
            </a:r>
            <a:r>
              <a:rPr lang="it-IT" sz="2400" dirty="0"/>
              <a:t>meccanismo è già introdotto nelle lezioni precedenti </a:t>
            </a:r>
            <a:r>
              <a:rPr lang="it-IT" sz="2400" dirty="0" smtClean="0"/>
              <a:t>e prende </a:t>
            </a:r>
            <a:r>
              <a:rPr lang="it-IT" sz="2400" dirty="0"/>
              <a:t>il nome di meccanismo dei </a:t>
            </a:r>
            <a:r>
              <a:rPr lang="it-IT" sz="2400" dirty="0" err="1" smtClean="0">
                <a:solidFill>
                  <a:srgbClr val="FF0000"/>
                </a:solidFill>
              </a:rPr>
              <a:t>socket</a:t>
            </a:r>
            <a:r>
              <a:rPr lang="it-IT" sz="2400" dirty="0"/>
              <a:t/>
            </a:r>
            <a:br>
              <a:rPr lang="it-IT" sz="2400" dirty="0"/>
            </a:br>
            <a:endParaRPr lang="it-IT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80" y="4077072"/>
            <a:ext cx="800911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66583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Identificazione mediante </a:t>
            </a:r>
            <a:r>
              <a:rPr lang="it-IT" b="1" dirty="0" err="1"/>
              <a:t>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8568952" cy="4619625"/>
          </a:xfrm>
        </p:spPr>
        <p:txBody>
          <a:bodyPr/>
          <a:lstStyle/>
          <a:p>
            <a:r>
              <a:rPr lang="it-IT" dirty="0"/>
              <a:t>u</a:t>
            </a:r>
            <a:r>
              <a:rPr lang="it-IT" dirty="0" smtClean="0"/>
              <a:t>n </a:t>
            </a:r>
            <a:r>
              <a:rPr lang="it-IT" dirty="0" err="1">
                <a:solidFill>
                  <a:srgbClr val="FF0000"/>
                </a:solidFill>
              </a:rPr>
              <a:t>socket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consente quindi di comunicare attraverso la rete utilizzando la pila </a:t>
            </a:r>
            <a:r>
              <a:rPr lang="it-IT" dirty="0">
                <a:solidFill>
                  <a:srgbClr val="FF0000"/>
                </a:solidFill>
              </a:rPr>
              <a:t>TCP/IP</a:t>
            </a:r>
            <a:r>
              <a:rPr lang="it-IT" dirty="0"/>
              <a:t> ed è </a:t>
            </a:r>
            <a:r>
              <a:rPr lang="it-IT" dirty="0" smtClean="0"/>
              <a:t>quindi parte </a:t>
            </a:r>
            <a:r>
              <a:rPr lang="it-IT" dirty="0"/>
              <a:t>integrante del </a:t>
            </a:r>
            <a:r>
              <a:rPr lang="it-IT" dirty="0" smtClean="0"/>
              <a:t>protocollo</a:t>
            </a:r>
          </a:p>
          <a:p>
            <a:r>
              <a:rPr lang="it-IT" dirty="0" smtClean="0"/>
              <a:t>le </a:t>
            </a:r>
            <a:r>
              <a:rPr lang="it-IT" dirty="0">
                <a:solidFill>
                  <a:srgbClr val="FF0000"/>
                </a:solidFill>
              </a:rPr>
              <a:t>API</a:t>
            </a:r>
            <a:r>
              <a:rPr lang="it-IT" dirty="0"/>
              <a:t> mettono a disposizione del programmatore gli strumenti necessari a </a:t>
            </a:r>
            <a:r>
              <a:rPr lang="it-IT" dirty="0" smtClean="0"/>
              <a:t>codificare </a:t>
            </a:r>
            <a:r>
              <a:rPr lang="it-IT" dirty="0"/>
              <a:t>la connessione e l’utilizzo del protocollo di comunicazione.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600931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Identificazione mediante </a:t>
            </a:r>
            <a:r>
              <a:rPr lang="it-IT" b="1" dirty="0" err="1"/>
              <a:t>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8568952" cy="4619625"/>
          </a:xfrm>
        </p:spPr>
        <p:txBody>
          <a:bodyPr/>
          <a:lstStyle/>
          <a:p>
            <a:r>
              <a:rPr lang="it-IT" sz="2400" dirty="0"/>
              <a:t>L’applicazione di rete può essere vista come composta da due parti:</a:t>
            </a:r>
            <a:br>
              <a:rPr lang="it-IT" sz="2400" dirty="0"/>
            </a:br>
            <a:r>
              <a:rPr lang="it-IT" sz="2400" dirty="0"/>
              <a:t>◗ una </a:t>
            </a:r>
            <a:r>
              <a:rPr lang="it-IT" sz="2400" dirty="0" err="1">
                <a:solidFill>
                  <a:srgbClr val="FF0000"/>
                </a:solidFill>
              </a:rPr>
              <a:t>user</a:t>
            </a:r>
            <a:r>
              <a:rPr lang="it-IT" sz="2400" dirty="0">
                <a:solidFill>
                  <a:srgbClr val="FF0000"/>
                </a:solidFill>
              </a:rPr>
              <a:t> agent</a:t>
            </a:r>
            <a:r>
              <a:rPr lang="it-IT" sz="2400" dirty="0"/>
              <a:t>, che funge da interfaccia tra l’utilizzatore dell’applicazione e gli aspetti comunicativi;</a:t>
            </a:r>
            <a:br>
              <a:rPr lang="it-IT" sz="2400" dirty="0"/>
            </a:br>
            <a:r>
              <a:rPr lang="it-IT" sz="2400" dirty="0"/>
              <a:t>◗ </a:t>
            </a:r>
            <a:r>
              <a:rPr lang="it-IT" sz="2400" dirty="0">
                <a:solidFill>
                  <a:srgbClr val="FF0000"/>
                </a:solidFill>
              </a:rPr>
              <a:t>l’implementazione dei protocolli </a:t>
            </a:r>
            <a:r>
              <a:rPr lang="it-IT" sz="2400" dirty="0"/>
              <a:t>che permettono all’applicazione di integrarsi con la rete.</a:t>
            </a:r>
            <a:br>
              <a:rPr lang="it-IT" sz="2400" dirty="0"/>
            </a:br>
            <a:endParaRPr lang="it-IT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221088"/>
            <a:ext cx="5139180" cy="233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61870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17371" y="1905000"/>
            <a:ext cx="8140829" cy="4619625"/>
          </a:xfrm>
        </p:spPr>
        <p:txBody>
          <a:bodyPr/>
          <a:lstStyle/>
          <a:p>
            <a:r>
              <a:rPr lang="it-IT" sz="2000" dirty="0"/>
              <a:t>In un browser Web possiamo individuare queste due componenti:</a:t>
            </a:r>
          </a:p>
          <a:p>
            <a:pPr lvl="1"/>
            <a:r>
              <a:rPr lang="it-IT" sz="1800" dirty="0"/>
              <a:t>1 l’interfaccia utente che serve a visualizzare i documenti ricevuti dai client, a permettere la loro navigazione e a richiedere nuovi documenti specificando la loro URL;</a:t>
            </a:r>
          </a:p>
          <a:p>
            <a:pPr lvl="1"/>
            <a:r>
              <a:rPr lang="it-IT" sz="1800" dirty="0"/>
              <a:t>2 il motore del browser che è la parte che si preoccupa di inviare le richieste ai vari server e di ricevere le risposte.</a:t>
            </a:r>
          </a:p>
          <a:p>
            <a:r>
              <a:rPr lang="it-IT" sz="2000" dirty="0" smtClean="0"/>
              <a:t>Il server offre </a:t>
            </a:r>
            <a:r>
              <a:rPr lang="it-IT" sz="2000" dirty="0"/>
              <a:t>il servizio a più client e, quindi, deve gestire la concorrenza</a:t>
            </a:r>
            <a:r>
              <a:rPr lang="it-IT" sz="2000" dirty="0" smtClean="0"/>
              <a:t>:</a:t>
            </a:r>
          </a:p>
          <a:p>
            <a:pPr lvl="1"/>
            <a:endParaRPr lang="it-IT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1" y="1196752"/>
            <a:ext cx="203926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221089"/>
            <a:ext cx="5112568" cy="235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61190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Scelta dell’architettura per l’applicazione di </a:t>
            </a:r>
            <a:r>
              <a:rPr lang="it-IT" b="1" dirty="0" smtClean="0"/>
              <a:t>rete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8640960" cy="4619625"/>
          </a:xfrm>
        </p:spPr>
        <p:txBody>
          <a:bodyPr/>
          <a:lstStyle/>
          <a:p>
            <a:r>
              <a:rPr lang="it-IT" sz="2800" dirty="0"/>
              <a:t>Il primo passo che il programmatore deve effettuare per progettare una applicazione di rete è la scelta della architettura </a:t>
            </a:r>
            <a:r>
              <a:rPr lang="it-IT" sz="2800" dirty="0" smtClean="0"/>
              <a:t>dell’applicazione</a:t>
            </a:r>
          </a:p>
          <a:p>
            <a:r>
              <a:rPr lang="it-IT" sz="2800" dirty="0" smtClean="0"/>
              <a:t>sintetizziamo </a:t>
            </a:r>
            <a:r>
              <a:rPr lang="it-IT" sz="2800" dirty="0"/>
              <a:t>le principali caratteristiche delle </a:t>
            </a:r>
            <a:r>
              <a:rPr lang="it-IT" sz="2800" dirty="0" smtClean="0"/>
              <a:t>architetture attualmente </a:t>
            </a:r>
            <a:r>
              <a:rPr lang="it-IT" sz="2800" dirty="0"/>
              <a:t>utilizzate, e cioè:</a:t>
            </a:r>
            <a:br>
              <a:rPr lang="it-IT" sz="2800" dirty="0"/>
            </a:br>
            <a:r>
              <a:rPr lang="it-IT" sz="2800" dirty="0"/>
              <a:t>◗ </a:t>
            </a:r>
            <a:r>
              <a:rPr lang="it-IT" sz="2800" dirty="0" err="1" smtClean="0">
                <a:solidFill>
                  <a:srgbClr val="0000CC"/>
                </a:solidFill>
              </a:rPr>
              <a:t>client-server</a:t>
            </a: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/>
              <a:t>◗ </a:t>
            </a:r>
            <a:r>
              <a:rPr lang="it-IT" sz="2800" dirty="0">
                <a:solidFill>
                  <a:srgbClr val="0000CC"/>
                </a:solidFill>
              </a:rPr>
              <a:t>peer-to-peer (P2P</a:t>
            </a:r>
            <a:r>
              <a:rPr lang="it-IT" sz="2800" dirty="0" smtClean="0">
                <a:solidFill>
                  <a:srgbClr val="0000CC"/>
                </a:solidFill>
              </a:rPr>
              <a:t>)</a:t>
            </a:r>
            <a:r>
              <a:rPr lang="it-IT" sz="2800" dirty="0">
                <a:solidFill>
                  <a:srgbClr val="0000CC"/>
                </a:solidFill>
              </a:rPr>
              <a:t/>
            </a:r>
            <a:br>
              <a:rPr lang="it-IT" sz="2800" dirty="0">
                <a:solidFill>
                  <a:srgbClr val="0000CC"/>
                </a:solidFill>
              </a:rPr>
            </a:br>
            <a:r>
              <a:rPr lang="it-IT" sz="2800" dirty="0"/>
              <a:t>◗ </a:t>
            </a:r>
            <a:r>
              <a:rPr lang="it-IT" sz="2800" dirty="0">
                <a:solidFill>
                  <a:srgbClr val="0000CC"/>
                </a:solidFill>
              </a:rPr>
              <a:t>architetture ibride </a:t>
            </a:r>
            <a:r>
              <a:rPr lang="it-IT" sz="2800" dirty="0"/>
              <a:t>(dove convivono </a:t>
            </a:r>
            <a:r>
              <a:rPr lang="it-IT" sz="2800" dirty="0" err="1"/>
              <a:t>client-server</a:t>
            </a:r>
            <a:r>
              <a:rPr lang="it-IT" sz="2800" dirty="0"/>
              <a:t> e P2P</a:t>
            </a:r>
            <a:r>
              <a:rPr lang="it-IT" sz="2800" dirty="0" smtClean="0"/>
              <a:t>)</a:t>
            </a:r>
            <a:r>
              <a:rPr lang="it-IT" sz="2800" dirty="0"/>
              <a:t/>
            </a:r>
            <a:br>
              <a:rPr lang="it-IT" sz="2800" dirty="0"/>
            </a:b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33746129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Architettura </a:t>
            </a:r>
            <a:r>
              <a:rPr lang="it-IT" b="1" dirty="0" err="1" smtClean="0"/>
              <a:t>client-server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8640960" cy="4619625"/>
          </a:xfrm>
        </p:spPr>
        <p:txBody>
          <a:bodyPr/>
          <a:lstStyle/>
          <a:p>
            <a:r>
              <a:rPr lang="it-IT" dirty="0" smtClean="0"/>
              <a:t>nella </a:t>
            </a:r>
            <a:r>
              <a:rPr lang="it-IT" dirty="0"/>
              <a:t>architettura </a:t>
            </a:r>
            <a:r>
              <a:rPr lang="it-IT" dirty="0" err="1">
                <a:solidFill>
                  <a:srgbClr val="FF0000"/>
                </a:solidFill>
              </a:rPr>
              <a:t>client-server</a:t>
            </a:r>
            <a:r>
              <a:rPr lang="it-IT" dirty="0"/>
              <a:t> la caratteristica principale è che deve sempre esserci un server attivo che offre un </a:t>
            </a:r>
            <a:r>
              <a:rPr lang="it-IT" dirty="0" smtClean="0"/>
              <a:t>servizio</a:t>
            </a:r>
          </a:p>
          <a:p>
            <a:r>
              <a:rPr lang="it-IT" dirty="0" smtClean="0"/>
              <a:t>restando </a:t>
            </a:r>
            <a:r>
              <a:rPr lang="it-IT" dirty="0"/>
              <a:t>in attesa che uno o più </a:t>
            </a:r>
            <a:r>
              <a:rPr lang="it-IT" dirty="0">
                <a:solidFill>
                  <a:srgbClr val="FF0000"/>
                </a:solidFill>
              </a:rPr>
              <a:t>client</a:t>
            </a:r>
            <a:r>
              <a:rPr lang="it-IT" dirty="0"/>
              <a:t> si connettano a esso per </a:t>
            </a:r>
            <a:r>
              <a:rPr lang="it-IT" dirty="0" smtClean="0"/>
              <a:t>poter rispondere </a:t>
            </a:r>
            <a:r>
              <a:rPr lang="it-IT" dirty="0"/>
              <a:t>alle richieste che gli vengono effettuate.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519383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Scelta dell’architettura per l’applicazione di </a:t>
            </a:r>
            <a:r>
              <a:rPr lang="it-IT" b="1" dirty="0" smtClean="0"/>
              <a:t>rete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tipico esempio di questa architettura è il </a:t>
            </a:r>
            <a:r>
              <a:rPr lang="it-IT" dirty="0" smtClean="0">
                <a:solidFill>
                  <a:srgbClr val="FF0000"/>
                </a:solidFill>
              </a:rPr>
              <a:t>WWW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780928"/>
            <a:ext cx="38481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19383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Scelta dell’architettura per l’applicazione di </a:t>
            </a:r>
            <a:r>
              <a:rPr lang="it-IT" b="1" dirty="0" smtClean="0"/>
              <a:t>rete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905000"/>
            <a:ext cx="7990656" cy="4619625"/>
          </a:xfrm>
        </p:spPr>
        <p:txBody>
          <a:bodyPr/>
          <a:lstStyle/>
          <a:p>
            <a:r>
              <a:rPr lang="it-IT" dirty="0"/>
              <a:t>Il </a:t>
            </a:r>
            <a:r>
              <a:rPr lang="it-IT" dirty="0">
                <a:solidFill>
                  <a:srgbClr val="FF0000"/>
                </a:solidFill>
              </a:rPr>
              <a:t>server</a:t>
            </a:r>
            <a:r>
              <a:rPr lang="it-IT" dirty="0"/>
              <a:t> deve sempre essere attivo e deve possedere un indirizzo IP fisso dove può essere raggiunto dagli </a:t>
            </a:r>
            <a:r>
              <a:rPr lang="it-IT" dirty="0" err="1">
                <a:solidFill>
                  <a:srgbClr val="FF0000"/>
                </a:solidFill>
              </a:rPr>
              <a:t>host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smtClean="0">
                <a:solidFill>
                  <a:srgbClr val="FF0000"/>
                </a:solidFill>
              </a:rPr>
              <a:t>client </a:t>
            </a:r>
          </a:p>
          <a:p>
            <a:r>
              <a:rPr lang="it-IT" dirty="0" smtClean="0"/>
              <a:t>l’indirizzo </a:t>
            </a:r>
            <a:r>
              <a:rPr lang="it-IT" dirty="0"/>
              <a:t>IP deve </a:t>
            </a:r>
            <a:r>
              <a:rPr lang="it-IT" dirty="0" smtClean="0"/>
              <a:t>essere statico</a:t>
            </a:r>
            <a:r>
              <a:rPr lang="it-IT" dirty="0"/>
              <a:t>, contrariamente a quello dei </a:t>
            </a:r>
            <a:r>
              <a:rPr lang="it-IT" dirty="0">
                <a:solidFill>
                  <a:srgbClr val="FF0000"/>
                </a:solidFill>
              </a:rPr>
              <a:t>client</a:t>
            </a:r>
            <a:r>
              <a:rPr lang="it-IT" dirty="0"/>
              <a:t> che generalmente è </a:t>
            </a:r>
            <a:r>
              <a:rPr lang="it-IT" dirty="0" smtClean="0"/>
              <a:t>dinamico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519383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Architettura peer-to-peer (P2P</a:t>
            </a:r>
            <a:r>
              <a:rPr lang="it-IT" b="1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</a:t>
            </a:r>
            <a:r>
              <a:rPr lang="it-IT" dirty="0">
                <a:solidFill>
                  <a:srgbClr val="FF0000"/>
                </a:solidFill>
              </a:rPr>
              <a:t>sistema P2P </a:t>
            </a:r>
            <a:r>
              <a:rPr lang="it-IT" dirty="0"/>
              <a:t>è formato da un insieme di entità autonome (</a:t>
            </a:r>
            <a:r>
              <a:rPr lang="it-IT" dirty="0" err="1">
                <a:solidFill>
                  <a:srgbClr val="FF0000"/>
                </a:solidFill>
              </a:rPr>
              <a:t>peers</a:t>
            </a:r>
            <a:r>
              <a:rPr lang="it-IT" dirty="0"/>
              <a:t>), capaci di auto organizzarsi, che condividono un insieme di risorse distribuite presenti all’interno di una rete. </a:t>
            </a:r>
            <a:endParaRPr lang="it-IT" dirty="0" smtClean="0"/>
          </a:p>
          <a:p>
            <a:r>
              <a:rPr lang="it-IT" dirty="0" smtClean="0"/>
              <a:t>Il sistema </a:t>
            </a:r>
            <a:r>
              <a:rPr lang="it-IT" dirty="0"/>
              <a:t>utilizza tali risorse per fornire una determinata funzionalità in modo </a:t>
            </a:r>
            <a:r>
              <a:rPr lang="it-IT" dirty="0" smtClean="0"/>
              <a:t>completamente o </a:t>
            </a:r>
            <a:r>
              <a:rPr lang="it-IT" dirty="0"/>
              <a:t>parzialmente decentralizzato.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519383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Architettura peer-to-peer (P2P</a:t>
            </a:r>
            <a:r>
              <a:rPr lang="it-IT" b="1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05000"/>
            <a:ext cx="8424936" cy="4619625"/>
          </a:xfrm>
        </p:spPr>
        <p:txBody>
          <a:bodyPr/>
          <a:lstStyle/>
          <a:p>
            <a:r>
              <a:rPr lang="it-IT" dirty="0"/>
              <a:t>Gli esempi più noti </a:t>
            </a:r>
            <a:r>
              <a:rPr lang="it-IT" dirty="0" smtClean="0"/>
              <a:t>sono in </a:t>
            </a:r>
            <a:r>
              <a:rPr lang="it-IT" dirty="0"/>
              <a:t>ambito di condivisione di </a:t>
            </a:r>
            <a:r>
              <a:rPr lang="it-IT" dirty="0" smtClean="0"/>
              <a:t>file: </a:t>
            </a:r>
            <a:r>
              <a:rPr lang="it-IT" dirty="0" smtClean="0">
                <a:solidFill>
                  <a:srgbClr val="FF0000"/>
                </a:solidFill>
              </a:rPr>
              <a:t>Emule </a:t>
            </a:r>
            <a:r>
              <a:rPr lang="it-IT" dirty="0">
                <a:solidFill>
                  <a:srgbClr val="FF0000"/>
                </a:solidFill>
              </a:rPr>
              <a:t>e </a:t>
            </a:r>
            <a:r>
              <a:rPr lang="it-IT" dirty="0" err="1" smtClean="0">
                <a:solidFill>
                  <a:srgbClr val="FF0000"/>
                </a:solidFill>
              </a:rPr>
              <a:t>Gnutella</a:t>
            </a:r>
            <a:endParaRPr lang="it-IT" dirty="0"/>
          </a:p>
          <a:p>
            <a:r>
              <a:rPr lang="it-IT" dirty="0"/>
              <a:t>Un </a:t>
            </a:r>
            <a:r>
              <a:rPr lang="it-IT" dirty="0" err="1"/>
              <a:t>peer</a:t>
            </a:r>
            <a:r>
              <a:rPr lang="it-IT" dirty="0"/>
              <a:t> può anche decidere di offrire gratuitamente risorse, magari per la partecipazione </a:t>
            </a:r>
            <a:r>
              <a:rPr lang="it-IT" dirty="0" smtClean="0"/>
              <a:t>a iniziative </a:t>
            </a:r>
            <a:r>
              <a:rPr lang="it-IT" dirty="0"/>
              <a:t>caritatevoli oppure di ricerca, come per esempio alla ricerca sul cancro oppure </a:t>
            </a:r>
            <a:r>
              <a:rPr lang="it-IT" dirty="0" smtClean="0"/>
              <a:t>agli aiuti </a:t>
            </a:r>
            <a:r>
              <a:rPr lang="it-IT" dirty="0"/>
              <a:t>ai terremotati mediante donazioni.</a:t>
            </a:r>
            <a:br>
              <a:rPr lang="it-IT" dirty="0"/>
            </a:br>
            <a:endParaRPr lang="it-IT" dirty="0"/>
          </a:p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768951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Unità di apprendimento 1</a:t>
            </a:r>
            <a:br>
              <a:rPr lang="it-IT" altLang="it-IT" dirty="0" smtClean="0"/>
            </a:br>
            <a:r>
              <a:rPr lang="it-IT" altLang="it-IT" dirty="0" smtClean="0">
                <a:solidFill>
                  <a:srgbClr val="FF6600"/>
                </a:solidFill>
              </a:rPr>
              <a:t>Lezione 5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b="1" dirty="0"/>
              <a:t>Le applicazioni</a:t>
            </a:r>
            <a:br>
              <a:rPr lang="it-IT" b="1" dirty="0"/>
            </a:br>
            <a:r>
              <a:rPr lang="it-IT" b="1" dirty="0"/>
              <a:t>di rete</a:t>
            </a:r>
            <a:r>
              <a:rPr lang="it-IT" dirty="0"/>
              <a:t/>
            </a:r>
            <a:br>
              <a:rPr lang="it-IT" dirty="0"/>
            </a:br>
            <a:endParaRPr lang="it-IT" altLang="it-IT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5956300"/>
            <a:ext cx="6540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6092825"/>
            <a:ext cx="19304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P2P </a:t>
            </a:r>
            <a:r>
              <a:rPr lang="it-IT" b="1" dirty="0" smtClean="0"/>
              <a:t>decentralizzato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Nella architettura completamente decentralizzata </a:t>
            </a:r>
            <a:r>
              <a:rPr lang="it-IT" sz="2800" dirty="0" smtClean="0"/>
              <a:t>un </a:t>
            </a:r>
            <a:r>
              <a:rPr lang="it-IT" sz="2800" dirty="0" err="1" smtClean="0"/>
              <a:t>peer</a:t>
            </a:r>
            <a:r>
              <a:rPr lang="it-IT" sz="2800" dirty="0" smtClean="0"/>
              <a:t> </a:t>
            </a:r>
            <a:r>
              <a:rPr lang="it-IT" sz="2800" dirty="0"/>
              <a:t>ha sia funzionalità di client che di server (hanno funzionalità simmetrica e sono anche chiamati </a:t>
            </a:r>
            <a:r>
              <a:rPr lang="it-IT" sz="2800" dirty="0" err="1"/>
              <a:t>servent</a:t>
            </a:r>
            <a:r>
              <a:rPr lang="it-IT" sz="2800" dirty="0" smtClean="0"/>
              <a:t>)</a:t>
            </a:r>
          </a:p>
          <a:p>
            <a:r>
              <a:rPr lang="it-IT" sz="2800" dirty="0" smtClean="0"/>
              <a:t>è </a:t>
            </a:r>
            <a:r>
              <a:rPr lang="it-IT" sz="2800" dirty="0"/>
              <a:t>impossibile localizzare una risorsa</a:t>
            </a:r>
            <a:br>
              <a:rPr lang="it-IT" sz="2800" dirty="0"/>
            </a:br>
            <a:r>
              <a:rPr lang="it-IT" sz="2800" dirty="0"/>
              <a:t>mediante un indirizzo IP </a:t>
            </a:r>
            <a:r>
              <a:rPr lang="it-IT" sz="2800" dirty="0" smtClean="0"/>
              <a:t>statico</a:t>
            </a:r>
          </a:p>
          <a:p>
            <a:r>
              <a:rPr lang="it-IT" sz="2800" dirty="0" smtClean="0"/>
              <a:t> </a:t>
            </a:r>
            <a:r>
              <a:rPr lang="it-IT" sz="2800" dirty="0"/>
              <a:t>vengono </a:t>
            </a:r>
            <a:r>
              <a:rPr lang="it-IT" sz="2800" dirty="0" smtClean="0"/>
              <a:t>effettuati  nuovi </a:t>
            </a:r>
            <a:r>
              <a:rPr lang="it-IT" sz="2800" dirty="0"/>
              <a:t>meccanismi di indirizzamento, definiti a </a:t>
            </a:r>
            <a:r>
              <a:rPr lang="it-IT" sz="2800" dirty="0" smtClean="0"/>
              <a:t>livello superiore </a:t>
            </a:r>
            <a:r>
              <a:rPr lang="it-IT" sz="2800" dirty="0"/>
              <a:t>rispetto al livello IP.</a:t>
            </a:r>
            <a:br>
              <a:rPr lang="it-IT" sz="2800" dirty="0"/>
            </a:br>
            <a:endParaRPr lang="it-IT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149080"/>
            <a:ext cx="2844317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689512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P2P decentralizzato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0" y="1905001"/>
            <a:ext cx="7696200" cy="3684240"/>
          </a:xfrm>
        </p:spPr>
        <p:txBody>
          <a:bodyPr/>
          <a:lstStyle/>
          <a:p>
            <a:r>
              <a:rPr lang="it-IT" dirty="0"/>
              <a:t>I </a:t>
            </a:r>
            <a:r>
              <a:rPr lang="it-IT" dirty="0" err="1"/>
              <a:t>peer</a:t>
            </a:r>
            <a:r>
              <a:rPr lang="it-IT" dirty="0"/>
              <a:t> sono </a:t>
            </a:r>
            <a:r>
              <a:rPr lang="it-IT" dirty="0" smtClean="0"/>
              <a:t>responsabili:</a:t>
            </a:r>
          </a:p>
          <a:p>
            <a:r>
              <a:rPr lang="it-IT" dirty="0" smtClean="0"/>
              <a:t>di </a:t>
            </a:r>
            <a:r>
              <a:rPr lang="it-IT" dirty="0"/>
              <a:t>conservare i dati e </a:t>
            </a:r>
            <a:r>
              <a:rPr lang="it-IT" dirty="0" smtClean="0"/>
              <a:t>le informazioni </a:t>
            </a:r>
            <a:r>
              <a:rPr lang="it-IT" dirty="0"/>
              <a:t>(il server centrale non memorizza </a:t>
            </a:r>
            <a:r>
              <a:rPr lang="it-IT" dirty="0" smtClean="0"/>
              <a:t>file)</a:t>
            </a:r>
          </a:p>
          <a:p>
            <a:r>
              <a:rPr lang="it-IT" dirty="0" smtClean="0"/>
              <a:t>di </a:t>
            </a:r>
            <a:r>
              <a:rPr lang="it-IT" dirty="0"/>
              <a:t>informare il server del contenuto dei file </a:t>
            </a:r>
            <a:r>
              <a:rPr lang="it-IT" dirty="0" smtClean="0"/>
              <a:t>che intendono </a:t>
            </a:r>
            <a:r>
              <a:rPr lang="it-IT" dirty="0"/>
              <a:t>condividere </a:t>
            </a:r>
            <a:endParaRPr lang="it-IT" dirty="0" smtClean="0"/>
          </a:p>
          <a:p>
            <a:r>
              <a:rPr lang="it-IT" dirty="0" smtClean="0"/>
              <a:t>di </a:t>
            </a:r>
            <a:r>
              <a:rPr lang="it-IT" dirty="0"/>
              <a:t>permettere ai </a:t>
            </a:r>
            <a:r>
              <a:rPr lang="it-IT" dirty="0" err="1"/>
              <a:t>peer</a:t>
            </a:r>
            <a:r>
              <a:rPr lang="it-IT" dirty="0"/>
              <a:t> </a:t>
            </a:r>
            <a:r>
              <a:rPr lang="it-IT" dirty="0" smtClean="0"/>
              <a:t>che lo </a:t>
            </a:r>
            <a:r>
              <a:rPr lang="it-IT" dirty="0"/>
              <a:t>richiedono di scaricare le risorse condivise. </a:t>
            </a:r>
            <a:endParaRPr lang="it-IT" dirty="0" smtClean="0"/>
          </a:p>
        </p:txBody>
      </p:sp>
      <p:sp>
        <p:nvSpPr>
          <p:cNvPr id="4" name="Rettangolo 3"/>
          <p:cNvSpPr/>
          <p:nvPr/>
        </p:nvSpPr>
        <p:spPr>
          <a:xfrm>
            <a:off x="467544" y="5825422"/>
            <a:ext cx="8496944" cy="446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dirty="0"/>
              <a:t>L’implementazione più famosa del P2P centralizzato è </a:t>
            </a:r>
            <a:r>
              <a:rPr lang="it-IT" dirty="0" smtClean="0">
                <a:solidFill>
                  <a:srgbClr val="FF0000"/>
                </a:solidFill>
              </a:rPr>
              <a:t>Napster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7689512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P2P centralizzato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Il </a:t>
            </a:r>
            <a:r>
              <a:rPr lang="it-IT" sz="2800" dirty="0">
                <a:solidFill>
                  <a:srgbClr val="FF0000"/>
                </a:solidFill>
              </a:rPr>
              <a:t>P2P </a:t>
            </a:r>
            <a:r>
              <a:rPr lang="it-IT" sz="2800" dirty="0" smtClean="0">
                <a:solidFill>
                  <a:srgbClr val="0000CC"/>
                </a:solidFill>
              </a:rPr>
              <a:t>centralizzato</a:t>
            </a:r>
            <a:r>
              <a:rPr lang="it-IT" sz="2800" dirty="0"/>
              <a:t> </a:t>
            </a:r>
            <a:r>
              <a:rPr lang="it-IT" sz="2800" dirty="0" smtClean="0"/>
              <a:t>è </a:t>
            </a:r>
            <a:r>
              <a:rPr lang="it-IT" sz="2800" dirty="0"/>
              <a:t>un compromesso tra il determinismo del </a:t>
            </a:r>
            <a:r>
              <a:rPr lang="it-IT" sz="2800" dirty="0" smtClean="0"/>
              <a:t>modello </a:t>
            </a:r>
            <a:r>
              <a:rPr lang="it-IT" sz="2800" dirty="0" err="1">
                <a:solidFill>
                  <a:srgbClr val="FF0000"/>
                </a:solidFill>
              </a:rPr>
              <a:t>client-server</a:t>
            </a:r>
            <a:r>
              <a:rPr lang="it-IT" sz="2800" dirty="0"/>
              <a:t> e la scalabilità del sistema puro: ha un server centrale (directory server) che conserva informazioni sui </a:t>
            </a:r>
            <a:r>
              <a:rPr lang="it-IT" sz="2800" dirty="0" err="1">
                <a:solidFill>
                  <a:srgbClr val="FF0000"/>
                </a:solidFill>
              </a:rPr>
              <a:t>peer</a:t>
            </a:r>
            <a:r>
              <a:rPr lang="it-IT" sz="2800" dirty="0"/>
              <a:t> </a:t>
            </a:r>
            <a:r>
              <a:rPr lang="it-IT" sz="2800" dirty="0" smtClean="0"/>
              <a:t>(</a:t>
            </a:r>
            <a:r>
              <a:rPr lang="it-IT" sz="2800" dirty="0" err="1">
                <a:solidFill>
                  <a:srgbClr val="FF0000"/>
                </a:solidFill>
              </a:rPr>
              <a:t>index</a:t>
            </a:r>
            <a:r>
              <a:rPr lang="it-IT" sz="2800" dirty="0"/>
              <a:t>, cioè il </a:t>
            </a:r>
            <a:r>
              <a:rPr lang="it-IT" sz="2800" dirty="0" err="1">
                <a:solidFill>
                  <a:srgbClr val="FF0000"/>
                </a:solidFill>
              </a:rPr>
              <a:t>mapping</a:t>
            </a:r>
            <a:r>
              <a:rPr lang="it-IT" sz="2800" dirty="0"/>
              <a:t> </a:t>
            </a:r>
            <a:r>
              <a:rPr lang="it-IT" sz="2800" dirty="0" err="1">
                <a:solidFill>
                  <a:srgbClr val="FF0000"/>
                </a:solidFill>
              </a:rPr>
              <a:t>resorse-peer</a:t>
            </a:r>
            <a:r>
              <a:rPr lang="it-IT" sz="2800" dirty="0"/>
              <a:t>) e risponde alle richieste su </a:t>
            </a:r>
            <a:r>
              <a:rPr lang="it-IT" sz="2800" dirty="0" smtClean="0"/>
              <a:t>quelle </a:t>
            </a:r>
            <a:r>
              <a:rPr lang="it-IT" sz="2800" dirty="0"/>
              <a:t>informazioni effettuando quindi la ricerca in modalità </a:t>
            </a:r>
            <a:r>
              <a:rPr lang="it-IT" sz="2800" dirty="0" smtClean="0"/>
              <a:t>centralizzata </a:t>
            </a:r>
            <a:r>
              <a:rPr lang="it-IT" sz="2800" dirty="0"/>
              <a:t>chiamati </a:t>
            </a:r>
            <a:r>
              <a:rPr lang="it-IT" sz="2800" dirty="0" err="1">
                <a:solidFill>
                  <a:srgbClr val="0000CC"/>
                </a:solidFill>
              </a:rPr>
              <a:t>leaf</a:t>
            </a:r>
            <a:endParaRPr lang="it-IT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207" y="2548441"/>
            <a:ext cx="4779586" cy="364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42348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P2P ibrido (o parzialmente centralizzato</a:t>
            </a:r>
            <a:r>
              <a:rPr lang="it-IT" b="1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905000"/>
            <a:ext cx="8134672" cy="4619625"/>
          </a:xfrm>
        </p:spPr>
        <p:txBody>
          <a:bodyPr/>
          <a:lstStyle/>
          <a:p>
            <a:r>
              <a:rPr lang="it-IT" dirty="0" smtClean="0"/>
              <a:t>Il </a:t>
            </a:r>
            <a:r>
              <a:rPr lang="it-IT" dirty="0">
                <a:solidFill>
                  <a:srgbClr val="FF0000"/>
                </a:solidFill>
              </a:rPr>
              <a:t>P2P ibrido </a:t>
            </a:r>
            <a:r>
              <a:rPr lang="it-IT" dirty="0"/>
              <a:t>è un </a:t>
            </a:r>
            <a:r>
              <a:rPr lang="it-IT" dirty="0">
                <a:solidFill>
                  <a:srgbClr val="0000CC"/>
                </a:solidFill>
              </a:rPr>
              <a:t>P2P parzialmente </a:t>
            </a:r>
            <a:r>
              <a:rPr lang="it-IT" dirty="0" smtClean="0">
                <a:solidFill>
                  <a:srgbClr val="0000CC"/>
                </a:solidFill>
              </a:rPr>
              <a:t>centralizzato</a:t>
            </a:r>
            <a:r>
              <a:rPr lang="it-IT" dirty="0" smtClean="0"/>
              <a:t> dove </a:t>
            </a:r>
            <a:r>
              <a:rPr lang="it-IT" dirty="0"/>
              <a:t>sono presenti alcuni </a:t>
            </a:r>
            <a:r>
              <a:rPr lang="it-IT" dirty="0" err="1"/>
              <a:t>peer</a:t>
            </a:r>
            <a:r>
              <a:rPr lang="it-IT" dirty="0"/>
              <a:t> (detti </a:t>
            </a:r>
            <a:r>
              <a:rPr lang="it-IT" dirty="0" err="1"/>
              <a:t>supernodi</a:t>
            </a:r>
            <a:r>
              <a:rPr lang="it-IT" dirty="0"/>
              <a:t> </a:t>
            </a:r>
            <a:r>
              <a:rPr lang="it-IT" dirty="0" smtClean="0"/>
              <a:t>o super-</a:t>
            </a:r>
            <a:r>
              <a:rPr lang="it-IT" dirty="0" err="1" smtClean="0"/>
              <a:t>peer</a:t>
            </a:r>
            <a:r>
              <a:rPr lang="it-IT" dirty="0" smtClean="0"/>
              <a:t> </a:t>
            </a:r>
            <a:r>
              <a:rPr lang="it-IT" dirty="0"/>
              <a:t>o ultra-</a:t>
            </a:r>
            <a:r>
              <a:rPr lang="it-IT" dirty="0" err="1"/>
              <a:t>peer</a:t>
            </a:r>
            <a:r>
              <a:rPr lang="it-IT" dirty="0"/>
              <a:t>) determinati </a:t>
            </a:r>
            <a:r>
              <a:rPr lang="it-IT" dirty="0" smtClean="0"/>
              <a:t>dinamicamente che </a:t>
            </a:r>
            <a:r>
              <a:rPr lang="it-IT" dirty="0"/>
              <a:t>hanno anche la funzione di </a:t>
            </a:r>
            <a:r>
              <a:rPr lang="it-IT" dirty="0" smtClean="0"/>
              <a:t>indicizzazione</a:t>
            </a:r>
          </a:p>
          <a:p>
            <a:r>
              <a:rPr lang="it-IT" dirty="0" smtClean="0"/>
              <a:t>gli </a:t>
            </a:r>
            <a:r>
              <a:rPr lang="it-IT" dirty="0"/>
              <a:t>altri nodi </a:t>
            </a:r>
            <a:r>
              <a:rPr lang="it-IT" dirty="0" smtClean="0"/>
              <a:t>sono anche </a:t>
            </a:r>
            <a:r>
              <a:rPr lang="it-IT" dirty="0"/>
              <a:t>chiamati </a:t>
            </a:r>
            <a:r>
              <a:rPr lang="it-IT" dirty="0" err="1">
                <a:solidFill>
                  <a:srgbClr val="0000CC"/>
                </a:solidFill>
              </a:rPr>
              <a:t>leaf</a:t>
            </a:r>
            <a:r>
              <a:rPr lang="it-IT" dirty="0">
                <a:solidFill>
                  <a:srgbClr val="0000CC"/>
                </a:solidFill>
              </a:rPr>
              <a:t> </a:t>
            </a:r>
            <a:r>
              <a:rPr lang="it-IT" dirty="0" err="1">
                <a:solidFill>
                  <a:srgbClr val="0000CC"/>
                </a:solidFill>
              </a:rPr>
              <a:t>peer</a:t>
            </a:r>
            <a:r>
              <a:rPr lang="it-IT" dirty="0"/>
              <a:t>.</a:t>
            </a:r>
            <a:br>
              <a:rPr lang="it-IT" dirty="0"/>
            </a:br>
            <a:endParaRPr lang="it-I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057" y="3212976"/>
            <a:ext cx="4608512" cy="327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270729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Servizi offerti dallo strato di trasporto alle </a:t>
            </a:r>
            <a:r>
              <a:rPr lang="it-IT" b="1" dirty="0" smtClean="0"/>
              <a:t>applicazioni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8640960" cy="4619625"/>
          </a:xfrm>
        </p:spPr>
        <p:txBody>
          <a:bodyPr/>
          <a:lstStyle/>
          <a:p>
            <a:r>
              <a:rPr lang="it-IT" dirty="0"/>
              <a:t>Le applicazioni richiedono allo strato di trasporto un insieme di servizi specifici oltre ai </a:t>
            </a:r>
            <a:r>
              <a:rPr lang="it-IT" dirty="0" smtClean="0"/>
              <a:t>protocolli necessari </a:t>
            </a:r>
            <a:r>
              <a:rPr lang="it-IT" dirty="0"/>
              <a:t>per realizzarli, che possono essere standard o realizzati ad </a:t>
            </a:r>
            <a:r>
              <a:rPr lang="it-IT" dirty="0" smtClean="0"/>
              <a:t>hoc.</a:t>
            </a:r>
          </a:p>
          <a:p>
            <a:r>
              <a:rPr lang="it-IT" dirty="0" smtClean="0"/>
              <a:t>Tutti </a:t>
            </a:r>
            <a:r>
              <a:rPr lang="it-IT" dirty="0"/>
              <a:t>i protocolli, sia standard che specifici, hanno in comune una particolarità: trasferire dei messaggi da un punto a un altro della </a:t>
            </a:r>
            <a:r>
              <a:rPr lang="it-IT" dirty="0" smtClean="0"/>
              <a:t>rete.</a:t>
            </a:r>
          </a:p>
        </p:txBody>
      </p:sp>
    </p:spTree>
    <p:extLst>
      <p:ext uri="{BB962C8B-B14F-4D97-AF65-F5344CB8AC3E}">
        <p14:creationId xmlns:p14="http://schemas.microsoft.com/office/powerpoint/2010/main" val="2935193837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Servizi offerti dallo strato di trasporto alle </a:t>
            </a:r>
            <a:r>
              <a:rPr lang="it-IT" b="1" dirty="0" smtClean="0"/>
              <a:t>applicazioni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8712968" cy="4619625"/>
          </a:xfrm>
        </p:spPr>
        <p:txBody>
          <a:bodyPr/>
          <a:lstStyle/>
          <a:p>
            <a:r>
              <a:rPr lang="it-IT" dirty="0" smtClean="0"/>
              <a:t>Ogni </a:t>
            </a:r>
            <a:r>
              <a:rPr lang="it-IT" dirty="0"/>
              <a:t>applicazione deve scegliere tra i protocolli di trasporto quale deve adottare per realizzare </a:t>
            </a:r>
            <a:r>
              <a:rPr lang="it-IT" dirty="0" smtClean="0"/>
              <a:t>un protocollo </a:t>
            </a:r>
            <a:r>
              <a:rPr lang="it-IT" dirty="0"/>
              <a:t>applicativo in base ai servizi che sono necessari alle specifiche esigenze della </a:t>
            </a:r>
            <a:r>
              <a:rPr lang="it-IT" dirty="0" smtClean="0"/>
              <a:t>applicazione, e cioè: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99"/>
                </a:solidFill>
              </a:rPr>
              <a:t>◗ trasferimento dati </a:t>
            </a:r>
            <a:r>
              <a:rPr lang="it-IT" dirty="0">
                <a:solidFill>
                  <a:srgbClr val="000099"/>
                </a:solidFill>
              </a:rPr>
              <a:t>affidabile</a:t>
            </a:r>
            <a:r>
              <a:rPr lang="it-IT" dirty="0">
                <a:solidFill>
                  <a:srgbClr val="000099"/>
                </a:solidFill>
              </a:rPr>
              <a:t/>
            </a:r>
            <a:br>
              <a:rPr lang="it-IT" dirty="0">
                <a:solidFill>
                  <a:srgbClr val="000099"/>
                </a:solidFill>
              </a:rPr>
            </a:br>
            <a:r>
              <a:rPr lang="it-IT" dirty="0">
                <a:solidFill>
                  <a:srgbClr val="000099"/>
                </a:solidFill>
              </a:rPr>
              <a:t>◗ ampiezza di </a:t>
            </a:r>
            <a:r>
              <a:rPr lang="it-IT" dirty="0">
                <a:solidFill>
                  <a:srgbClr val="000099"/>
                </a:solidFill>
              </a:rPr>
              <a:t>banda</a:t>
            </a:r>
            <a:r>
              <a:rPr lang="it-IT" dirty="0">
                <a:solidFill>
                  <a:srgbClr val="000099"/>
                </a:solidFill>
              </a:rPr>
              <a:t/>
            </a:r>
            <a:br>
              <a:rPr lang="it-IT" dirty="0">
                <a:solidFill>
                  <a:srgbClr val="000099"/>
                </a:solidFill>
              </a:rPr>
            </a:br>
            <a:r>
              <a:rPr lang="it-IT" dirty="0">
                <a:solidFill>
                  <a:srgbClr val="000099"/>
                </a:solidFill>
              </a:rPr>
              <a:t>◗ </a:t>
            </a:r>
            <a:r>
              <a:rPr lang="it-IT" dirty="0">
                <a:solidFill>
                  <a:srgbClr val="000099"/>
                </a:solidFill>
              </a:rPr>
              <a:t>temporizzazione</a:t>
            </a:r>
            <a:r>
              <a:rPr lang="it-IT" dirty="0">
                <a:solidFill>
                  <a:srgbClr val="000099"/>
                </a:solidFill>
              </a:rPr>
              <a:t/>
            </a:r>
            <a:br>
              <a:rPr lang="it-IT" dirty="0">
                <a:solidFill>
                  <a:srgbClr val="000099"/>
                </a:solidFill>
              </a:rPr>
            </a:br>
            <a:r>
              <a:rPr lang="it-IT" dirty="0">
                <a:solidFill>
                  <a:srgbClr val="000099"/>
                </a:solidFill>
              </a:rPr>
              <a:t>◗ </a:t>
            </a:r>
            <a:r>
              <a:rPr lang="it-IT" dirty="0">
                <a:solidFill>
                  <a:srgbClr val="000099"/>
                </a:solidFill>
              </a:rPr>
              <a:t>sicurezza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6691720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Trasferimento dati </a:t>
            </a:r>
            <a:r>
              <a:rPr lang="it-IT" b="1" dirty="0" smtClean="0"/>
              <a:t>affidabile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905000"/>
            <a:ext cx="8568952" cy="4619625"/>
          </a:xfrm>
        </p:spPr>
        <p:txBody>
          <a:bodyPr/>
          <a:lstStyle/>
          <a:p>
            <a:r>
              <a:rPr lang="it-IT" dirty="0"/>
              <a:t>A tale scopo il livello di trasporto mette a disposizione due </a:t>
            </a:r>
            <a:r>
              <a:rPr lang="it-IT" dirty="0" smtClean="0"/>
              <a:t>protocolli:</a:t>
            </a:r>
          </a:p>
          <a:p>
            <a:pPr lvl="1"/>
            <a:r>
              <a:rPr lang="it-IT" sz="3200" dirty="0" smtClean="0">
                <a:solidFill>
                  <a:srgbClr val="FF0000"/>
                </a:solidFill>
              </a:rPr>
              <a:t>UDP </a:t>
            </a:r>
            <a:r>
              <a:rPr lang="it-IT" sz="3200" dirty="0">
                <a:solidFill>
                  <a:srgbClr val="FF0000"/>
                </a:solidFill>
              </a:rPr>
              <a:t>User </a:t>
            </a:r>
            <a:r>
              <a:rPr lang="it-IT" sz="3200" dirty="0" err="1">
                <a:solidFill>
                  <a:srgbClr val="FF0000"/>
                </a:solidFill>
              </a:rPr>
              <a:t>Datagram</a:t>
            </a:r>
            <a:r>
              <a:rPr lang="it-IT" sz="3200" dirty="0">
                <a:solidFill>
                  <a:srgbClr val="FF0000"/>
                </a:solidFill>
              </a:rPr>
              <a:t> </a:t>
            </a:r>
            <a:r>
              <a:rPr lang="it-IT" sz="3200" dirty="0" err="1">
                <a:solidFill>
                  <a:srgbClr val="FF0000"/>
                </a:solidFill>
              </a:rPr>
              <a:t>Protocol</a:t>
            </a:r>
            <a:r>
              <a:rPr lang="it-IT" sz="3200" dirty="0"/>
              <a:t>: il protocollo di trasporto senza connessione </a:t>
            </a:r>
          </a:p>
          <a:p>
            <a:pPr lvl="1"/>
            <a:r>
              <a:rPr lang="it-IT" sz="3200" dirty="0" smtClean="0">
                <a:solidFill>
                  <a:srgbClr val="FF0000"/>
                </a:solidFill>
              </a:rPr>
              <a:t>TCP </a:t>
            </a:r>
            <a:r>
              <a:rPr lang="it-IT" sz="3200" dirty="0" err="1">
                <a:solidFill>
                  <a:srgbClr val="FF0000"/>
                </a:solidFill>
              </a:rPr>
              <a:t>Transmission</a:t>
            </a:r>
            <a:r>
              <a:rPr lang="it-IT" sz="3200" dirty="0">
                <a:solidFill>
                  <a:srgbClr val="FF0000"/>
                </a:solidFill>
              </a:rPr>
              <a:t> Control </a:t>
            </a:r>
            <a:r>
              <a:rPr lang="it-IT" sz="3200" dirty="0" err="1">
                <a:solidFill>
                  <a:srgbClr val="FF0000"/>
                </a:solidFill>
              </a:rPr>
              <a:t>Protocol</a:t>
            </a:r>
            <a:r>
              <a:rPr lang="it-IT" sz="3200" dirty="0"/>
              <a:t>: il protocollo orientato </a:t>
            </a:r>
            <a:r>
              <a:rPr lang="it-IT" sz="3200" dirty="0" smtClean="0"/>
              <a:t>alla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7516643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Trasferimento dati affidabile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Riportiamo una tabella dove sono indicati i protocolli utilizzati da alcune applicazioni: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0968"/>
            <a:ext cx="8640960" cy="284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114520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Ampiezza di banda (</a:t>
            </a:r>
            <a:r>
              <a:rPr lang="it-IT" b="1" dirty="0" err="1"/>
              <a:t>Bandwidth</a:t>
            </a:r>
            <a:r>
              <a:rPr lang="it-IT" b="1" dirty="0"/>
              <a:t>) o </a:t>
            </a:r>
            <a:r>
              <a:rPr lang="it-IT" b="1" dirty="0" err="1" smtClean="0"/>
              <a:t>Throughput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Alcune </a:t>
            </a:r>
            <a:r>
              <a:rPr lang="it-IT" dirty="0" smtClean="0"/>
              <a:t>per </a:t>
            </a:r>
            <a:r>
              <a:rPr lang="it-IT" dirty="0"/>
              <a:t>poter “funzionare” hanno </a:t>
            </a:r>
            <a:r>
              <a:rPr lang="it-IT" dirty="0" smtClean="0"/>
              <a:t>bisogno di </a:t>
            </a:r>
            <a:r>
              <a:rPr lang="it-IT" dirty="0"/>
              <a:t>avere una garanzia sulla larghezza di banda minima </a:t>
            </a:r>
            <a:r>
              <a:rPr lang="it-IT" dirty="0" smtClean="0"/>
              <a:t>disponibile</a:t>
            </a:r>
          </a:p>
          <a:p>
            <a:r>
              <a:rPr lang="it-IT" dirty="0" smtClean="0"/>
              <a:t>possono </a:t>
            </a:r>
            <a:r>
              <a:rPr lang="it-IT" dirty="0"/>
              <a:t>richiedere </a:t>
            </a:r>
            <a:r>
              <a:rPr lang="it-IT" dirty="0" smtClean="0"/>
              <a:t>un </a:t>
            </a:r>
            <a:r>
              <a:rPr lang="it-IT" dirty="0" err="1" smtClean="0">
                <a:solidFill>
                  <a:srgbClr val="FF0000"/>
                </a:solidFill>
              </a:rPr>
              <a:t>throughput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/>
              <a:t>garantito di </a:t>
            </a:r>
            <a:r>
              <a:rPr lang="it-IT" i="1" dirty="0" smtClean="0">
                <a:solidFill>
                  <a:srgbClr val="00CC99"/>
                </a:solidFill>
              </a:rPr>
              <a:t>r </a:t>
            </a:r>
            <a:r>
              <a:rPr lang="it-IT" i="1" dirty="0" err="1" smtClean="0">
                <a:solidFill>
                  <a:srgbClr val="00CC99"/>
                </a:solidFill>
              </a:rPr>
              <a:t>bsp</a:t>
            </a:r>
            <a:endParaRPr lang="it-IT" i="1" dirty="0" smtClean="0">
              <a:solidFill>
                <a:srgbClr val="00CC99"/>
              </a:solidFill>
            </a:endParaRPr>
          </a:p>
          <a:p>
            <a:pPr lvl="1"/>
            <a:r>
              <a:rPr lang="it-IT" dirty="0" smtClean="0"/>
              <a:t>si </a:t>
            </a:r>
            <a:r>
              <a:rPr lang="it-IT" dirty="0"/>
              <a:t>pensi alla trasmissione di un evento in diretta in una Web-TV.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828962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Temporizzazione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dirty="0"/>
              <a:t>Alcune applicazioni, come la telefonia </a:t>
            </a:r>
            <a:r>
              <a:rPr lang="it-IT" dirty="0">
                <a:solidFill>
                  <a:srgbClr val="FF0000"/>
                </a:solidFill>
              </a:rPr>
              <a:t>VoIP</a:t>
            </a:r>
            <a:r>
              <a:rPr lang="it-IT" dirty="0"/>
              <a:t>, i </a:t>
            </a:r>
            <a:r>
              <a:rPr lang="it-IT" dirty="0">
                <a:solidFill>
                  <a:srgbClr val="0000CC"/>
                </a:solidFill>
              </a:rPr>
              <a:t>giochi interattivi</a:t>
            </a:r>
            <a:r>
              <a:rPr lang="it-IT" dirty="0"/>
              <a:t>, gli </a:t>
            </a:r>
            <a:r>
              <a:rPr lang="it-IT" dirty="0">
                <a:solidFill>
                  <a:srgbClr val="0000CC"/>
                </a:solidFill>
              </a:rPr>
              <a:t>ambienti virtuali</a:t>
            </a:r>
            <a:r>
              <a:rPr lang="it-IT" dirty="0"/>
              <a:t>, per </a:t>
            </a:r>
            <a:r>
              <a:rPr lang="it-IT" dirty="0" smtClean="0"/>
              <a:t>essere “realistiche” </a:t>
            </a:r>
            <a:r>
              <a:rPr lang="it-IT" dirty="0"/>
              <a:t>ammettono solo piccoli ritardi</a:t>
            </a:r>
            <a:br>
              <a:rPr lang="it-IT" dirty="0"/>
            </a:br>
            <a:r>
              <a:rPr lang="it-IT" dirty="0" smtClean="0"/>
              <a:t>Si utilizza un </a:t>
            </a:r>
            <a:r>
              <a:rPr lang="it-IT" dirty="0"/>
              <a:t>protocollo di trasporto in tempo reale, </a:t>
            </a:r>
            <a:r>
              <a:rPr lang="it-IT" dirty="0" smtClean="0"/>
              <a:t>come </a:t>
            </a:r>
            <a:r>
              <a:rPr lang="it-IT" dirty="0" smtClean="0">
                <a:solidFill>
                  <a:srgbClr val="FF0000"/>
                </a:solidFill>
              </a:rPr>
              <a:t>RTP </a:t>
            </a:r>
            <a:r>
              <a:rPr lang="it-IT" dirty="0">
                <a:solidFill>
                  <a:srgbClr val="FF0000"/>
                </a:solidFill>
              </a:rPr>
              <a:t>(Real Time </a:t>
            </a:r>
            <a:r>
              <a:rPr lang="it-IT" dirty="0" err="1">
                <a:solidFill>
                  <a:srgbClr val="FF0000"/>
                </a:solidFill>
              </a:rPr>
              <a:t>Protocol</a:t>
            </a:r>
            <a:r>
              <a:rPr lang="it-IT" dirty="0" smtClean="0">
                <a:solidFill>
                  <a:srgbClr val="FF0000"/>
                </a:solidFill>
              </a:rPr>
              <a:t>)</a:t>
            </a:r>
          </a:p>
          <a:p>
            <a:r>
              <a:rPr lang="it-IT" dirty="0" smtClean="0"/>
              <a:t>E’ </a:t>
            </a:r>
            <a:r>
              <a:rPr lang="it-IT" dirty="0"/>
              <a:t>in grado di studiare i ritardi di rete e calibrare gli apparati e i collegamenti per garantire di restare nei limiti di tempo </a:t>
            </a:r>
            <a:r>
              <a:rPr lang="it-IT" dirty="0" smtClean="0"/>
              <a:t>prefissati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457236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 smtClean="0"/>
              <a:t>In questa lezione impareremo: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844675"/>
            <a:ext cx="7696200" cy="4619625"/>
          </a:xfrm>
        </p:spPr>
        <p:txBody>
          <a:bodyPr/>
          <a:lstStyle/>
          <a:p>
            <a:r>
              <a:rPr lang="it-IT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il </a:t>
            </a: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concetto di applicazione di </a:t>
            </a:r>
            <a:r>
              <a:rPr lang="it-IT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rete</a:t>
            </a:r>
          </a:p>
          <a:p>
            <a:r>
              <a:rPr lang="it-IT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le </a:t>
            </a: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tipologie di </a:t>
            </a:r>
            <a:r>
              <a:rPr lang="it-IT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applicazione</a:t>
            </a:r>
          </a:p>
          <a:p>
            <a:r>
              <a:rPr lang="it-IT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a </a:t>
            </a: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scegliere i protocolli per le applicazioni di rete</a:t>
            </a:r>
            <a:r>
              <a:rPr lang="it-IT" dirty="0"/>
              <a:t/>
            </a:r>
            <a:br>
              <a:rPr lang="it-IT" dirty="0"/>
            </a:b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160995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Sicurezza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905000"/>
            <a:ext cx="8280920" cy="4619625"/>
          </a:xfrm>
        </p:spPr>
        <p:txBody>
          <a:bodyPr/>
          <a:lstStyle/>
          <a:p>
            <a:r>
              <a:rPr lang="it-IT" sz="2800" dirty="0"/>
              <a:t>Il problema della sicurezza nelle reti riveste una grande importanza dato che le reti per </a:t>
            </a:r>
            <a:r>
              <a:rPr lang="it-IT" sz="2800" dirty="0" smtClean="0"/>
              <a:t>loro natura </a:t>
            </a:r>
            <a:r>
              <a:rPr lang="it-IT" sz="2800" dirty="0"/>
              <a:t>non sono </a:t>
            </a:r>
            <a:r>
              <a:rPr lang="it-IT" sz="2800" dirty="0" smtClean="0"/>
              <a:t>sicure</a:t>
            </a:r>
          </a:p>
          <a:p>
            <a:r>
              <a:rPr lang="it-IT" sz="2800" dirty="0" smtClean="0"/>
              <a:t>molteplici </a:t>
            </a:r>
            <a:r>
              <a:rPr lang="it-IT" sz="2800" dirty="0"/>
              <a:t>sono le minacce e i pericoli per i dati che sono presenti </a:t>
            </a:r>
            <a:r>
              <a:rPr lang="it-IT" sz="2800" dirty="0" smtClean="0"/>
              <a:t>nei diversi </a:t>
            </a:r>
            <a:r>
              <a:rPr lang="it-IT" sz="2800" dirty="0" err="1"/>
              <a:t>host</a:t>
            </a:r>
            <a:r>
              <a:rPr lang="it-IT" sz="2800" dirty="0"/>
              <a:t> e che circolano sulla rete</a:t>
            </a:r>
            <a:r>
              <a:rPr lang="it-IT" sz="2800" dirty="0" smtClean="0"/>
              <a:t>.</a:t>
            </a:r>
          </a:p>
          <a:p>
            <a:r>
              <a:rPr lang="it-IT" sz="2800" dirty="0" smtClean="0"/>
              <a:t> </a:t>
            </a:r>
            <a:r>
              <a:rPr lang="it-IT" sz="2800" dirty="0"/>
              <a:t>Garantire la sicurezza di un sistema informativo </a:t>
            </a:r>
            <a:r>
              <a:rPr lang="it-IT" sz="2800" dirty="0" smtClean="0"/>
              <a:t>significa impedire </a:t>
            </a:r>
            <a:r>
              <a:rPr lang="it-IT" sz="2800" dirty="0"/>
              <a:t>a potenziali soggetti attaccanti l’accesso o l’uso non autorizzato di informazioni </a:t>
            </a:r>
            <a:r>
              <a:rPr lang="it-IT" sz="2800" dirty="0" smtClean="0"/>
              <a:t>e risorse</a:t>
            </a:r>
            <a:r>
              <a:rPr lang="it-IT" sz="2800" dirty="0"/>
              <a:t>.</a:t>
            </a:r>
            <a:br>
              <a:rPr lang="it-IT" sz="2800" dirty="0"/>
            </a:b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541345461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Conclusioni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Riportiamo in una tabella i requisiti richiesti al servizio di trasporto </a:t>
            </a:r>
            <a:br>
              <a:rPr lang="it-IT" dirty="0"/>
            </a:br>
            <a:endParaRPr lang="it-IT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8619753" cy="2861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813908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43376"/>
            <a:ext cx="8516516" cy="413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073411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8677288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72815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76424"/>
            <a:ext cx="8291538" cy="392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54728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51465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69684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Il modello ISO/OSI e le </a:t>
            </a:r>
            <a:r>
              <a:rPr lang="it-IT" b="1" dirty="0" smtClean="0"/>
              <a:t>applicazioni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 modello </a:t>
            </a:r>
            <a:r>
              <a:rPr lang="it-IT" dirty="0">
                <a:solidFill>
                  <a:srgbClr val="FF0000"/>
                </a:solidFill>
              </a:rPr>
              <a:t>ISO/OSI</a:t>
            </a:r>
            <a:r>
              <a:rPr lang="it-IT" dirty="0"/>
              <a:t> e </a:t>
            </a:r>
            <a:r>
              <a:rPr lang="it-IT" dirty="0">
                <a:solidFill>
                  <a:srgbClr val="FF0000"/>
                </a:solidFill>
              </a:rPr>
              <a:t>TCP</a:t>
            </a:r>
            <a:r>
              <a:rPr lang="it-IT" dirty="0"/>
              <a:t> il livello delle applicazioni si occupa di implementare le applicazioni di</a:t>
            </a:r>
            <a:br>
              <a:rPr lang="it-IT" dirty="0"/>
            </a:br>
            <a:r>
              <a:rPr lang="it-IT" dirty="0"/>
              <a:t>rete che vengono utilizzate dall’utente </a:t>
            </a:r>
            <a:r>
              <a:rPr lang="it-IT" dirty="0" smtClean="0"/>
              <a:t>finale</a:t>
            </a:r>
          </a:p>
          <a:p>
            <a:r>
              <a:rPr lang="it-IT" dirty="0" smtClean="0"/>
              <a:t>Il programmatore </a:t>
            </a:r>
            <a:r>
              <a:rPr lang="it-IT" dirty="0"/>
              <a:t>non si deve preoccupare </a:t>
            </a:r>
            <a:r>
              <a:rPr lang="it-IT" dirty="0" smtClean="0"/>
              <a:t>dei livelli </a:t>
            </a:r>
            <a:r>
              <a:rPr lang="it-IT" dirty="0"/>
              <a:t>inferiori ma soltanto utilizzare le </a:t>
            </a:r>
            <a:r>
              <a:rPr lang="it-IT" dirty="0">
                <a:solidFill>
                  <a:srgbClr val="0000CC"/>
                </a:solidFill>
              </a:rPr>
              <a:t>primitive di comunicazione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633399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Il modello ISO/OSI e le </a:t>
            </a:r>
            <a:r>
              <a:rPr lang="it-IT" b="1" dirty="0" smtClean="0"/>
              <a:t>applicazioni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Il principale scopo delle </a:t>
            </a:r>
            <a:r>
              <a:rPr lang="it-IT" sz="2400" dirty="0" smtClean="0"/>
              <a:t>reti </a:t>
            </a:r>
            <a:r>
              <a:rPr lang="it-IT" sz="2400" dirty="0"/>
              <a:t>è proprio quello di condividere </a:t>
            </a:r>
            <a:r>
              <a:rPr lang="it-IT" sz="2400" dirty="0" smtClean="0"/>
              <a:t>dati mediante </a:t>
            </a:r>
            <a:r>
              <a:rPr lang="it-IT" sz="2400" dirty="0"/>
              <a:t>applicazioni</a:t>
            </a:r>
            <a:r>
              <a:rPr lang="it-IT" sz="2800" dirty="0"/>
              <a:t>.</a:t>
            </a:r>
            <a:br>
              <a:rPr lang="it-IT" sz="2800" dirty="0"/>
            </a:br>
            <a:endParaRPr lang="it-IT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76" y="2852936"/>
            <a:ext cx="664047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66892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Il modello ISO/OSI e le </a:t>
            </a:r>
            <a:r>
              <a:rPr lang="it-IT" b="1" dirty="0" smtClean="0"/>
              <a:t>applicazioni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16832"/>
            <a:ext cx="8280920" cy="4619625"/>
          </a:xfrm>
        </p:spPr>
        <p:txBody>
          <a:bodyPr/>
          <a:lstStyle/>
          <a:p>
            <a:r>
              <a:rPr lang="it-IT" dirty="0"/>
              <a:t>Il </a:t>
            </a:r>
            <a:r>
              <a:rPr lang="it-IT" dirty="0">
                <a:solidFill>
                  <a:srgbClr val="FF0000"/>
                </a:solidFill>
              </a:rPr>
              <a:t>livello applicazione </a:t>
            </a:r>
            <a:r>
              <a:rPr lang="it-IT" dirty="0"/>
              <a:t>implementa i vari protocolli, tra cui:</a:t>
            </a:r>
            <a:br>
              <a:rPr lang="it-IT" dirty="0"/>
            </a:br>
            <a:r>
              <a:rPr lang="it-IT" sz="2800" dirty="0" smtClean="0"/>
              <a:t>◗ </a:t>
            </a:r>
            <a:r>
              <a:rPr lang="it-IT" sz="2800" dirty="0">
                <a:solidFill>
                  <a:srgbClr val="0000CC"/>
                </a:solidFill>
              </a:rPr>
              <a:t>SNMP</a:t>
            </a:r>
            <a:r>
              <a:rPr lang="it-IT" sz="2800" dirty="0"/>
              <a:t>: Simple Network Management </a:t>
            </a:r>
            <a:r>
              <a:rPr lang="it-IT" sz="2800" dirty="0" err="1"/>
              <a:t>Protocol</a:t>
            </a:r>
            <a:r>
              <a:rPr lang="it-IT" sz="2800" dirty="0"/>
              <a:t>;</a:t>
            </a:r>
            <a:br>
              <a:rPr lang="it-IT" sz="2800" dirty="0"/>
            </a:br>
            <a:r>
              <a:rPr lang="it-IT" sz="2800" dirty="0"/>
              <a:t>◗ </a:t>
            </a:r>
            <a:r>
              <a:rPr lang="it-IT" sz="2800" dirty="0">
                <a:solidFill>
                  <a:srgbClr val="0000CC"/>
                </a:solidFill>
              </a:rPr>
              <a:t>SMTP</a:t>
            </a:r>
            <a:r>
              <a:rPr lang="it-IT" sz="2800" dirty="0"/>
              <a:t>: Simple Mail Transfer </a:t>
            </a:r>
            <a:r>
              <a:rPr lang="it-IT" sz="2800" dirty="0" err="1"/>
              <a:t>Protocol</a:t>
            </a:r>
            <a:r>
              <a:rPr lang="it-IT" sz="2800" dirty="0"/>
              <a:t>;</a:t>
            </a:r>
            <a:br>
              <a:rPr lang="it-IT" sz="2800" dirty="0"/>
            </a:br>
            <a:r>
              <a:rPr lang="it-IT" sz="2800" dirty="0"/>
              <a:t>◗ </a:t>
            </a:r>
            <a:r>
              <a:rPr lang="it-IT" sz="2800" dirty="0">
                <a:solidFill>
                  <a:srgbClr val="0000CC"/>
                </a:solidFill>
              </a:rPr>
              <a:t>POP3</a:t>
            </a:r>
            <a:r>
              <a:rPr lang="it-IT" sz="2800" dirty="0"/>
              <a:t>: Post Office </a:t>
            </a:r>
            <a:r>
              <a:rPr lang="it-IT" sz="2800" dirty="0" err="1"/>
              <a:t>Protocol</a:t>
            </a:r>
            <a:r>
              <a:rPr lang="it-IT" sz="2800" dirty="0"/>
              <a:t>;</a:t>
            </a:r>
            <a:br>
              <a:rPr lang="it-IT" sz="2800" dirty="0"/>
            </a:br>
            <a:r>
              <a:rPr lang="it-IT" sz="2800" dirty="0"/>
              <a:t>◗ </a:t>
            </a:r>
            <a:r>
              <a:rPr lang="it-IT" sz="2800" dirty="0">
                <a:solidFill>
                  <a:srgbClr val="0000CC"/>
                </a:solidFill>
              </a:rPr>
              <a:t>FTP</a:t>
            </a:r>
            <a:r>
              <a:rPr lang="it-IT" sz="2800" dirty="0"/>
              <a:t>: File Transfer </a:t>
            </a:r>
            <a:r>
              <a:rPr lang="it-IT" sz="2800" dirty="0" err="1"/>
              <a:t>Protocol</a:t>
            </a:r>
            <a:r>
              <a:rPr lang="it-IT" sz="2800" dirty="0"/>
              <a:t>;</a:t>
            </a:r>
            <a:br>
              <a:rPr lang="it-IT" sz="2800" dirty="0"/>
            </a:br>
            <a:r>
              <a:rPr lang="it-IT" sz="2800" dirty="0"/>
              <a:t>◗ </a:t>
            </a:r>
            <a:r>
              <a:rPr lang="it-IT" sz="2800" dirty="0">
                <a:solidFill>
                  <a:srgbClr val="0000CC"/>
                </a:solidFill>
              </a:rPr>
              <a:t>HTTP</a:t>
            </a:r>
            <a:r>
              <a:rPr lang="it-IT" sz="2800" dirty="0"/>
              <a:t>: </a:t>
            </a:r>
            <a:r>
              <a:rPr lang="it-IT" sz="2800" dirty="0" err="1"/>
              <a:t>HyperText</a:t>
            </a:r>
            <a:r>
              <a:rPr lang="it-IT" sz="2800" dirty="0"/>
              <a:t> Transfer </a:t>
            </a:r>
            <a:r>
              <a:rPr lang="it-IT" sz="2800" dirty="0" err="1"/>
              <a:t>Protocol</a:t>
            </a:r>
            <a:r>
              <a:rPr lang="it-IT" sz="2800" dirty="0"/>
              <a:t>;</a:t>
            </a:r>
            <a:br>
              <a:rPr lang="it-IT" sz="2800" dirty="0"/>
            </a:br>
            <a:r>
              <a:rPr lang="it-IT" sz="2800" dirty="0"/>
              <a:t>◗ </a:t>
            </a:r>
            <a:r>
              <a:rPr lang="it-IT" sz="2800" dirty="0">
                <a:solidFill>
                  <a:srgbClr val="0000CC"/>
                </a:solidFill>
              </a:rPr>
              <a:t>DNS</a:t>
            </a:r>
            <a:r>
              <a:rPr lang="it-IT" sz="2800" dirty="0"/>
              <a:t>: Domain </a:t>
            </a:r>
            <a:r>
              <a:rPr lang="it-IT" sz="2800" dirty="0" err="1"/>
              <a:t>Name</a:t>
            </a:r>
            <a:r>
              <a:rPr lang="it-IT" sz="2800" dirty="0"/>
              <a:t> System.</a:t>
            </a:r>
            <a:br>
              <a:rPr lang="it-IT" sz="2800" dirty="0"/>
            </a:b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42633399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b="1" dirty="0"/>
              <a:t>Applicazioni di rete</a:t>
            </a:r>
            <a:r>
              <a:rPr lang="it-IT" sz="2800" dirty="0"/>
              <a:t/>
            </a:r>
            <a:br>
              <a:rPr lang="it-IT" sz="2800" dirty="0"/>
            </a:br>
            <a:endParaRPr lang="it-IT" sz="280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19" y="1905000"/>
            <a:ext cx="8650957" cy="4619625"/>
          </a:xfrm>
        </p:spPr>
        <p:txBody>
          <a:bodyPr/>
          <a:lstStyle/>
          <a:p>
            <a:r>
              <a:rPr lang="it-IT" sz="2800" dirty="0"/>
              <a:t>L’applicazione di rete prende anche il nome di </a:t>
            </a:r>
            <a:r>
              <a:rPr lang="it-IT" sz="2800" dirty="0">
                <a:solidFill>
                  <a:srgbClr val="FF0000"/>
                </a:solidFill>
              </a:rPr>
              <a:t>applicazione distribuita </a:t>
            </a:r>
            <a:r>
              <a:rPr lang="it-IT" sz="2800" dirty="0"/>
              <a:t>dato che non viene</a:t>
            </a:r>
            <a:br>
              <a:rPr lang="it-IT" sz="2800" dirty="0"/>
            </a:br>
            <a:r>
              <a:rPr lang="it-IT" sz="2800" dirty="0"/>
              <a:t>eseguita su di un solo elaboratore (concentrata).</a:t>
            </a:r>
            <a:br>
              <a:rPr lang="it-IT" sz="2800" dirty="0"/>
            </a:br>
            <a:endParaRPr lang="it-IT" sz="2800" dirty="0">
              <a:solidFill>
                <a:srgbClr val="0000C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56992"/>
            <a:ext cx="65627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33399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Identificazione mediante </a:t>
            </a:r>
            <a:r>
              <a:rPr lang="it-IT" b="1" dirty="0" err="1" smtClean="0"/>
              <a:t>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856984" cy="4619625"/>
          </a:xfrm>
        </p:spPr>
        <p:txBody>
          <a:bodyPr/>
          <a:lstStyle/>
          <a:p>
            <a:r>
              <a:rPr lang="it-IT" sz="2800" dirty="0" smtClean="0"/>
              <a:t>L’identificazione </a:t>
            </a:r>
            <a:r>
              <a:rPr lang="it-IT" sz="2800" dirty="0"/>
              <a:t>deve tenere conto di due informazioni, </a:t>
            </a:r>
            <a:r>
              <a:rPr lang="it-IT" sz="2800" dirty="0">
                <a:solidFill>
                  <a:srgbClr val="0000CC"/>
                </a:solidFill>
              </a:rPr>
              <a:t>l’indirizzo IP </a:t>
            </a:r>
            <a:r>
              <a:rPr lang="it-IT" sz="2800" dirty="0"/>
              <a:t>e il </a:t>
            </a:r>
            <a:r>
              <a:rPr lang="it-IT" sz="2800" dirty="0">
                <a:solidFill>
                  <a:srgbClr val="0000CC"/>
                </a:solidFill>
              </a:rPr>
              <a:t>processo</a:t>
            </a:r>
            <a:r>
              <a:rPr lang="it-IT" sz="2800" dirty="0"/>
              <a:t> appartenente a quel </a:t>
            </a:r>
            <a:r>
              <a:rPr lang="it-IT" sz="2800" dirty="0">
                <a:solidFill>
                  <a:srgbClr val="0000CC"/>
                </a:solidFill>
              </a:rPr>
              <a:t>determinato </a:t>
            </a:r>
            <a:r>
              <a:rPr lang="it-IT" sz="2800" dirty="0" err="1" smtClean="0">
                <a:solidFill>
                  <a:srgbClr val="0000CC"/>
                </a:solidFill>
              </a:rPr>
              <a:t>host</a:t>
            </a:r>
            <a:r>
              <a:rPr lang="it-IT" sz="2800" dirty="0" smtClean="0"/>
              <a:t>:</a:t>
            </a:r>
          </a:p>
          <a:p>
            <a:pPr lvl="1"/>
            <a:r>
              <a:rPr lang="it-IT" sz="2800" dirty="0" smtClean="0"/>
              <a:t>un’identificazione </a:t>
            </a:r>
            <a:r>
              <a:rPr lang="it-IT" sz="2800" dirty="0"/>
              <a:t>del nodo su cui opera il processo con cui si desidera </a:t>
            </a:r>
            <a:r>
              <a:rPr lang="it-IT" sz="2800" dirty="0" smtClean="0"/>
              <a:t>comunicare;</a:t>
            </a:r>
          </a:p>
          <a:p>
            <a:pPr lvl="1"/>
            <a:r>
              <a:rPr lang="it-IT" sz="2800" dirty="0" smtClean="0"/>
              <a:t>un’identificazione </a:t>
            </a:r>
            <a:r>
              <a:rPr lang="it-IT" sz="2800" dirty="0"/>
              <a:t>del particolare processo all’interno di quel nodo.</a:t>
            </a:r>
            <a:br>
              <a:rPr lang="it-IT" sz="2800" dirty="0"/>
            </a:br>
            <a:endParaRPr lang="it-IT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739" y="4725144"/>
            <a:ext cx="406880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67660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slides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1058</TotalTime>
  <Words>1081</Words>
  <Application>Microsoft Office PowerPoint</Application>
  <PresentationFormat>Presentazione su schermo (4:3)</PresentationFormat>
  <Paragraphs>90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9" baseType="lpstr">
      <vt:lpstr>Arial</vt:lpstr>
      <vt:lpstr>Times New Roman</vt:lpstr>
      <vt:lpstr>Wingdings</vt:lpstr>
      <vt:lpstr>Arial Black</vt:lpstr>
      <vt:lpstr>slides</vt:lpstr>
      <vt:lpstr>Unità di apprendimento 1</vt:lpstr>
      <vt:lpstr>Unità di apprendimento 1 Lezione 5</vt:lpstr>
      <vt:lpstr>In questa lezione impareremo:</vt:lpstr>
      <vt:lpstr>Presentazione standard di PowerPoint</vt:lpstr>
      <vt:lpstr>Il modello ISO/OSI e le applicazioni</vt:lpstr>
      <vt:lpstr>Il modello ISO/OSI e le applicazioni</vt:lpstr>
      <vt:lpstr>Il modello ISO/OSI e le applicazioni</vt:lpstr>
      <vt:lpstr>Applicazioni di rete </vt:lpstr>
      <vt:lpstr>Identificazione mediante socket</vt:lpstr>
      <vt:lpstr>Identificazione mediante socket</vt:lpstr>
      <vt:lpstr>Identificazione mediante socket</vt:lpstr>
      <vt:lpstr>Identificazione mediante socket</vt:lpstr>
      <vt:lpstr>Presentazione standard di PowerPoint</vt:lpstr>
      <vt:lpstr>Scelta dell’architettura per l’applicazione di rete</vt:lpstr>
      <vt:lpstr>Architettura client-server</vt:lpstr>
      <vt:lpstr>Scelta dell’architettura per l’applicazione di rete</vt:lpstr>
      <vt:lpstr>Scelta dell’architettura per l’applicazione di rete</vt:lpstr>
      <vt:lpstr>Architettura peer-to-peer (P2P)</vt:lpstr>
      <vt:lpstr>Architettura peer-to-peer (P2P)</vt:lpstr>
      <vt:lpstr>P2P decentralizzato</vt:lpstr>
      <vt:lpstr>P2P decentralizzato</vt:lpstr>
      <vt:lpstr>P2P centralizzato</vt:lpstr>
      <vt:lpstr>P2P ibrido (o parzialmente centralizzato)</vt:lpstr>
      <vt:lpstr>Servizi offerti dallo strato di trasporto alle applicazioni</vt:lpstr>
      <vt:lpstr>Servizi offerti dallo strato di trasporto alle applicazioni</vt:lpstr>
      <vt:lpstr>Trasferimento dati affidabile</vt:lpstr>
      <vt:lpstr>Trasferimento dati affidabile</vt:lpstr>
      <vt:lpstr>Ampiezza di banda (Bandwidth) o Throughput</vt:lpstr>
      <vt:lpstr>Temporizzazione</vt:lpstr>
      <vt:lpstr>Sicurezza</vt:lpstr>
      <vt:lpstr>Conclusioni</vt:lpstr>
      <vt:lpstr>Presentazione standard di PowerPoint</vt:lpstr>
      <vt:lpstr>Presentazione standard di PowerPoint</vt:lpstr>
      <vt:lpstr>Presentazione standard di PowerPoint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MODULO1</dc:title>
  <dc:creator>.</dc:creator>
  <cp:lastModifiedBy>Utente</cp:lastModifiedBy>
  <cp:revision>347</cp:revision>
  <dcterms:created xsi:type="dcterms:W3CDTF">2007-11-01T08:11:31Z</dcterms:created>
  <dcterms:modified xsi:type="dcterms:W3CDTF">2020-09-28T17:40:58Z</dcterms:modified>
</cp:coreProperties>
</file>