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9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66" r:id="rId16"/>
    <p:sldId id="272" r:id="rId17"/>
    <p:sldId id="273" r:id="rId18"/>
    <p:sldId id="274" r:id="rId19"/>
    <p:sldId id="278" r:id="rId20"/>
    <p:sldId id="275" r:id="rId21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24"/>
    </p:embeddedFont>
  </p:embeddedFontLst>
  <p:defaultTextStyle>
    <a:defPPr>
      <a:defRPr lang="it-IT"/>
    </a:defPPr>
    <a:lvl1pPr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CC99"/>
    <a:srgbClr val="FF9933"/>
    <a:srgbClr val="000099"/>
    <a:srgbClr val="66CCFF"/>
    <a:srgbClr val="800080"/>
    <a:srgbClr val="00FF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9828" autoAdjust="0"/>
  </p:normalViewPr>
  <p:slideViewPr>
    <p:cSldViewPr>
      <p:cViewPr>
        <p:scale>
          <a:sx n="90" d="100"/>
          <a:sy n="90" d="100"/>
        </p:scale>
        <p:origin x="-180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0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DE4E3972-7E99-40A4-BA49-F409E3FA107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822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B6E89D7D-1D7C-410B-B084-360A44F7260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51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782638" y="739775"/>
            <a:ext cx="7656512" cy="5089525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2400" smtClean="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882650" y="835025"/>
            <a:ext cx="7435850" cy="4897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2400" smtClean="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743075" y="3387725"/>
            <a:ext cx="5641975" cy="20145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88900">
            <a:solidFill>
              <a:srgbClr val="00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1800" smtClean="0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63638" y="904875"/>
            <a:ext cx="6850062" cy="1997075"/>
          </a:xfrm>
        </p:spPr>
        <p:txBody>
          <a:bodyPr anchor="ctr" anchorCtr="1"/>
          <a:lstStyle>
            <a:lvl1pPr algn="ctr">
              <a:defRPr sz="3500" i="1">
                <a:solidFill>
                  <a:srgbClr val="000099"/>
                </a:solidFill>
              </a:defRPr>
            </a:lvl1pPr>
          </a:lstStyle>
          <a:p>
            <a:pPr lvl="0"/>
            <a:r>
              <a:rPr lang="it-IT" noProof="0" smtClean="0"/>
              <a:t>Fare clic per modificare lo stile del titolo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672" cy="1677988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it-IT" noProof="0" smtClean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3100584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931433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8937492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26218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853912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1_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6196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6196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51238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237925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14739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230453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293934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17438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86204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176295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261096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168275" y="228600"/>
            <a:ext cx="8823325" cy="6440488"/>
            <a:chOff x="106" y="144"/>
            <a:chExt cx="5558" cy="3840"/>
          </a:xfrm>
        </p:grpSpPr>
        <p:sp>
          <p:nvSpPr>
            <p:cNvPr id="1029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it-IT" altLang="it-IT" sz="2400" smtClean="0">
                <a:latin typeface="Times New Roman" pitchFamily="18" charset="0"/>
              </a:endParaRPr>
            </a:p>
          </p:txBody>
        </p:sp>
        <p:sp>
          <p:nvSpPr>
            <p:cNvPr id="1030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87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088" r:id="rId14"/>
  </p:sldLayoutIdLst>
  <p:transition>
    <p:dissolve/>
    <p:sndAc>
      <p:stSnd>
        <p:snd r:embed="rId16" name="click.wav"/>
      </p:stSnd>
    </p:sndAc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Unità di apprendimento 1</a:t>
            </a:r>
          </a:p>
        </p:txBody>
      </p:sp>
      <p:sp>
        <p:nvSpPr>
          <p:cNvPr id="14339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r>
              <a:rPr lang="it-IT" b="1" dirty="0"/>
              <a:t>Architettura di rete e formati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/>
              <a:t>per lo scambio dei dati</a:t>
            </a:r>
            <a:endParaRPr lang="it-IT" altLang="it-I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5" y="5956300"/>
            <a:ext cx="6540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6092825"/>
            <a:ext cx="19304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La sintassi XML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905000"/>
            <a:ext cx="8352928" cy="4619625"/>
          </a:xfrm>
        </p:spPr>
        <p:txBody>
          <a:bodyPr/>
          <a:lstStyle/>
          <a:p>
            <a:r>
              <a:rPr lang="it-IT" sz="2800" dirty="0"/>
              <a:t>Deve sempre esserci un tag che racchiuda tutti gli altri, che viene chiamato </a:t>
            </a:r>
            <a:r>
              <a:rPr lang="it-IT" sz="2800" dirty="0" err="1"/>
              <a:t>root</a:t>
            </a:r>
            <a:r>
              <a:rPr lang="it-IT" sz="2800" dirty="0"/>
              <a:t> (radice</a:t>
            </a:r>
            <a:r>
              <a:rPr lang="it-IT" sz="2800" dirty="0" smtClean="0"/>
              <a:t>)</a:t>
            </a:r>
          </a:p>
          <a:p>
            <a:r>
              <a:rPr lang="it-IT" sz="2800" dirty="0" smtClean="0"/>
              <a:t>Inoltre </a:t>
            </a:r>
            <a:r>
              <a:rPr lang="it-IT" sz="2800" dirty="0"/>
              <a:t>l’</a:t>
            </a:r>
            <a:r>
              <a:rPr lang="it-IT" sz="2800" dirty="0">
                <a:solidFill>
                  <a:srgbClr val="FF0000"/>
                </a:solidFill>
              </a:rPr>
              <a:t>XML</a:t>
            </a:r>
            <a:r>
              <a:rPr lang="it-IT" sz="2800" dirty="0"/>
              <a:t> è case sensitive, pertanto un tag maiuscolo è diverso dallo stesso tag scritto in</a:t>
            </a:r>
            <a:br>
              <a:rPr lang="it-IT" sz="2800" dirty="0"/>
            </a:br>
            <a:r>
              <a:rPr lang="it-IT" sz="2800" dirty="0"/>
              <a:t>minuscolo</a:t>
            </a:r>
            <a:r>
              <a:rPr lang="it-IT" sz="2800" dirty="0" smtClean="0"/>
              <a:t>.</a:t>
            </a:r>
          </a:p>
          <a:p>
            <a:r>
              <a:rPr lang="it-IT" sz="2800" dirty="0"/>
              <a:t>Un documento </a:t>
            </a:r>
            <a:r>
              <a:rPr lang="it-IT" sz="2800" dirty="0">
                <a:solidFill>
                  <a:srgbClr val="FF0000"/>
                </a:solidFill>
              </a:rPr>
              <a:t>XML</a:t>
            </a:r>
            <a:r>
              <a:rPr lang="it-IT" sz="2800" dirty="0"/>
              <a:t> si dice </a:t>
            </a:r>
            <a:r>
              <a:rPr lang="it-IT" sz="2800" dirty="0">
                <a:solidFill>
                  <a:srgbClr val="0000CC"/>
                </a:solidFill>
              </a:rPr>
              <a:t>ben formato (</a:t>
            </a:r>
            <a:r>
              <a:rPr lang="it-IT" sz="2800" dirty="0" err="1">
                <a:solidFill>
                  <a:srgbClr val="0000CC"/>
                </a:solidFill>
              </a:rPr>
              <a:t>well</a:t>
            </a:r>
            <a:r>
              <a:rPr lang="it-IT" sz="2800" dirty="0">
                <a:solidFill>
                  <a:srgbClr val="0000CC"/>
                </a:solidFill>
              </a:rPr>
              <a:t> </a:t>
            </a:r>
            <a:r>
              <a:rPr lang="it-IT" sz="2800" dirty="0" err="1">
                <a:solidFill>
                  <a:srgbClr val="0000CC"/>
                </a:solidFill>
              </a:rPr>
              <a:t>formed</a:t>
            </a:r>
            <a:r>
              <a:rPr lang="it-IT" sz="2800" dirty="0">
                <a:solidFill>
                  <a:srgbClr val="0000CC"/>
                </a:solidFill>
              </a:rPr>
              <a:t>)</a:t>
            </a:r>
            <a:r>
              <a:rPr lang="it-IT" sz="2800" dirty="0"/>
              <a:t> se possiede i nomi dei tag che non iniziano con il carattere underscore (_), </a:t>
            </a:r>
            <a:br>
              <a:rPr lang="it-IT" sz="2800" dirty="0"/>
            </a:br>
            <a:r>
              <a:rPr lang="it-IT" sz="2800" dirty="0"/>
              <a:t/>
            </a:r>
            <a:br>
              <a:rPr lang="it-IT" sz="2800" dirty="0"/>
            </a:b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31070847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La sintassi XML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905000"/>
            <a:ext cx="8352928" cy="4619625"/>
          </a:xfrm>
        </p:spPr>
        <p:txBody>
          <a:bodyPr/>
          <a:lstStyle/>
          <a:p>
            <a:endParaRPr lang="it-IT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39" y="2014469"/>
            <a:ext cx="705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05" y="2510751"/>
            <a:ext cx="7086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225100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Elementi </a:t>
            </a:r>
            <a:r>
              <a:rPr lang="it-IT" b="1" dirty="0" smtClean="0"/>
              <a:t>dell’XML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905000"/>
            <a:ext cx="8352928" cy="4619625"/>
          </a:xfrm>
        </p:spPr>
        <p:txBody>
          <a:bodyPr/>
          <a:lstStyle/>
          <a:p>
            <a:endParaRPr lang="it-IT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4886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581275"/>
            <a:ext cx="78771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48" y="4509120"/>
            <a:ext cx="79248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225100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Gerarchia degli elementi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905000"/>
            <a:ext cx="8352928" cy="4619625"/>
          </a:xfrm>
        </p:spPr>
        <p:txBody>
          <a:bodyPr/>
          <a:lstStyle/>
          <a:p>
            <a:r>
              <a:rPr lang="it-IT" sz="2800" dirty="0"/>
              <a:t>Gli elementi di un documento </a:t>
            </a:r>
            <a:r>
              <a:rPr lang="it-IT" sz="2800" dirty="0">
                <a:solidFill>
                  <a:srgbClr val="FF0000"/>
                </a:solidFill>
              </a:rPr>
              <a:t>XML</a:t>
            </a:r>
            <a:r>
              <a:rPr lang="it-IT" sz="2800" dirty="0"/>
              <a:t> sono da considerarsi come nodi appartenenti alla struttura </a:t>
            </a:r>
            <a:r>
              <a:rPr lang="it-IT" sz="2800" dirty="0" smtClean="0"/>
              <a:t>di un </a:t>
            </a:r>
            <a:r>
              <a:rPr lang="it-IT" sz="2800" dirty="0"/>
              <a:t>albero.</a:t>
            </a:r>
            <a:br>
              <a:rPr lang="it-IT" sz="2800" dirty="0"/>
            </a:br>
            <a:endParaRPr lang="it-IT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31859"/>
            <a:ext cx="73533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225100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Gerarchia degli </a:t>
            </a:r>
            <a:r>
              <a:rPr lang="it-IT" b="1" dirty="0" smtClean="0"/>
              <a:t>elementi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905000"/>
            <a:ext cx="8352928" cy="4619625"/>
          </a:xfrm>
        </p:spPr>
        <p:txBody>
          <a:bodyPr/>
          <a:lstStyle/>
          <a:p>
            <a:endParaRPr lang="it-IT" sz="2800" dirty="0" smtClean="0"/>
          </a:p>
          <a:p>
            <a:r>
              <a:rPr lang="it-IT" sz="2800" dirty="0"/>
              <a:t>Si consideri la descrizione del contenuto di un libro che parla di </a:t>
            </a:r>
            <a:r>
              <a:rPr lang="it-IT" sz="2800" dirty="0" smtClean="0"/>
              <a:t>XML</a:t>
            </a:r>
            <a:r>
              <a:rPr lang="it-IT" sz="2800" dirty="0"/>
              <a:t/>
            </a:r>
            <a:br>
              <a:rPr lang="it-IT" sz="2800" dirty="0"/>
            </a:br>
            <a:endParaRPr lang="it-IT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16764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15910"/>
            <a:ext cx="67913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225100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XML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905000"/>
            <a:ext cx="8352928" cy="4619625"/>
          </a:xfrm>
        </p:spPr>
        <p:txBody>
          <a:bodyPr/>
          <a:lstStyle/>
          <a:p>
            <a:endParaRPr lang="it-IT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20" y="2924944"/>
            <a:ext cx="73723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20" y="332656"/>
            <a:ext cx="8316416" cy="244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70847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Differenza tra attributi ed </a:t>
            </a:r>
            <a:r>
              <a:rPr lang="it-IT" b="1" dirty="0" smtClean="0"/>
              <a:t>elementi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dati possono essere rappresentati attraverso gli </a:t>
            </a:r>
            <a:r>
              <a:rPr lang="it-IT" dirty="0">
                <a:solidFill>
                  <a:srgbClr val="0000CC"/>
                </a:solidFill>
              </a:rPr>
              <a:t>attributi </a:t>
            </a:r>
            <a:r>
              <a:rPr lang="it-IT" dirty="0"/>
              <a:t>oppure attraverso gli </a:t>
            </a:r>
            <a:r>
              <a:rPr lang="it-IT" dirty="0" smtClean="0">
                <a:solidFill>
                  <a:srgbClr val="0000CC"/>
                </a:solidFill>
              </a:rPr>
              <a:t>elementi</a:t>
            </a:r>
          </a:p>
          <a:p>
            <a:r>
              <a:rPr lang="it-IT" dirty="0" smtClean="0"/>
              <a:t>E’ </a:t>
            </a:r>
            <a:r>
              <a:rPr lang="it-IT" dirty="0"/>
              <a:t>è da ricordare che in </a:t>
            </a:r>
            <a:r>
              <a:rPr lang="it-IT" dirty="0">
                <a:solidFill>
                  <a:srgbClr val="FF0000"/>
                </a:solidFill>
              </a:rPr>
              <a:t>XML</a:t>
            </a:r>
            <a:r>
              <a:rPr lang="it-IT" dirty="0"/>
              <a:t> la regola sintattica per gli attributi prevede sempre che siano racchiusi </a:t>
            </a:r>
            <a:r>
              <a:rPr lang="it-IT" dirty="0" smtClean="0"/>
              <a:t>tra virgolette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0302943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Differenza tra attributi ed </a:t>
            </a:r>
            <a:r>
              <a:rPr lang="it-IT" b="1" dirty="0" smtClean="0"/>
              <a:t>elementi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96407"/>
            <a:ext cx="7344816" cy="4702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90199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Esercitazione: il </a:t>
            </a:r>
            <a:r>
              <a:rPr lang="it-IT" b="1" dirty="0" smtClean="0"/>
              <a:t>magazzino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473083" cy="3132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90199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Esercitazione: il </a:t>
            </a:r>
            <a:r>
              <a:rPr lang="it-IT" b="1" dirty="0" smtClean="0"/>
              <a:t>magazzino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637076"/>
            <a:ext cx="8581621" cy="547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79079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Unità di apprendimento 1</a:t>
            </a:r>
            <a:br>
              <a:rPr lang="it-IT" altLang="it-IT" dirty="0" smtClean="0"/>
            </a:br>
            <a:r>
              <a:rPr lang="it-IT" altLang="it-IT" dirty="0" smtClean="0">
                <a:solidFill>
                  <a:srgbClr val="FF6600"/>
                </a:solidFill>
              </a:rPr>
              <a:t>Esercitazione  di laboratorio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r>
              <a:rPr lang="it-IT" b="1" dirty="0"/>
              <a:t>Il </a:t>
            </a:r>
            <a:r>
              <a:rPr lang="it-IT" b="1" dirty="0" err="1" smtClean="0"/>
              <a:t>lInguaggio</a:t>
            </a:r>
            <a:r>
              <a:rPr lang="it-IT" b="1" dirty="0" smtClean="0"/>
              <a:t> XML</a:t>
            </a:r>
            <a:r>
              <a:rPr lang="it-IT" dirty="0"/>
              <a:t/>
            </a:r>
            <a:br>
              <a:rPr lang="it-IT" dirty="0"/>
            </a:br>
            <a:endParaRPr lang="it-IT" altLang="it-IT" dirty="0" smtClean="0"/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Differenza tra attributi ed </a:t>
            </a:r>
            <a:r>
              <a:rPr lang="it-IT" b="1" dirty="0" smtClean="0"/>
              <a:t>elementi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850929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90199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Generalità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905000"/>
            <a:ext cx="8352928" cy="4619625"/>
          </a:xfrm>
        </p:spPr>
        <p:txBody>
          <a:bodyPr/>
          <a:lstStyle/>
          <a:p>
            <a:r>
              <a:rPr lang="it-IT" sz="2800" dirty="0"/>
              <a:t>L’</a:t>
            </a:r>
            <a:r>
              <a:rPr lang="it-IT" sz="2800" dirty="0" err="1">
                <a:solidFill>
                  <a:srgbClr val="FF0000"/>
                </a:solidFill>
              </a:rPr>
              <a:t>eXtensible</a:t>
            </a:r>
            <a:r>
              <a:rPr lang="it-IT" sz="2800" dirty="0">
                <a:solidFill>
                  <a:srgbClr val="FF0000"/>
                </a:solidFill>
              </a:rPr>
              <a:t> Markup Language (XML)</a:t>
            </a:r>
            <a:r>
              <a:rPr lang="it-IT" sz="2800" dirty="0"/>
              <a:t> non è un linguaggio di markup né l’evoluzione </a:t>
            </a:r>
            <a:r>
              <a:rPr lang="it-IT" sz="2800" dirty="0" smtClean="0"/>
              <a:t>HTML </a:t>
            </a:r>
          </a:p>
          <a:p>
            <a:r>
              <a:rPr lang="it-IT" sz="2800" dirty="0" smtClean="0"/>
              <a:t>è un </a:t>
            </a:r>
            <a:r>
              <a:rPr lang="it-IT" sz="2800" dirty="0" smtClean="0">
                <a:solidFill>
                  <a:srgbClr val="0000CC"/>
                </a:solidFill>
              </a:rPr>
              <a:t>meta-linguaggio </a:t>
            </a:r>
            <a:r>
              <a:rPr lang="it-IT" sz="2800" dirty="0">
                <a:solidFill>
                  <a:srgbClr val="0000CC"/>
                </a:solidFill>
              </a:rPr>
              <a:t>di markup</a:t>
            </a:r>
            <a:r>
              <a:rPr lang="it-IT" sz="2800" dirty="0"/>
              <a:t>, cioè un linguaggio che permette di definire altri linguaggi di </a:t>
            </a:r>
            <a:r>
              <a:rPr lang="it-IT" sz="2800" dirty="0" smtClean="0"/>
              <a:t>markup.</a:t>
            </a:r>
          </a:p>
          <a:p>
            <a:r>
              <a:rPr lang="it-IT" sz="2800" dirty="0" smtClean="0"/>
              <a:t>XML </a:t>
            </a:r>
            <a:r>
              <a:rPr lang="it-IT" sz="2800" dirty="0"/>
              <a:t>non ha tag predefiniti e non serve né per programmare né per definire pagine </a:t>
            </a:r>
            <a:r>
              <a:rPr lang="it-IT" sz="2800" dirty="0" smtClean="0"/>
              <a:t>web</a:t>
            </a:r>
          </a:p>
          <a:p>
            <a:r>
              <a:rPr lang="it-IT" sz="2800" dirty="0" smtClean="0"/>
              <a:t>è </a:t>
            </a:r>
            <a:r>
              <a:rPr lang="it-IT" sz="2800" dirty="0"/>
              <a:t>costituito da un insieme standard di regole sintattiche per modellare la struttura di documenti e dati.</a:t>
            </a:r>
            <a:br>
              <a:rPr lang="it-IT" sz="2800" dirty="0"/>
            </a:b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34928679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XML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905000"/>
            <a:ext cx="8352928" cy="4619625"/>
          </a:xfrm>
        </p:spPr>
        <p:txBody>
          <a:bodyPr/>
          <a:lstStyle/>
          <a:p>
            <a:r>
              <a:rPr lang="it-IT" sz="2800" dirty="0"/>
              <a:t>Possiamo definire anche l’</a:t>
            </a:r>
            <a:r>
              <a:rPr lang="it-IT" sz="2800" dirty="0">
                <a:solidFill>
                  <a:srgbClr val="FF0000"/>
                </a:solidFill>
              </a:rPr>
              <a:t>XML</a:t>
            </a:r>
            <a:r>
              <a:rPr lang="it-IT" sz="2800" dirty="0"/>
              <a:t> come un metalinguaggio che ha lo scopo di rappresentare</a:t>
            </a:r>
            <a:br>
              <a:rPr lang="it-IT" sz="2800" dirty="0"/>
            </a:br>
            <a:r>
              <a:rPr lang="it-IT" sz="2800" dirty="0"/>
              <a:t>contenuti testuali </a:t>
            </a:r>
            <a:r>
              <a:rPr lang="it-IT" sz="2800" dirty="0">
                <a:solidFill>
                  <a:srgbClr val="0000CC"/>
                </a:solidFill>
              </a:rPr>
              <a:t>organizzati in modo </a:t>
            </a:r>
            <a:r>
              <a:rPr lang="it-IT" sz="2800" dirty="0" smtClean="0">
                <a:solidFill>
                  <a:srgbClr val="0000CC"/>
                </a:solidFill>
              </a:rPr>
              <a:t>gerarchico</a:t>
            </a:r>
            <a:r>
              <a:rPr lang="it-IT" sz="2800" dirty="0" smtClean="0"/>
              <a:t>.</a:t>
            </a:r>
          </a:p>
          <a:p>
            <a:r>
              <a:rPr lang="it-IT" sz="2800" dirty="0" smtClean="0"/>
              <a:t>La </a:t>
            </a:r>
            <a:r>
              <a:rPr lang="it-IT" sz="2800" dirty="0"/>
              <a:t>caratteristica principale dell’</a:t>
            </a:r>
            <a:r>
              <a:rPr lang="it-IT" sz="2800" dirty="0">
                <a:solidFill>
                  <a:srgbClr val="FF0000"/>
                </a:solidFill>
              </a:rPr>
              <a:t>XML</a:t>
            </a:r>
            <a:r>
              <a:rPr lang="it-IT" sz="2800" dirty="0"/>
              <a:t> è quella che permette di rappresentare contenuti in un formato compatibile con qualsiasi sistema hardware e software in quanto si tratta di un semplice file in</a:t>
            </a:r>
            <a:br>
              <a:rPr lang="it-IT" sz="2800" dirty="0"/>
            </a:br>
            <a:r>
              <a:rPr lang="it-IT" sz="2800" dirty="0"/>
              <a:t>formato testo.</a:t>
            </a:r>
            <a:br>
              <a:rPr lang="it-IT" sz="2800" dirty="0"/>
            </a:b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49184438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XML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905000"/>
            <a:ext cx="8352928" cy="4619625"/>
          </a:xfrm>
        </p:spPr>
        <p:txBody>
          <a:bodyPr/>
          <a:lstStyle/>
          <a:p>
            <a:r>
              <a:rPr lang="it-IT" sz="2400" b="1" dirty="0">
                <a:solidFill>
                  <a:srgbClr val="FF0000"/>
                </a:solidFill>
              </a:rPr>
              <a:t>File </a:t>
            </a:r>
            <a:r>
              <a:rPr lang="it-IT" sz="2400" b="1" dirty="0" smtClean="0">
                <a:solidFill>
                  <a:srgbClr val="FF0000"/>
                </a:solidFill>
              </a:rPr>
              <a:t>XML </a:t>
            </a:r>
            <a:r>
              <a:rPr lang="it-IT" sz="2400" dirty="0"/>
              <a:t>possono essere trasmessi tra aziende e utenti diversi, senza alcun vincolo, dato </a:t>
            </a:r>
            <a:r>
              <a:rPr lang="it-IT" sz="2400" dirty="0" smtClean="0"/>
              <a:t>che sono </a:t>
            </a:r>
            <a:r>
              <a:rPr lang="it-IT" sz="2400" dirty="0"/>
              <a:t>file di </a:t>
            </a:r>
            <a:r>
              <a:rPr lang="it-IT" sz="2400" dirty="0" smtClean="0"/>
              <a:t>testo</a:t>
            </a:r>
          </a:p>
          <a:p>
            <a:pPr lvl="1"/>
            <a:r>
              <a:rPr lang="it-IT" sz="2000" dirty="0" smtClean="0"/>
              <a:t>hanno </a:t>
            </a:r>
            <a:r>
              <a:rPr lang="it-IT" sz="2000" dirty="0"/>
              <a:t>come suffisso </a:t>
            </a:r>
            <a:r>
              <a:rPr lang="it-IT" sz="2000" dirty="0">
                <a:solidFill>
                  <a:srgbClr val="00B050"/>
                </a:solidFill>
              </a:rPr>
              <a:t>.</a:t>
            </a:r>
            <a:r>
              <a:rPr lang="it-IT" sz="2000" dirty="0" smtClean="0">
                <a:solidFill>
                  <a:srgbClr val="00B050"/>
                </a:solidFill>
              </a:rPr>
              <a:t>XML</a:t>
            </a:r>
            <a:endParaRPr lang="it-IT" sz="2000" dirty="0"/>
          </a:p>
          <a:p>
            <a:pPr lvl="1"/>
            <a:r>
              <a:rPr lang="it-IT" sz="2000" dirty="0" smtClean="0"/>
              <a:t>consentono </a:t>
            </a:r>
            <a:r>
              <a:rPr lang="it-IT" sz="2000" dirty="0"/>
              <a:t>di separare i dati dalla r</a:t>
            </a:r>
            <a:r>
              <a:rPr lang="it-IT" sz="2000" dirty="0" smtClean="0"/>
              <a:t>appresentazione </a:t>
            </a:r>
            <a:r>
              <a:rPr lang="it-IT" sz="2000" dirty="0"/>
              <a:t>grafica</a:t>
            </a:r>
            <a:r>
              <a:rPr lang="it-IT" sz="2000" dirty="0" smtClean="0"/>
              <a:t>;</a:t>
            </a:r>
          </a:p>
          <a:p>
            <a:pPr lvl="1"/>
            <a:r>
              <a:rPr lang="it-IT" sz="2000" dirty="0" smtClean="0"/>
              <a:t>possiedono </a:t>
            </a:r>
            <a:r>
              <a:rPr lang="it-IT" sz="2000" dirty="0"/>
              <a:t>un insieme unico di regole di sintassi che consentono di leggere e scrivere, nello </a:t>
            </a:r>
            <a:r>
              <a:rPr lang="it-IT" sz="2000" dirty="0" smtClean="0"/>
              <a:t>stesso modo </a:t>
            </a:r>
            <a:r>
              <a:rPr lang="it-IT" sz="2000" dirty="0"/>
              <a:t>e con strumenti analoghi, i contenuti </a:t>
            </a:r>
            <a:r>
              <a:rPr lang="it-IT" sz="2000" dirty="0" smtClean="0"/>
              <a:t>rappresentati;</a:t>
            </a:r>
          </a:p>
          <a:p>
            <a:pPr lvl="1"/>
            <a:r>
              <a:rPr lang="it-IT" sz="2000" dirty="0" smtClean="0"/>
              <a:t>sono </a:t>
            </a:r>
            <a:r>
              <a:rPr lang="it-IT" sz="2000" dirty="0"/>
              <a:t>basati su tag del tipo </a:t>
            </a:r>
            <a:r>
              <a:rPr lang="it-IT" sz="2000" dirty="0">
                <a:solidFill>
                  <a:srgbClr val="0000CC"/>
                </a:solidFill>
              </a:rPr>
              <a:t>&lt;nome&gt;&lt;/nome</a:t>
            </a:r>
            <a:r>
              <a:rPr lang="it-IT" sz="2000" dirty="0" smtClean="0">
                <a:solidFill>
                  <a:srgbClr val="0000CC"/>
                </a:solidFill>
              </a:rPr>
              <a:t>&gt;</a:t>
            </a:r>
          </a:p>
          <a:p>
            <a:pPr lvl="1"/>
            <a:r>
              <a:rPr lang="it-IT" sz="2000" dirty="0" smtClean="0"/>
              <a:t>i </a:t>
            </a:r>
            <a:r>
              <a:rPr lang="it-IT" sz="2000" dirty="0"/>
              <a:t>tag permettono di </a:t>
            </a:r>
            <a:r>
              <a:rPr lang="it-IT" sz="2000" dirty="0" smtClean="0"/>
              <a:t>leggere le </a:t>
            </a:r>
            <a:r>
              <a:rPr lang="it-IT" sz="2000" dirty="0"/>
              <a:t>informazioni in essi contenute, in base al loro nome e non necessariamente alla loro posizione</a:t>
            </a:r>
            <a:r>
              <a:rPr lang="it-IT" sz="2000" dirty="0" smtClean="0"/>
              <a:t>;</a:t>
            </a:r>
          </a:p>
          <a:p>
            <a:pPr lvl="1"/>
            <a:r>
              <a:rPr lang="it-IT" sz="2000" dirty="0" smtClean="0"/>
              <a:t>a </a:t>
            </a:r>
            <a:r>
              <a:rPr lang="it-IT" sz="2000" dirty="0"/>
              <a:t>ogni documento XML può essere associata la definizione della struttura utilizzata per </a:t>
            </a:r>
            <a:r>
              <a:rPr lang="it-IT" sz="2000" dirty="0" smtClean="0"/>
              <a:t>renderlo facilmente </a:t>
            </a:r>
            <a:r>
              <a:rPr lang="it-IT" sz="2000" dirty="0"/>
              <a:t>leggibile e per rendere rapido il processo di verifica della struttura del documento.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dirty="0"/>
              <a:t/>
            </a:r>
            <a:br>
              <a:rPr lang="it-IT" sz="1300" dirty="0"/>
            </a:b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225095660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Utilizzo </a:t>
            </a:r>
            <a:r>
              <a:rPr lang="it-IT" b="1" dirty="0" smtClean="0"/>
              <a:t>dell’XML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905000"/>
            <a:ext cx="3816424" cy="4619625"/>
          </a:xfrm>
        </p:spPr>
        <p:txBody>
          <a:bodyPr/>
          <a:lstStyle/>
          <a:p>
            <a:r>
              <a:rPr lang="it-IT" sz="2400" dirty="0"/>
              <a:t>Con l’XML i dati strutturati possono essere memorizzati all’interno delle pagine </a:t>
            </a:r>
            <a:r>
              <a:rPr lang="it-IT" sz="2400" dirty="0" smtClean="0"/>
              <a:t>HTML</a:t>
            </a:r>
          </a:p>
          <a:p>
            <a:endParaRPr lang="it-IT" sz="2400" dirty="0" smtClean="0"/>
          </a:p>
          <a:p>
            <a:r>
              <a:rPr lang="it-IT" sz="2400" dirty="0" smtClean="0"/>
              <a:t>Si </a:t>
            </a:r>
            <a:r>
              <a:rPr lang="it-IT" sz="2400" dirty="0"/>
              <a:t>definiscono così le cosiddette aree data </a:t>
            </a:r>
            <a:r>
              <a:rPr lang="it-IT" sz="2400" dirty="0" err="1"/>
              <a:t>islands</a:t>
            </a:r>
            <a:r>
              <a:rPr lang="it-IT" sz="2400" dirty="0"/>
              <a:t> (isole dei dati</a:t>
            </a:r>
            <a:r>
              <a:rPr lang="it-IT" sz="2400" dirty="0" smtClean="0"/>
              <a:t>)</a:t>
            </a:r>
            <a:r>
              <a:rPr lang="it-IT" sz="2800" dirty="0"/>
              <a:t/>
            </a:r>
            <a:br>
              <a:rPr lang="it-IT" sz="2800" dirty="0"/>
            </a:br>
            <a:endParaRPr lang="it-IT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20888"/>
            <a:ext cx="4320480" cy="325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184438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Utilizzo </a:t>
            </a:r>
            <a:r>
              <a:rPr lang="it-IT" b="1" dirty="0" smtClean="0"/>
              <a:t>dell’XML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905000"/>
            <a:ext cx="8352928" cy="4619625"/>
          </a:xfrm>
        </p:spPr>
        <p:txBody>
          <a:bodyPr/>
          <a:lstStyle/>
          <a:p>
            <a:r>
              <a:rPr lang="it-IT" sz="3200" dirty="0"/>
              <a:t>Scambio di dati con </a:t>
            </a:r>
            <a:r>
              <a:rPr lang="it-IT" sz="3200" dirty="0" smtClean="0"/>
              <a:t>l’XML</a:t>
            </a:r>
          </a:p>
          <a:p>
            <a:pPr lvl="1"/>
            <a:r>
              <a:rPr lang="it-IT" sz="2300" dirty="0"/>
              <a:t>i</a:t>
            </a:r>
            <a:r>
              <a:rPr lang="it-IT" sz="2300" dirty="0" smtClean="0"/>
              <a:t> </a:t>
            </a:r>
            <a:r>
              <a:rPr lang="it-IT" sz="2300" dirty="0"/>
              <a:t>sistemi di elaborazione e i database contengono dati spesso incompatibili tra </a:t>
            </a:r>
            <a:r>
              <a:rPr lang="it-IT" sz="2300" dirty="0" smtClean="0"/>
              <a:t>loro: vengono convertiti in XML</a:t>
            </a:r>
          </a:p>
          <a:p>
            <a:r>
              <a:rPr lang="it-IT" sz="3200" dirty="0" smtClean="0"/>
              <a:t>Condivisione </a:t>
            </a:r>
            <a:r>
              <a:rPr lang="it-IT" sz="3200" dirty="0"/>
              <a:t>dei </a:t>
            </a:r>
            <a:r>
              <a:rPr lang="it-IT" sz="3200" dirty="0" smtClean="0"/>
              <a:t>dati</a:t>
            </a:r>
          </a:p>
          <a:p>
            <a:pPr lvl="1"/>
            <a:r>
              <a:rPr lang="it-IT" sz="2400" dirty="0" smtClean="0"/>
              <a:t>essendo puro testo, l’XML </a:t>
            </a:r>
            <a:r>
              <a:rPr lang="it-IT" sz="2400" dirty="0"/>
              <a:t>fornisce un modo di condividere i dati slegato sia dal software sia </a:t>
            </a:r>
            <a:r>
              <a:rPr lang="it-IT" sz="2400" dirty="0" smtClean="0"/>
              <a:t>dall’hardware</a:t>
            </a:r>
            <a:endParaRPr lang="it-IT" sz="3200" dirty="0" smtClean="0"/>
          </a:p>
          <a:p>
            <a:r>
              <a:rPr lang="it-IT" sz="3200" dirty="0" smtClean="0"/>
              <a:t>Memorizzazione </a:t>
            </a:r>
            <a:r>
              <a:rPr lang="it-IT" sz="3200" dirty="0"/>
              <a:t>dei </a:t>
            </a:r>
            <a:r>
              <a:rPr lang="it-IT" sz="3200" dirty="0" smtClean="0"/>
              <a:t>dati</a:t>
            </a:r>
          </a:p>
          <a:p>
            <a:pPr lvl="1"/>
            <a:r>
              <a:rPr lang="it-IT" sz="2300" dirty="0" smtClean="0"/>
              <a:t>può </a:t>
            </a:r>
            <a:r>
              <a:rPr lang="it-IT" sz="2300" dirty="0"/>
              <a:t>essere utilizzato per memorizzare dati in un file o in un database</a:t>
            </a:r>
            <a:br>
              <a:rPr lang="it-IT" sz="2300" dirty="0"/>
            </a:br>
            <a:r>
              <a:rPr lang="it-IT" sz="2300" dirty="0"/>
              <a:t/>
            </a:r>
            <a:br>
              <a:rPr lang="it-IT" sz="2300" dirty="0"/>
            </a:br>
            <a:endParaRPr lang="it-IT" sz="2300" dirty="0"/>
          </a:p>
        </p:txBody>
      </p:sp>
    </p:spTree>
    <p:extLst>
      <p:ext uri="{BB962C8B-B14F-4D97-AF65-F5344CB8AC3E}">
        <p14:creationId xmlns:p14="http://schemas.microsoft.com/office/powerpoint/2010/main" val="249184438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La sintassi </a:t>
            </a:r>
            <a:r>
              <a:rPr lang="it-IT" b="1" dirty="0" smtClean="0"/>
              <a:t>XML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905000"/>
            <a:ext cx="8352928" cy="4619625"/>
          </a:xfrm>
        </p:spPr>
        <p:txBody>
          <a:bodyPr/>
          <a:lstStyle/>
          <a:p>
            <a:r>
              <a:rPr lang="it-IT" sz="2800" dirty="0"/>
              <a:t>L’XML è leggibile su qualsiasi </a:t>
            </a:r>
            <a:r>
              <a:rPr lang="it-IT" sz="2800" dirty="0" smtClean="0"/>
              <a:t>piattaforma</a:t>
            </a:r>
            <a:endParaRPr lang="it-IT" sz="2800" dirty="0"/>
          </a:p>
          <a:p>
            <a:r>
              <a:rPr lang="it-IT" sz="2800" dirty="0" smtClean="0"/>
              <a:t>Ogni </a:t>
            </a:r>
            <a:r>
              <a:rPr lang="it-IT" sz="2800" dirty="0"/>
              <a:t>documento deve presentare un prologo costituito dalla dichiarazione </a:t>
            </a:r>
            <a:r>
              <a:rPr lang="it-IT" sz="2800" dirty="0" smtClean="0"/>
              <a:t>XML</a:t>
            </a:r>
          </a:p>
          <a:p>
            <a:r>
              <a:rPr lang="it-IT" sz="2800" dirty="0"/>
              <a:t>La prima riga (&lt;?...?&gt;) viene chiamata processing </a:t>
            </a:r>
            <a:r>
              <a:rPr lang="it-IT" sz="2800" dirty="0" err="1" smtClean="0"/>
              <a:t>instruction</a:t>
            </a:r>
            <a:endParaRPr lang="it-IT" sz="2800" dirty="0" smtClean="0"/>
          </a:p>
          <a:p>
            <a:pPr lvl="1"/>
            <a:r>
              <a:rPr lang="it-IT" sz="2300" dirty="0" smtClean="0"/>
              <a:t>serve </a:t>
            </a:r>
            <a:r>
              <a:rPr lang="it-IT" sz="2300" dirty="0"/>
              <a:t>per indicare </a:t>
            </a:r>
            <a:r>
              <a:rPr lang="it-IT" sz="2300" dirty="0" smtClean="0"/>
              <a:t>la versione </a:t>
            </a:r>
            <a:r>
              <a:rPr lang="it-IT" sz="2300" dirty="0"/>
              <a:t>del documento XML</a:t>
            </a:r>
            <a:br>
              <a:rPr lang="it-IT" sz="2300" dirty="0"/>
            </a:br>
            <a:endParaRPr lang="it-IT" sz="23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941168"/>
            <a:ext cx="8314506" cy="95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70847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La sintassi XML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905000"/>
            <a:ext cx="8352928" cy="4619625"/>
          </a:xfrm>
        </p:spPr>
        <p:txBody>
          <a:bodyPr/>
          <a:lstStyle/>
          <a:p>
            <a:r>
              <a:rPr lang="it-IT" sz="2800" dirty="0"/>
              <a:t>Il contenuto del documento deve corrispondere a</a:t>
            </a:r>
            <a:br>
              <a:rPr lang="it-IT" sz="2800" dirty="0"/>
            </a:br>
            <a:r>
              <a:rPr lang="it-IT" sz="2800" dirty="0"/>
              <a:t>una gerarchia di tag non </a:t>
            </a:r>
            <a:r>
              <a:rPr lang="it-IT" sz="2800" dirty="0" smtClean="0"/>
              <a:t>sovrapposti</a:t>
            </a:r>
          </a:p>
          <a:p>
            <a:r>
              <a:rPr lang="it-IT" sz="2800" dirty="0" smtClean="0"/>
              <a:t> </a:t>
            </a:r>
            <a:r>
              <a:rPr lang="it-IT" sz="2800" dirty="0"/>
              <a:t>quindi i tag che si aprono per ultimi devono chiudersi </a:t>
            </a:r>
            <a:r>
              <a:rPr lang="it-IT" sz="2800" dirty="0" smtClean="0"/>
              <a:t>per primi </a:t>
            </a:r>
            <a:r>
              <a:rPr lang="it-IT" sz="2800" dirty="0"/>
              <a:t>e ogni tag deve avere una chiusura.</a:t>
            </a:r>
            <a:br>
              <a:rPr lang="it-IT" sz="2800" dirty="0"/>
            </a:br>
            <a:endParaRPr lang="it-IT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16" y="4221088"/>
            <a:ext cx="720080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70847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theme/theme1.xml><?xml version="1.0" encoding="utf-8"?>
<a:theme xmlns:a="http://schemas.openxmlformats.org/drawingml/2006/main" name="slides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</Template>
  <TotalTime>974</TotalTime>
  <Words>495</Words>
  <Application>Microsoft Office PowerPoint</Application>
  <PresentationFormat>Presentazione su schermo (4:3)</PresentationFormat>
  <Paragraphs>62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Times New Roman</vt:lpstr>
      <vt:lpstr>Wingdings</vt:lpstr>
      <vt:lpstr>Arial Black</vt:lpstr>
      <vt:lpstr>slides</vt:lpstr>
      <vt:lpstr>Unità di apprendimento 1</vt:lpstr>
      <vt:lpstr>Unità di apprendimento 1 Esercitazione  di laboratorio 1</vt:lpstr>
      <vt:lpstr>Generalità</vt:lpstr>
      <vt:lpstr>XML</vt:lpstr>
      <vt:lpstr>XML</vt:lpstr>
      <vt:lpstr>Utilizzo dell’XML</vt:lpstr>
      <vt:lpstr>Utilizzo dell’XML</vt:lpstr>
      <vt:lpstr>La sintassi XML</vt:lpstr>
      <vt:lpstr>La sintassi XML</vt:lpstr>
      <vt:lpstr>La sintassi XML</vt:lpstr>
      <vt:lpstr>La sintassi XML</vt:lpstr>
      <vt:lpstr>Elementi dell’XML</vt:lpstr>
      <vt:lpstr>Gerarchia degli elementi </vt:lpstr>
      <vt:lpstr>Gerarchia degli elementi</vt:lpstr>
      <vt:lpstr>XML</vt:lpstr>
      <vt:lpstr>Differenza tra attributi ed elementi</vt:lpstr>
      <vt:lpstr>Differenza tra attributi ed elementi</vt:lpstr>
      <vt:lpstr>Esercitazione: il magazzino</vt:lpstr>
      <vt:lpstr>Esercitazione: il magazzino</vt:lpstr>
      <vt:lpstr>Differenza tra attributi ed elementi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MODULO1</dc:title>
  <dc:creator>.</dc:creator>
  <cp:lastModifiedBy>Utente</cp:lastModifiedBy>
  <cp:revision>338</cp:revision>
  <dcterms:created xsi:type="dcterms:W3CDTF">2007-11-01T08:11:31Z</dcterms:created>
  <dcterms:modified xsi:type="dcterms:W3CDTF">2020-09-29T08:46:52Z</dcterms:modified>
</cp:coreProperties>
</file>