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1" r:id="rId4"/>
    <p:sldId id="258" r:id="rId5"/>
    <p:sldId id="262" r:id="rId6"/>
    <p:sldId id="265" r:id="rId7"/>
    <p:sldId id="259" r:id="rId8"/>
    <p:sldId id="263" r:id="rId9"/>
    <p:sldId id="264" r:id="rId10"/>
    <p:sldId id="260" r:id="rId11"/>
    <p:sldId id="266" r:id="rId12"/>
    <p:sldId id="271" r:id="rId13"/>
    <p:sldId id="267" r:id="rId14"/>
    <p:sldId id="268" r:id="rId15"/>
    <p:sldId id="269" r:id="rId16"/>
    <p:sldId id="274" r:id="rId17"/>
    <p:sldId id="270" r:id="rId18"/>
    <p:sldId id="272" r:id="rId19"/>
    <p:sldId id="273" r:id="rId20"/>
    <p:sldId id="277" r:id="rId21"/>
    <p:sldId id="275" r:id="rId22"/>
    <p:sldId id="278" r:id="rId23"/>
    <p:sldId id="279" r:id="rId24"/>
    <p:sldId id="276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4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CC99"/>
    <a:srgbClr val="FF9933"/>
    <a:srgbClr val="000099"/>
    <a:srgbClr val="66CCFF"/>
    <a:srgbClr val="800080"/>
    <a:srgbClr val="00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>
        <p:scale>
          <a:sx n="100" d="100"/>
          <a:sy n="100" d="100"/>
        </p:scale>
        <p:origin x="-72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 smtClean="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 smtClean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 smtClean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 smtClean="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Architettura di rete e formati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per lo scambio dei dati</a:t>
            </a:r>
            <a:endParaRPr lang="it-IT" altLang="it-IT" dirty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Formato di 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66509"/>
            <a:ext cx="8712968" cy="473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25356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Formato di 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5000"/>
            <a:ext cx="8568952" cy="4619625"/>
          </a:xfrm>
        </p:spPr>
        <p:txBody>
          <a:bodyPr/>
          <a:lstStyle/>
          <a:p>
            <a:r>
              <a:rPr lang="it-IT" sz="2800" dirty="0"/>
              <a:t>Ora proviamo ad aprire JSON1.htm utilizzando IE o qualsiasi altro browser abilitato </a:t>
            </a:r>
            <a:r>
              <a:rPr lang="it-IT" sz="2800" dirty="0" smtClean="0"/>
              <a:t>JavaScript, ottenendo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68580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0445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Tipo dei </a:t>
            </a:r>
            <a:r>
              <a:rPr lang="it-IT" b="1" dirty="0" smtClean="0"/>
              <a:t>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16832"/>
            <a:ext cx="8352928" cy="4619625"/>
          </a:xfrm>
        </p:spPr>
        <p:txBody>
          <a:bodyPr/>
          <a:lstStyle/>
          <a:p>
            <a:r>
              <a:rPr lang="it-IT" dirty="0" smtClean="0"/>
              <a:t>JSON </a:t>
            </a:r>
            <a:r>
              <a:rPr lang="it-IT" dirty="0"/>
              <a:t>supporta i tipi di </a:t>
            </a:r>
            <a:r>
              <a:rPr lang="it-IT" dirty="0" smtClean="0"/>
              <a:t>dati:</a:t>
            </a:r>
          </a:p>
          <a:p>
            <a:pPr lvl="1"/>
            <a:r>
              <a:rPr lang="it-IT" b="1" dirty="0" smtClean="0">
                <a:solidFill>
                  <a:srgbClr val="0000CC"/>
                </a:solidFill>
              </a:rPr>
              <a:t>Numero</a:t>
            </a:r>
          </a:p>
          <a:p>
            <a:pPr lvl="1"/>
            <a:endParaRPr lang="it-IT" b="1" dirty="0">
              <a:solidFill>
                <a:srgbClr val="0000CC"/>
              </a:solidFill>
            </a:endParaRPr>
          </a:p>
          <a:p>
            <a:pPr lvl="1"/>
            <a:endParaRPr lang="it-IT" b="1" dirty="0" smtClean="0">
              <a:solidFill>
                <a:srgbClr val="0000CC"/>
              </a:solidFill>
            </a:endParaRPr>
          </a:p>
          <a:p>
            <a:pPr lvl="1"/>
            <a:r>
              <a:rPr lang="it-IT" b="1" dirty="0" err="1" smtClean="0">
                <a:solidFill>
                  <a:srgbClr val="0000CC"/>
                </a:solidFill>
              </a:rPr>
              <a:t>String</a:t>
            </a:r>
            <a:r>
              <a:rPr lang="it-IT" dirty="0">
                <a:solidFill>
                  <a:srgbClr val="0000CC"/>
                </a:solidFill>
              </a:rPr>
              <a:t/>
            </a:r>
            <a:br>
              <a:rPr lang="it-IT" dirty="0">
                <a:solidFill>
                  <a:srgbClr val="0000CC"/>
                </a:solidFill>
              </a:rPr>
            </a:br>
            <a:endParaRPr lang="it-IT" dirty="0" smtClean="0">
              <a:solidFill>
                <a:srgbClr val="0000CC"/>
              </a:solidFill>
            </a:endParaRPr>
          </a:p>
          <a:p>
            <a:pPr lvl="1"/>
            <a:endParaRPr lang="it-IT" b="1" dirty="0" smtClean="0">
              <a:solidFill>
                <a:srgbClr val="0000CC"/>
              </a:solidFill>
            </a:endParaRPr>
          </a:p>
          <a:p>
            <a:pPr lvl="1"/>
            <a:r>
              <a:rPr lang="it-IT" b="1" dirty="0" err="1" smtClean="0">
                <a:solidFill>
                  <a:srgbClr val="0000CC"/>
                </a:solidFill>
              </a:rPr>
              <a:t>Boolean</a:t>
            </a:r>
            <a:r>
              <a:rPr lang="it-IT" dirty="0"/>
              <a:t/>
            </a:r>
            <a:br>
              <a:rPr lang="it-IT" dirty="0"/>
            </a:br>
            <a:endParaRPr lang="it-IT" b="1" dirty="0">
              <a:solidFill>
                <a:srgbClr val="0000CC"/>
              </a:solidFill>
            </a:endParaRPr>
          </a:p>
          <a:p>
            <a:pPr lvl="1"/>
            <a:endParaRPr lang="it-IT" b="1" dirty="0" smtClean="0">
              <a:solidFill>
                <a:srgbClr val="0000CC"/>
              </a:solidFill>
            </a:endParaRPr>
          </a:p>
          <a:p>
            <a:pPr lvl="1"/>
            <a:endParaRPr lang="it-IT" b="1" dirty="0">
              <a:solidFill>
                <a:srgbClr val="0000CC"/>
              </a:solidFill>
            </a:endParaRPr>
          </a:p>
          <a:p>
            <a:pPr lvl="1"/>
            <a:endParaRPr lang="it-IT" b="1" dirty="0" smtClean="0">
              <a:solidFill>
                <a:srgbClr val="0000CC"/>
              </a:solidFill>
            </a:endParaRPr>
          </a:p>
          <a:p>
            <a:pPr lvl="1"/>
            <a:r>
              <a:rPr lang="it-IT" dirty="0"/>
              <a:t/>
            </a:r>
            <a:br>
              <a:rPr lang="it-IT" dirty="0"/>
            </a:br>
            <a:endParaRPr lang="it-IT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3068960"/>
            <a:ext cx="6962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4365104"/>
            <a:ext cx="69723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5733256"/>
            <a:ext cx="7000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99020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Tipo dei </a:t>
            </a:r>
            <a:r>
              <a:rPr lang="it-IT" b="1" dirty="0" smtClean="0"/>
              <a:t>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844824"/>
            <a:ext cx="7696200" cy="4619625"/>
          </a:xfrm>
        </p:spPr>
        <p:txBody>
          <a:bodyPr/>
          <a:lstStyle/>
          <a:p>
            <a:r>
              <a:rPr lang="it-IT" b="1" dirty="0" smtClean="0">
                <a:solidFill>
                  <a:srgbClr val="0000CC"/>
                </a:solidFill>
              </a:rPr>
              <a:t>Array</a:t>
            </a:r>
            <a:r>
              <a:rPr lang="it-IT" b="1" dirty="0">
                <a:solidFill>
                  <a:srgbClr val="0000CC"/>
                </a:solidFill>
              </a:rPr>
              <a:t> </a:t>
            </a:r>
            <a:endParaRPr lang="it-IT" b="1" dirty="0" smtClean="0">
              <a:solidFill>
                <a:srgbClr val="0000CC"/>
              </a:solidFill>
            </a:endParaRPr>
          </a:p>
          <a:p>
            <a:endParaRPr lang="it-IT" b="1" dirty="0">
              <a:solidFill>
                <a:srgbClr val="0000CC"/>
              </a:solidFill>
            </a:endParaRPr>
          </a:p>
          <a:p>
            <a:endParaRPr lang="it-IT" b="1" dirty="0" smtClean="0">
              <a:solidFill>
                <a:srgbClr val="0000CC"/>
              </a:solidFill>
            </a:endParaRPr>
          </a:p>
          <a:p>
            <a:endParaRPr lang="it-IT" b="1" dirty="0">
              <a:solidFill>
                <a:srgbClr val="0000CC"/>
              </a:solidFill>
            </a:endParaRPr>
          </a:p>
          <a:p>
            <a:endParaRPr lang="it-IT" sz="1800" b="1" dirty="0" smtClean="0">
              <a:solidFill>
                <a:srgbClr val="0000CC"/>
              </a:solidFill>
            </a:endParaRPr>
          </a:p>
          <a:p>
            <a:r>
              <a:rPr lang="it-IT" b="1" dirty="0" smtClean="0">
                <a:solidFill>
                  <a:srgbClr val="0000CC"/>
                </a:solidFill>
              </a:rPr>
              <a:t>Object</a:t>
            </a:r>
          </a:p>
          <a:p>
            <a:endParaRPr lang="it-IT" b="1" dirty="0">
              <a:solidFill>
                <a:srgbClr val="0000CC"/>
              </a:solidFill>
            </a:endParaRPr>
          </a:p>
          <a:p>
            <a:endParaRPr lang="it-IT" b="1" dirty="0" smtClean="0">
              <a:solidFill>
                <a:srgbClr val="0000CC"/>
              </a:solidFill>
            </a:endParaRPr>
          </a:p>
          <a:p>
            <a:endParaRPr lang="it-IT" b="1" dirty="0">
              <a:solidFill>
                <a:srgbClr val="0000CC"/>
              </a:solidFill>
            </a:endParaRPr>
          </a:p>
          <a:p>
            <a:endParaRPr lang="it-IT" sz="1800" b="1" dirty="0" smtClean="0">
              <a:solidFill>
                <a:srgbClr val="0000CC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1532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14" y="5130502"/>
            <a:ext cx="6934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50602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Tipo dei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00CC"/>
                </a:solidFill>
              </a:rPr>
              <a:t>Whitespace</a:t>
            </a:r>
            <a:endParaRPr lang="it-IT" b="1" dirty="0" smtClean="0">
              <a:solidFill>
                <a:srgbClr val="0000CC"/>
              </a:solidFill>
            </a:endParaRPr>
          </a:p>
          <a:p>
            <a:endParaRPr lang="it-IT" b="1" dirty="0">
              <a:solidFill>
                <a:srgbClr val="0000CC"/>
              </a:solidFill>
            </a:endParaRPr>
          </a:p>
          <a:p>
            <a:r>
              <a:rPr lang="it-IT" b="1" dirty="0" err="1" smtClean="0">
                <a:solidFill>
                  <a:srgbClr val="0000CC"/>
                </a:solidFill>
              </a:rPr>
              <a:t>null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9151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68961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31552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Tipo dei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Riassumiamo i tipi di dati in una tabella:</a:t>
            </a:r>
            <a:br>
              <a:rPr lang="it-IT" dirty="0"/>
            </a:br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708920"/>
            <a:ext cx="81248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03493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Creare oggetti in </a:t>
            </a:r>
            <a:r>
              <a:rPr lang="it-IT" b="1" dirty="0" smtClean="0"/>
              <a:t>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Ci sono tre modalità per creare un oggetto </a:t>
            </a:r>
            <a:r>
              <a:rPr lang="it-IT" dirty="0">
                <a:solidFill>
                  <a:srgbClr val="FF0000"/>
                </a:solidFill>
              </a:rPr>
              <a:t>JSON</a:t>
            </a:r>
            <a:r>
              <a:rPr lang="it-IT" dirty="0"/>
              <a:t> utilizzando </a:t>
            </a:r>
            <a:r>
              <a:rPr lang="it-IT" dirty="0">
                <a:solidFill>
                  <a:srgbClr val="FF0000"/>
                </a:solidFill>
              </a:rPr>
              <a:t>JavaScript</a:t>
            </a:r>
            <a:r>
              <a:rPr lang="it-IT" dirty="0"/>
              <a:t>:</a:t>
            </a:r>
            <a:br>
              <a:rPr lang="it-IT" dirty="0"/>
            </a:br>
            <a:endParaRPr lang="it-I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3" y="3140968"/>
            <a:ext cx="8460940" cy="293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59577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Creare oggetti in </a:t>
            </a:r>
            <a:r>
              <a:rPr lang="it-IT" b="1" dirty="0" smtClean="0"/>
              <a:t>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Definiamo un oggetto:</a:t>
            </a:r>
            <a:endParaRPr lang="it-I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84988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21991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Creare oggetti in </a:t>
            </a:r>
            <a:r>
              <a:rPr lang="it-IT" b="1" dirty="0" smtClean="0"/>
              <a:t>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3820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59577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696200" cy="1143000"/>
          </a:xfrm>
        </p:spPr>
        <p:txBody>
          <a:bodyPr/>
          <a:lstStyle/>
          <a:p>
            <a:r>
              <a:rPr lang="it-IT" b="1" dirty="0"/>
              <a:t>Creare oggetti in </a:t>
            </a:r>
            <a:r>
              <a:rPr lang="it-IT" b="1" dirty="0" smtClean="0"/>
              <a:t>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05000"/>
            <a:ext cx="8496944" cy="4619625"/>
          </a:xfrm>
        </p:spPr>
        <p:txBody>
          <a:bodyPr/>
          <a:lstStyle/>
          <a:p>
            <a:r>
              <a:rPr lang="it-IT" sz="2800" dirty="0"/>
              <a:t>L’esempio seguente mostra la creazione di un oggetto array in JavaScript utilizzando </a:t>
            </a:r>
            <a:r>
              <a:rPr lang="it-IT" sz="2800" dirty="0">
                <a:solidFill>
                  <a:srgbClr val="FF0000"/>
                </a:solidFill>
              </a:rPr>
              <a:t>JSON</a:t>
            </a:r>
            <a:r>
              <a:rPr lang="it-IT" sz="2800" dirty="0"/>
              <a:t>:</a:t>
            </a:r>
            <a:br>
              <a:rPr lang="it-IT" sz="2800" dirty="0"/>
            </a:br>
            <a:endParaRPr lang="it-IT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709793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59577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Unità di apprendimento 1</a:t>
            </a:r>
            <a:br>
              <a:rPr lang="it-IT" altLang="it-IT" dirty="0" smtClean="0"/>
            </a:br>
            <a:r>
              <a:rPr lang="it-IT" altLang="it-IT" dirty="0" smtClean="0">
                <a:solidFill>
                  <a:srgbClr val="FF6600"/>
                </a:solidFill>
              </a:rPr>
              <a:t>Esercitazione  di </a:t>
            </a:r>
            <a:r>
              <a:rPr lang="it-IT" altLang="it-IT" smtClean="0">
                <a:solidFill>
                  <a:srgbClr val="FF6600"/>
                </a:solidFill>
              </a:rPr>
              <a:t>laboratorio </a:t>
            </a:r>
            <a:r>
              <a:rPr lang="it-IT" altLang="it-IT" smtClean="0">
                <a:solidFill>
                  <a:srgbClr val="FF6600"/>
                </a:solidFill>
              </a:rPr>
              <a:t>5</a:t>
            </a:r>
            <a:endParaRPr lang="it-IT" altLang="it-IT" dirty="0" smtClean="0">
              <a:solidFill>
                <a:srgbClr val="FF66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JSON</a:t>
            </a:r>
            <a:r>
              <a:rPr lang="it-IT" dirty="0"/>
              <a:t/>
            </a:r>
            <a:br>
              <a:rPr lang="it-IT" dirty="0"/>
            </a:br>
            <a:endParaRPr lang="it-IT" altLang="it-IT" dirty="0" smtClean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Creare oggetti in 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568952" cy="4619625"/>
          </a:xfrm>
        </p:spPr>
        <p:txBody>
          <a:bodyPr/>
          <a:lstStyle/>
          <a:p>
            <a:r>
              <a:rPr lang="it-IT" dirty="0"/>
              <a:t>È anche possibile realizzare oggetti </a:t>
            </a:r>
            <a:r>
              <a:rPr lang="it-IT" dirty="0" smtClean="0"/>
              <a:t>nidificati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6198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11109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Notazioni a </a:t>
            </a:r>
            <a:r>
              <a:rPr lang="it-IT" b="1" dirty="0" smtClean="0"/>
              <a:t>confronto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79296" cy="426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49442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JSON e </a:t>
            </a:r>
            <a:r>
              <a:rPr lang="it-IT" b="1" dirty="0" smtClean="0"/>
              <a:t>PHP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5000"/>
            <a:ext cx="8496944" cy="4619625"/>
          </a:xfrm>
        </p:spPr>
        <p:txBody>
          <a:bodyPr/>
          <a:lstStyle/>
          <a:p>
            <a:r>
              <a:rPr lang="it-IT" sz="2800" dirty="0"/>
              <a:t>A partire da </a:t>
            </a:r>
            <a:r>
              <a:rPr lang="it-IT" sz="2800" dirty="0">
                <a:solidFill>
                  <a:srgbClr val="FF0000"/>
                </a:solidFill>
              </a:rPr>
              <a:t>PHP 5.2 </a:t>
            </a:r>
            <a:r>
              <a:rPr lang="it-IT" sz="2800" dirty="0"/>
              <a:t>sono integrate </a:t>
            </a:r>
            <a:r>
              <a:rPr lang="it-IT" sz="2800" dirty="0" err="1"/>
              <a:t>nativamente</a:t>
            </a:r>
            <a:r>
              <a:rPr lang="it-IT" sz="2800" dirty="0"/>
              <a:t> delle funzioni per la codifica e la decodifica </a:t>
            </a:r>
            <a:r>
              <a:rPr lang="it-IT" sz="2800" dirty="0" smtClean="0"/>
              <a:t>dello </a:t>
            </a:r>
            <a:r>
              <a:rPr lang="it-IT" sz="2800" dirty="0" err="1" smtClean="0"/>
              <a:t>stream</a:t>
            </a:r>
            <a:r>
              <a:rPr lang="it-IT" sz="2800" dirty="0" smtClean="0"/>
              <a:t> </a:t>
            </a:r>
            <a:r>
              <a:rPr lang="it-IT" sz="2800" dirty="0">
                <a:solidFill>
                  <a:srgbClr val="FF0000"/>
                </a:solidFill>
              </a:rPr>
              <a:t>JSON</a:t>
            </a:r>
            <a:r>
              <a:rPr lang="it-IT" sz="2800" dirty="0"/>
              <a:t>; </a:t>
            </a:r>
            <a:endParaRPr lang="it-IT" sz="2800" dirty="0" smtClean="0"/>
          </a:p>
          <a:p>
            <a:r>
              <a:rPr lang="it-IT" sz="2800" dirty="0" smtClean="0"/>
              <a:t>esse </a:t>
            </a:r>
            <a:r>
              <a:rPr lang="it-IT" sz="2800" dirty="0"/>
              <a:t>sono </a:t>
            </a:r>
            <a:r>
              <a:rPr lang="it-IT" sz="2800" dirty="0" err="1">
                <a:solidFill>
                  <a:srgbClr val="0000CC"/>
                </a:solidFill>
              </a:rPr>
              <a:t>json</a:t>
            </a:r>
            <a:r>
              <a:rPr lang="it-IT" sz="2800" dirty="0">
                <a:solidFill>
                  <a:srgbClr val="0000CC"/>
                </a:solidFill>
              </a:rPr>
              <a:t>_ </a:t>
            </a:r>
            <a:r>
              <a:rPr lang="it-IT" sz="2800" dirty="0" err="1">
                <a:solidFill>
                  <a:srgbClr val="0000CC"/>
                </a:solidFill>
              </a:rPr>
              <a:t>encode</a:t>
            </a:r>
            <a:r>
              <a:rPr lang="it-IT" sz="2800" dirty="0">
                <a:solidFill>
                  <a:srgbClr val="0000CC"/>
                </a:solidFill>
              </a:rPr>
              <a:t>() </a:t>
            </a:r>
            <a:r>
              <a:rPr lang="it-IT" sz="2800" dirty="0"/>
              <a:t>e </a:t>
            </a:r>
            <a:r>
              <a:rPr lang="it-IT" sz="2800" dirty="0" err="1">
                <a:solidFill>
                  <a:srgbClr val="0000CC"/>
                </a:solidFill>
              </a:rPr>
              <a:t>json</a:t>
            </a:r>
            <a:r>
              <a:rPr lang="it-IT" sz="2800" dirty="0">
                <a:solidFill>
                  <a:srgbClr val="0000CC"/>
                </a:solidFill>
              </a:rPr>
              <a:t>_ </a:t>
            </a:r>
            <a:r>
              <a:rPr lang="it-IT" sz="2800" dirty="0" err="1">
                <a:solidFill>
                  <a:srgbClr val="0000CC"/>
                </a:solidFill>
              </a:rPr>
              <a:t>decode</a:t>
            </a:r>
            <a:r>
              <a:rPr lang="it-IT" sz="2800" dirty="0" smtClean="0">
                <a:solidFill>
                  <a:srgbClr val="0000CC"/>
                </a:solidFill>
              </a:rPr>
              <a:t>():</a:t>
            </a:r>
            <a:endParaRPr lang="it-IT" sz="2800" dirty="0">
              <a:solidFill>
                <a:srgbClr val="0000CC"/>
              </a:solidFill>
            </a:endParaRPr>
          </a:p>
          <a:p>
            <a:pPr lvl="1"/>
            <a:r>
              <a:rPr lang="it-IT" sz="2400" dirty="0" err="1" smtClean="0">
                <a:solidFill>
                  <a:srgbClr val="0000CC"/>
                </a:solidFill>
              </a:rPr>
              <a:t>json_encode</a:t>
            </a:r>
            <a:r>
              <a:rPr lang="it-IT" sz="2400" dirty="0"/>
              <a:t>( </a:t>
            </a:r>
            <a:r>
              <a:rPr lang="it-IT" sz="2400" dirty="0" err="1"/>
              <a:t>mixed</a:t>
            </a:r>
            <a:r>
              <a:rPr lang="it-IT" sz="2400" dirty="0"/>
              <a:t> </a:t>
            </a:r>
            <a:r>
              <a:rPr lang="it-IT" sz="2400" dirty="0" err="1"/>
              <a:t>value</a:t>
            </a:r>
            <a:r>
              <a:rPr lang="it-IT" sz="2400" dirty="0"/>
              <a:t> ) si occupa di trasformare un valore PHP nella stringa JSON che </a:t>
            </a:r>
            <a:r>
              <a:rPr lang="it-IT" sz="2400" dirty="0" smtClean="0"/>
              <a:t>lo rappresenta</a:t>
            </a:r>
            <a:endParaRPr lang="it-IT" sz="2400" dirty="0"/>
          </a:p>
          <a:p>
            <a:pPr lvl="1"/>
            <a:r>
              <a:rPr lang="it-IT" sz="2400" dirty="0" err="1" smtClean="0">
                <a:solidFill>
                  <a:srgbClr val="0000CC"/>
                </a:solidFill>
              </a:rPr>
              <a:t>json_decode</a:t>
            </a:r>
            <a:r>
              <a:rPr lang="it-IT" sz="2400" dirty="0">
                <a:solidFill>
                  <a:srgbClr val="0000CC"/>
                </a:solidFill>
              </a:rPr>
              <a:t>(</a:t>
            </a:r>
            <a:r>
              <a:rPr lang="it-IT" sz="2400" dirty="0"/>
              <a:t> </a:t>
            </a:r>
            <a:r>
              <a:rPr lang="it-IT" sz="2400" dirty="0" err="1"/>
              <a:t>string</a:t>
            </a:r>
            <a:r>
              <a:rPr lang="it-IT" sz="2400" dirty="0"/>
              <a:t> </a:t>
            </a:r>
            <a:r>
              <a:rPr lang="it-IT" sz="2400" dirty="0" err="1"/>
              <a:t>json</a:t>
            </a:r>
            <a:r>
              <a:rPr lang="it-IT" sz="2400" dirty="0"/>
              <a:t> [, </a:t>
            </a:r>
            <a:r>
              <a:rPr lang="it-IT" sz="2400" dirty="0" err="1"/>
              <a:t>bool</a:t>
            </a:r>
            <a:r>
              <a:rPr lang="it-IT" sz="2400" dirty="0"/>
              <a:t> </a:t>
            </a:r>
            <a:r>
              <a:rPr lang="it-IT" sz="2400" dirty="0" err="1"/>
              <a:t>assoc</a:t>
            </a:r>
            <a:r>
              <a:rPr lang="it-IT" sz="2400" dirty="0"/>
              <a:t>] ) effettua l’operazione contraria trasformando una </a:t>
            </a:r>
            <a:r>
              <a:rPr lang="it-IT" sz="2400" dirty="0" smtClean="0"/>
              <a:t>stringa JSON </a:t>
            </a:r>
            <a:r>
              <a:rPr lang="it-IT" sz="2400" dirty="0"/>
              <a:t>in un valore PHP </a:t>
            </a:r>
            <a:r>
              <a:rPr lang="it-IT" sz="2400" dirty="0" smtClean="0"/>
              <a:t>valido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228285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funzione </a:t>
            </a:r>
            <a:r>
              <a:rPr lang="it-IT" b="1" dirty="0" err="1"/>
              <a:t>json_encode</a:t>
            </a:r>
            <a:r>
              <a:rPr lang="it-IT" b="1" dirty="0" smtClean="0"/>
              <a:t>()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208912" cy="283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2" y="4869160"/>
            <a:ext cx="868293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58880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funzione </a:t>
            </a:r>
            <a:r>
              <a:rPr lang="it-IT" b="1" dirty="0" err="1"/>
              <a:t>json_encode</a:t>
            </a:r>
            <a:r>
              <a:rPr lang="it-IT" b="1" dirty="0"/>
              <a:t>()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Effettuiamo ora sempre la conversione di un array associativo:</a:t>
            </a:r>
            <a:br>
              <a:rPr lang="it-IT" dirty="0"/>
            </a:br>
            <a:endParaRPr lang="it-IT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8" y="2993943"/>
            <a:ext cx="822972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1" y="5589240"/>
            <a:ext cx="7992888" cy="72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16127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568952" cy="4619625"/>
          </a:xfrm>
        </p:spPr>
        <p:txBody>
          <a:bodyPr/>
          <a:lstStyle/>
          <a:p>
            <a:r>
              <a:rPr lang="it-IT" sz="2800" dirty="0" smtClean="0"/>
              <a:t>definiamo </a:t>
            </a:r>
            <a:r>
              <a:rPr lang="it-IT" sz="2800" dirty="0"/>
              <a:t>un oggetto con PHP e lo convertiamo in formato </a:t>
            </a:r>
            <a:r>
              <a:rPr lang="it-IT" sz="2800" dirty="0">
                <a:solidFill>
                  <a:srgbClr val="FF0000"/>
                </a:solidFill>
              </a:rPr>
              <a:t>JSON</a:t>
            </a:r>
            <a:r>
              <a:rPr lang="it-IT" sz="2800" dirty="0"/>
              <a:t>: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88106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54879"/>
            <a:ext cx="8061920" cy="80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4990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12968" cy="4619625"/>
          </a:xfrm>
        </p:spPr>
        <p:txBody>
          <a:bodyPr/>
          <a:lstStyle/>
          <a:p>
            <a:r>
              <a:rPr lang="it-IT" dirty="0" smtClean="0"/>
              <a:t>Aggiungiamo </a:t>
            </a:r>
            <a:r>
              <a:rPr lang="it-IT" dirty="0"/>
              <a:t>la definizione MIME per il formato di ritorno </a:t>
            </a:r>
            <a:r>
              <a:rPr lang="it-IT" sz="2400" i="1" dirty="0"/>
              <a:t>(</a:t>
            </a:r>
            <a:r>
              <a:rPr lang="it-IT" sz="2400" i="1" dirty="0" smtClean="0"/>
              <a:t>può essere </a:t>
            </a:r>
            <a:r>
              <a:rPr lang="it-IT" sz="2400" i="1" dirty="0"/>
              <a:t>sia </a:t>
            </a:r>
            <a:r>
              <a:rPr lang="it-IT" sz="2400" i="1" dirty="0" err="1">
                <a:solidFill>
                  <a:srgbClr val="FF0000"/>
                </a:solidFill>
              </a:rPr>
              <a:t>json</a:t>
            </a:r>
            <a:r>
              <a:rPr lang="it-IT" sz="2400" i="1" dirty="0">
                <a:solidFill>
                  <a:srgbClr val="FF0000"/>
                </a:solidFill>
              </a:rPr>
              <a:t> </a:t>
            </a:r>
            <a:r>
              <a:rPr lang="it-IT" sz="2400" i="1" dirty="0"/>
              <a:t>che </a:t>
            </a:r>
            <a:r>
              <a:rPr lang="it-IT" sz="2400" i="1" dirty="0" err="1">
                <a:solidFill>
                  <a:srgbClr val="FF0000"/>
                </a:solidFill>
              </a:rPr>
              <a:t>javascript</a:t>
            </a:r>
            <a:r>
              <a:rPr lang="it-IT" sz="2400" i="1" dirty="0"/>
              <a:t>): 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55911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698608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424936" cy="4619625"/>
          </a:xfrm>
        </p:spPr>
        <p:txBody>
          <a:bodyPr/>
          <a:lstStyle/>
          <a:p>
            <a:r>
              <a:rPr lang="it-IT" dirty="0"/>
              <a:t>Chiamiamo la funzione passando direttamente la variabile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endParaRPr lang="it-IT" dirty="0" smtClean="0"/>
          </a:p>
          <a:p>
            <a:r>
              <a:rPr lang="it-IT" dirty="0"/>
              <a:t>Possiamo visualizzare l’array che viene generato aprendo il risultato col Blocco Note: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0950"/>
            <a:ext cx="5629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586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926185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funzione </a:t>
            </a:r>
            <a:r>
              <a:rPr lang="it-IT" b="1" dirty="0" err="1"/>
              <a:t>json_decode</a:t>
            </a:r>
            <a:r>
              <a:rPr lang="it-IT" b="1" dirty="0" smtClean="0"/>
              <a:t>()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496944" cy="4619625"/>
          </a:xfrm>
        </p:spPr>
        <p:txBody>
          <a:bodyPr/>
          <a:lstStyle/>
          <a:p>
            <a:r>
              <a:rPr lang="it-IT" dirty="0"/>
              <a:t>La funzione </a:t>
            </a:r>
            <a:r>
              <a:rPr lang="it-IT" dirty="0" err="1">
                <a:solidFill>
                  <a:srgbClr val="0000CC"/>
                </a:solidFill>
              </a:rPr>
              <a:t>json_decode</a:t>
            </a:r>
            <a:r>
              <a:rPr lang="it-IT" dirty="0">
                <a:solidFill>
                  <a:srgbClr val="0000CC"/>
                </a:solidFill>
              </a:rPr>
              <a:t>() </a:t>
            </a:r>
            <a:r>
              <a:rPr lang="it-IT" dirty="0"/>
              <a:t>viene utilizzata per trasformare dati </a:t>
            </a:r>
            <a:r>
              <a:rPr lang="it-IT" dirty="0">
                <a:solidFill>
                  <a:srgbClr val="FF0000"/>
                </a:solidFill>
              </a:rPr>
              <a:t>JSON</a:t>
            </a:r>
            <a:r>
              <a:rPr lang="it-IT" dirty="0"/>
              <a:t> in </a:t>
            </a:r>
            <a:r>
              <a:rPr lang="it-IT" dirty="0">
                <a:solidFill>
                  <a:srgbClr val="FF0000"/>
                </a:solidFill>
              </a:rPr>
              <a:t>PHP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59531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73216"/>
            <a:ext cx="82200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926185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funzione </a:t>
            </a:r>
            <a:r>
              <a:rPr lang="it-IT" b="1" dirty="0" err="1"/>
              <a:t>json_decode</a:t>
            </a:r>
            <a:r>
              <a:rPr lang="it-IT" b="1" dirty="0"/>
              <a:t>()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Mettiamo ora  il </a:t>
            </a:r>
            <a:r>
              <a:rPr lang="it-IT" dirty="0"/>
              <a:t>parametro a </a:t>
            </a:r>
            <a:r>
              <a:rPr lang="it-IT" dirty="0" err="1">
                <a:solidFill>
                  <a:srgbClr val="FF0000"/>
                </a:solidFill>
              </a:rPr>
              <a:t>true</a:t>
            </a:r>
            <a:r>
              <a:rPr lang="it-IT" dirty="0"/>
              <a:t>:</a:t>
            </a:r>
            <a:br>
              <a:rPr lang="it-IT" dirty="0"/>
            </a:br>
            <a:endParaRPr lang="it-IT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60769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5157192"/>
            <a:ext cx="847298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198094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Cos’è </a:t>
            </a:r>
            <a:r>
              <a:rPr lang="it-IT" b="1" dirty="0" smtClean="0"/>
              <a:t>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424936" cy="4619625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JSON </a:t>
            </a:r>
            <a:r>
              <a:rPr lang="it-IT" dirty="0"/>
              <a:t>è l’acronimo di </a:t>
            </a:r>
            <a:r>
              <a:rPr lang="it-IT" dirty="0">
                <a:solidFill>
                  <a:srgbClr val="FF0000"/>
                </a:solidFill>
              </a:rPr>
              <a:t>JavaScript Object </a:t>
            </a:r>
            <a:r>
              <a:rPr lang="it-IT" dirty="0" err="1">
                <a:solidFill>
                  <a:srgbClr val="FF0000"/>
                </a:solidFill>
              </a:rPr>
              <a:t>Notation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ed è un formato standard, aperto, adatto a immagazzinare varie tipologie di informazioni e a scambiare queste informazioni tra applicazioni, sia</a:t>
            </a:r>
            <a:br>
              <a:rPr lang="it-IT" dirty="0"/>
            </a:br>
            <a:r>
              <a:rPr lang="it-IT" dirty="0"/>
              <a:t>stand alone che nel web</a:t>
            </a:r>
            <a:r>
              <a:rPr lang="it-IT" dirty="0" smtClean="0"/>
              <a:t>.</a:t>
            </a:r>
          </a:p>
          <a:p>
            <a:r>
              <a:rPr lang="it-IT" dirty="0" smtClean="0"/>
              <a:t>si </a:t>
            </a:r>
            <a:r>
              <a:rPr lang="it-IT" dirty="0"/>
              <a:t>basa su un sottoinsieme del linguaggio di programmazione </a:t>
            </a:r>
            <a:r>
              <a:rPr lang="it-IT" dirty="0">
                <a:solidFill>
                  <a:srgbClr val="FF0000"/>
                </a:solidFill>
              </a:rPr>
              <a:t>JavaScript</a:t>
            </a:r>
            <a:r>
              <a:rPr lang="it-IT" dirty="0"/>
              <a:t>, Standard </a:t>
            </a:r>
            <a:r>
              <a:rPr lang="it-IT" dirty="0" smtClean="0"/>
              <a:t>ECMA-262 Terza </a:t>
            </a:r>
            <a:r>
              <a:rPr lang="it-IT" dirty="0"/>
              <a:t>Edizione(1999).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036659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funzione </a:t>
            </a:r>
            <a:r>
              <a:rPr lang="it-IT" b="1" dirty="0" err="1"/>
              <a:t>json_decode</a:t>
            </a:r>
            <a:r>
              <a:rPr lang="it-IT" b="1" dirty="0"/>
              <a:t>()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730"/>
            <a:ext cx="9046417" cy="668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843476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XML o JSON</a:t>
            </a:r>
            <a:r>
              <a:rPr lang="it-IT" b="1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892480" cy="4620344"/>
          </a:xfrm>
        </p:spPr>
        <p:txBody>
          <a:bodyPr/>
          <a:lstStyle/>
          <a:p>
            <a:r>
              <a:rPr lang="it-IT" dirty="0" smtClean="0"/>
              <a:t>Un’ulteriore </a:t>
            </a:r>
            <a:r>
              <a:rPr lang="it-IT" dirty="0"/>
              <a:t>caratteristica di </a:t>
            </a:r>
            <a:r>
              <a:rPr lang="it-IT" dirty="0">
                <a:solidFill>
                  <a:srgbClr val="FF0000"/>
                </a:solidFill>
              </a:rPr>
              <a:t>JSON</a:t>
            </a:r>
            <a:r>
              <a:rPr lang="it-IT" dirty="0"/>
              <a:t> è quella di utilizzare </a:t>
            </a:r>
            <a:r>
              <a:rPr lang="it-IT" dirty="0">
                <a:solidFill>
                  <a:srgbClr val="FF0000"/>
                </a:solidFill>
              </a:rPr>
              <a:t>JavaScript</a:t>
            </a:r>
            <a:r>
              <a:rPr lang="it-IT" dirty="0"/>
              <a:t> come </a:t>
            </a:r>
            <a:r>
              <a:rPr lang="it-IT" dirty="0" smtClean="0"/>
              <a:t>linguaggio</a:t>
            </a:r>
          </a:p>
          <a:p>
            <a:r>
              <a:rPr lang="it-IT" dirty="0" smtClean="0"/>
              <a:t>Può quindi essere integrato </a:t>
            </a:r>
            <a:r>
              <a:rPr lang="it-IT" dirty="0"/>
              <a:t>semplicemente </a:t>
            </a:r>
            <a:r>
              <a:rPr lang="it-IT" dirty="0" smtClean="0"/>
              <a:t>nelle </a:t>
            </a:r>
            <a:r>
              <a:rPr lang="it-IT" dirty="0"/>
              <a:t>applicazioni Web poiché tutte le informazioni che vengono ricavate da </a:t>
            </a:r>
            <a:r>
              <a:rPr lang="it-IT" dirty="0">
                <a:solidFill>
                  <a:srgbClr val="FF0000"/>
                </a:solidFill>
              </a:rPr>
              <a:t>JSON</a:t>
            </a:r>
            <a:r>
              <a:rPr lang="it-IT" dirty="0"/>
              <a:t> possono essere utilizzate in </a:t>
            </a:r>
            <a:r>
              <a:rPr lang="it-IT" dirty="0">
                <a:solidFill>
                  <a:srgbClr val="FF0000"/>
                </a:solidFill>
              </a:rPr>
              <a:t>JavaScript</a:t>
            </a:r>
            <a:r>
              <a:rPr lang="it-IT" dirty="0"/>
              <a:t> utilizzando la funzione </a:t>
            </a:r>
            <a:r>
              <a:rPr lang="it-IT" dirty="0" err="1">
                <a:solidFill>
                  <a:srgbClr val="FF0000"/>
                </a:solidFill>
              </a:rPr>
              <a:t>eval</a:t>
            </a:r>
            <a:r>
              <a:rPr lang="it-IT" dirty="0">
                <a:solidFill>
                  <a:srgbClr val="FF0000"/>
                </a:solidFill>
              </a:rPr>
              <a:t>().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656510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Formato di </a:t>
            </a:r>
            <a:r>
              <a:rPr lang="it-IT" b="1" dirty="0" smtClean="0"/>
              <a:t>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892480" cy="4620344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JSON</a:t>
            </a:r>
            <a:r>
              <a:rPr lang="it-IT" dirty="0"/>
              <a:t> è costituito da due sole strutture:</a:t>
            </a:r>
            <a:br>
              <a:rPr lang="it-IT" dirty="0"/>
            </a:br>
            <a:r>
              <a:rPr lang="it-IT" dirty="0"/>
              <a:t>◗ un insieme di coppie (nome, valore</a:t>
            </a:r>
            <a:r>
              <a:rPr lang="it-IT" dirty="0" smtClean="0"/>
              <a:t>)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◗ una lista ordinata di </a:t>
            </a:r>
            <a:r>
              <a:rPr lang="it-IT" dirty="0" smtClean="0"/>
              <a:t>valori</a:t>
            </a:r>
          </a:p>
          <a:p>
            <a:r>
              <a:rPr lang="it-IT" dirty="0"/>
              <a:t>Il vantaggio di avere solo queste due strutture lo rende facilmente </a:t>
            </a:r>
            <a:r>
              <a:rPr lang="it-IT" dirty="0" smtClean="0"/>
              <a:t>utilizzabile</a:t>
            </a:r>
          </a:p>
          <a:p>
            <a:pPr lvl="1"/>
            <a:r>
              <a:rPr lang="it-IT" dirty="0" smtClean="0"/>
              <a:t>praticamente tutti </a:t>
            </a:r>
            <a:r>
              <a:rPr lang="it-IT" dirty="0"/>
              <a:t>i linguaggi possono rappresentare le coppie </a:t>
            </a:r>
            <a:r>
              <a:rPr lang="it-IT" dirty="0" smtClean="0"/>
              <a:t>mediante </a:t>
            </a:r>
            <a:r>
              <a:rPr lang="it-IT" dirty="0">
                <a:solidFill>
                  <a:srgbClr val="FF0000"/>
                </a:solidFill>
              </a:rPr>
              <a:t>array</a:t>
            </a:r>
            <a:r>
              <a:rPr lang="it-IT" dirty="0"/>
              <a:t> (nel web abbiamo i “</a:t>
            </a:r>
            <a:r>
              <a:rPr lang="it-IT" dirty="0" smtClean="0"/>
              <a:t>comodi” array </a:t>
            </a:r>
            <a:r>
              <a:rPr lang="it-IT" dirty="0"/>
              <a:t>associativi) oppure come </a:t>
            </a:r>
            <a:r>
              <a:rPr lang="it-IT" dirty="0">
                <a:solidFill>
                  <a:srgbClr val="FF0000"/>
                </a:solidFill>
              </a:rPr>
              <a:t>record</a:t>
            </a:r>
            <a:r>
              <a:rPr lang="it-IT" dirty="0"/>
              <a:t>, e ammettono la definizione di strutture a </a:t>
            </a:r>
            <a:r>
              <a:rPr lang="it-IT" dirty="0">
                <a:solidFill>
                  <a:srgbClr val="FF0000"/>
                </a:solidFill>
              </a:rPr>
              <a:t>lista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952442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Formato di 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712968" cy="4619625"/>
          </a:xfrm>
        </p:spPr>
        <p:txBody>
          <a:bodyPr/>
          <a:lstStyle/>
          <a:p>
            <a:r>
              <a:rPr lang="it-IT" sz="2800" dirty="0"/>
              <a:t>Nel web </a:t>
            </a:r>
            <a:r>
              <a:rPr lang="it-IT" sz="2800" dirty="0">
                <a:solidFill>
                  <a:srgbClr val="FF0000"/>
                </a:solidFill>
              </a:rPr>
              <a:t>JSON</a:t>
            </a:r>
            <a:r>
              <a:rPr lang="it-IT" sz="2800" dirty="0"/>
              <a:t> è il formato maggiormente utilizzato per i messaggi di risposta dei servizi web </a:t>
            </a:r>
            <a:r>
              <a:rPr lang="it-IT" sz="2800" dirty="0" smtClean="0"/>
              <a:t>anche per </a:t>
            </a:r>
            <a:r>
              <a:rPr lang="it-IT" sz="2800" dirty="0"/>
              <a:t>il fatto di utilizzare </a:t>
            </a:r>
            <a:r>
              <a:rPr lang="it-IT" sz="2800" dirty="0">
                <a:solidFill>
                  <a:srgbClr val="FF0000"/>
                </a:solidFill>
              </a:rPr>
              <a:t>JavaScript</a:t>
            </a:r>
            <a:r>
              <a:rPr lang="it-IT" sz="2800" dirty="0"/>
              <a:t>: </a:t>
            </a:r>
            <a:endParaRPr lang="it-IT" sz="2800" dirty="0" smtClean="0"/>
          </a:p>
          <a:p>
            <a:pPr lvl="1"/>
            <a:r>
              <a:rPr lang="it-IT" sz="2800" dirty="0" smtClean="0"/>
              <a:t>ne </a:t>
            </a:r>
            <a:r>
              <a:rPr lang="it-IT" sz="2800" dirty="0"/>
              <a:t>vediamo un primo esempio utilizzando la sintassi degli </a:t>
            </a:r>
            <a:r>
              <a:rPr lang="it-IT" sz="2800" dirty="0">
                <a:solidFill>
                  <a:srgbClr val="FF0000"/>
                </a:solidFill>
              </a:rPr>
              <a:t>oggetti letterali </a:t>
            </a:r>
            <a:r>
              <a:rPr lang="it-IT" sz="2800" dirty="0"/>
              <a:t>in </a:t>
            </a:r>
            <a:r>
              <a:rPr lang="it-IT" sz="2800" dirty="0" smtClean="0">
                <a:solidFill>
                  <a:srgbClr val="FF0000"/>
                </a:solidFill>
              </a:rPr>
              <a:t>JavaScript</a:t>
            </a:r>
            <a:r>
              <a:rPr lang="it-IT" sz="2800" dirty="0" smtClean="0"/>
              <a:t>.</a:t>
            </a:r>
          </a:p>
          <a:p>
            <a:r>
              <a:rPr lang="it-IT" sz="2800" dirty="0" smtClean="0"/>
              <a:t>Un </a:t>
            </a:r>
            <a:r>
              <a:rPr lang="it-IT" sz="2800" dirty="0"/>
              <a:t>oggetto letterale può essere definito con un insieme di coppie proprietà/valori separate </a:t>
            </a:r>
            <a:r>
              <a:rPr lang="it-IT" sz="2800" dirty="0" smtClean="0"/>
              <a:t>dalla virgola</a:t>
            </a:r>
          </a:p>
          <a:p>
            <a:pPr lvl="1"/>
            <a:r>
              <a:rPr lang="it-IT" sz="2800" dirty="0" smtClean="0"/>
              <a:t>l’intero </a:t>
            </a:r>
            <a:r>
              <a:rPr lang="it-IT" sz="2800" dirty="0"/>
              <a:t>oggetto viene racchiuso tra parentesi </a:t>
            </a:r>
            <a:r>
              <a:rPr lang="it-IT" sz="2800" dirty="0" smtClean="0"/>
              <a:t>graffe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985267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Formato di 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4509120"/>
            <a:ext cx="8424936" cy="2015505"/>
          </a:xfrm>
        </p:spPr>
        <p:txBody>
          <a:bodyPr/>
          <a:lstStyle/>
          <a:p>
            <a:r>
              <a:rPr lang="it-IT" sz="2800" dirty="0"/>
              <a:t>Come differenza rispetto a </a:t>
            </a:r>
            <a:r>
              <a:rPr lang="it-IT" sz="2800" dirty="0">
                <a:solidFill>
                  <a:srgbClr val="FF0000"/>
                </a:solidFill>
              </a:rPr>
              <a:t>JavaScript</a:t>
            </a:r>
            <a:r>
              <a:rPr lang="it-IT" sz="2800" dirty="0"/>
              <a:t> sottolineiamo che </a:t>
            </a:r>
            <a:r>
              <a:rPr lang="it-IT" sz="2800" dirty="0">
                <a:solidFill>
                  <a:srgbClr val="FF0000"/>
                </a:solidFill>
              </a:rPr>
              <a:t>JSON</a:t>
            </a:r>
            <a:r>
              <a:rPr lang="it-IT" sz="2800" dirty="0"/>
              <a:t> ammette solo valori </a:t>
            </a:r>
            <a:r>
              <a:rPr lang="it-IT" sz="2800" dirty="0" smtClean="0">
                <a:solidFill>
                  <a:srgbClr val="0000CC"/>
                </a:solidFill>
              </a:rPr>
              <a:t>semplici</a:t>
            </a:r>
            <a:r>
              <a:rPr lang="it-IT" sz="2800" dirty="0" smtClean="0"/>
              <a:t> e </a:t>
            </a:r>
            <a:r>
              <a:rPr lang="it-IT" sz="2800" dirty="0">
                <a:solidFill>
                  <a:srgbClr val="0000CC"/>
                </a:solidFill>
              </a:rPr>
              <a:t>atomici</a:t>
            </a:r>
            <a:r>
              <a:rPr lang="it-IT" sz="2800" dirty="0"/>
              <a:t> (stringhe, numeri, array, oggetti letterali, </a:t>
            </a:r>
            <a:r>
              <a:rPr lang="it-IT" sz="2800" dirty="0" err="1"/>
              <a:t>true</a:t>
            </a:r>
            <a:r>
              <a:rPr lang="it-IT" sz="2800" dirty="0"/>
              <a:t>, false, </a:t>
            </a:r>
            <a:r>
              <a:rPr lang="it-IT" sz="2800" dirty="0" err="1"/>
              <a:t>null</a:t>
            </a:r>
            <a:r>
              <a:rPr lang="it-IT" sz="2800" dirty="0"/>
              <a:t>) e, quindi, </a:t>
            </a:r>
            <a:r>
              <a:rPr lang="it-IT" sz="2800" dirty="0">
                <a:solidFill>
                  <a:srgbClr val="0000CC"/>
                </a:solidFill>
              </a:rPr>
              <a:t>non può contenere funzioni.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9" y="1912729"/>
            <a:ext cx="6787233" cy="257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79462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Formato di 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0000CC"/>
                </a:solidFill>
              </a:rPr>
              <a:t> </a:t>
            </a:r>
            <a:r>
              <a:rPr lang="it-IT" sz="2800" dirty="0" smtClean="0">
                <a:solidFill>
                  <a:srgbClr val="0000CC"/>
                </a:solidFill>
              </a:rPr>
              <a:t>             </a:t>
            </a:r>
            <a:r>
              <a:rPr lang="it-IT" sz="2800" dirty="0"/>
              <a:t>informazioni relative a libri</a:t>
            </a:r>
            <a:br>
              <a:rPr lang="it-IT" sz="2800" dirty="0"/>
            </a:br>
            <a:endParaRPr lang="it-IT" sz="2800" dirty="0">
              <a:solidFill>
                <a:srgbClr val="0000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80" y="2420888"/>
            <a:ext cx="64293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650"/>
            <a:ext cx="191485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5267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Formato di JSON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916832"/>
            <a:ext cx="8206680" cy="4619625"/>
          </a:xfrm>
        </p:spPr>
        <p:txBody>
          <a:bodyPr/>
          <a:lstStyle/>
          <a:p>
            <a:r>
              <a:rPr lang="it-IT" sz="2800" dirty="0"/>
              <a:t>Vediamo un secondo esempio dove inseriamo del codice JSON all’interno del codice JavaScript </a:t>
            </a:r>
            <a:r>
              <a:rPr lang="it-IT" sz="2800" dirty="0" smtClean="0"/>
              <a:t>di una </a:t>
            </a:r>
            <a:r>
              <a:rPr lang="it-IT" sz="2800" dirty="0"/>
              <a:t>pagina HTML</a:t>
            </a:r>
            <a:r>
              <a:rPr lang="it-IT" sz="2800" dirty="0" smtClean="0"/>
              <a:t>.</a:t>
            </a:r>
          </a:p>
          <a:p>
            <a:r>
              <a:rPr lang="it-IT" sz="2800" dirty="0"/>
              <a:t>Salviamo il codice seguente nel file </a:t>
            </a:r>
            <a:r>
              <a:rPr lang="it-IT" sz="2800" dirty="0" smtClean="0">
                <a:solidFill>
                  <a:srgbClr val="0000CC"/>
                </a:solidFill>
              </a:rPr>
              <a:t>JSON1.htm</a:t>
            </a:r>
            <a:r>
              <a:rPr lang="it-IT" sz="2800" dirty="0"/>
              <a:t/>
            </a:r>
            <a:br>
              <a:rPr lang="it-IT" sz="2800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7272808" cy="24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5267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990</TotalTime>
  <Words>531</Words>
  <Application>Microsoft Office PowerPoint</Application>
  <PresentationFormat>Presentazione su schermo (4:3)</PresentationFormat>
  <Paragraphs>87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Esercitazione  di laboratorio 5</vt:lpstr>
      <vt:lpstr>Cos’è JSON</vt:lpstr>
      <vt:lpstr>XML o JSON?</vt:lpstr>
      <vt:lpstr>Formato di JSON</vt:lpstr>
      <vt:lpstr>Formato di JSON</vt:lpstr>
      <vt:lpstr>Formato di JSON</vt:lpstr>
      <vt:lpstr>Formato di JSON</vt:lpstr>
      <vt:lpstr>Formato di JSON</vt:lpstr>
      <vt:lpstr>Formato di JSON</vt:lpstr>
      <vt:lpstr>Formato di JSON</vt:lpstr>
      <vt:lpstr>Tipo dei dati</vt:lpstr>
      <vt:lpstr>Tipo dei dati</vt:lpstr>
      <vt:lpstr>Tipo dei dati</vt:lpstr>
      <vt:lpstr>Tipo dei dati</vt:lpstr>
      <vt:lpstr>Creare oggetti in JSON</vt:lpstr>
      <vt:lpstr>Creare oggetti in JSON</vt:lpstr>
      <vt:lpstr>Creare oggetti in JSON</vt:lpstr>
      <vt:lpstr>Creare oggetti in JSON</vt:lpstr>
      <vt:lpstr>Creare oggetti in JSON</vt:lpstr>
      <vt:lpstr>Notazioni a confronto</vt:lpstr>
      <vt:lpstr>JSON e PHP</vt:lpstr>
      <vt:lpstr>La funzione json_encode()</vt:lpstr>
      <vt:lpstr>La funzione json_encode()</vt:lpstr>
      <vt:lpstr>Esempio 2</vt:lpstr>
      <vt:lpstr>Esempio 3</vt:lpstr>
      <vt:lpstr>Presentazione standard di PowerPoint</vt:lpstr>
      <vt:lpstr>La funzione json_decode()</vt:lpstr>
      <vt:lpstr>La funzione json_decode()</vt:lpstr>
      <vt:lpstr>La funzione json_decode()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Utente</cp:lastModifiedBy>
  <cp:revision>337</cp:revision>
  <dcterms:created xsi:type="dcterms:W3CDTF">2007-11-01T08:11:31Z</dcterms:created>
  <dcterms:modified xsi:type="dcterms:W3CDTF">2020-09-28T15:21:35Z</dcterms:modified>
</cp:coreProperties>
</file>