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8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25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2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52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81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8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7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4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DC51-CEA2-41CE-AA98-30A4AC196073}" type="datetimeFigureOut">
              <a:rPr lang="es-MX" smtClean="0"/>
              <a:t>27/03/2016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E61D-0E33-410F-869D-BC875F21BC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Difusión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97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</a:t>
            </a:r>
            <a:r>
              <a:rPr lang="es-MX" dirty="0" smtClean="0"/>
              <a:t>ugar central de Difusión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 terminología del modelo de </a:t>
            </a:r>
            <a:r>
              <a:rPr lang="es-MX" dirty="0" err="1" smtClean="0"/>
              <a:t>Christaller</a:t>
            </a:r>
            <a:r>
              <a:rPr lang="es-MX" dirty="0" smtClean="0"/>
              <a:t>: </a:t>
            </a:r>
          </a:p>
          <a:p>
            <a:r>
              <a:rPr lang="es-MX" dirty="0" smtClean="0"/>
              <a:t>Los </a:t>
            </a:r>
            <a:r>
              <a:rPr lang="es-MX" dirty="0"/>
              <a:t>Lugares Centrales son a grandes rasgos sinónimos de las ciudades que se utilizan como centros en las comunidades regionales, proporcionándoles mercancías centrales, como tractores, y servicios centrales, como tratamiento hospitalario. </a:t>
            </a:r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lugares centrales varían en importancia. Los centros de orden superior almacenan una amplia variedad de mercancías y servicios; los centros de orden inferior, una variedad menor de mercancías y servicios, -es decir, alguna parte limitada de la gama ofrecida por el centro superior. </a:t>
            </a:r>
            <a:endParaRPr lang="es-MX" dirty="0" smtClean="0"/>
          </a:p>
          <a:p>
            <a:r>
              <a:rPr lang="es-MX" dirty="0" smtClean="0"/>
              <a:t>Las </a:t>
            </a:r>
            <a:r>
              <a:rPr lang="es-MX" dirty="0"/>
              <a:t>regiones complementarias o hinterland son áreas servidas por un lugar central. </a:t>
            </a:r>
          </a:p>
        </p:txBody>
      </p:sp>
    </p:spTree>
    <p:extLst>
      <p:ext uri="{BB962C8B-B14F-4D97-AF65-F5344CB8AC3E}">
        <p14:creationId xmlns:p14="http://schemas.microsoft.com/office/powerpoint/2010/main" val="9944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difusión: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39063" y="1825625"/>
            <a:ext cx="5638800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A </a:t>
            </a:r>
            <a:r>
              <a:rPr lang="es-MX" dirty="0" err="1" smtClean="0"/>
              <a:t>Christaller</a:t>
            </a:r>
            <a:r>
              <a:rPr lang="es-MX" dirty="0" smtClean="0"/>
              <a:t> territorio k=3</a:t>
            </a:r>
          </a:p>
          <a:p>
            <a:r>
              <a:rPr lang="es-MX" dirty="0" smtClean="0"/>
              <a:t>B </a:t>
            </a:r>
            <a:r>
              <a:rPr lang="es-MX" dirty="0" err="1" smtClean="0"/>
              <a:t>Christaller</a:t>
            </a:r>
            <a:r>
              <a:rPr lang="es-MX" dirty="0" smtClean="0"/>
              <a:t> territorio con asentamientos indivisibles.</a:t>
            </a:r>
          </a:p>
          <a:p>
            <a:r>
              <a:rPr lang="es-MX" dirty="0" smtClean="0"/>
              <a:t>C </a:t>
            </a:r>
            <a:r>
              <a:rPr lang="es-MX" dirty="0" err="1" smtClean="0"/>
              <a:t>Difusion</a:t>
            </a:r>
            <a:r>
              <a:rPr lang="es-MX" dirty="0" smtClean="0"/>
              <a:t> </a:t>
            </a:r>
            <a:r>
              <a:rPr lang="es-MX" dirty="0" err="1" smtClean="0"/>
              <a:t>jerarquica</a:t>
            </a:r>
            <a:r>
              <a:rPr lang="es-MX" dirty="0" smtClean="0"/>
              <a:t> pura desde A(los números  indican periodo de tiempo de la innovación)</a:t>
            </a:r>
          </a:p>
          <a:p>
            <a:r>
              <a:rPr lang="es-MX" dirty="0" smtClean="0"/>
              <a:t>D Efecto vecino mas cercano Puro desde A.</a:t>
            </a:r>
          </a:p>
          <a:p>
            <a:r>
              <a:rPr lang="es-MX" dirty="0" smtClean="0"/>
              <a:t>E Proceso combinado Vecino más cercano y </a:t>
            </a:r>
            <a:r>
              <a:rPr lang="es-MX" dirty="0" err="1" smtClean="0"/>
              <a:t>Jerarquico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26547" t="15578" r="39901" b="25053"/>
          <a:stretch/>
        </p:blipFill>
        <p:spPr>
          <a:xfrm>
            <a:off x="445169" y="1203158"/>
            <a:ext cx="4793254" cy="54864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5491" y="190667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52203" y="190984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5491" y="3668037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2203" y="352994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s-E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25218" y="543410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s-E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73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comparación de diferentes procesos de difusión en un territorio idealizado.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96" t="39871" r="34473" b="16052"/>
          <a:stretch/>
        </p:blipFill>
        <p:spPr>
          <a:xfrm>
            <a:off x="1884948" y="2380440"/>
            <a:ext cx="7940842" cy="33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79" t="38655" r="41457" b="23515"/>
          <a:stretch/>
        </p:blipFill>
        <p:spPr>
          <a:xfrm>
            <a:off x="2775284" y="2348300"/>
            <a:ext cx="6314107" cy="38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Integrantes del equipo: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María de Lourdes Alvarado Garzón</a:t>
            </a:r>
          </a:p>
          <a:p>
            <a:r>
              <a:rPr lang="es-MX" dirty="0" smtClean="0"/>
              <a:t>Bernardo Humberto </a:t>
            </a:r>
            <a:r>
              <a:rPr lang="es-MX" dirty="0" err="1" smtClean="0"/>
              <a:t>Palomeque</a:t>
            </a:r>
            <a:r>
              <a:rPr lang="es-MX" dirty="0" smtClean="0"/>
              <a:t> Huerta</a:t>
            </a:r>
          </a:p>
          <a:p>
            <a:r>
              <a:rPr lang="es-MX" dirty="0" err="1" smtClean="0"/>
              <a:t>Rubicel</a:t>
            </a:r>
            <a:r>
              <a:rPr lang="es-MX" dirty="0" smtClean="0"/>
              <a:t> Trujillo Acatitla</a:t>
            </a:r>
          </a:p>
          <a:p>
            <a:r>
              <a:rPr lang="es-MX" dirty="0" smtClean="0"/>
              <a:t>Marcela del Viento </a:t>
            </a:r>
            <a:r>
              <a:rPr lang="es-MX" dirty="0" err="1" smtClean="0"/>
              <a:t>Santoscoy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947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Según el diccionario de la RAE: 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Difusión:</a:t>
            </a:r>
          </a:p>
          <a:p>
            <a:r>
              <a:rPr lang="es-MX" dirty="0" smtClean="0"/>
              <a:t>Es la acción o efecto de difundir</a:t>
            </a:r>
          </a:p>
          <a:p>
            <a:pPr marL="0" indent="0">
              <a:buNone/>
            </a:pPr>
            <a:endParaRPr lang="es-MX" dirty="0" smtClean="0"/>
          </a:p>
          <a:p>
            <a:pPr lvl="0"/>
            <a:r>
              <a:rPr lang="es-MX" dirty="0" smtClean="0"/>
              <a:t>Difundir: 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Propagar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divulgar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conocimientos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noticias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actitudes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costumbres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 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modas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MX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Los estudios de difusión de varios fenómenos sobre la tierra representan una gran proporción del las investigaciones geográficas de los últimos 60 años.</a:t>
            </a:r>
          </a:p>
          <a:p>
            <a:r>
              <a:rPr lang="es-MX" dirty="0" smtClean="0"/>
              <a:t>Carl O. </a:t>
            </a:r>
            <a:r>
              <a:rPr lang="es-MX" dirty="0" err="1" smtClean="0"/>
              <a:t>Sauer</a:t>
            </a:r>
            <a:r>
              <a:rPr lang="es-MX" dirty="0" smtClean="0"/>
              <a:t> y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sus estudiantes estaban interesados ​​en cómo los procesos de difusión podrían ayudar a explicar la dispersión de los rasgos culturales de orígenes dados o núcleos culturales. </a:t>
            </a:r>
          </a:p>
          <a:p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los arqueólogos lo usaron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como una manera de dar cuenta de la amplia difusión de los rasgos culturales, en lugar de múltiples orígenes independientes.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pPr lvl="0"/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6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Sauer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y Brand, trató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de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deducir las áreas de cultivo y las peregrinaciones en el sureste de Arizona desde evidencias arqueológicas recogidas en varios Pueblos. </a:t>
            </a:r>
          </a:p>
          <a:p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Sauer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considera la idea de la difusión cultural a escala mundial en su libro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Agricultural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Origin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and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dispersal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(1952).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Stanislawski</a:t>
            </a:r>
            <a:r>
              <a:rPr lang="es-ES" dirty="0">
                <a:solidFill>
                  <a:srgbClr val="212121"/>
                </a:solidFill>
                <a:latin typeface="inherit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trazó la difusión de la ciudad de patrón-cuadricula en las Américas. (1946)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79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12305" cy="4351338"/>
          </a:xfrm>
        </p:spPr>
        <p:txBody>
          <a:bodyPr>
            <a:normAutofit lnSpcReduction="10000"/>
          </a:bodyPr>
          <a:lstStyle/>
          <a:p>
            <a:r>
              <a:rPr lang="es-MX" sz="2000" dirty="0" err="1" smtClean="0"/>
              <a:t>Turners’s</a:t>
            </a:r>
            <a:r>
              <a:rPr lang="es-MX" sz="2000" dirty="0" smtClean="0"/>
              <a:t> desarrollo su gran tema de las frontera en la historia americana,  tomado por </a:t>
            </a:r>
            <a:r>
              <a:rPr lang="es-MX" sz="2000" dirty="0" err="1" smtClean="0"/>
              <a:t>Webb</a:t>
            </a:r>
            <a:r>
              <a:rPr lang="es-MX" sz="2000" dirty="0" smtClean="0"/>
              <a:t>(1927) en su estudio regional de las praderas centrales de los US, </a:t>
            </a:r>
            <a:r>
              <a:rPr lang="es-MX" sz="2000" dirty="0" err="1" smtClean="0"/>
              <a:t>The</a:t>
            </a:r>
            <a:r>
              <a:rPr lang="es-MX" sz="2000" dirty="0" smtClean="0"/>
              <a:t> Great Plains.</a:t>
            </a:r>
          </a:p>
          <a:p>
            <a:endParaRPr lang="es-MX" sz="2000" dirty="0" smtClean="0"/>
          </a:p>
          <a:p>
            <a:pPr lvl="0"/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En términos geométricos al menos,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la tesis de fronteras de </a:t>
            </a:r>
            <a:r>
              <a:rPr kumimoji="0" lang="es-ES" sz="20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Turners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fue simple. El vio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el búfalo siguiendo el rastro de las fuentes de agua, el indio, el comerciante de la piel, el ganadero, el agricultor pionero</a:t>
            </a:r>
            <a:r>
              <a:rPr lang="es-ES" sz="2000" dirty="0" smtClean="0"/>
              <a:t>.</a:t>
            </a:r>
          </a:p>
          <a:p>
            <a:pPr lvl="0"/>
            <a:endParaRPr lang="es-ES" sz="2000" dirty="0" smtClean="0"/>
          </a:p>
          <a:p>
            <a:pPr lvl="0"/>
            <a:r>
              <a:rPr lang="es-ES" sz="2000" dirty="0">
                <a:solidFill>
                  <a:srgbClr val="212121"/>
                </a:solidFill>
              </a:rPr>
              <a:t>V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eía que el flujo de innovaciones moviéndose implacablemente hacia el exterior desde la costa este. </a:t>
            </a:r>
            <a:r>
              <a:rPr lang="es-ES" sz="2000" dirty="0" smtClean="0">
                <a:solidFill>
                  <a:srgbClr val="212121"/>
                </a:solidFill>
              </a:rPr>
              <a:t>Observo la procesión de la civilización, siguiendo un mismo registro.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MX" sz="2000" dirty="0" smtClean="0"/>
          </a:p>
          <a:p>
            <a:endParaRPr lang="es-MX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7854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 descr="http://blogs.laprensagrafica.com/scientia/wp-content/uploads/2013/08/1240602_625636667468009_398646372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4"/>
          <a:stretch/>
        </p:blipFill>
        <p:spPr bwMode="auto">
          <a:xfrm>
            <a:off x="7050505" y="1825625"/>
            <a:ext cx="4115636" cy="413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1159" y="489910"/>
            <a:ext cx="6657474" cy="5840079"/>
          </a:xfrm>
        </p:spPr>
        <p:txBody>
          <a:bodyPr>
            <a:normAutofit lnSpcReduction="10000"/>
          </a:bodyPr>
          <a:lstStyle/>
          <a:p>
            <a:r>
              <a:rPr lang="es-MX" dirty="0" err="1" smtClean="0">
                <a:latin typeface="+mj-lt"/>
              </a:rPr>
              <a:t>Gulley</a:t>
            </a:r>
            <a:r>
              <a:rPr lang="es-MX" dirty="0" smtClean="0">
                <a:latin typeface="+mj-lt"/>
              </a:rPr>
              <a:t> (1959) y </a:t>
            </a:r>
            <a:r>
              <a:rPr lang="es-MX" dirty="0" err="1" smtClean="0">
                <a:latin typeface="+mj-lt"/>
              </a:rPr>
              <a:t>Mikessell</a:t>
            </a:r>
            <a:r>
              <a:rPr lang="es-MX" dirty="0" smtClean="0">
                <a:latin typeface="+mj-lt"/>
              </a:rPr>
              <a:t>(1960) mostraron que las ideas de difusión de Turner se extienden también fuera de Norte América.</a:t>
            </a:r>
          </a:p>
          <a:p>
            <a:pPr lvl="0"/>
            <a:r>
              <a:rPr lang="es-ES" dirty="0" smtClean="0">
                <a:solidFill>
                  <a:srgbClr val="212121"/>
                </a:solidFill>
                <a:latin typeface="+mj-lt"/>
              </a:rPr>
              <a:t>Lo aplicaron a casos 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an dispares como el asentamiento ruso de Siberia y la ocupación romana, y osciló ampliamente en el tiempo y el espacio sobre la migración humana.</a:t>
            </a:r>
          </a:p>
          <a:p>
            <a:pPr lvl="0"/>
            <a:r>
              <a:rPr lang="es-MX" dirty="0" err="1" smtClean="0">
                <a:latin typeface="+mj-lt"/>
              </a:rPr>
              <a:t>Bowman</a:t>
            </a:r>
            <a:r>
              <a:rPr lang="es-MX" dirty="0" smtClean="0">
                <a:latin typeface="+mj-lt"/>
              </a:rPr>
              <a:t>, escribió </a:t>
            </a:r>
            <a:r>
              <a:rPr lang="es-MX" dirty="0" err="1" smtClean="0">
                <a:latin typeface="+mj-lt"/>
              </a:rPr>
              <a:t>The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Pioner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Fringe</a:t>
            </a:r>
            <a:r>
              <a:rPr lang="es-MX" dirty="0" smtClean="0">
                <a:latin typeface="+mj-lt"/>
              </a:rPr>
              <a:t>(1931) y </a:t>
            </a:r>
            <a:r>
              <a:rPr lang="es-MX" dirty="0" err="1" smtClean="0">
                <a:latin typeface="+mj-lt"/>
              </a:rPr>
              <a:t>The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Pioner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Settlement</a:t>
            </a:r>
            <a:r>
              <a:rPr lang="es-MX" dirty="0" smtClean="0">
                <a:latin typeface="+mj-lt"/>
              </a:rPr>
              <a:t>(1932), clásicos del periodo.</a:t>
            </a:r>
          </a:p>
          <a:p>
            <a:pPr lvl="0"/>
            <a:r>
              <a:rPr lang="es-MX" dirty="0" smtClean="0">
                <a:latin typeface="+mj-lt"/>
              </a:rPr>
              <a:t>Desde 1945 la ola de urbanización comenzó a correr tan rápidamente que el interés en asentamientos rurales fue decreciendo.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5124" name="Picture 4" descr="http://www.travelandleisure.com/sites/default/files/styles/tnl_redesign_article_landing_page/public/1448910459/Siberia-WTG0116.jpg?itok=3LW-qz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489910"/>
            <a:ext cx="4585537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2974" y="782052"/>
            <a:ext cx="10515600" cy="4351338"/>
          </a:xfrm>
        </p:spPr>
        <p:txBody>
          <a:bodyPr/>
          <a:lstStyle/>
          <a:p>
            <a:r>
              <a:rPr lang="es-MX" sz="2400" dirty="0" smtClean="0"/>
              <a:t>Una segunda línea de investigación al estudio de la difusión viene del campo de la sociología. El rol de lideres en el comienzo como innovaciones, y el problema de la resistencia al cambio.</a:t>
            </a:r>
          </a:p>
          <a:p>
            <a:r>
              <a:rPr lang="es-MX" sz="2400" dirty="0" smtClean="0"/>
              <a:t>Los limites entre este tipo de estudios sociales con enlaces fuertes con la investigación de mercados y de ventas, el estudio histórico de la escuela </a:t>
            </a:r>
            <a:r>
              <a:rPr lang="es-MX" sz="2400" dirty="0" err="1" smtClean="0"/>
              <a:t>Turneriana</a:t>
            </a:r>
            <a:r>
              <a:rPr lang="es-MX" sz="2400" dirty="0" smtClean="0"/>
              <a:t>, y los estudios geográficos de difusión de la Escuela de Berkeley (Carl O. </a:t>
            </a:r>
            <a:r>
              <a:rPr lang="es-MX" sz="2400" dirty="0" err="1" smtClean="0"/>
              <a:t>Sauer</a:t>
            </a:r>
            <a:r>
              <a:rPr lang="es-MX" sz="2400" dirty="0" smtClean="0"/>
              <a:t>) fueron forjados en 1952 por el geógrafo Sueco </a:t>
            </a:r>
            <a:r>
              <a:rPr lang="es-MX" sz="2400" dirty="0" err="1" smtClean="0"/>
              <a:t>Torsten</a:t>
            </a:r>
            <a:r>
              <a:rPr lang="es-MX" sz="2400" dirty="0" smtClean="0"/>
              <a:t> </a:t>
            </a:r>
            <a:r>
              <a:rPr lang="es-MX" sz="2400" dirty="0" err="1" smtClean="0"/>
              <a:t>Hägerstrand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El capítulo también habla de los estudios epidemiológicos, aunque externos a la geografía que incluyen elementos espaciales explícitos.</a:t>
            </a:r>
          </a:p>
          <a:p>
            <a:endParaRPr lang="es-MX" sz="2400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542" t="26789" r="22632" b="46484"/>
          <a:stretch/>
        </p:blipFill>
        <p:spPr>
          <a:xfrm>
            <a:off x="2851482" y="4623678"/>
            <a:ext cx="6318585" cy="20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2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7.4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80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675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inherit</vt:lpstr>
      <vt:lpstr>Tema de Office</vt:lpstr>
      <vt:lpstr>Difusión</vt:lpstr>
      <vt:lpstr>Integrantes del equipo:</vt:lpstr>
      <vt:lpstr>Difusión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7.4</vt:lpstr>
      <vt:lpstr>Lugar central de Difusión</vt:lpstr>
      <vt:lpstr>Patrones de difusión: </vt:lpstr>
      <vt:lpstr>Tabla de comparación de diferentes procesos de difusión en un territorio idealizado.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Difusión</dc:title>
  <dc:creator>Malu</dc:creator>
  <cp:lastModifiedBy>Malu</cp:lastModifiedBy>
  <cp:revision>31</cp:revision>
  <dcterms:created xsi:type="dcterms:W3CDTF">2016-03-27T22:36:23Z</dcterms:created>
  <dcterms:modified xsi:type="dcterms:W3CDTF">2016-03-28T08:01:32Z</dcterms:modified>
</cp:coreProperties>
</file>