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4"/>
  </p:notesMasterIdLst>
  <p:sldIdLst>
    <p:sldId id="261" r:id="rId2"/>
    <p:sldId id="264" r:id="rId3"/>
    <p:sldId id="263" r:id="rId4"/>
    <p:sldId id="262" r:id="rId5"/>
    <p:sldId id="346" r:id="rId6"/>
    <p:sldId id="265" r:id="rId7"/>
    <p:sldId id="278" r:id="rId8"/>
    <p:sldId id="288" r:id="rId9"/>
    <p:sldId id="302" r:id="rId10"/>
    <p:sldId id="292" r:id="rId11"/>
    <p:sldId id="267" r:id="rId12"/>
    <p:sldId id="289" r:id="rId13"/>
    <p:sldId id="281" r:id="rId14"/>
    <p:sldId id="273" r:id="rId15"/>
    <p:sldId id="304" r:id="rId16"/>
    <p:sldId id="345" r:id="rId17"/>
    <p:sldId id="298" r:id="rId18"/>
    <p:sldId id="299" r:id="rId19"/>
    <p:sldId id="306" r:id="rId20"/>
    <p:sldId id="308" r:id="rId21"/>
    <p:sldId id="309" r:id="rId22"/>
    <p:sldId id="310" r:id="rId23"/>
    <p:sldId id="274" r:id="rId24"/>
    <p:sldId id="286" r:id="rId25"/>
    <p:sldId id="312" r:id="rId26"/>
    <p:sldId id="314" r:id="rId27"/>
    <p:sldId id="315" r:id="rId28"/>
    <p:sldId id="275" r:id="rId29"/>
    <p:sldId id="319" r:id="rId30"/>
    <p:sldId id="324" r:id="rId31"/>
    <p:sldId id="317" r:id="rId32"/>
    <p:sldId id="320" r:id="rId33"/>
    <p:sldId id="276" r:id="rId34"/>
    <p:sldId id="313" r:id="rId35"/>
    <p:sldId id="325" r:id="rId36"/>
    <p:sldId id="327" r:id="rId37"/>
    <p:sldId id="328" r:id="rId38"/>
    <p:sldId id="329" r:id="rId39"/>
    <p:sldId id="326" r:id="rId40"/>
    <p:sldId id="277" r:id="rId41"/>
    <p:sldId id="282" r:id="rId42"/>
    <p:sldId id="283" r:id="rId43"/>
    <p:sldId id="335" r:id="rId44"/>
    <p:sldId id="337" r:id="rId45"/>
    <p:sldId id="338" r:id="rId46"/>
    <p:sldId id="340" r:id="rId47"/>
    <p:sldId id="336" r:id="rId48"/>
    <p:sldId id="342" r:id="rId49"/>
    <p:sldId id="330" r:id="rId50"/>
    <p:sldId id="353" r:id="rId51"/>
    <p:sldId id="352" r:id="rId52"/>
    <p:sldId id="344" r:id="rId53"/>
    <p:sldId id="321" r:id="rId54"/>
    <p:sldId id="323" r:id="rId55"/>
    <p:sldId id="347" r:id="rId56"/>
    <p:sldId id="348" r:id="rId57"/>
    <p:sldId id="349" r:id="rId58"/>
    <p:sldId id="350" r:id="rId59"/>
    <p:sldId id="331" r:id="rId60"/>
    <p:sldId id="332" r:id="rId61"/>
    <p:sldId id="333" r:id="rId62"/>
    <p:sldId id="334" r:id="rId6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8EB"/>
    <a:srgbClr val="0091BE"/>
    <a:srgbClr val="8C2D19"/>
    <a:srgbClr val="430404"/>
    <a:srgbClr val="117C73"/>
    <a:srgbClr val="021481"/>
    <a:srgbClr val="438543"/>
    <a:srgbClr val="826D03"/>
    <a:srgbClr val="861D07"/>
    <a:srgbClr val="020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77908" autoAdjust="0"/>
  </p:normalViewPr>
  <p:slideViewPr>
    <p:cSldViewPr snapToGrid="0">
      <p:cViewPr>
        <p:scale>
          <a:sx n="66" d="100"/>
          <a:sy n="66" d="100"/>
        </p:scale>
        <p:origin x="1272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6ACBD-8A7F-4DE0-956A-C2C1952B04C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A7EA729-E7DC-4C1D-B0E0-ECF920795C06}">
      <dgm:prSet phldrT="[Texto]" custT="1"/>
      <dgm:spPr>
        <a:solidFill>
          <a:srgbClr val="0091BE"/>
        </a:solidFill>
      </dgm:spPr>
      <dgm:t>
        <a:bodyPr/>
        <a:lstStyle/>
        <a:p>
          <a:r>
            <a:rPr lang="pt-PT" sz="2400" dirty="0"/>
            <a:t>LIDC-IDRI</a:t>
          </a:r>
        </a:p>
      </dgm:t>
    </dgm:pt>
    <dgm:pt modelId="{CCEB7940-149B-416F-9AE2-B0A32AC09B49}" type="parTrans" cxnId="{28644440-F5BF-4816-B22D-AAAD455C1EC0}">
      <dgm:prSet/>
      <dgm:spPr/>
      <dgm:t>
        <a:bodyPr/>
        <a:lstStyle/>
        <a:p>
          <a:endParaRPr lang="pt-PT" sz="2000"/>
        </a:p>
      </dgm:t>
    </dgm:pt>
    <dgm:pt modelId="{9F0AB8CD-C42D-4030-A3B8-652930FE3E7E}" type="sibTrans" cxnId="{28644440-F5BF-4816-B22D-AAAD455C1EC0}">
      <dgm:prSet/>
      <dgm:spPr/>
      <dgm:t>
        <a:bodyPr/>
        <a:lstStyle/>
        <a:p>
          <a:endParaRPr lang="pt-PT" sz="2000"/>
        </a:p>
      </dgm:t>
    </dgm:pt>
    <dgm:pt modelId="{0E6738E6-6DF3-48C9-8FB3-017554ADA96E}">
      <dgm:prSet phldrT="[Texto]" custT="1"/>
      <dgm:spPr>
        <a:ln>
          <a:noFill/>
        </a:ln>
      </dgm:spPr>
      <dgm:t>
        <a:bodyPr/>
        <a:lstStyle/>
        <a:p>
          <a:pPr algn="l"/>
          <a:r>
            <a:rPr lang="pt-PT" sz="2000" dirty="0"/>
            <a:t>Nodule </a:t>
          </a:r>
          <a:r>
            <a:rPr lang="pt-PT" sz="2000" dirty="0" err="1"/>
            <a:t>Centroid</a:t>
          </a:r>
          <a:endParaRPr lang="pt-PT" sz="2000" dirty="0"/>
        </a:p>
      </dgm:t>
    </dgm:pt>
    <dgm:pt modelId="{DF3D5EDD-A497-4D28-A630-07A301E70219}" type="parTrans" cxnId="{EB371B4F-FF37-450A-8DE2-F9309836D711}">
      <dgm:prSet/>
      <dgm:spPr>
        <a:ln w="28575">
          <a:solidFill>
            <a:srgbClr val="0091BE"/>
          </a:solidFill>
        </a:ln>
      </dgm:spPr>
      <dgm:t>
        <a:bodyPr/>
        <a:lstStyle/>
        <a:p>
          <a:endParaRPr lang="pt-PT" sz="2000"/>
        </a:p>
      </dgm:t>
    </dgm:pt>
    <dgm:pt modelId="{ED6DBB5A-5E1E-4BB1-947D-30030229323D}" type="sibTrans" cxnId="{EB371B4F-FF37-450A-8DE2-F9309836D711}">
      <dgm:prSet/>
      <dgm:spPr/>
      <dgm:t>
        <a:bodyPr/>
        <a:lstStyle/>
        <a:p>
          <a:endParaRPr lang="pt-PT" sz="2000"/>
        </a:p>
      </dgm:t>
    </dgm:pt>
    <dgm:pt modelId="{A37FFFB9-725C-465B-8919-227ED4633A0A}">
      <dgm:prSet phldrT="[Texto]" custT="1"/>
      <dgm:spPr>
        <a:ln>
          <a:noFill/>
        </a:ln>
      </dgm:spPr>
      <dgm:t>
        <a:bodyPr/>
        <a:lstStyle/>
        <a:p>
          <a:pPr algn="l"/>
          <a:r>
            <a:rPr lang="pt-PT" sz="2000" dirty="0"/>
            <a:t>Nodule </a:t>
          </a:r>
          <a:r>
            <a:rPr lang="pt-PT" sz="2000" dirty="0" err="1"/>
            <a:t>Outlines</a:t>
          </a:r>
          <a:endParaRPr lang="pt-PT" sz="2000" dirty="0"/>
        </a:p>
      </dgm:t>
    </dgm:pt>
    <dgm:pt modelId="{DCA240B7-2876-442F-97A2-45AC3FBDA917}" type="parTrans" cxnId="{3DE4FA29-5114-483E-ABBF-9A7193DDE1E2}">
      <dgm:prSet/>
      <dgm:spPr>
        <a:ln w="28575">
          <a:solidFill>
            <a:srgbClr val="0091BE"/>
          </a:solidFill>
        </a:ln>
      </dgm:spPr>
      <dgm:t>
        <a:bodyPr/>
        <a:lstStyle/>
        <a:p>
          <a:endParaRPr lang="pt-PT" sz="2000"/>
        </a:p>
      </dgm:t>
    </dgm:pt>
    <dgm:pt modelId="{58C13E13-6C7F-4F17-8004-30AAC6037FA0}" type="sibTrans" cxnId="{3DE4FA29-5114-483E-ABBF-9A7193DDE1E2}">
      <dgm:prSet/>
      <dgm:spPr/>
      <dgm:t>
        <a:bodyPr/>
        <a:lstStyle/>
        <a:p>
          <a:endParaRPr lang="pt-PT" sz="2000"/>
        </a:p>
      </dgm:t>
    </dgm:pt>
    <dgm:pt modelId="{C07A8518-F354-4AC5-889C-45B3C9B9F2E5}">
      <dgm:prSet phldrT="[Texto]" custT="1"/>
      <dgm:spPr>
        <a:ln>
          <a:noFill/>
        </a:ln>
      </dgm:spPr>
      <dgm:t>
        <a:bodyPr/>
        <a:lstStyle/>
        <a:p>
          <a:pPr algn="l"/>
          <a:r>
            <a:rPr lang="pt-PT" sz="2000" dirty="0" err="1"/>
            <a:t>Lung</a:t>
          </a:r>
          <a:r>
            <a:rPr lang="pt-PT" sz="2000" dirty="0"/>
            <a:t> Nodule Visual </a:t>
          </a:r>
          <a:r>
            <a:rPr lang="pt-PT" sz="2000" dirty="0" err="1"/>
            <a:t>Attributes</a:t>
          </a:r>
          <a:endParaRPr lang="pt-PT" sz="2000" dirty="0"/>
        </a:p>
      </dgm:t>
    </dgm:pt>
    <dgm:pt modelId="{0416FE66-E8AA-4265-8DF7-BA75733A29CC}" type="parTrans" cxnId="{9973A8CE-9D15-4B71-B736-0D48015FEFC6}">
      <dgm:prSet/>
      <dgm:spPr>
        <a:ln w="28575">
          <a:solidFill>
            <a:srgbClr val="0091BE"/>
          </a:solidFill>
        </a:ln>
      </dgm:spPr>
      <dgm:t>
        <a:bodyPr/>
        <a:lstStyle/>
        <a:p>
          <a:endParaRPr lang="pt-PT" sz="2000"/>
        </a:p>
      </dgm:t>
    </dgm:pt>
    <dgm:pt modelId="{CF098B0C-873B-4119-8CC9-D01FFEA898ED}" type="sibTrans" cxnId="{9973A8CE-9D15-4B71-B736-0D48015FEFC6}">
      <dgm:prSet/>
      <dgm:spPr/>
      <dgm:t>
        <a:bodyPr/>
        <a:lstStyle/>
        <a:p>
          <a:endParaRPr lang="pt-PT" sz="2000"/>
        </a:p>
      </dgm:t>
    </dgm:pt>
    <dgm:pt modelId="{1EA23D6B-C59B-4B8E-8B39-FF2C30F1DBEC}">
      <dgm:prSet phldrT="[Texto]" custT="1"/>
      <dgm:spPr>
        <a:ln>
          <a:noFill/>
        </a:ln>
      </dgm:spPr>
      <dgm:t>
        <a:bodyPr/>
        <a:lstStyle/>
        <a:p>
          <a:pPr algn="l"/>
          <a:r>
            <a:rPr lang="pt-PT" sz="2000" dirty="0" err="1"/>
            <a:t>Lung</a:t>
          </a:r>
          <a:r>
            <a:rPr lang="pt-PT" sz="2000" dirty="0"/>
            <a:t> Nodule </a:t>
          </a:r>
          <a:r>
            <a:rPr lang="pt-PT" sz="2000" dirty="0" err="1"/>
            <a:t>Malignancy</a:t>
          </a:r>
          <a:endParaRPr lang="pt-PT" sz="2000" dirty="0"/>
        </a:p>
      </dgm:t>
    </dgm:pt>
    <dgm:pt modelId="{6F452FBC-5F64-4AEC-96D1-DB21B84DF7E3}" type="parTrans" cxnId="{87EEC0EB-CA64-45D3-BCEC-3AA0C1807B50}">
      <dgm:prSet/>
      <dgm:spPr>
        <a:solidFill>
          <a:srgbClr val="0091BE"/>
        </a:solidFill>
        <a:ln w="28575">
          <a:solidFill>
            <a:srgbClr val="0091BE"/>
          </a:solidFill>
        </a:ln>
      </dgm:spPr>
      <dgm:t>
        <a:bodyPr/>
        <a:lstStyle/>
        <a:p>
          <a:endParaRPr lang="pt-PT" sz="2000"/>
        </a:p>
      </dgm:t>
    </dgm:pt>
    <dgm:pt modelId="{8D331DAB-67D6-488F-B9D6-96A7980FE7E8}" type="sibTrans" cxnId="{87EEC0EB-CA64-45D3-BCEC-3AA0C1807B50}">
      <dgm:prSet/>
      <dgm:spPr/>
      <dgm:t>
        <a:bodyPr/>
        <a:lstStyle/>
        <a:p>
          <a:endParaRPr lang="pt-PT" sz="2000"/>
        </a:p>
      </dgm:t>
    </dgm:pt>
    <dgm:pt modelId="{F666A7A3-D3D9-42C9-9414-34F5CE3EE84B}" type="pres">
      <dgm:prSet presAssocID="{7556ACBD-8A7F-4DE0-956A-C2C1952B04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97EC78-8596-4497-9D11-44C8909A0315}" type="pres">
      <dgm:prSet presAssocID="{AA7EA729-E7DC-4C1D-B0E0-ECF920795C06}" presName="root" presStyleCnt="0"/>
      <dgm:spPr/>
    </dgm:pt>
    <dgm:pt modelId="{3D9298A7-D23D-45BC-A8E1-B809287F3DDD}" type="pres">
      <dgm:prSet presAssocID="{AA7EA729-E7DC-4C1D-B0E0-ECF920795C06}" presName="rootComposite" presStyleCnt="0"/>
      <dgm:spPr/>
    </dgm:pt>
    <dgm:pt modelId="{2ED6469C-5F40-4D07-A26A-8ACD55FAD003}" type="pres">
      <dgm:prSet presAssocID="{AA7EA729-E7DC-4C1D-B0E0-ECF920795C06}" presName="rootText" presStyleLbl="node1" presStyleIdx="0" presStyleCnt="1" custScaleX="137746" custScaleY="60951"/>
      <dgm:spPr/>
    </dgm:pt>
    <dgm:pt modelId="{74EE4263-C9B9-428E-B46C-24D7671948CA}" type="pres">
      <dgm:prSet presAssocID="{AA7EA729-E7DC-4C1D-B0E0-ECF920795C06}" presName="rootConnector" presStyleLbl="node1" presStyleIdx="0" presStyleCnt="1"/>
      <dgm:spPr/>
    </dgm:pt>
    <dgm:pt modelId="{80863C86-30CA-4C25-A460-57BEB341058F}" type="pres">
      <dgm:prSet presAssocID="{AA7EA729-E7DC-4C1D-B0E0-ECF920795C06}" presName="childShape" presStyleCnt="0"/>
      <dgm:spPr/>
    </dgm:pt>
    <dgm:pt modelId="{1E47BA4B-941E-42F3-82B3-0ECFA86F6FA5}" type="pres">
      <dgm:prSet presAssocID="{DF3D5EDD-A497-4D28-A630-07A301E70219}" presName="Name13" presStyleLbl="parChTrans1D2" presStyleIdx="0" presStyleCnt="4"/>
      <dgm:spPr/>
    </dgm:pt>
    <dgm:pt modelId="{0E9B0959-3AE5-42F4-AA3E-ECBA5BB45F58}" type="pres">
      <dgm:prSet presAssocID="{0E6738E6-6DF3-48C9-8FB3-017554ADA96E}" presName="childText" presStyleLbl="bgAcc1" presStyleIdx="0" presStyleCnt="4" custScaleX="148090" custScaleY="38557">
        <dgm:presLayoutVars>
          <dgm:bulletEnabled val="1"/>
        </dgm:presLayoutVars>
      </dgm:prSet>
      <dgm:spPr/>
    </dgm:pt>
    <dgm:pt modelId="{751E57F1-E8E7-4C28-A588-F842ED6A203B}" type="pres">
      <dgm:prSet presAssocID="{DCA240B7-2876-442F-97A2-45AC3FBDA917}" presName="Name13" presStyleLbl="parChTrans1D2" presStyleIdx="1" presStyleCnt="4"/>
      <dgm:spPr/>
    </dgm:pt>
    <dgm:pt modelId="{2198D97D-D65B-46DE-A294-80F714D5BFB1}" type="pres">
      <dgm:prSet presAssocID="{A37FFFB9-725C-465B-8919-227ED4633A0A}" presName="childText" presStyleLbl="bgAcc1" presStyleIdx="1" presStyleCnt="4" custScaleX="144468" custScaleY="40579" custLinFactNeighborX="483" custLinFactNeighborY="-5259">
        <dgm:presLayoutVars>
          <dgm:bulletEnabled val="1"/>
        </dgm:presLayoutVars>
      </dgm:prSet>
      <dgm:spPr/>
    </dgm:pt>
    <dgm:pt modelId="{C5B8F114-F557-4A28-8D40-CC6CFA3DD444}" type="pres">
      <dgm:prSet presAssocID="{0416FE66-E8AA-4265-8DF7-BA75733A29CC}" presName="Name13" presStyleLbl="parChTrans1D2" presStyleIdx="2" presStyleCnt="4"/>
      <dgm:spPr/>
    </dgm:pt>
    <dgm:pt modelId="{A8FF554C-7D07-4207-A759-7D8D6F07AF28}" type="pres">
      <dgm:prSet presAssocID="{C07A8518-F354-4AC5-889C-45B3C9B9F2E5}" presName="childText" presStyleLbl="bgAcc1" presStyleIdx="2" presStyleCnt="4" custScaleX="277657" custScaleY="21712" custLinFactNeighborX="321" custLinFactNeighborY="-5145">
        <dgm:presLayoutVars>
          <dgm:bulletEnabled val="1"/>
        </dgm:presLayoutVars>
      </dgm:prSet>
      <dgm:spPr/>
    </dgm:pt>
    <dgm:pt modelId="{549999CC-C9F9-459A-99F6-21ADF4C8113C}" type="pres">
      <dgm:prSet presAssocID="{6F452FBC-5F64-4AEC-96D1-DB21B84DF7E3}" presName="Name13" presStyleLbl="parChTrans1D2" presStyleIdx="3" presStyleCnt="4"/>
      <dgm:spPr/>
    </dgm:pt>
    <dgm:pt modelId="{AFC1D31D-3D6A-47D1-ADF4-B55FA9616CC6}" type="pres">
      <dgm:prSet presAssocID="{1EA23D6B-C59B-4B8E-8B39-FF2C30F1DBEC}" presName="childText" presStyleLbl="bgAcc1" presStyleIdx="3" presStyleCnt="4" custScaleX="208706" custScaleY="22638">
        <dgm:presLayoutVars>
          <dgm:bulletEnabled val="1"/>
        </dgm:presLayoutVars>
      </dgm:prSet>
      <dgm:spPr/>
    </dgm:pt>
  </dgm:ptLst>
  <dgm:cxnLst>
    <dgm:cxn modelId="{0BD0161E-8FF3-464B-A81E-CEE3F123A234}" type="presOf" srcId="{AA7EA729-E7DC-4C1D-B0E0-ECF920795C06}" destId="{2ED6469C-5F40-4D07-A26A-8ACD55FAD003}" srcOrd="0" destOrd="0" presId="urn:microsoft.com/office/officeart/2005/8/layout/hierarchy3"/>
    <dgm:cxn modelId="{3DE4FA29-5114-483E-ABBF-9A7193DDE1E2}" srcId="{AA7EA729-E7DC-4C1D-B0E0-ECF920795C06}" destId="{A37FFFB9-725C-465B-8919-227ED4633A0A}" srcOrd="1" destOrd="0" parTransId="{DCA240B7-2876-442F-97A2-45AC3FBDA917}" sibTransId="{58C13E13-6C7F-4F17-8004-30AAC6037FA0}"/>
    <dgm:cxn modelId="{AFDA7038-5D08-4761-8260-6D954AEA9C18}" type="presOf" srcId="{DF3D5EDD-A497-4D28-A630-07A301E70219}" destId="{1E47BA4B-941E-42F3-82B3-0ECFA86F6FA5}" srcOrd="0" destOrd="0" presId="urn:microsoft.com/office/officeart/2005/8/layout/hierarchy3"/>
    <dgm:cxn modelId="{28644440-F5BF-4816-B22D-AAAD455C1EC0}" srcId="{7556ACBD-8A7F-4DE0-956A-C2C1952B04C4}" destId="{AA7EA729-E7DC-4C1D-B0E0-ECF920795C06}" srcOrd="0" destOrd="0" parTransId="{CCEB7940-149B-416F-9AE2-B0A32AC09B49}" sibTransId="{9F0AB8CD-C42D-4030-A3B8-652930FE3E7E}"/>
    <dgm:cxn modelId="{B2858547-0B8F-4BCD-84E7-835D7C42B6DC}" type="presOf" srcId="{AA7EA729-E7DC-4C1D-B0E0-ECF920795C06}" destId="{74EE4263-C9B9-428E-B46C-24D7671948CA}" srcOrd="1" destOrd="0" presId="urn:microsoft.com/office/officeart/2005/8/layout/hierarchy3"/>
    <dgm:cxn modelId="{EB371B4F-FF37-450A-8DE2-F9309836D711}" srcId="{AA7EA729-E7DC-4C1D-B0E0-ECF920795C06}" destId="{0E6738E6-6DF3-48C9-8FB3-017554ADA96E}" srcOrd="0" destOrd="0" parTransId="{DF3D5EDD-A497-4D28-A630-07A301E70219}" sibTransId="{ED6DBB5A-5E1E-4BB1-947D-30030229323D}"/>
    <dgm:cxn modelId="{468F7A7F-1EBB-4493-BD76-B72A558B27D7}" type="presOf" srcId="{0416FE66-E8AA-4265-8DF7-BA75733A29CC}" destId="{C5B8F114-F557-4A28-8D40-CC6CFA3DD444}" srcOrd="0" destOrd="0" presId="urn:microsoft.com/office/officeart/2005/8/layout/hierarchy3"/>
    <dgm:cxn modelId="{EACD2E84-8516-43D6-BB51-CD445CFDF8E4}" type="presOf" srcId="{DCA240B7-2876-442F-97A2-45AC3FBDA917}" destId="{751E57F1-E8E7-4C28-A588-F842ED6A203B}" srcOrd="0" destOrd="0" presId="urn:microsoft.com/office/officeart/2005/8/layout/hierarchy3"/>
    <dgm:cxn modelId="{F0F37998-F1E2-4DE8-A498-59B2DA51199A}" type="presOf" srcId="{A37FFFB9-725C-465B-8919-227ED4633A0A}" destId="{2198D97D-D65B-46DE-A294-80F714D5BFB1}" srcOrd="0" destOrd="0" presId="urn:microsoft.com/office/officeart/2005/8/layout/hierarchy3"/>
    <dgm:cxn modelId="{F2D431A9-2EEF-4384-A06A-FD660A87BA93}" type="presOf" srcId="{6F452FBC-5F64-4AEC-96D1-DB21B84DF7E3}" destId="{549999CC-C9F9-459A-99F6-21ADF4C8113C}" srcOrd="0" destOrd="0" presId="urn:microsoft.com/office/officeart/2005/8/layout/hierarchy3"/>
    <dgm:cxn modelId="{215942B3-1A65-40F8-8197-FBFE51B01051}" type="presOf" srcId="{7556ACBD-8A7F-4DE0-956A-C2C1952B04C4}" destId="{F666A7A3-D3D9-42C9-9414-34F5CE3EE84B}" srcOrd="0" destOrd="0" presId="urn:microsoft.com/office/officeart/2005/8/layout/hierarchy3"/>
    <dgm:cxn modelId="{9973A8CE-9D15-4B71-B736-0D48015FEFC6}" srcId="{AA7EA729-E7DC-4C1D-B0E0-ECF920795C06}" destId="{C07A8518-F354-4AC5-889C-45B3C9B9F2E5}" srcOrd="2" destOrd="0" parTransId="{0416FE66-E8AA-4265-8DF7-BA75733A29CC}" sibTransId="{CF098B0C-873B-4119-8CC9-D01FFEA898ED}"/>
    <dgm:cxn modelId="{6A64C4D1-7D3E-405B-8E0F-177FC7E14AC5}" type="presOf" srcId="{0E6738E6-6DF3-48C9-8FB3-017554ADA96E}" destId="{0E9B0959-3AE5-42F4-AA3E-ECBA5BB45F58}" srcOrd="0" destOrd="0" presId="urn:microsoft.com/office/officeart/2005/8/layout/hierarchy3"/>
    <dgm:cxn modelId="{A0B6E5D9-9713-4245-93EC-870D44EB4AA8}" type="presOf" srcId="{1EA23D6B-C59B-4B8E-8B39-FF2C30F1DBEC}" destId="{AFC1D31D-3D6A-47D1-ADF4-B55FA9616CC6}" srcOrd="0" destOrd="0" presId="urn:microsoft.com/office/officeart/2005/8/layout/hierarchy3"/>
    <dgm:cxn modelId="{C2201FE0-DBAB-4C65-9978-67E0968923A0}" type="presOf" srcId="{C07A8518-F354-4AC5-889C-45B3C9B9F2E5}" destId="{A8FF554C-7D07-4207-A759-7D8D6F07AF28}" srcOrd="0" destOrd="0" presId="urn:microsoft.com/office/officeart/2005/8/layout/hierarchy3"/>
    <dgm:cxn modelId="{87EEC0EB-CA64-45D3-BCEC-3AA0C1807B50}" srcId="{AA7EA729-E7DC-4C1D-B0E0-ECF920795C06}" destId="{1EA23D6B-C59B-4B8E-8B39-FF2C30F1DBEC}" srcOrd="3" destOrd="0" parTransId="{6F452FBC-5F64-4AEC-96D1-DB21B84DF7E3}" sibTransId="{8D331DAB-67D6-488F-B9D6-96A7980FE7E8}"/>
    <dgm:cxn modelId="{68F848A4-9418-427C-94F7-20ECB96E0C4F}" type="presParOf" srcId="{F666A7A3-D3D9-42C9-9414-34F5CE3EE84B}" destId="{2A97EC78-8596-4497-9D11-44C8909A0315}" srcOrd="0" destOrd="0" presId="urn:microsoft.com/office/officeart/2005/8/layout/hierarchy3"/>
    <dgm:cxn modelId="{2288BF81-7B31-4BC2-843B-45D62D6C792B}" type="presParOf" srcId="{2A97EC78-8596-4497-9D11-44C8909A0315}" destId="{3D9298A7-D23D-45BC-A8E1-B809287F3DDD}" srcOrd="0" destOrd="0" presId="urn:microsoft.com/office/officeart/2005/8/layout/hierarchy3"/>
    <dgm:cxn modelId="{4C73CB49-6A31-420D-B527-2F7E19810E83}" type="presParOf" srcId="{3D9298A7-D23D-45BC-A8E1-B809287F3DDD}" destId="{2ED6469C-5F40-4D07-A26A-8ACD55FAD003}" srcOrd="0" destOrd="0" presId="urn:microsoft.com/office/officeart/2005/8/layout/hierarchy3"/>
    <dgm:cxn modelId="{1C1567C1-C15C-4FAD-A122-5FD156F83D3A}" type="presParOf" srcId="{3D9298A7-D23D-45BC-A8E1-B809287F3DDD}" destId="{74EE4263-C9B9-428E-B46C-24D7671948CA}" srcOrd="1" destOrd="0" presId="urn:microsoft.com/office/officeart/2005/8/layout/hierarchy3"/>
    <dgm:cxn modelId="{40B3BF5A-5988-4AC0-8B47-5B23188EBFCA}" type="presParOf" srcId="{2A97EC78-8596-4497-9D11-44C8909A0315}" destId="{80863C86-30CA-4C25-A460-57BEB341058F}" srcOrd="1" destOrd="0" presId="urn:microsoft.com/office/officeart/2005/8/layout/hierarchy3"/>
    <dgm:cxn modelId="{8CF9B9F2-F0DC-4B76-8952-5F75E53E96A7}" type="presParOf" srcId="{80863C86-30CA-4C25-A460-57BEB341058F}" destId="{1E47BA4B-941E-42F3-82B3-0ECFA86F6FA5}" srcOrd="0" destOrd="0" presId="urn:microsoft.com/office/officeart/2005/8/layout/hierarchy3"/>
    <dgm:cxn modelId="{FC1B9C99-7EB8-4A56-BD4A-ACB56FF434CA}" type="presParOf" srcId="{80863C86-30CA-4C25-A460-57BEB341058F}" destId="{0E9B0959-3AE5-42F4-AA3E-ECBA5BB45F58}" srcOrd="1" destOrd="0" presId="urn:microsoft.com/office/officeart/2005/8/layout/hierarchy3"/>
    <dgm:cxn modelId="{E6448DD4-0494-4B05-9C9A-5F1FED93B41F}" type="presParOf" srcId="{80863C86-30CA-4C25-A460-57BEB341058F}" destId="{751E57F1-E8E7-4C28-A588-F842ED6A203B}" srcOrd="2" destOrd="0" presId="urn:microsoft.com/office/officeart/2005/8/layout/hierarchy3"/>
    <dgm:cxn modelId="{BFD0B9B0-A28F-44E9-B679-5F7925E63A60}" type="presParOf" srcId="{80863C86-30CA-4C25-A460-57BEB341058F}" destId="{2198D97D-D65B-46DE-A294-80F714D5BFB1}" srcOrd="3" destOrd="0" presId="urn:microsoft.com/office/officeart/2005/8/layout/hierarchy3"/>
    <dgm:cxn modelId="{AFBD5F5E-BFFB-4BA3-8331-1D17F82B2C74}" type="presParOf" srcId="{80863C86-30CA-4C25-A460-57BEB341058F}" destId="{C5B8F114-F557-4A28-8D40-CC6CFA3DD444}" srcOrd="4" destOrd="0" presId="urn:microsoft.com/office/officeart/2005/8/layout/hierarchy3"/>
    <dgm:cxn modelId="{EFAB03F1-FB69-4C6E-AB7D-5E9983B077C1}" type="presParOf" srcId="{80863C86-30CA-4C25-A460-57BEB341058F}" destId="{A8FF554C-7D07-4207-A759-7D8D6F07AF28}" srcOrd="5" destOrd="0" presId="urn:microsoft.com/office/officeart/2005/8/layout/hierarchy3"/>
    <dgm:cxn modelId="{F1527183-363D-40A6-AE52-91E6437F0CAF}" type="presParOf" srcId="{80863C86-30CA-4C25-A460-57BEB341058F}" destId="{549999CC-C9F9-459A-99F6-21ADF4C8113C}" srcOrd="6" destOrd="0" presId="urn:microsoft.com/office/officeart/2005/8/layout/hierarchy3"/>
    <dgm:cxn modelId="{1801395E-C5B1-4892-91BD-8B864FF3C03F}" type="presParOf" srcId="{80863C86-30CA-4C25-A460-57BEB341058F}" destId="{AFC1D31D-3D6A-47D1-ADF4-B55FA9616CC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CE922E-36A4-4230-9627-CD66EBB6C6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8307-E6BB-415E-BABE-46FB695DD750}">
      <dgm:prSet phldrT="[Texto]" custT="1"/>
      <dgm:spPr>
        <a:solidFill>
          <a:srgbClr val="0091BE"/>
        </a:solidFill>
      </dgm:spPr>
      <dgm:t>
        <a:bodyPr/>
        <a:lstStyle/>
        <a:p>
          <a:r>
            <a:rPr lang="en-US" sz="2000"/>
            <a:t>Normalize HU values to [0, 1]</a:t>
          </a:r>
        </a:p>
      </dgm:t>
    </dgm:pt>
    <dgm:pt modelId="{311690D8-D60C-44C7-B037-99B0AF88A8D9}" type="parTrans" cxnId="{FAA7D24E-EDC1-4698-AB34-41F2E3354724}">
      <dgm:prSet/>
      <dgm:spPr/>
      <dgm:t>
        <a:bodyPr/>
        <a:lstStyle/>
        <a:p>
          <a:endParaRPr lang="pt-PT"/>
        </a:p>
      </dgm:t>
    </dgm:pt>
    <dgm:pt modelId="{06D5F6A7-DAA3-499C-9B9A-5E86395FE25C}" type="sibTrans" cxnId="{FAA7D24E-EDC1-4698-AB34-41F2E3354724}">
      <dgm:prSet/>
      <dgm:spPr>
        <a:solidFill>
          <a:srgbClr val="64C8EB"/>
        </a:solidFill>
        <a:ln>
          <a:solidFill>
            <a:srgbClr val="64C8EB"/>
          </a:solidFill>
        </a:ln>
      </dgm:spPr>
      <dgm:t>
        <a:bodyPr/>
        <a:lstStyle/>
        <a:p>
          <a:endParaRPr lang="pt-PT"/>
        </a:p>
      </dgm:t>
    </dgm:pt>
    <dgm:pt modelId="{A4E75D2C-E060-4A5C-A3B6-1134F7B1A8C0}">
      <dgm:prSet phldrT="[Texto]" custT="1"/>
      <dgm:spPr>
        <a:solidFill>
          <a:srgbClr val="0091BE"/>
        </a:solidFill>
      </dgm:spPr>
      <dgm:t>
        <a:bodyPr/>
        <a:lstStyle/>
        <a:p>
          <a:r>
            <a:rPr lang="en-US" sz="2000" b="0" i="0" dirty="0"/>
            <a:t>Resample slice thickness and pixel spacing to 1.0 mm</a:t>
          </a:r>
          <a:endParaRPr lang="pt-PT" sz="2000" dirty="0"/>
        </a:p>
      </dgm:t>
    </dgm:pt>
    <dgm:pt modelId="{97E7E16D-F025-4B9D-AE1D-0B42D5A91EB8}" type="parTrans" cxnId="{80DEEB0F-53B2-4632-95CE-669C120A468D}">
      <dgm:prSet/>
      <dgm:spPr/>
      <dgm:t>
        <a:bodyPr/>
        <a:lstStyle/>
        <a:p>
          <a:endParaRPr lang="pt-PT"/>
        </a:p>
      </dgm:t>
    </dgm:pt>
    <dgm:pt modelId="{B2D7727A-241E-4515-AAB4-CCEA2E6C2B1E}" type="sibTrans" cxnId="{80DEEB0F-53B2-4632-95CE-669C120A468D}">
      <dgm:prSet/>
      <dgm:spPr>
        <a:solidFill>
          <a:srgbClr val="64C8EB"/>
        </a:solidFill>
        <a:ln>
          <a:solidFill>
            <a:srgbClr val="64C8EB"/>
          </a:solidFill>
        </a:ln>
      </dgm:spPr>
      <dgm:t>
        <a:bodyPr/>
        <a:lstStyle/>
        <a:p>
          <a:endParaRPr lang="pt-PT"/>
        </a:p>
      </dgm:t>
    </dgm:pt>
    <dgm:pt modelId="{DFBEDABA-D1EB-4CA2-B0B2-394FA08FDBD6}">
      <dgm:prSet phldrT="[Texto]" custT="1"/>
      <dgm:spPr>
        <a:solidFill>
          <a:srgbClr val="0091BE"/>
        </a:solidFill>
      </dgm:spPr>
      <dgm:t>
        <a:bodyPr/>
        <a:lstStyle/>
        <a:p>
          <a:r>
            <a:rPr lang="pt-PT" sz="2000" err="1"/>
            <a:t>Extract</a:t>
          </a:r>
          <a:endParaRPr lang="pt-PT" sz="2000"/>
        </a:p>
        <a:p>
          <a:r>
            <a:rPr lang="pt-PT" sz="2000"/>
            <a:t>2D &amp; 2.5D </a:t>
          </a:r>
          <a:r>
            <a:rPr lang="pt-PT" sz="2000" err="1"/>
            <a:t>representations</a:t>
          </a:r>
          <a:endParaRPr lang="pt-PT" sz="2000"/>
        </a:p>
      </dgm:t>
    </dgm:pt>
    <dgm:pt modelId="{4B297CC6-7520-4DC2-BF93-6A0FFD3BA6F5}" type="parTrans" cxnId="{92C75773-10FA-4822-96D6-D8A8A754F6FF}">
      <dgm:prSet/>
      <dgm:spPr/>
      <dgm:t>
        <a:bodyPr/>
        <a:lstStyle/>
        <a:p>
          <a:endParaRPr lang="pt-PT"/>
        </a:p>
      </dgm:t>
    </dgm:pt>
    <dgm:pt modelId="{454A2378-A703-4ABA-824F-D8A89699F318}" type="sibTrans" cxnId="{92C75773-10FA-4822-96D6-D8A8A754F6FF}">
      <dgm:prSet/>
      <dgm:spPr/>
      <dgm:t>
        <a:bodyPr/>
        <a:lstStyle/>
        <a:p>
          <a:endParaRPr lang="pt-PT"/>
        </a:p>
      </dgm:t>
    </dgm:pt>
    <dgm:pt modelId="{4F4879C4-8D8F-4A47-A680-FF2E822E7CFA}">
      <dgm:prSet phldrT="[Texto]" custT="1"/>
      <dgm:spPr>
        <a:solidFill>
          <a:srgbClr val="0091BE"/>
        </a:solidFill>
      </dgm:spPr>
      <dgm:t>
        <a:bodyPr/>
        <a:lstStyle/>
        <a:p>
          <a:pPr rtl="0"/>
          <a:r>
            <a:rPr lang="en-US" sz="2000" dirty="0"/>
            <a:t>Clip HU within </a:t>
          </a:r>
          <a:r>
            <a:rPr lang="en-US" sz="2000" dirty="0">
              <a:latin typeface="Grandview Display"/>
            </a:rPr>
            <a:t>     </a:t>
          </a:r>
          <a:r>
            <a:rPr lang="en-US" sz="2000" dirty="0"/>
            <a:t>[-1000, 400]</a:t>
          </a:r>
          <a:endParaRPr lang="pt-PT" sz="2000" dirty="0"/>
        </a:p>
      </dgm:t>
    </dgm:pt>
    <dgm:pt modelId="{AB4A956B-AADB-4422-90C7-D6BC5EE53A81}" type="parTrans" cxnId="{97DBE0C2-918A-4A81-B7E6-D9B43BB7AF39}">
      <dgm:prSet/>
      <dgm:spPr/>
      <dgm:t>
        <a:bodyPr/>
        <a:lstStyle/>
        <a:p>
          <a:endParaRPr lang="pt-PT"/>
        </a:p>
      </dgm:t>
    </dgm:pt>
    <dgm:pt modelId="{C63A5DF2-AC7B-4ED8-B02C-14318DC01A57}" type="sibTrans" cxnId="{97DBE0C2-918A-4A81-B7E6-D9B43BB7AF39}">
      <dgm:prSet/>
      <dgm:spPr>
        <a:solidFill>
          <a:srgbClr val="64C8EB"/>
        </a:solidFill>
        <a:ln>
          <a:solidFill>
            <a:srgbClr val="64C8EB"/>
          </a:solidFill>
        </a:ln>
      </dgm:spPr>
      <dgm:t>
        <a:bodyPr/>
        <a:lstStyle/>
        <a:p>
          <a:endParaRPr lang="pt-PT"/>
        </a:p>
      </dgm:t>
    </dgm:pt>
    <dgm:pt modelId="{5E601486-FA19-4589-84FD-B82E8BBFFBBD}" type="pres">
      <dgm:prSet presAssocID="{FACE922E-36A4-4230-9627-CD66EBB6C66B}" presName="Name0" presStyleCnt="0">
        <dgm:presLayoutVars>
          <dgm:dir/>
          <dgm:resizeHandles val="exact"/>
        </dgm:presLayoutVars>
      </dgm:prSet>
      <dgm:spPr/>
    </dgm:pt>
    <dgm:pt modelId="{7642D368-5D23-440D-B55B-991B06CC72EF}" type="pres">
      <dgm:prSet presAssocID="{4F4879C4-8D8F-4A47-A680-FF2E822E7CFA}" presName="node" presStyleLbl="node1" presStyleIdx="0" presStyleCnt="4">
        <dgm:presLayoutVars>
          <dgm:bulletEnabled val="1"/>
        </dgm:presLayoutVars>
      </dgm:prSet>
      <dgm:spPr/>
    </dgm:pt>
    <dgm:pt modelId="{0049F2BF-A20A-4534-9477-2935988054BD}" type="pres">
      <dgm:prSet presAssocID="{C63A5DF2-AC7B-4ED8-B02C-14318DC01A57}" presName="sibTrans" presStyleLbl="sibTrans2D1" presStyleIdx="0" presStyleCnt="3" custScaleY="24785"/>
      <dgm:spPr/>
    </dgm:pt>
    <dgm:pt modelId="{80BB78A3-A477-4DC2-9694-D4EFF86A1C61}" type="pres">
      <dgm:prSet presAssocID="{C63A5DF2-AC7B-4ED8-B02C-14318DC01A57}" presName="connectorText" presStyleLbl="sibTrans2D1" presStyleIdx="0" presStyleCnt="3"/>
      <dgm:spPr/>
    </dgm:pt>
    <dgm:pt modelId="{94D92B0D-3C83-44CB-8C94-93D9E004A04E}" type="pres">
      <dgm:prSet presAssocID="{129A8307-E6BB-415E-BABE-46FB695DD750}" presName="node" presStyleLbl="node1" presStyleIdx="1" presStyleCnt="4">
        <dgm:presLayoutVars>
          <dgm:bulletEnabled val="1"/>
        </dgm:presLayoutVars>
      </dgm:prSet>
      <dgm:spPr/>
    </dgm:pt>
    <dgm:pt modelId="{E559285C-DFE4-4DC9-8EC9-5825D578E94D}" type="pres">
      <dgm:prSet presAssocID="{06D5F6A7-DAA3-499C-9B9A-5E86395FE25C}" presName="sibTrans" presStyleLbl="sibTrans2D1" presStyleIdx="1" presStyleCnt="3" custScaleY="27215"/>
      <dgm:spPr/>
    </dgm:pt>
    <dgm:pt modelId="{C207A210-620E-4089-81E8-DE47A29A213A}" type="pres">
      <dgm:prSet presAssocID="{06D5F6A7-DAA3-499C-9B9A-5E86395FE25C}" presName="connectorText" presStyleLbl="sibTrans2D1" presStyleIdx="1" presStyleCnt="3"/>
      <dgm:spPr/>
    </dgm:pt>
    <dgm:pt modelId="{4605AB8D-0420-4E4B-87D6-D77E7AAD1B0A}" type="pres">
      <dgm:prSet presAssocID="{A4E75D2C-E060-4A5C-A3B6-1134F7B1A8C0}" presName="node" presStyleLbl="node1" presStyleIdx="2" presStyleCnt="4">
        <dgm:presLayoutVars>
          <dgm:bulletEnabled val="1"/>
        </dgm:presLayoutVars>
      </dgm:prSet>
      <dgm:spPr/>
    </dgm:pt>
    <dgm:pt modelId="{5F1F588D-F2DF-4D06-A999-7F80E4587A7A}" type="pres">
      <dgm:prSet presAssocID="{B2D7727A-241E-4515-AAB4-CCEA2E6C2B1E}" presName="sibTrans" presStyleLbl="sibTrans2D1" presStyleIdx="2" presStyleCnt="3" custScaleY="29159"/>
      <dgm:spPr/>
    </dgm:pt>
    <dgm:pt modelId="{7EE14EF7-001B-445E-9E24-BAB99A7D4EF9}" type="pres">
      <dgm:prSet presAssocID="{B2D7727A-241E-4515-AAB4-CCEA2E6C2B1E}" presName="connectorText" presStyleLbl="sibTrans2D1" presStyleIdx="2" presStyleCnt="3"/>
      <dgm:spPr/>
    </dgm:pt>
    <dgm:pt modelId="{7A3D3D1A-AB2A-4E66-8D17-1843F47534D7}" type="pres">
      <dgm:prSet presAssocID="{DFBEDABA-D1EB-4CA2-B0B2-394FA08FDBD6}" presName="node" presStyleLbl="node1" presStyleIdx="3" presStyleCnt="4">
        <dgm:presLayoutVars>
          <dgm:bulletEnabled val="1"/>
        </dgm:presLayoutVars>
      </dgm:prSet>
      <dgm:spPr/>
    </dgm:pt>
  </dgm:ptLst>
  <dgm:cxnLst>
    <dgm:cxn modelId="{BABEF705-A3D1-4851-88F3-E4AE6CF97C3B}" type="presOf" srcId="{DFBEDABA-D1EB-4CA2-B0B2-394FA08FDBD6}" destId="{7A3D3D1A-AB2A-4E66-8D17-1843F47534D7}" srcOrd="0" destOrd="0" presId="urn:microsoft.com/office/officeart/2005/8/layout/process1"/>
    <dgm:cxn modelId="{8C78BE0E-1962-4FA7-97D8-1CC90408202E}" type="presOf" srcId="{06D5F6A7-DAA3-499C-9B9A-5E86395FE25C}" destId="{E559285C-DFE4-4DC9-8EC9-5825D578E94D}" srcOrd="0" destOrd="0" presId="urn:microsoft.com/office/officeart/2005/8/layout/process1"/>
    <dgm:cxn modelId="{80DEEB0F-53B2-4632-95CE-669C120A468D}" srcId="{FACE922E-36A4-4230-9627-CD66EBB6C66B}" destId="{A4E75D2C-E060-4A5C-A3B6-1134F7B1A8C0}" srcOrd="2" destOrd="0" parTransId="{97E7E16D-F025-4B9D-AE1D-0B42D5A91EB8}" sibTransId="{B2D7727A-241E-4515-AAB4-CCEA2E6C2B1E}"/>
    <dgm:cxn modelId="{F3DC1714-ACE6-4A4F-8DB7-1D6AF78027E7}" type="presOf" srcId="{C63A5DF2-AC7B-4ED8-B02C-14318DC01A57}" destId="{0049F2BF-A20A-4534-9477-2935988054BD}" srcOrd="0" destOrd="0" presId="urn:microsoft.com/office/officeart/2005/8/layout/process1"/>
    <dgm:cxn modelId="{01B30728-A619-4EE5-8CC8-3F4D398AC831}" type="presOf" srcId="{4F4879C4-8D8F-4A47-A680-FF2E822E7CFA}" destId="{7642D368-5D23-440D-B55B-991B06CC72EF}" srcOrd="0" destOrd="0" presId="urn:microsoft.com/office/officeart/2005/8/layout/process1"/>
    <dgm:cxn modelId="{0B2BA742-7E07-4E34-B8D3-981598997F14}" type="presOf" srcId="{B2D7727A-241E-4515-AAB4-CCEA2E6C2B1E}" destId="{5F1F588D-F2DF-4D06-A999-7F80E4587A7A}" srcOrd="0" destOrd="0" presId="urn:microsoft.com/office/officeart/2005/8/layout/process1"/>
    <dgm:cxn modelId="{055A1D4B-DE21-4D0B-A6B6-A05329A4E105}" type="presOf" srcId="{C63A5DF2-AC7B-4ED8-B02C-14318DC01A57}" destId="{80BB78A3-A477-4DC2-9694-D4EFF86A1C61}" srcOrd="1" destOrd="0" presId="urn:microsoft.com/office/officeart/2005/8/layout/process1"/>
    <dgm:cxn modelId="{FAA7D24E-EDC1-4698-AB34-41F2E3354724}" srcId="{FACE922E-36A4-4230-9627-CD66EBB6C66B}" destId="{129A8307-E6BB-415E-BABE-46FB695DD750}" srcOrd="1" destOrd="0" parTransId="{311690D8-D60C-44C7-B037-99B0AF88A8D9}" sibTransId="{06D5F6A7-DAA3-499C-9B9A-5E86395FE25C}"/>
    <dgm:cxn modelId="{92C75773-10FA-4822-96D6-D8A8A754F6FF}" srcId="{FACE922E-36A4-4230-9627-CD66EBB6C66B}" destId="{DFBEDABA-D1EB-4CA2-B0B2-394FA08FDBD6}" srcOrd="3" destOrd="0" parTransId="{4B297CC6-7520-4DC2-BF93-6A0FFD3BA6F5}" sibTransId="{454A2378-A703-4ABA-824F-D8A89699F318}"/>
    <dgm:cxn modelId="{C0E83676-E73C-4A8D-B227-4181E7883814}" type="presOf" srcId="{A4E75D2C-E060-4A5C-A3B6-1134F7B1A8C0}" destId="{4605AB8D-0420-4E4B-87D6-D77E7AAD1B0A}" srcOrd="0" destOrd="0" presId="urn:microsoft.com/office/officeart/2005/8/layout/process1"/>
    <dgm:cxn modelId="{97DBE0C2-918A-4A81-B7E6-D9B43BB7AF39}" srcId="{FACE922E-36A4-4230-9627-CD66EBB6C66B}" destId="{4F4879C4-8D8F-4A47-A680-FF2E822E7CFA}" srcOrd="0" destOrd="0" parTransId="{AB4A956B-AADB-4422-90C7-D6BC5EE53A81}" sibTransId="{C63A5DF2-AC7B-4ED8-B02C-14318DC01A57}"/>
    <dgm:cxn modelId="{FA2CCFE2-20AC-49B6-BB72-F246974BD386}" type="presOf" srcId="{129A8307-E6BB-415E-BABE-46FB695DD750}" destId="{94D92B0D-3C83-44CB-8C94-93D9E004A04E}" srcOrd="0" destOrd="0" presId="urn:microsoft.com/office/officeart/2005/8/layout/process1"/>
    <dgm:cxn modelId="{12AA66E3-9E43-4F17-B5AD-02CC226D6F25}" type="presOf" srcId="{06D5F6A7-DAA3-499C-9B9A-5E86395FE25C}" destId="{C207A210-620E-4089-81E8-DE47A29A213A}" srcOrd="1" destOrd="0" presId="urn:microsoft.com/office/officeart/2005/8/layout/process1"/>
    <dgm:cxn modelId="{28C274E5-FAD3-4B39-AF09-04212BFE7477}" type="presOf" srcId="{B2D7727A-241E-4515-AAB4-CCEA2E6C2B1E}" destId="{7EE14EF7-001B-445E-9E24-BAB99A7D4EF9}" srcOrd="1" destOrd="0" presId="urn:microsoft.com/office/officeart/2005/8/layout/process1"/>
    <dgm:cxn modelId="{E6364EF3-CD31-4F11-9EFA-D084CA90903E}" type="presOf" srcId="{FACE922E-36A4-4230-9627-CD66EBB6C66B}" destId="{5E601486-FA19-4589-84FD-B82E8BBFFBBD}" srcOrd="0" destOrd="0" presId="urn:microsoft.com/office/officeart/2005/8/layout/process1"/>
    <dgm:cxn modelId="{EF85A699-1C8B-4DB0-AD6B-E34757C22AA6}" type="presParOf" srcId="{5E601486-FA19-4589-84FD-B82E8BBFFBBD}" destId="{7642D368-5D23-440D-B55B-991B06CC72EF}" srcOrd="0" destOrd="0" presId="urn:microsoft.com/office/officeart/2005/8/layout/process1"/>
    <dgm:cxn modelId="{8F42BE02-B6FB-459D-934C-600F46460DDC}" type="presParOf" srcId="{5E601486-FA19-4589-84FD-B82E8BBFFBBD}" destId="{0049F2BF-A20A-4534-9477-2935988054BD}" srcOrd="1" destOrd="0" presId="urn:microsoft.com/office/officeart/2005/8/layout/process1"/>
    <dgm:cxn modelId="{7AFFD6F9-9085-4241-B527-7DF9BE361D14}" type="presParOf" srcId="{0049F2BF-A20A-4534-9477-2935988054BD}" destId="{80BB78A3-A477-4DC2-9694-D4EFF86A1C61}" srcOrd="0" destOrd="0" presId="urn:microsoft.com/office/officeart/2005/8/layout/process1"/>
    <dgm:cxn modelId="{DBD6E68F-9BD1-4752-B2F4-78757F5C1DDF}" type="presParOf" srcId="{5E601486-FA19-4589-84FD-B82E8BBFFBBD}" destId="{94D92B0D-3C83-44CB-8C94-93D9E004A04E}" srcOrd="2" destOrd="0" presId="urn:microsoft.com/office/officeart/2005/8/layout/process1"/>
    <dgm:cxn modelId="{D14CB849-F63E-4543-BC1A-E97048133A84}" type="presParOf" srcId="{5E601486-FA19-4589-84FD-B82E8BBFFBBD}" destId="{E559285C-DFE4-4DC9-8EC9-5825D578E94D}" srcOrd="3" destOrd="0" presId="urn:microsoft.com/office/officeart/2005/8/layout/process1"/>
    <dgm:cxn modelId="{BFB1270C-B1DE-4267-B994-B27BA283762B}" type="presParOf" srcId="{E559285C-DFE4-4DC9-8EC9-5825D578E94D}" destId="{C207A210-620E-4089-81E8-DE47A29A213A}" srcOrd="0" destOrd="0" presId="urn:microsoft.com/office/officeart/2005/8/layout/process1"/>
    <dgm:cxn modelId="{EA3D1937-499A-4B1C-AAA0-48BB31405557}" type="presParOf" srcId="{5E601486-FA19-4589-84FD-B82E8BBFFBBD}" destId="{4605AB8D-0420-4E4B-87D6-D77E7AAD1B0A}" srcOrd="4" destOrd="0" presId="urn:microsoft.com/office/officeart/2005/8/layout/process1"/>
    <dgm:cxn modelId="{B100C254-1DE5-4095-AF58-ACE16383B100}" type="presParOf" srcId="{5E601486-FA19-4589-84FD-B82E8BBFFBBD}" destId="{5F1F588D-F2DF-4D06-A999-7F80E4587A7A}" srcOrd="5" destOrd="0" presId="urn:microsoft.com/office/officeart/2005/8/layout/process1"/>
    <dgm:cxn modelId="{A991CA08-8F1E-4EE4-9FD3-9FF9F9D46254}" type="presParOf" srcId="{5F1F588D-F2DF-4D06-A999-7F80E4587A7A}" destId="{7EE14EF7-001B-445E-9E24-BAB99A7D4EF9}" srcOrd="0" destOrd="0" presId="urn:microsoft.com/office/officeart/2005/8/layout/process1"/>
    <dgm:cxn modelId="{C0F942C1-0D5E-4C65-A64E-9FFC38BA0183}" type="presParOf" srcId="{5E601486-FA19-4589-84FD-B82E8BBFFBBD}" destId="{7A3D3D1A-AB2A-4E66-8D17-1843F47534D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7AFAF7-443C-4A82-B253-D04A0470454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FD78931-862E-44AC-AD06-0B696F7D71E5}">
      <dgm:prSet phldrT="[Texto]" custT="1"/>
      <dgm:spPr>
        <a:solidFill>
          <a:srgbClr val="0091BE"/>
        </a:solidFill>
      </dgm:spPr>
      <dgm:t>
        <a:bodyPr/>
        <a:lstStyle/>
        <a:p>
          <a:r>
            <a:rPr lang="pt-PT" sz="2400" b="1"/>
            <a:t>Image Resolution</a:t>
          </a:r>
        </a:p>
      </dgm:t>
    </dgm:pt>
    <dgm:pt modelId="{60656388-A25F-4D82-A33D-3F2B44260FD7}" type="parTrans" cxnId="{9EA37A96-AF88-4BBC-9CB1-A7DA7BA4A935}">
      <dgm:prSet/>
      <dgm:spPr/>
      <dgm:t>
        <a:bodyPr/>
        <a:lstStyle/>
        <a:p>
          <a:endParaRPr lang="pt-PT"/>
        </a:p>
      </dgm:t>
    </dgm:pt>
    <dgm:pt modelId="{F3DDF8BA-B57B-4B6A-B6F9-965EF97F6BDD}" type="sibTrans" cxnId="{9EA37A96-AF88-4BBC-9CB1-A7DA7BA4A935}">
      <dgm:prSet/>
      <dgm:spPr>
        <a:noFill/>
        <a:ln>
          <a:noFill/>
        </a:ln>
      </dgm:spPr>
      <dgm:t>
        <a:bodyPr/>
        <a:lstStyle/>
        <a:p>
          <a:endParaRPr lang="pt-PT"/>
        </a:p>
      </dgm:t>
    </dgm:pt>
    <dgm:pt modelId="{6B0779E8-9F68-4EC6-8A73-4E39AEB3468A}">
      <dgm:prSet phldrT="[Texto]" custT="1"/>
      <dgm:spPr>
        <a:ln w="28575">
          <a:solidFill>
            <a:srgbClr val="0091BE"/>
          </a:solidFill>
        </a:ln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32x32 (2D)</a:t>
          </a:r>
        </a:p>
      </dgm:t>
    </dgm:pt>
    <dgm:pt modelId="{B2473F6E-9C5D-46CA-BC34-88B76BD4D958}" type="parTrans" cxnId="{0D81FD60-3FF5-4142-A112-7B304DDE8E07}">
      <dgm:prSet/>
      <dgm:spPr/>
      <dgm:t>
        <a:bodyPr/>
        <a:lstStyle/>
        <a:p>
          <a:endParaRPr lang="pt-PT"/>
        </a:p>
      </dgm:t>
    </dgm:pt>
    <dgm:pt modelId="{6BAF32BD-8B17-4353-B966-5C61168F2400}" type="sibTrans" cxnId="{0D81FD60-3FF5-4142-A112-7B304DDE8E07}">
      <dgm:prSet/>
      <dgm:spPr/>
      <dgm:t>
        <a:bodyPr/>
        <a:lstStyle/>
        <a:p>
          <a:endParaRPr lang="pt-PT"/>
        </a:p>
      </dgm:t>
    </dgm:pt>
    <dgm:pt modelId="{7EF28213-25A7-4FB3-AE77-037FD205E467}">
      <dgm:prSet phldrT="[Texto]" custT="1"/>
      <dgm:spPr>
        <a:solidFill>
          <a:srgbClr val="0091BE"/>
        </a:solidFill>
      </dgm:spPr>
      <dgm:t>
        <a:bodyPr/>
        <a:lstStyle/>
        <a:p>
          <a:r>
            <a:rPr lang="pt-PT" sz="2400" b="1"/>
            <a:t>Filter LNM</a:t>
          </a:r>
        </a:p>
      </dgm:t>
    </dgm:pt>
    <dgm:pt modelId="{5CF1579B-068A-4D9C-89BC-4BE5B88DC9EC}" type="parTrans" cxnId="{A0327DAC-8735-4539-A629-7FED4922E9A1}">
      <dgm:prSet/>
      <dgm:spPr/>
      <dgm:t>
        <a:bodyPr/>
        <a:lstStyle/>
        <a:p>
          <a:endParaRPr lang="pt-PT"/>
        </a:p>
      </dgm:t>
    </dgm:pt>
    <dgm:pt modelId="{1B98562A-CBA8-4563-8C4A-5212CF156DA6}" type="sibTrans" cxnId="{A0327DAC-8735-4539-A629-7FED4922E9A1}">
      <dgm:prSet/>
      <dgm:spPr>
        <a:noFill/>
        <a:ln>
          <a:noFill/>
        </a:ln>
      </dgm:spPr>
      <dgm:t>
        <a:bodyPr/>
        <a:lstStyle/>
        <a:p>
          <a:endParaRPr lang="pt-PT"/>
        </a:p>
      </dgm:t>
    </dgm:pt>
    <dgm:pt modelId="{74A172ED-55DE-4D0F-9D5D-9AA08D8E3D57}">
      <dgm:prSet phldrT="[Texto]" custT="1"/>
      <dgm:spPr>
        <a:solidFill>
          <a:schemeClr val="bg1"/>
        </a:solidFill>
        <a:ln w="28575">
          <a:solidFill>
            <a:srgbClr val="0091BE"/>
          </a:solidFill>
        </a:ln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LNM ≠ 3</a:t>
          </a:r>
          <a:endParaRPr lang="pt-PT" sz="1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</dgm:t>
    </dgm:pt>
    <dgm:pt modelId="{BA7CB7EF-ACAF-406E-A888-142C3221B9CA}" type="parTrans" cxnId="{2B5A4669-7487-4344-843F-51761CC8DE8B}">
      <dgm:prSet/>
      <dgm:spPr/>
      <dgm:t>
        <a:bodyPr/>
        <a:lstStyle/>
        <a:p>
          <a:endParaRPr lang="pt-PT"/>
        </a:p>
      </dgm:t>
    </dgm:pt>
    <dgm:pt modelId="{8E52B154-BD86-4815-87BD-925261BFFEF9}" type="sibTrans" cxnId="{2B5A4669-7487-4344-843F-51761CC8DE8B}">
      <dgm:prSet/>
      <dgm:spPr/>
      <dgm:t>
        <a:bodyPr/>
        <a:lstStyle/>
        <a:p>
          <a:endParaRPr lang="pt-PT"/>
        </a:p>
      </dgm:t>
    </dgm:pt>
    <dgm:pt modelId="{488A32E6-8AD6-4D22-A1B7-FA1699518D69}">
      <dgm:prSet phldrT="[Texto]" custT="1"/>
      <dgm:spPr>
        <a:ln w="28575">
          <a:solidFill>
            <a:srgbClr val="0091BE"/>
          </a:solidFill>
        </a:ln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64x64 (2D)</a:t>
          </a:r>
        </a:p>
      </dgm:t>
    </dgm:pt>
    <dgm:pt modelId="{2F2CFD85-FD8E-431B-A751-176CD2273397}" type="parTrans" cxnId="{597157F1-8FBF-4365-A46C-F7C70DFAB306}">
      <dgm:prSet/>
      <dgm:spPr/>
      <dgm:t>
        <a:bodyPr/>
        <a:lstStyle/>
        <a:p>
          <a:endParaRPr lang="pt-PT"/>
        </a:p>
      </dgm:t>
    </dgm:pt>
    <dgm:pt modelId="{96E708F3-9499-45D7-AFB7-A9459CC36674}" type="sibTrans" cxnId="{597157F1-8FBF-4365-A46C-F7C70DFAB306}">
      <dgm:prSet/>
      <dgm:spPr/>
      <dgm:t>
        <a:bodyPr/>
        <a:lstStyle/>
        <a:p>
          <a:endParaRPr lang="pt-PT"/>
        </a:p>
      </dgm:t>
    </dgm:pt>
    <dgm:pt modelId="{7FA91F22-2B44-45D0-894E-774E656B8A28}">
      <dgm:prSet phldrT="[Texto]" custT="1"/>
      <dgm:spPr>
        <a:ln w="28575">
          <a:solidFill>
            <a:srgbClr val="0091BE"/>
          </a:solidFill>
        </a:ln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32x32 (2.5D)</a:t>
          </a:r>
        </a:p>
      </dgm:t>
    </dgm:pt>
    <dgm:pt modelId="{6B1DAE55-E4DF-45B3-BA4C-934822606E93}" type="parTrans" cxnId="{7BA3DAFB-66FC-4D6E-9D00-92C3C930FB05}">
      <dgm:prSet/>
      <dgm:spPr/>
      <dgm:t>
        <a:bodyPr/>
        <a:lstStyle/>
        <a:p>
          <a:endParaRPr lang="pt-PT"/>
        </a:p>
      </dgm:t>
    </dgm:pt>
    <dgm:pt modelId="{589A79FB-C9FA-45C3-8D86-54C444543499}" type="sibTrans" cxnId="{7BA3DAFB-66FC-4D6E-9D00-92C3C930FB05}">
      <dgm:prSet/>
      <dgm:spPr/>
      <dgm:t>
        <a:bodyPr/>
        <a:lstStyle/>
        <a:p>
          <a:endParaRPr lang="pt-PT"/>
        </a:p>
      </dgm:t>
    </dgm:pt>
    <dgm:pt modelId="{48DEF2FA-CC4E-426E-9EE1-F422F208FD89}">
      <dgm:prSet phldrT="[Texto]" custT="1"/>
      <dgm:spPr>
        <a:solidFill>
          <a:srgbClr val="0091BE"/>
        </a:solidFill>
      </dgm:spPr>
      <dgm:t>
        <a:bodyPr/>
        <a:lstStyle/>
        <a:p>
          <a:r>
            <a:rPr lang="pt-PT" sz="2400"/>
            <a:t>Binary Problem</a:t>
          </a:r>
        </a:p>
      </dgm:t>
    </dgm:pt>
    <dgm:pt modelId="{C4F516C5-AAA1-48EF-B98B-9EF8C84633CE}" type="parTrans" cxnId="{93649C1F-7518-429E-8B99-4ABFF0185661}">
      <dgm:prSet/>
      <dgm:spPr/>
      <dgm:t>
        <a:bodyPr/>
        <a:lstStyle/>
        <a:p>
          <a:endParaRPr lang="pt-PT"/>
        </a:p>
      </dgm:t>
    </dgm:pt>
    <dgm:pt modelId="{A886A2E2-AB85-47E3-B6AC-CEC0422F9038}" type="sibTrans" cxnId="{93649C1F-7518-429E-8B99-4ABFF0185661}">
      <dgm:prSet/>
      <dgm:spPr/>
      <dgm:t>
        <a:bodyPr/>
        <a:lstStyle/>
        <a:p>
          <a:endParaRPr lang="pt-PT"/>
        </a:p>
      </dgm:t>
    </dgm:pt>
    <dgm:pt modelId="{6D585D9F-D352-424E-8D37-CA563922D319}">
      <dgm:prSet phldrT="[Texto]" custT="1"/>
      <dgm:spPr>
        <a:ln w="28575">
          <a:solidFill>
            <a:srgbClr val="0091BE"/>
          </a:solidFill>
        </a:ln>
      </dgm:spPr>
      <dgm:t>
        <a:bodyPr/>
        <a:lstStyle/>
        <a:p>
          <a:r>
            <a:rPr lang="pt-PT" sz="2000"/>
            <a:t>LNM &lt; 3 </a:t>
          </a:r>
          <a:r>
            <a:rPr lang="pt-PT" sz="2000" err="1"/>
            <a:t>then</a:t>
          </a:r>
          <a:r>
            <a:rPr lang="pt-PT" sz="2000"/>
            <a:t> 0</a:t>
          </a:r>
        </a:p>
      </dgm:t>
    </dgm:pt>
    <dgm:pt modelId="{8418D035-AAB2-43E7-B783-235CE12C7E09}" type="parTrans" cxnId="{12149E85-C383-436C-A878-398E64314893}">
      <dgm:prSet/>
      <dgm:spPr/>
      <dgm:t>
        <a:bodyPr/>
        <a:lstStyle/>
        <a:p>
          <a:endParaRPr lang="pt-PT"/>
        </a:p>
      </dgm:t>
    </dgm:pt>
    <dgm:pt modelId="{EC97CB6D-3A01-4CC4-8699-72DD9CBD1C6B}" type="sibTrans" cxnId="{12149E85-C383-436C-A878-398E64314893}">
      <dgm:prSet/>
      <dgm:spPr/>
      <dgm:t>
        <a:bodyPr/>
        <a:lstStyle/>
        <a:p>
          <a:endParaRPr lang="pt-PT"/>
        </a:p>
      </dgm:t>
    </dgm:pt>
    <dgm:pt modelId="{817F56E1-7E28-4602-ADE2-E536A8C9BBF2}">
      <dgm:prSet phldrT="[Texto]" custT="1"/>
      <dgm:spPr>
        <a:ln w="28575">
          <a:solidFill>
            <a:srgbClr val="0091BE"/>
          </a:solidFill>
        </a:ln>
      </dgm:spPr>
      <dgm:t>
        <a:bodyPr/>
        <a:lstStyle/>
        <a:p>
          <a:r>
            <a:rPr lang="pt-PT" sz="2000"/>
            <a:t>LNM &gt; 3 </a:t>
          </a:r>
          <a:r>
            <a:rPr lang="pt-PT" sz="2000" err="1"/>
            <a:t>then</a:t>
          </a:r>
          <a:r>
            <a:rPr lang="pt-PT" sz="2000"/>
            <a:t> 1</a:t>
          </a:r>
        </a:p>
      </dgm:t>
    </dgm:pt>
    <dgm:pt modelId="{D04E61B9-4233-4236-A384-BC4644E76F57}" type="parTrans" cxnId="{075D23E0-916B-4273-B588-58708607C0E6}">
      <dgm:prSet/>
      <dgm:spPr/>
      <dgm:t>
        <a:bodyPr/>
        <a:lstStyle/>
        <a:p>
          <a:endParaRPr lang="pt-PT"/>
        </a:p>
      </dgm:t>
    </dgm:pt>
    <dgm:pt modelId="{BC20A274-19DF-4526-AB88-337B71924BAA}" type="sibTrans" cxnId="{075D23E0-916B-4273-B588-58708607C0E6}">
      <dgm:prSet/>
      <dgm:spPr/>
      <dgm:t>
        <a:bodyPr/>
        <a:lstStyle/>
        <a:p>
          <a:endParaRPr lang="pt-PT"/>
        </a:p>
      </dgm:t>
    </dgm:pt>
    <dgm:pt modelId="{DE658211-6B80-4C23-B018-6CB402BB0A02}">
      <dgm:prSet phldrT="[Texto]" custT="1"/>
      <dgm:spPr>
        <a:ln w="28575">
          <a:solidFill>
            <a:srgbClr val="0091BE"/>
          </a:solidFill>
        </a:ln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0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</dgm:t>
    </dgm:pt>
    <dgm:pt modelId="{64E02C0B-3161-4331-88F5-31B135C3BDE6}" type="parTrans" cxnId="{5A66F7A9-BB20-492F-B3D2-DE9EC7285904}">
      <dgm:prSet/>
      <dgm:spPr/>
      <dgm:t>
        <a:bodyPr/>
        <a:lstStyle/>
        <a:p>
          <a:endParaRPr lang="en-US"/>
        </a:p>
      </dgm:t>
    </dgm:pt>
    <dgm:pt modelId="{8CB30A83-7FC3-4DE9-98AD-A19520E25F2E}" type="sibTrans" cxnId="{5A66F7A9-BB20-492F-B3D2-DE9EC7285904}">
      <dgm:prSet/>
      <dgm:spPr/>
      <dgm:t>
        <a:bodyPr/>
        <a:lstStyle/>
        <a:p>
          <a:endParaRPr lang="en-US"/>
        </a:p>
      </dgm:t>
    </dgm:pt>
    <dgm:pt modelId="{A65777D6-37A9-4827-9C3D-D43289F380B9}">
      <dgm:prSet phldrT="[Texto]" custT="1"/>
      <dgm:spPr>
        <a:ln w="28575">
          <a:solidFill>
            <a:srgbClr val="0091BE"/>
          </a:solidFill>
        </a:ln>
      </dgm:spPr>
      <dgm:t>
        <a:bodyPr/>
        <a:lstStyle/>
        <a:p>
          <a:endParaRPr lang="pt-PT" sz="2000"/>
        </a:p>
      </dgm:t>
    </dgm:pt>
    <dgm:pt modelId="{28B679CB-A8A2-4426-BEA4-A7B65BDF4BB9}" type="parTrans" cxnId="{05414F89-32D7-43E1-B8CE-A7C73D0B53E7}">
      <dgm:prSet/>
      <dgm:spPr/>
      <dgm:t>
        <a:bodyPr/>
        <a:lstStyle/>
        <a:p>
          <a:endParaRPr lang="en-US"/>
        </a:p>
      </dgm:t>
    </dgm:pt>
    <dgm:pt modelId="{32BF4D3F-520F-4624-867E-71481544335F}" type="sibTrans" cxnId="{05414F89-32D7-43E1-B8CE-A7C73D0B53E7}">
      <dgm:prSet/>
      <dgm:spPr/>
      <dgm:t>
        <a:bodyPr/>
        <a:lstStyle/>
        <a:p>
          <a:endParaRPr lang="en-US"/>
        </a:p>
      </dgm:t>
    </dgm:pt>
    <dgm:pt modelId="{80B60515-C634-4AB9-BB0A-F41FB778C210}" type="pres">
      <dgm:prSet presAssocID="{DB7AFAF7-443C-4A82-B253-D04A04704542}" presName="Name0" presStyleCnt="0">
        <dgm:presLayoutVars>
          <dgm:dir/>
          <dgm:animLvl val="lvl"/>
          <dgm:resizeHandles val="exact"/>
        </dgm:presLayoutVars>
      </dgm:prSet>
      <dgm:spPr/>
    </dgm:pt>
    <dgm:pt modelId="{E6DF5971-1C91-449C-AE02-A979DD77FA5B}" type="pres">
      <dgm:prSet presAssocID="{DB7AFAF7-443C-4A82-B253-D04A04704542}" presName="tSp" presStyleCnt="0"/>
      <dgm:spPr/>
    </dgm:pt>
    <dgm:pt modelId="{9B8DE52F-BD7C-4B03-A8D3-E06970B08D32}" type="pres">
      <dgm:prSet presAssocID="{DB7AFAF7-443C-4A82-B253-D04A04704542}" presName="bSp" presStyleCnt="0"/>
      <dgm:spPr/>
    </dgm:pt>
    <dgm:pt modelId="{68967B2F-D57C-49E3-A03B-7956A0AA4BDE}" type="pres">
      <dgm:prSet presAssocID="{DB7AFAF7-443C-4A82-B253-D04A04704542}" presName="process" presStyleCnt="0"/>
      <dgm:spPr/>
    </dgm:pt>
    <dgm:pt modelId="{033A8404-119A-43DA-9663-E6D21786D3DA}" type="pres">
      <dgm:prSet presAssocID="{4FD78931-862E-44AC-AD06-0B696F7D71E5}" presName="composite1" presStyleCnt="0"/>
      <dgm:spPr/>
    </dgm:pt>
    <dgm:pt modelId="{075C26D1-A4BA-43B9-B205-8851259D65ED}" type="pres">
      <dgm:prSet presAssocID="{4FD78931-862E-44AC-AD06-0B696F7D71E5}" presName="dummyNode1" presStyleLbl="node1" presStyleIdx="0" presStyleCnt="3"/>
      <dgm:spPr/>
    </dgm:pt>
    <dgm:pt modelId="{5237F86B-591D-48FF-A37E-DF1BE45BB1D2}" type="pres">
      <dgm:prSet presAssocID="{4FD78931-862E-44AC-AD06-0B696F7D71E5}" presName="childNode1" presStyleLbl="bgAcc1" presStyleIdx="0" presStyleCnt="3" custScaleY="73780" custLinFactNeighborX="11430" custLinFactNeighborY="5102">
        <dgm:presLayoutVars>
          <dgm:bulletEnabled val="1"/>
        </dgm:presLayoutVars>
      </dgm:prSet>
      <dgm:spPr/>
    </dgm:pt>
    <dgm:pt modelId="{028033AF-6227-4F6D-9500-0BB585AD7521}" type="pres">
      <dgm:prSet presAssocID="{4FD78931-862E-44AC-AD06-0B696F7D71E5}" presName="childNode1tx" presStyleLbl="bgAcc1" presStyleIdx="0" presStyleCnt="3">
        <dgm:presLayoutVars>
          <dgm:bulletEnabled val="1"/>
        </dgm:presLayoutVars>
      </dgm:prSet>
      <dgm:spPr/>
    </dgm:pt>
    <dgm:pt modelId="{20790E93-29DF-4272-9C2C-1CA993374B1C}" type="pres">
      <dgm:prSet presAssocID="{4FD78931-862E-44AC-AD06-0B696F7D71E5}" presName="parentNode1" presStyleLbl="node1" presStyleIdx="0" presStyleCnt="3" custLinFactY="-100000" custLinFactNeighborX="-51142" custLinFactNeighborY="-107198">
        <dgm:presLayoutVars>
          <dgm:chMax val="1"/>
          <dgm:bulletEnabled val="1"/>
        </dgm:presLayoutVars>
      </dgm:prSet>
      <dgm:spPr/>
    </dgm:pt>
    <dgm:pt modelId="{7C82E82E-A323-4934-B3DA-A24419D864B4}" type="pres">
      <dgm:prSet presAssocID="{4FD78931-862E-44AC-AD06-0B696F7D71E5}" presName="connSite1" presStyleCnt="0"/>
      <dgm:spPr/>
    </dgm:pt>
    <dgm:pt modelId="{AC8404AD-E215-4666-A32F-4C4D33C0FEFE}" type="pres">
      <dgm:prSet presAssocID="{F3DDF8BA-B57B-4B6A-B6F9-965EF97F6BDD}" presName="Name9" presStyleLbl="sibTrans2D1" presStyleIdx="0" presStyleCnt="2"/>
      <dgm:spPr/>
    </dgm:pt>
    <dgm:pt modelId="{448F0EA7-D75F-417C-AB1E-7C76A12AADB2}" type="pres">
      <dgm:prSet presAssocID="{7EF28213-25A7-4FB3-AE77-037FD205E467}" presName="composite2" presStyleCnt="0"/>
      <dgm:spPr/>
    </dgm:pt>
    <dgm:pt modelId="{FFD20E71-8719-4850-B5CD-BF2C05EEF990}" type="pres">
      <dgm:prSet presAssocID="{7EF28213-25A7-4FB3-AE77-037FD205E467}" presName="dummyNode2" presStyleLbl="node1" presStyleIdx="0" presStyleCnt="3"/>
      <dgm:spPr/>
    </dgm:pt>
    <dgm:pt modelId="{2393AC7E-F90C-47C0-8299-5939708D952A}" type="pres">
      <dgm:prSet presAssocID="{7EF28213-25A7-4FB3-AE77-037FD205E467}" presName="childNode2" presStyleLbl="bgAcc1" presStyleIdx="1" presStyleCnt="3" custScaleX="90360" custScaleY="36429" custLinFactNeighborX="16017" custLinFactNeighborY="-6988">
        <dgm:presLayoutVars>
          <dgm:bulletEnabled val="1"/>
        </dgm:presLayoutVars>
      </dgm:prSet>
      <dgm:spPr/>
    </dgm:pt>
    <dgm:pt modelId="{E583A9ED-A63A-4F68-A079-9878E0F85B7D}" type="pres">
      <dgm:prSet presAssocID="{7EF28213-25A7-4FB3-AE77-037FD205E467}" presName="childNode2tx" presStyleLbl="bgAcc1" presStyleIdx="1" presStyleCnt="3">
        <dgm:presLayoutVars>
          <dgm:bulletEnabled val="1"/>
        </dgm:presLayoutVars>
      </dgm:prSet>
      <dgm:spPr/>
    </dgm:pt>
    <dgm:pt modelId="{395745F4-AE4B-4E44-AE93-9A0E247EEB5E}" type="pres">
      <dgm:prSet presAssocID="{7EF28213-25A7-4FB3-AE77-037FD205E467}" presName="parentNode2" presStyleLbl="node1" presStyleIdx="1" presStyleCnt="3" custLinFactNeighborX="-28665" custLinFactNeighborY="27065">
        <dgm:presLayoutVars>
          <dgm:chMax val="0"/>
          <dgm:bulletEnabled val="1"/>
        </dgm:presLayoutVars>
      </dgm:prSet>
      <dgm:spPr/>
    </dgm:pt>
    <dgm:pt modelId="{3763FD4F-F283-47EF-96F9-222D3C50E770}" type="pres">
      <dgm:prSet presAssocID="{7EF28213-25A7-4FB3-AE77-037FD205E467}" presName="connSite2" presStyleCnt="0"/>
      <dgm:spPr/>
    </dgm:pt>
    <dgm:pt modelId="{E54300E1-925D-4C6B-9EFA-1C237C7BB9E8}" type="pres">
      <dgm:prSet presAssocID="{1B98562A-CBA8-4563-8C4A-5212CF156DA6}" presName="Name18" presStyleLbl="sibTrans2D1" presStyleIdx="1" presStyleCnt="2" custScaleY="100284" custLinFactNeighborX="63514" custLinFactNeighborY="-54933"/>
      <dgm:spPr/>
    </dgm:pt>
    <dgm:pt modelId="{14AD19E0-4790-4A0C-9517-6721D3FBEB86}" type="pres">
      <dgm:prSet presAssocID="{48DEF2FA-CC4E-426E-9EE1-F422F208FD89}" presName="composite1" presStyleCnt="0"/>
      <dgm:spPr/>
    </dgm:pt>
    <dgm:pt modelId="{70B96A74-C5E3-47E5-B2DA-EA9EF14AD41F}" type="pres">
      <dgm:prSet presAssocID="{48DEF2FA-CC4E-426E-9EE1-F422F208FD89}" presName="dummyNode1" presStyleLbl="node1" presStyleIdx="1" presStyleCnt="3"/>
      <dgm:spPr/>
    </dgm:pt>
    <dgm:pt modelId="{D9825A38-C152-4822-B3DF-725B7293B9F2}" type="pres">
      <dgm:prSet presAssocID="{48DEF2FA-CC4E-426E-9EE1-F422F208FD89}" presName="childNode1" presStyleLbl="bgAcc1" presStyleIdx="2" presStyleCnt="3" custScaleY="56217" custLinFactNeighborX="11247" custLinFactNeighborY="-5197">
        <dgm:presLayoutVars>
          <dgm:bulletEnabled val="1"/>
        </dgm:presLayoutVars>
      </dgm:prSet>
      <dgm:spPr/>
    </dgm:pt>
    <dgm:pt modelId="{CBAAA77A-9890-4743-934F-C5E833AF33C8}" type="pres">
      <dgm:prSet presAssocID="{48DEF2FA-CC4E-426E-9EE1-F422F208FD89}" presName="childNode1tx" presStyleLbl="bgAcc1" presStyleIdx="2" presStyleCnt="3">
        <dgm:presLayoutVars>
          <dgm:bulletEnabled val="1"/>
        </dgm:presLayoutVars>
      </dgm:prSet>
      <dgm:spPr/>
    </dgm:pt>
    <dgm:pt modelId="{FED04973-72E3-452A-8FA1-3D76690C88A9}" type="pres">
      <dgm:prSet presAssocID="{48DEF2FA-CC4E-426E-9EE1-F422F208FD89}" presName="parentNode1" presStyleLbl="node1" presStyleIdx="2" presStyleCnt="3" custLinFactY="-100000" custLinFactNeighborX="-28466" custLinFactNeighborY="-106269">
        <dgm:presLayoutVars>
          <dgm:chMax val="1"/>
          <dgm:bulletEnabled val="1"/>
        </dgm:presLayoutVars>
      </dgm:prSet>
      <dgm:spPr/>
    </dgm:pt>
    <dgm:pt modelId="{277A9260-B1C7-492A-AD9D-4E7E9D82E9B8}" type="pres">
      <dgm:prSet presAssocID="{48DEF2FA-CC4E-426E-9EE1-F422F208FD89}" presName="connSite1" presStyleCnt="0"/>
      <dgm:spPr/>
    </dgm:pt>
  </dgm:ptLst>
  <dgm:cxnLst>
    <dgm:cxn modelId="{390F3C0A-4001-4DA5-8E63-708A4752B3CC}" type="presOf" srcId="{488A32E6-8AD6-4D22-A1B7-FA1699518D69}" destId="{5237F86B-591D-48FF-A37E-DF1BE45BB1D2}" srcOrd="0" destOrd="2" presId="urn:microsoft.com/office/officeart/2005/8/layout/hProcess4"/>
    <dgm:cxn modelId="{93649C1F-7518-429E-8B99-4ABFF0185661}" srcId="{DB7AFAF7-443C-4A82-B253-D04A04704542}" destId="{48DEF2FA-CC4E-426E-9EE1-F422F208FD89}" srcOrd="2" destOrd="0" parTransId="{C4F516C5-AAA1-48EF-B98B-9EF8C84633CE}" sibTransId="{A886A2E2-AB85-47E3-B6AC-CEC0422F9038}"/>
    <dgm:cxn modelId="{B9B6EB21-9536-4477-BA80-FCB411F932AB}" type="presOf" srcId="{6B0779E8-9F68-4EC6-8A73-4E39AEB3468A}" destId="{5237F86B-591D-48FF-A37E-DF1BE45BB1D2}" srcOrd="0" destOrd="1" presId="urn:microsoft.com/office/officeart/2005/8/layout/hProcess4"/>
    <dgm:cxn modelId="{105DCE27-543E-42C2-A03E-CA05016B1C64}" type="presOf" srcId="{74A172ED-55DE-4D0F-9D5D-9AA08D8E3D57}" destId="{E583A9ED-A63A-4F68-A079-9878E0F85B7D}" srcOrd="1" destOrd="0" presId="urn:microsoft.com/office/officeart/2005/8/layout/hProcess4"/>
    <dgm:cxn modelId="{0D81FD60-3FF5-4142-A112-7B304DDE8E07}" srcId="{4FD78931-862E-44AC-AD06-0B696F7D71E5}" destId="{6B0779E8-9F68-4EC6-8A73-4E39AEB3468A}" srcOrd="1" destOrd="0" parTransId="{B2473F6E-9C5D-46CA-BC34-88B76BD4D958}" sibTransId="{6BAF32BD-8B17-4353-B966-5C61168F2400}"/>
    <dgm:cxn modelId="{7572E943-FEA5-4808-8073-C5AC4DFFC486}" type="presOf" srcId="{7FA91F22-2B44-45D0-894E-774E656B8A28}" destId="{028033AF-6227-4F6D-9500-0BB585AD7521}" srcOrd="1" destOrd="3" presId="urn:microsoft.com/office/officeart/2005/8/layout/hProcess4"/>
    <dgm:cxn modelId="{BEC8C344-4B02-4886-B7E9-BC1EDD247978}" type="presOf" srcId="{6D585D9F-D352-424E-8D37-CA563922D319}" destId="{D9825A38-C152-4822-B3DF-725B7293B9F2}" srcOrd="0" destOrd="1" presId="urn:microsoft.com/office/officeart/2005/8/layout/hProcess4"/>
    <dgm:cxn modelId="{E605B647-5285-4A23-A6C0-1471D90E9E1E}" type="presOf" srcId="{488A32E6-8AD6-4D22-A1B7-FA1699518D69}" destId="{028033AF-6227-4F6D-9500-0BB585AD7521}" srcOrd="1" destOrd="2" presId="urn:microsoft.com/office/officeart/2005/8/layout/hProcess4"/>
    <dgm:cxn modelId="{4E7BBC48-94A8-473A-9A33-FB02830C8E6E}" type="presOf" srcId="{7FA91F22-2B44-45D0-894E-774E656B8A28}" destId="{5237F86B-591D-48FF-A37E-DF1BE45BB1D2}" srcOrd="0" destOrd="3" presId="urn:microsoft.com/office/officeart/2005/8/layout/hProcess4"/>
    <dgm:cxn modelId="{2B5A4669-7487-4344-843F-51761CC8DE8B}" srcId="{7EF28213-25A7-4FB3-AE77-037FD205E467}" destId="{74A172ED-55DE-4D0F-9D5D-9AA08D8E3D57}" srcOrd="0" destOrd="0" parTransId="{BA7CB7EF-ACAF-406E-A888-142C3221B9CA}" sibTransId="{8E52B154-BD86-4815-87BD-925261BFFEF9}"/>
    <dgm:cxn modelId="{2C06726C-3A01-41C8-8B7E-BC53394102A7}" type="presOf" srcId="{A65777D6-37A9-4827-9C3D-D43289F380B9}" destId="{D9825A38-C152-4822-B3DF-725B7293B9F2}" srcOrd="0" destOrd="0" presId="urn:microsoft.com/office/officeart/2005/8/layout/hProcess4"/>
    <dgm:cxn modelId="{EF096E70-FA7F-453E-B58D-57CDCC1BA5FA}" type="presOf" srcId="{817F56E1-7E28-4602-ADE2-E536A8C9BBF2}" destId="{CBAAA77A-9890-4743-934F-C5E833AF33C8}" srcOrd="1" destOrd="2" presId="urn:microsoft.com/office/officeart/2005/8/layout/hProcess4"/>
    <dgm:cxn modelId="{D2CB9256-D377-4D46-902F-3284DA2FBAFC}" type="presOf" srcId="{DE658211-6B80-4C23-B018-6CB402BB0A02}" destId="{028033AF-6227-4F6D-9500-0BB585AD7521}" srcOrd="1" destOrd="0" presId="urn:microsoft.com/office/officeart/2005/8/layout/hProcess4"/>
    <dgm:cxn modelId="{51A60980-39C2-4D7F-90EE-7D9222ED8B34}" type="presOf" srcId="{48DEF2FA-CC4E-426E-9EE1-F422F208FD89}" destId="{FED04973-72E3-452A-8FA1-3D76690C88A9}" srcOrd="0" destOrd="0" presId="urn:microsoft.com/office/officeart/2005/8/layout/hProcess4"/>
    <dgm:cxn modelId="{12149E85-C383-436C-A878-398E64314893}" srcId="{48DEF2FA-CC4E-426E-9EE1-F422F208FD89}" destId="{6D585D9F-D352-424E-8D37-CA563922D319}" srcOrd="1" destOrd="0" parTransId="{8418D035-AAB2-43E7-B783-235CE12C7E09}" sibTransId="{EC97CB6D-3A01-4CC4-8699-72DD9CBD1C6B}"/>
    <dgm:cxn modelId="{05414F89-32D7-43E1-B8CE-A7C73D0B53E7}" srcId="{48DEF2FA-CC4E-426E-9EE1-F422F208FD89}" destId="{A65777D6-37A9-4827-9C3D-D43289F380B9}" srcOrd="0" destOrd="0" parTransId="{28B679CB-A8A2-4426-BEA4-A7B65BDF4BB9}" sibTransId="{32BF4D3F-520F-4624-867E-71481544335F}"/>
    <dgm:cxn modelId="{C3B44C8C-D5AC-4EEC-84FA-CEE189FA898B}" type="presOf" srcId="{DE658211-6B80-4C23-B018-6CB402BB0A02}" destId="{5237F86B-591D-48FF-A37E-DF1BE45BB1D2}" srcOrd="0" destOrd="0" presId="urn:microsoft.com/office/officeart/2005/8/layout/hProcess4"/>
    <dgm:cxn modelId="{3EBB5A8C-800C-45E7-87F5-92D249A8DC76}" type="presOf" srcId="{74A172ED-55DE-4D0F-9D5D-9AA08D8E3D57}" destId="{2393AC7E-F90C-47C0-8299-5939708D952A}" srcOrd="0" destOrd="0" presId="urn:microsoft.com/office/officeart/2005/8/layout/hProcess4"/>
    <dgm:cxn modelId="{9EA37A96-AF88-4BBC-9CB1-A7DA7BA4A935}" srcId="{DB7AFAF7-443C-4A82-B253-D04A04704542}" destId="{4FD78931-862E-44AC-AD06-0B696F7D71E5}" srcOrd="0" destOrd="0" parTransId="{60656388-A25F-4D82-A33D-3F2B44260FD7}" sibTransId="{F3DDF8BA-B57B-4B6A-B6F9-965EF97F6BDD}"/>
    <dgm:cxn modelId="{5A66F7A9-BB20-492F-B3D2-DE9EC7285904}" srcId="{4FD78931-862E-44AC-AD06-0B696F7D71E5}" destId="{DE658211-6B80-4C23-B018-6CB402BB0A02}" srcOrd="0" destOrd="0" parTransId="{64E02C0B-3161-4331-88F5-31B135C3BDE6}" sibTransId="{8CB30A83-7FC3-4DE9-98AD-A19520E25F2E}"/>
    <dgm:cxn modelId="{A0327DAC-8735-4539-A629-7FED4922E9A1}" srcId="{DB7AFAF7-443C-4A82-B253-D04A04704542}" destId="{7EF28213-25A7-4FB3-AE77-037FD205E467}" srcOrd="1" destOrd="0" parTransId="{5CF1579B-068A-4D9C-89BC-4BE5B88DC9EC}" sibTransId="{1B98562A-CBA8-4563-8C4A-5212CF156DA6}"/>
    <dgm:cxn modelId="{A4679BCE-D827-4CFB-B0CB-7024EB8D36BD}" type="presOf" srcId="{817F56E1-7E28-4602-ADE2-E536A8C9BBF2}" destId="{D9825A38-C152-4822-B3DF-725B7293B9F2}" srcOrd="0" destOrd="2" presId="urn:microsoft.com/office/officeart/2005/8/layout/hProcess4"/>
    <dgm:cxn modelId="{80DC21D6-8DC4-49A2-A2E7-424986814439}" type="presOf" srcId="{DB7AFAF7-443C-4A82-B253-D04A04704542}" destId="{80B60515-C634-4AB9-BB0A-F41FB778C210}" srcOrd="0" destOrd="0" presId="urn:microsoft.com/office/officeart/2005/8/layout/hProcess4"/>
    <dgm:cxn modelId="{6F24A2D6-D7CF-42F0-8974-2B280089B0B0}" type="presOf" srcId="{7EF28213-25A7-4FB3-AE77-037FD205E467}" destId="{395745F4-AE4B-4E44-AE93-9A0E247EEB5E}" srcOrd="0" destOrd="0" presId="urn:microsoft.com/office/officeart/2005/8/layout/hProcess4"/>
    <dgm:cxn modelId="{57351AD7-3459-4D28-980F-634B6C542F67}" type="presOf" srcId="{1B98562A-CBA8-4563-8C4A-5212CF156DA6}" destId="{E54300E1-925D-4C6B-9EFA-1C237C7BB9E8}" srcOrd="0" destOrd="0" presId="urn:microsoft.com/office/officeart/2005/8/layout/hProcess4"/>
    <dgm:cxn modelId="{B37AB8D8-7E70-411E-A6EC-228D01BF4A82}" type="presOf" srcId="{6D585D9F-D352-424E-8D37-CA563922D319}" destId="{CBAAA77A-9890-4743-934F-C5E833AF33C8}" srcOrd="1" destOrd="1" presId="urn:microsoft.com/office/officeart/2005/8/layout/hProcess4"/>
    <dgm:cxn modelId="{B1D39ADC-9FE2-43E4-AC58-CAE29D58FD88}" type="presOf" srcId="{F3DDF8BA-B57B-4B6A-B6F9-965EF97F6BDD}" destId="{AC8404AD-E215-4666-A32F-4C4D33C0FEFE}" srcOrd="0" destOrd="0" presId="urn:microsoft.com/office/officeart/2005/8/layout/hProcess4"/>
    <dgm:cxn modelId="{5FE082DE-E45C-4CEB-A185-D6131FDB74FA}" type="presOf" srcId="{A65777D6-37A9-4827-9C3D-D43289F380B9}" destId="{CBAAA77A-9890-4743-934F-C5E833AF33C8}" srcOrd="1" destOrd="0" presId="urn:microsoft.com/office/officeart/2005/8/layout/hProcess4"/>
    <dgm:cxn modelId="{075D23E0-916B-4273-B588-58708607C0E6}" srcId="{48DEF2FA-CC4E-426E-9EE1-F422F208FD89}" destId="{817F56E1-7E28-4602-ADE2-E536A8C9BBF2}" srcOrd="2" destOrd="0" parTransId="{D04E61B9-4233-4236-A384-BC4644E76F57}" sibTransId="{BC20A274-19DF-4526-AB88-337B71924BAA}"/>
    <dgm:cxn modelId="{597157F1-8FBF-4365-A46C-F7C70DFAB306}" srcId="{4FD78931-862E-44AC-AD06-0B696F7D71E5}" destId="{488A32E6-8AD6-4D22-A1B7-FA1699518D69}" srcOrd="2" destOrd="0" parTransId="{2F2CFD85-FD8E-431B-A751-176CD2273397}" sibTransId="{96E708F3-9499-45D7-AFB7-A9459CC36674}"/>
    <dgm:cxn modelId="{B4C185F2-F8A4-49E6-8AF5-BF4353E494CC}" type="presOf" srcId="{6B0779E8-9F68-4EC6-8A73-4E39AEB3468A}" destId="{028033AF-6227-4F6D-9500-0BB585AD7521}" srcOrd="1" destOrd="1" presId="urn:microsoft.com/office/officeart/2005/8/layout/hProcess4"/>
    <dgm:cxn modelId="{191E5EF7-7317-45C4-8D40-3295C3E9870D}" type="presOf" srcId="{4FD78931-862E-44AC-AD06-0B696F7D71E5}" destId="{20790E93-29DF-4272-9C2C-1CA993374B1C}" srcOrd="0" destOrd="0" presId="urn:microsoft.com/office/officeart/2005/8/layout/hProcess4"/>
    <dgm:cxn modelId="{7BA3DAFB-66FC-4D6E-9D00-92C3C930FB05}" srcId="{4FD78931-862E-44AC-AD06-0B696F7D71E5}" destId="{7FA91F22-2B44-45D0-894E-774E656B8A28}" srcOrd="3" destOrd="0" parTransId="{6B1DAE55-E4DF-45B3-BA4C-934822606E93}" sibTransId="{589A79FB-C9FA-45C3-8D86-54C444543499}"/>
    <dgm:cxn modelId="{E1390F91-6359-431F-B482-F7BCB2E087B3}" type="presParOf" srcId="{80B60515-C634-4AB9-BB0A-F41FB778C210}" destId="{E6DF5971-1C91-449C-AE02-A979DD77FA5B}" srcOrd="0" destOrd="0" presId="urn:microsoft.com/office/officeart/2005/8/layout/hProcess4"/>
    <dgm:cxn modelId="{5EA5882A-C891-41C5-BB3E-094A20E2A673}" type="presParOf" srcId="{80B60515-C634-4AB9-BB0A-F41FB778C210}" destId="{9B8DE52F-BD7C-4B03-A8D3-E06970B08D32}" srcOrd="1" destOrd="0" presId="urn:microsoft.com/office/officeart/2005/8/layout/hProcess4"/>
    <dgm:cxn modelId="{F2188D36-BA69-4B9C-A72D-63E227A4E6A0}" type="presParOf" srcId="{80B60515-C634-4AB9-BB0A-F41FB778C210}" destId="{68967B2F-D57C-49E3-A03B-7956A0AA4BDE}" srcOrd="2" destOrd="0" presId="urn:microsoft.com/office/officeart/2005/8/layout/hProcess4"/>
    <dgm:cxn modelId="{CA624D55-74D2-4FD9-A31E-978B8D346ED0}" type="presParOf" srcId="{68967B2F-D57C-49E3-A03B-7956A0AA4BDE}" destId="{033A8404-119A-43DA-9663-E6D21786D3DA}" srcOrd="0" destOrd="0" presId="urn:microsoft.com/office/officeart/2005/8/layout/hProcess4"/>
    <dgm:cxn modelId="{B1507992-0712-4FC0-90A9-D80AE1CE0981}" type="presParOf" srcId="{033A8404-119A-43DA-9663-E6D21786D3DA}" destId="{075C26D1-A4BA-43B9-B205-8851259D65ED}" srcOrd="0" destOrd="0" presId="urn:microsoft.com/office/officeart/2005/8/layout/hProcess4"/>
    <dgm:cxn modelId="{2895FE29-9842-4DEE-994B-CCAF6404844B}" type="presParOf" srcId="{033A8404-119A-43DA-9663-E6D21786D3DA}" destId="{5237F86B-591D-48FF-A37E-DF1BE45BB1D2}" srcOrd="1" destOrd="0" presId="urn:microsoft.com/office/officeart/2005/8/layout/hProcess4"/>
    <dgm:cxn modelId="{C5A08284-E985-48C2-837D-FE4E47AD2634}" type="presParOf" srcId="{033A8404-119A-43DA-9663-E6D21786D3DA}" destId="{028033AF-6227-4F6D-9500-0BB585AD7521}" srcOrd="2" destOrd="0" presId="urn:microsoft.com/office/officeart/2005/8/layout/hProcess4"/>
    <dgm:cxn modelId="{381414B9-727E-400F-AB68-E8C8649CC459}" type="presParOf" srcId="{033A8404-119A-43DA-9663-E6D21786D3DA}" destId="{20790E93-29DF-4272-9C2C-1CA993374B1C}" srcOrd="3" destOrd="0" presId="urn:microsoft.com/office/officeart/2005/8/layout/hProcess4"/>
    <dgm:cxn modelId="{36B23819-BDD9-4E93-BECF-8B3D77B3CD87}" type="presParOf" srcId="{033A8404-119A-43DA-9663-E6D21786D3DA}" destId="{7C82E82E-A323-4934-B3DA-A24419D864B4}" srcOrd="4" destOrd="0" presId="urn:microsoft.com/office/officeart/2005/8/layout/hProcess4"/>
    <dgm:cxn modelId="{018C076F-8137-457A-9557-0C01919F357F}" type="presParOf" srcId="{68967B2F-D57C-49E3-A03B-7956A0AA4BDE}" destId="{AC8404AD-E215-4666-A32F-4C4D33C0FEFE}" srcOrd="1" destOrd="0" presId="urn:microsoft.com/office/officeart/2005/8/layout/hProcess4"/>
    <dgm:cxn modelId="{3BB6DA49-9BB9-4B1D-89B1-EDC3EFF5C584}" type="presParOf" srcId="{68967B2F-D57C-49E3-A03B-7956A0AA4BDE}" destId="{448F0EA7-D75F-417C-AB1E-7C76A12AADB2}" srcOrd="2" destOrd="0" presId="urn:microsoft.com/office/officeart/2005/8/layout/hProcess4"/>
    <dgm:cxn modelId="{BC6DA50A-28CF-4056-89B8-499EEA32BBEF}" type="presParOf" srcId="{448F0EA7-D75F-417C-AB1E-7C76A12AADB2}" destId="{FFD20E71-8719-4850-B5CD-BF2C05EEF990}" srcOrd="0" destOrd="0" presId="urn:microsoft.com/office/officeart/2005/8/layout/hProcess4"/>
    <dgm:cxn modelId="{F0D17195-770E-4055-91A8-3715A4E6A0B8}" type="presParOf" srcId="{448F0EA7-D75F-417C-AB1E-7C76A12AADB2}" destId="{2393AC7E-F90C-47C0-8299-5939708D952A}" srcOrd="1" destOrd="0" presId="urn:microsoft.com/office/officeart/2005/8/layout/hProcess4"/>
    <dgm:cxn modelId="{9773B97A-9243-498C-A20B-1D5B2BE48BCA}" type="presParOf" srcId="{448F0EA7-D75F-417C-AB1E-7C76A12AADB2}" destId="{E583A9ED-A63A-4F68-A079-9878E0F85B7D}" srcOrd="2" destOrd="0" presId="urn:microsoft.com/office/officeart/2005/8/layout/hProcess4"/>
    <dgm:cxn modelId="{7CB12F6C-0826-4D4E-AAAC-809669743951}" type="presParOf" srcId="{448F0EA7-D75F-417C-AB1E-7C76A12AADB2}" destId="{395745F4-AE4B-4E44-AE93-9A0E247EEB5E}" srcOrd="3" destOrd="0" presId="urn:microsoft.com/office/officeart/2005/8/layout/hProcess4"/>
    <dgm:cxn modelId="{0833FC76-AD50-409E-BD42-F385D03391DB}" type="presParOf" srcId="{448F0EA7-D75F-417C-AB1E-7C76A12AADB2}" destId="{3763FD4F-F283-47EF-96F9-222D3C50E770}" srcOrd="4" destOrd="0" presId="urn:microsoft.com/office/officeart/2005/8/layout/hProcess4"/>
    <dgm:cxn modelId="{78E0780E-FD42-41E3-A9A0-7D201529516C}" type="presParOf" srcId="{68967B2F-D57C-49E3-A03B-7956A0AA4BDE}" destId="{E54300E1-925D-4C6B-9EFA-1C237C7BB9E8}" srcOrd="3" destOrd="0" presId="urn:microsoft.com/office/officeart/2005/8/layout/hProcess4"/>
    <dgm:cxn modelId="{2EA73362-D32E-4702-A8EE-119F3F6E6D08}" type="presParOf" srcId="{68967B2F-D57C-49E3-A03B-7956A0AA4BDE}" destId="{14AD19E0-4790-4A0C-9517-6721D3FBEB86}" srcOrd="4" destOrd="0" presId="urn:microsoft.com/office/officeart/2005/8/layout/hProcess4"/>
    <dgm:cxn modelId="{E10AB3D4-F4E0-48AF-8315-16E15E050A5C}" type="presParOf" srcId="{14AD19E0-4790-4A0C-9517-6721D3FBEB86}" destId="{70B96A74-C5E3-47E5-B2DA-EA9EF14AD41F}" srcOrd="0" destOrd="0" presId="urn:microsoft.com/office/officeart/2005/8/layout/hProcess4"/>
    <dgm:cxn modelId="{52985DB0-07CF-4000-AE14-B3FD19E2ECC4}" type="presParOf" srcId="{14AD19E0-4790-4A0C-9517-6721D3FBEB86}" destId="{D9825A38-C152-4822-B3DF-725B7293B9F2}" srcOrd="1" destOrd="0" presId="urn:microsoft.com/office/officeart/2005/8/layout/hProcess4"/>
    <dgm:cxn modelId="{6A34611B-A13A-44D4-9A40-00ED14D01662}" type="presParOf" srcId="{14AD19E0-4790-4A0C-9517-6721D3FBEB86}" destId="{CBAAA77A-9890-4743-934F-C5E833AF33C8}" srcOrd="2" destOrd="0" presId="urn:microsoft.com/office/officeart/2005/8/layout/hProcess4"/>
    <dgm:cxn modelId="{178CD203-7A2B-4837-9504-ECE35DA0E38D}" type="presParOf" srcId="{14AD19E0-4790-4A0C-9517-6721D3FBEB86}" destId="{FED04973-72E3-452A-8FA1-3D76690C88A9}" srcOrd="3" destOrd="0" presId="urn:microsoft.com/office/officeart/2005/8/layout/hProcess4"/>
    <dgm:cxn modelId="{9528E886-EDAE-4FDE-B0AD-FADD4C92777F}" type="presParOf" srcId="{14AD19E0-4790-4A0C-9517-6721D3FBEB86}" destId="{277A9260-B1C7-492A-AD9D-4E7E9D82E9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FBA2B3-C5F5-4548-817D-B0D0C86A0C4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3320888-7FFB-4246-923A-C03F78385C90}">
      <dgm:prSet phldrT="[Texto]"/>
      <dgm:spPr>
        <a:noFill/>
        <a:ln>
          <a:noFill/>
        </a:ln>
      </dgm:spPr>
      <dgm:t>
        <a:bodyPr/>
        <a:lstStyle/>
        <a:p>
          <a:r>
            <a:rPr lang="pt-PT" err="1">
              <a:solidFill>
                <a:schemeClr val="tx1"/>
              </a:solidFill>
            </a:rPr>
            <a:t>First-Order</a:t>
          </a:r>
          <a:endParaRPr lang="pt-PT">
            <a:solidFill>
              <a:schemeClr val="tx1"/>
            </a:solidFill>
          </a:endParaRPr>
        </a:p>
      </dgm:t>
    </dgm:pt>
    <dgm:pt modelId="{1A8A7597-8801-428D-A888-E905B4DA4DD6}" type="parTrans" cxnId="{347FCDF7-AFBA-43ED-B593-EC3102EF90A9}">
      <dgm:prSet/>
      <dgm:spPr/>
      <dgm:t>
        <a:bodyPr/>
        <a:lstStyle/>
        <a:p>
          <a:endParaRPr lang="pt-PT"/>
        </a:p>
      </dgm:t>
    </dgm:pt>
    <dgm:pt modelId="{3F02F129-4BE5-4CA2-821B-D293E51E367E}" type="sibTrans" cxnId="{347FCDF7-AFBA-43ED-B593-EC3102EF90A9}">
      <dgm:prSet/>
      <dgm:spPr>
        <a:solidFill>
          <a:srgbClr val="64C8EB"/>
        </a:solidFill>
        <a:ln w="28575">
          <a:solidFill>
            <a:srgbClr val="64C8EB"/>
          </a:solidFill>
        </a:ln>
      </dgm:spPr>
      <dgm:t>
        <a:bodyPr/>
        <a:lstStyle/>
        <a:p>
          <a:endParaRPr lang="pt-PT"/>
        </a:p>
      </dgm:t>
    </dgm:pt>
    <dgm:pt modelId="{4E4A0A3F-09F0-4114-9785-D348E8F533CE}">
      <dgm:prSet phldrT="[Texto]"/>
      <dgm:spPr>
        <a:noFill/>
        <a:ln>
          <a:noFill/>
        </a:ln>
      </dgm:spPr>
      <dgm:t>
        <a:bodyPr/>
        <a:lstStyle/>
        <a:p>
          <a:r>
            <a:rPr lang="pt-PT" dirty="0" err="1">
              <a:solidFill>
                <a:schemeClr val="tx1"/>
              </a:solidFill>
            </a:rPr>
            <a:t>Haralick</a:t>
          </a:r>
          <a:endParaRPr lang="pt-PT" dirty="0">
            <a:solidFill>
              <a:schemeClr val="tx1"/>
            </a:solidFill>
          </a:endParaRPr>
        </a:p>
      </dgm:t>
    </dgm:pt>
    <dgm:pt modelId="{022DAF8C-2596-4767-AA7C-DF8FED49C6CA}" type="parTrans" cxnId="{42EDC0E4-4707-43B4-8F40-452193C6B2A7}">
      <dgm:prSet/>
      <dgm:spPr/>
      <dgm:t>
        <a:bodyPr/>
        <a:lstStyle/>
        <a:p>
          <a:endParaRPr lang="pt-PT"/>
        </a:p>
      </dgm:t>
    </dgm:pt>
    <dgm:pt modelId="{31A754E7-93CF-4C42-BC6E-CFE1C0F578AF}" type="sibTrans" cxnId="{42EDC0E4-4707-43B4-8F40-452193C6B2A7}">
      <dgm:prSet/>
      <dgm:spPr/>
      <dgm:t>
        <a:bodyPr/>
        <a:lstStyle/>
        <a:p>
          <a:endParaRPr lang="pt-PT"/>
        </a:p>
      </dgm:t>
    </dgm:pt>
    <dgm:pt modelId="{981AB759-33A4-4A20-94B1-8AC381F0E3C2}">
      <dgm:prSet phldrT="[Texto]"/>
      <dgm:spPr>
        <a:noFill/>
        <a:ln>
          <a:noFill/>
        </a:ln>
      </dgm:spPr>
      <dgm:t>
        <a:bodyPr/>
        <a:lstStyle/>
        <a:p>
          <a:r>
            <a:rPr lang="pt-PT">
              <a:solidFill>
                <a:schemeClr val="tx1"/>
              </a:solidFill>
            </a:rPr>
            <a:t>2D Shape</a:t>
          </a:r>
        </a:p>
      </dgm:t>
    </dgm:pt>
    <dgm:pt modelId="{D551423A-6A9A-42A6-BF37-4C1CBEA1C42E}" type="parTrans" cxnId="{07A471EC-4E8F-4E1C-89BD-232BE4F5B84C}">
      <dgm:prSet/>
      <dgm:spPr/>
      <dgm:t>
        <a:bodyPr/>
        <a:lstStyle/>
        <a:p>
          <a:endParaRPr lang="pt-PT"/>
        </a:p>
      </dgm:t>
    </dgm:pt>
    <dgm:pt modelId="{275D915B-C7CC-4C60-B29B-2150B0D29370}" type="sibTrans" cxnId="{07A471EC-4E8F-4E1C-89BD-232BE4F5B84C}">
      <dgm:prSet/>
      <dgm:spPr/>
      <dgm:t>
        <a:bodyPr/>
        <a:lstStyle/>
        <a:p>
          <a:endParaRPr lang="pt-PT"/>
        </a:p>
      </dgm:t>
    </dgm:pt>
    <dgm:pt modelId="{79DCFD8E-B3C7-44FC-8432-C1063A630DBD}">
      <dgm:prSet phldrT="[Texto]"/>
      <dgm:spPr>
        <a:noFill/>
        <a:ln>
          <a:noFill/>
        </a:ln>
      </dgm:spPr>
      <dgm:t>
        <a:bodyPr/>
        <a:lstStyle/>
        <a:p>
          <a:r>
            <a:rPr lang="pt-PT" err="1">
              <a:solidFill>
                <a:schemeClr val="tx1"/>
              </a:solidFill>
            </a:rPr>
            <a:t>Gabor</a:t>
          </a:r>
          <a:r>
            <a:rPr lang="pt-PT">
              <a:solidFill>
                <a:schemeClr val="tx1"/>
              </a:solidFill>
            </a:rPr>
            <a:t> </a:t>
          </a:r>
          <a:r>
            <a:rPr lang="pt-PT" err="1">
              <a:solidFill>
                <a:schemeClr val="tx1"/>
              </a:solidFill>
            </a:rPr>
            <a:t>Filters</a:t>
          </a:r>
          <a:endParaRPr lang="pt-PT">
            <a:solidFill>
              <a:schemeClr val="tx1"/>
            </a:solidFill>
          </a:endParaRPr>
        </a:p>
      </dgm:t>
    </dgm:pt>
    <dgm:pt modelId="{D90FB5C4-3C9D-416B-9041-6F88F704FB67}" type="parTrans" cxnId="{EE0E4C40-8140-4842-B3DF-ED724F3B211F}">
      <dgm:prSet/>
      <dgm:spPr/>
      <dgm:t>
        <a:bodyPr/>
        <a:lstStyle/>
        <a:p>
          <a:endParaRPr lang="pt-PT"/>
        </a:p>
      </dgm:t>
    </dgm:pt>
    <dgm:pt modelId="{166486CB-DBAD-4D59-BFE9-6795A71EB12D}" type="sibTrans" cxnId="{EE0E4C40-8140-4842-B3DF-ED724F3B211F}">
      <dgm:prSet/>
      <dgm:spPr/>
      <dgm:t>
        <a:bodyPr/>
        <a:lstStyle/>
        <a:p>
          <a:endParaRPr lang="pt-PT"/>
        </a:p>
      </dgm:t>
    </dgm:pt>
    <dgm:pt modelId="{780F1770-135F-42C1-A5CD-235A1C929B23}">
      <dgm:prSet phldrT="[Texto]"/>
      <dgm:spPr>
        <a:noFill/>
        <a:ln>
          <a:noFill/>
        </a:ln>
      </dgm:spPr>
      <dgm:t>
        <a:bodyPr/>
        <a:lstStyle/>
        <a:p>
          <a:r>
            <a:rPr lang="pt-PT" dirty="0" err="1">
              <a:solidFill>
                <a:schemeClr val="tx1"/>
              </a:solidFill>
            </a:rPr>
            <a:t>Histogram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of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Oriented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Gradients</a:t>
          </a:r>
          <a:r>
            <a:rPr lang="pt-PT" dirty="0">
              <a:solidFill>
                <a:schemeClr val="tx1"/>
              </a:solidFill>
            </a:rPr>
            <a:t>*</a:t>
          </a:r>
        </a:p>
      </dgm:t>
    </dgm:pt>
    <dgm:pt modelId="{E674B062-E3D0-46BC-AF58-EC5D46AB0917}" type="parTrans" cxnId="{A6EA4BA3-C7F7-44A9-A975-504EF4F36932}">
      <dgm:prSet/>
      <dgm:spPr/>
      <dgm:t>
        <a:bodyPr/>
        <a:lstStyle/>
        <a:p>
          <a:endParaRPr lang="pt-PT"/>
        </a:p>
      </dgm:t>
    </dgm:pt>
    <dgm:pt modelId="{45247FF6-44BC-437B-81FB-2C8B0A4662CE}" type="sibTrans" cxnId="{A6EA4BA3-C7F7-44A9-A975-504EF4F36932}">
      <dgm:prSet/>
      <dgm:spPr/>
      <dgm:t>
        <a:bodyPr/>
        <a:lstStyle/>
        <a:p>
          <a:endParaRPr lang="pt-PT"/>
        </a:p>
      </dgm:t>
    </dgm:pt>
    <dgm:pt modelId="{0E548D74-B18B-4397-910D-2876908D9C80}">
      <dgm:prSet phldrT="[Texto]"/>
      <dgm:spPr>
        <a:noFill/>
        <a:ln>
          <a:noFill/>
        </a:ln>
      </dgm:spPr>
      <dgm:t>
        <a:bodyPr/>
        <a:lstStyle/>
        <a:p>
          <a:r>
            <a:rPr lang="pt-PT">
              <a:solidFill>
                <a:schemeClr val="tx1"/>
              </a:solidFill>
            </a:rPr>
            <a:t>Local </a:t>
          </a:r>
          <a:r>
            <a:rPr lang="pt-PT" err="1">
              <a:solidFill>
                <a:schemeClr val="tx1"/>
              </a:solidFill>
            </a:rPr>
            <a:t>Binary</a:t>
          </a:r>
          <a:r>
            <a:rPr lang="pt-PT">
              <a:solidFill>
                <a:schemeClr val="tx1"/>
              </a:solidFill>
            </a:rPr>
            <a:t> </a:t>
          </a:r>
          <a:r>
            <a:rPr lang="pt-PT" err="1">
              <a:solidFill>
                <a:schemeClr val="tx1"/>
              </a:solidFill>
            </a:rPr>
            <a:t>Pattern</a:t>
          </a:r>
          <a:endParaRPr lang="pt-PT">
            <a:solidFill>
              <a:schemeClr val="tx1"/>
            </a:solidFill>
          </a:endParaRPr>
        </a:p>
      </dgm:t>
    </dgm:pt>
    <dgm:pt modelId="{59FEF41B-C2CF-49AF-90D6-794C15342191}" type="parTrans" cxnId="{E8EFD43A-6CFD-4390-8496-66C092AFFEB2}">
      <dgm:prSet/>
      <dgm:spPr/>
      <dgm:t>
        <a:bodyPr/>
        <a:lstStyle/>
        <a:p>
          <a:endParaRPr lang="pt-PT"/>
        </a:p>
      </dgm:t>
    </dgm:pt>
    <dgm:pt modelId="{1E42448C-9553-4578-8A13-E5EBDF4E7960}" type="sibTrans" cxnId="{E8EFD43A-6CFD-4390-8496-66C092AFFEB2}">
      <dgm:prSet/>
      <dgm:spPr/>
      <dgm:t>
        <a:bodyPr/>
        <a:lstStyle/>
        <a:p>
          <a:endParaRPr lang="pt-PT"/>
        </a:p>
      </dgm:t>
    </dgm:pt>
    <dgm:pt modelId="{3ED57F32-AF36-4273-B9DC-A1B66E39AC19}" type="pres">
      <dgm:prSet presAssocID="{BFFBA2B3-C5F5-4548-817D-B0D0C86A0C4D}" presName="Name0" presStyleCnt="0">
        <dgm:presLayoutVars>
          <dgm:chMax val="7"/>
          <dgm:chPref val="7"/>
          <dgm:dir/>
        </dgm:presLayoutVars>
      </dgm:prSet>
      <dgm:spPr/>
    </dgm:pt>
    <dgm:pt modelId="{979265DB-D4B9-4D00-A6BD-1C87B367A7B1}" type="pres">
      <dgm:prSet presAssocID="{BFFBA2B3-C5F5-4548-817D-B0D0C86A0C4D}" presName="Name1" presStyleCnt="0"/>
      <dgm:spPr/>
    </dgm:pt>
    <dgm:pt modelId="{0FD44A59-065B-4289-882F-C9B4BEA46755}" type="pres">
      <dgm:prSet presAssocID="{BFFBA2B3-C5F5-4548-817D-B0D0C86A0C4D}" presName="cycle" presStyleCnt="0"/>
      <dgm:spPr/>
    </dgm:pt>
    <dgm:pt modelId="{50B19D85-2043-4F90-84FB-8D69E1C6F756}" type="pres">
      <dgm:prSet presAssocID="{BFFBA2B3-C5F5-4548-817D-B0D0C86A0C4D}" presName="srcNode" presStyleLbl="node1" presStyleIdx="0" presStyleCnt="6"/>
      <dgm:spPr/>
    </dgm:pt>
    <dgm:pt modelId="{9F2B8252-DCC1-4775-A52A-528C7E1CD2FE}" type="pres">
      <dgm:prSet presAssocID="{BFFBA2B3-C5F5-4548-817D-B0D0C86A0C4D}" presName="conn" presStyleLbl="parChTrans1D2" presStyleIdx="0" presStyleCnt="1" custLinFactNeighborX="-10057"/>
      <dgm:spPr/>
    </dgm:pt>
    <dgm:pt modelId="{F6A6D50F-58F7-449B-8BD9-B38753256AF0}" type="pres">
      <dgm:prSet presAssocID="{BFFBA2B3-C5F5-4548-817D-B0D0C86A0C4D}" presName="extraNode" presStyleLbl="node1" presStyleIdx="0" presStyleCnt="6"/>
      <dgm:spPr/>
    </dgm:pt>
    <dgm:pt modelId="{C1E8BF28-5A5C-4D2A-B601-B75F739C4F84}" type="pres">
      <dgm:prSet presAssocID="{BFFBA2B3-C5F5-4548-817D-B0D0C86A0C4D}" presName="dstNode" presStyleLbl="node1" presStyleIdx="0" presStyleCnt="6"/>
      <dgm:spPr/>
    </dgm:pt>
    <dgm:pt modelId="{E7F1E80C-9495-4863-A21B-373AC5261984}" type="pres">
      <dgm:prSet presAssocID="{B3320888-7FFB-4246-923A-C03F78385C90}" presName="text_1" presStyleLbl="node1" presStyleIdx="0" presStyleCnt="6">
        <dgm:presLayoutVars>
          <dgm:bulletEnabled val="1"/>
        </dgm:presLayoutVars>
      </dgm:prSet>
      <dgm:spPr/>
    </dgm:pt>
    <dgm:pt modelId="{8E8A11E2-AEF8-488B-A0F7-844DD7145274}" type="pres">
      <dgm:prSet presAssocID="{B3320888-7FFB-4246-923A-C03F78385C90}" presName="accent_1" presStyleCnt="0"/>
      <dgm:spPr/>
    </dgm:pt>
    <dgm:pt modelId="{21A6A810-AE4A-4913-A150-A9C04C4CBC20}" type="pres">
      <dgm:prSet presAssocID="{B3320888-7FFB-4246-923A-C03F78385C90}" presName="accentRepeatNode" presStyleLbl="solidFgAcc1" presStyleIdx="0" presStyleCnt="6" custScaleX="37740" custScaleY="37740"/>
      <dgm:spPr>
        <a:solidFill>
          <a:srgbClr val="0091BE"/>
        </a:solidFill>
      </dgm:spPr>
    </dgm:pt>
    <dgm:pt modelId="{A0ADE7E9-23F0-47C7-81C3-F3F55322601F}" type="pres">
      <dgm:prSet presAssocID="{4E4A0A3F-09F0-4114-9785-D348E8F533CE}" presName="text_2" presStyleLbl="node1" presStyleIdx="1" presStyleCnt="6">
        <dgm:presLayoutVars>
          <dgm:bulletEnabled val="1"/>
        </dgm:presLayoutVars>
      </dgm:prSet>
      <dgm:spPr/>
    </dgm:pt>
    <dgm:pt modelId="{3F8F9A1B-537B-41F9-BB29-D129BE0FB092}" type="pres">
      <dgm:prSet presAssocID="{4E4A0A3F-09F0-4114-9785-D348E8F533CE}" presName="accent_2" presStyleCnt="0"/>
      <dgm:spPr/>
    </dgm:pt>
    <dgm:pt modelId="{DCA6B42D-1AC5-4DD4-B356-95A4A5DB4A10}" type="pres">
      <dgm:prSet presAssocID="{4E4A0A3F-09F0-4114-9785-D348E8F533CE}" presName="accentRepeatNode" presStyleLbl="solidFgAcc1" presStyleIdx="1" presStyleCnt="6" custScaleX="37740" custScaleY="37740"/>
      <dgm:spPr>
        <a:solidFill>
          <a:srgbClr val="0091BE"/>
        </a:solidFill>
      </dgm:spPr>
    </dgm:pt>
    <dgm:pt modelId="{F7DF4453-AE44-4B5D-AEE8-2FB9928AA40B}" type="pres">
      <dgm:prSet presAssocID="{981AB759-33A4-4A20-94B1-8AC381F0E3C2}" presName="text_3" presStyleLbl="node1" presStyleIdx="2" presStyleCnt="6">
        <dgm:presLayoutVars>
          <dgm:bulletEnabled val="1"/>
        </dgm:presLayoutVars>
      </dgm:prSet>
      <dgm:spPr/>
    </dgm:pt>
    <dgm:pt modelId="{4765356D-A264-4E10-9475-0ED6D2BB8360}" type="pres">
      <dgm:prSet presAssocID="{981AB759-33A4-4A20-94B1-8AC381F0E3C2}" presName="accent_3" presStyleCnt="0"/>
      <dgm:spPr/>
    </dgm:pt>
    <dgm:pt modelId="{00F4351D-AD62-4CB2-A1F2-4B789A81D222}" type="pres">
      <dgm:prSet presAssocID="{981AB759-33A4-4A20-94B1-8AC381F0E3C2}" presName="accentRepeatNode" presStyleLbl="solidFgAcc1" presStyleIdx="2" presStyleCnt="6" custScaleX="37740" custScaleY="37740"/>
      <dgm:spPr>
        <a:solidFill>
          <a:srgbClr val="0091BE"/>
        </a:solidFill>
      </dgm:spPr>
    </dgm:pt>
    <dgm:pt modelId="{8C60BFE7-13DF-44A9-A340-99B96244C2BF}" type="pres">
      <dgm:prSet presAssocID="{780F1770-135F-42C1-A5CD-235A1C929B23}" presName="text_4" presStyleLbl="node1" presStyleIdx="3" presStyleCnt="6">
        <dgm:presLayoutVars>
          <dgm:bulletEnabled val="1"/>
        </dgm:presLayoutVars>
      </dgm:prSet>
      <dgm:spPr/>
    </dgm:pt>
    <dgm:pt modelId="{FA7030D3-DCC9-407F-B380-6F678507A256}" type="pres">
      <dgm:prSet presAssocID="{780F1770-135F-42C1-A5CD-235A1C929B23}" presName="accent_4" presStyleCnt="0"/>
      <dgm:spPr/>
    </dgm:pt>
    <dgm:pt modelId="{E4901A4B-3C01-4229-BD62-A3ED2986F9A2}" type="pres">
      <dgm:prSet presAssocID="{780F1770-135F-42C1-A5CD-235A1C929B23}" presName="accentRepeatNode" presStyleLbl="solidFgAcc1" presStyleIdx="3" presStyleCnt="6" custScaleX="37740" custScaleY="37740"/>
      <dgm:spPr>
        <a:solidFill>
          <a:srgbClr val="0091BE"/>
        </a:solidFill>
      </dgm:spPr>
    </dgm:pt>
    <dgm:pt modelId="{F8C8108D-A828-400F-8D8D-8B45F4FC87CF}" type="pres">
      <dgm:prSet presAssocID="{0E548D74-B18B-4397-910D-2876908D9C80}" presName="text_5" presStyleLbl="node1" presStyleIdx="4" presStyleCnt="6">
        <dgm:presLayoutVars>
          <dgm:bulletEnabled val="1"/>
        </dgm:presLayoutVars>
      </dgm:prSet>
      <dgm:spPr/>
    </dgm:pt>
    <dgm:pt modelId="{FA37C3C7-8A08-4E2B-95BE-D0C964DCC3CB}" type="pres">
      <dgm:prSet presAssocID="{0E548D74-B18B-4397-910D-2876908D9C80}" presName="accent_5" presStyleCnt="0"/>
      <dgm:spPr/>
    </dgm:pt>
    <dgm:pt modelId="{5475A3FC-5F70-41F6-B5E9-06B8FFB9C3C8}" type="pres">
      <dgm:prSet presAssocID="{0E548D74-B18B-4397-910D-2876908D9C80}" presName="accentRepeatNode" presStyleLbl="solidFgAcc1" presStyleIdx="4" presStyleCnt="6" custScaleX="37740" custScaleY="37740"/>
      <dgm:spPr>
        <a:solidFill>
          <a:srgbClr val="0091BE"/>
        </a:solidFill>
      </dgm:spPr>
    </dgm:pt>
    <dgm:pt modelId="{F7AD99B8-2D64-468E-AE1A-DFEE8065B99D}" type="pres">
      <dgm:prSet presAssocID="{79DCFD8E-B3C7-44FC-8432-C1063A630DBD}" presName="text_6" presStyleLbl="node1" presStyleIdx="5" presStyleCnt="6">
        <dgm:presLayoutVars>
          <dgm:bulletEnabled val="1"/>
        </dgm:presLayoutVars>
      </dgm:prSet>
      <dgm:spPr/>
    </dgm:pt>
    <dgm:pt modelId="{91B80D9B-8ACD-4D9A-AAB9-D7CA3B901809}" type="pres">
      <dgm:prSet presAssocID="{79DCFD8E-B3C7-44FC-8432-C1063A630DBD}" presName="accent_6" presStyleCnt="0"/>
      <dgm:spPr/>
    </dgm:pt>
    <dgm:pt modelId="{0ACF5283-F1DB-4E40-95B4-AC55CED5A722}" type="pres">
      <dgm:prSet presAssocID="{79DCFD8E-B3C7-44FC-8432-C1063A630DBD}" presName="accentRepeatNode" presStyleLbl="solidFgAcc1" presStyleIdx="5" presStyleCnt="6" custScaleX="37740" custScaleY="37740"/>
      <dgm:spPr>
        <a:solidFill>
          <a:srgbClr val="0091BE"/>
        </a:solidFill>
      </dgm:spPr>
    </dgm:pt>
  </dgm:ptLst>
  <dgm:cxnLst>
    <dgm:cxn modelId="{654F7427-086C-4818-BDED-0F000337FEB0}" type="presOf" srcId="{B3320888-7FFB-4246-923A-C03F78385C90}" destId="{E7F1E80C-9495-4863-A21B-373AC5261984}" srcOrd="0" destOrd="0" presId="urn:microsoft.com/office/officeart/2008/layout/VerticalCurvedList"/>
    <dgm:cxn modelId="{C78F5539-2B07-4493-B189-CB46EE7E3635}" type="presOf" srcId="{3F02F129-4BE5-4CA2-821B-D293E51E367E}" destId="{9F2B8252-DCC1-4775-A52A-528C7E1CD2FE}" srcOrd="0" destOrd="0" presId="urn:microsoft.com/office/officeart/2008/layout/VerticalCurvedList"/>
    <dgm:cxn modelId="{E8EFD43A-6CFD-4390-8496-66C092AFFEB2}" srcId="{BFFBA2B3-C5F5-4548-817D-B0D0C86A0C4D}" destId="{0E548D74-B18B-4397-910D-2876908D9C80}" srcOrd="4" destOrd="0" parTransId="{59FEF41B-C2CF-49AF-90D6-794C15342191}" sibTransId="{1E42448C-9553-4578-8A13-E5EBDF4E7960}"/>
    <dgm:cxn modelId="{EE0E4C40-8140-4842-B3DF-ED724F3B211F}" srcId="{BFFBA2B3-C5F5-4548-817D-B0D0C86A0C4D}" destId="{79DCFD8E-B3C7-44FC-8432-C1063A630DBD}" srcOrd="5" destOrd="0" parTransId="{D90FB5C4-3C9D-416B-9041-6F88F704FB67}" sibTransId="{166486CB-DBAD-4D59-BFE9-6795A71EB12D}"/>
    <dgm:cxn modelId="{F7690F66-08AB-42DB-9D87-4C3E3710DFE0}" type="presOf" srcId="{981AB759-33A4-4A20-94B1-8AC381F0E3C2}" destId="{F7DF4453-AE44-4B5D-AEE8-2FB9928AA40B}" srcOrd="0" destOrd="0" presId="urn:microsoft.com/office/officeart/2008/layout/VerticalCurvedList"/>
    <dgm:cxn modelId="{20843794-BB01-4FB5-9E60-53F47FC1956A}" type="presOf" srcId="{BFFBA2B3-C5F5-4548-817D-B0D0C86A0C4D}" destId="{3ED57F32-AF36-4273-B9DC-A1B66E39AC19}" srcOrd="0" destOrd="0" presId="urn:microsoft.com/office/officeart/2008/layout/VerticalCurvedList"/>
    <dgm:cxn modelId="{4A185695-021A-4EFF-AE69-634914CDC642}" type="presOf" srcId="{780F1770-135F-42C1-A5CD-235A1C929B23}" destId="{8C60BFE7-13DF-44A9-A340-99B96244C2BF}" srcOrd="0" destOrd="0" presId="urn:microsoft.com/office/officeart/2008/layout/VerticalCurvedList"/>
    <dgm:cxn modelId="{A6EA4BA3-C7F7-44A9-A975-504EF4F36932}" srcId="{BFFBA2B3-C5F5-4548-817D-B0D0C86A0C4D}" destId="{780F1770-135F-42C1-A5CD-235A1C929B23}" srcOrd="3" destOrd="0" parTransId="{E674B062-E3D0-46BC-AF58-EC5D46AB0917}" sibTransId="{45247FF6-44BC-437B-81FB-2C8B0A4662CE}"/>
    <dgm:cxn modelId="{385A47AA-1753-4161-89CF-A77C8FA97FF7}" type="presOf" srcId="{0E548D74-B18B-4397-910D-2876908D9C80}" destId="{F8C8108D-A828-400F-8D8D-8B45F4FC87CF}" srcOrd="0" destOrd="0" presId="urn:microsoft.com/office/officeart/2008/layout/VerticalCurvedList"/>
    <dgm:cxn modelId="{D03534CD-B4C3-49D2-BEF4-B41A2EB586EE}" type="presOf" srcId="{79DCFD8E-B3C7-44FC-8432-C1063A630DBD}" destId="{F7AD99B8-2D64-468E-AE1A-DFEE8065B99D}" srcOrd="0" destOrd="0" presId="urn:microsoft.com/office/officeart/2008/layout/VerticalCurvedList"/>
    <dgm:cxn modelId="{B9035CCE-4448-46E0-9C43-422D61A0BEF3}" type="presOf" srcId="{4E4A0A3F-09F0-4114-9785-D348E8F533CE}" destId="{A0ADE7E9-23F0-47C7-81C3-F3F55322601F}" srcOrd="0" destOrd="0" presId="urn:microsoft.com/office/officeart/2008/layout/VerticalCurvedList"/>
    <dgm:cxn modelId="{42EDC0E4-4707-43B4-8F40-452193C6B2A7}" srcId="{BFFBA2B3-C5F5-4548-817D-B0D0C86A0C4D}" destId="{4E4A0A3F-09F0-4114-9785-D348E8F533CE}" srcOrd="1" destOrd="0" parTransId="{022DAF8C-2596-4767-AA7C-DF8FED49C6CA}" sibTransId="{31A754E7-93CF-4C42-BC6E-CFE1C0F578AF}"/>
    <dgm:cxn modelId="{07A471EC-4E8F-4E1C-89BD-232BE4F5B84C}" srcId="{BFFBA2B3-C5F5-4548-817D-B0D0C86A0C4D}" destId="{981AB759-33A4-4A20-94B1-8AC381F0E3C2}" srcOrd="2" destOrd="0" parTransId="{D551423A-6A9A-42A6-BF37-4C1CBEA1C42E}" sibTransId="{275D915B-C7CC-4C60-B29B-2150B0D29370}"/>
    <dgm:cxn modelId="{347FCDF7-AFBA-43ED-B593-EC3102EF90A9}" srcId="{BFFBA2B3-C5F5-4548-817D-B0D0C86A0C4D}" destId="{B3320888-7FFB-4246-923A-C03F78385C90}" srcOrd="0" destOrd="0" parTransId="{1A8A7597-8801-428D-A888-E905B4DA4DD6}" sibTransId="{3F02F129-4BE5-4CA2-821B-D293E51E367E}"/>
    <dgm:cxn modelId="{FAF5FBD7-9E1B-4D7D-991B-714581E86219}" type="presParOf" srcId="{3ED57F32-AF36-4273-B9DC-A1B66E39AC19}" destId="{979265DB-D4B9-4D00-A6BD-1C87B367A7B1}" srcOrd="0" destOrd="0" presId="urn:microsoft.com/office/officeart/2008/layout/VerticalCurvedList"/>
    <dgm:cxn modelId="{374E9080-CD1A-42D5-AEFA-BE37C7D1D79E}" type="presParOf" srcId="{979265DB-D4B9-4D00-A6BD-1C87B367A7B1}" destId="{0FD44A59-065B-4289-882F-C9B4BEA46755}" srcOrd="0" destOrd="0" presId="urn:microsoft.com/office/officeart/2008/layout/VerticalCurvedList"/>
    <dgm:cxn modelId="{E02E7FFB-C5C8-40F6-9DFC-4412F6FB105F}" type="presParOf" srcId="{0FD44A59-065B-4289-882F-C9B4BEA46755}" destId="{50B19D85-2043-4F90-84FB-8D69E1C6F756}" srcOrd="0" destOrd="0" presId="urn:microsoft.com/office/officeart/2008/layout/VerticalCurvedList"/>
    <dgm:cxn modelId="{69B11B5D-0EED-4C2E-8973-DE0F98897F50}" type="presParOf" srcId="{0FD44A59-065B-4289-882F-C9B4BEA46755}" destId="{9F2B8252-DCC1-4775-A52A-528C7E1CD2FE}" srcOrd="1" destOrd="0" presId="urn:microsoft.com/office/officeart/2008/layout/VerticalCurvedList"/>
    <dgm:cxn modelId="{449D262C-B3C0-4990-893D-468EBFEE58D4}" type="presParOf" srcId="{0FD44A59-065B-4289-882F-C9B4BEA46755}" destId="{F6A6D50F-58F7-449B-8BD9-B38753256AF0}" srcOrd="2" destOrd="0" presId="urn:microsoft.com/office/officeart/2008/layout/VerticalCurvedList"/>
    <dgm:cxn modelId="{D3E8F051-036B-433A-89BC-A006D249E558}" type="presParOf" srcId="{0FD44A59-065B-4289-882F-C9B4BEA46755}" destId="{C1E8BF28-5A5C-4D2A-B601-B75F739C4F84}" srcOrd="3" destOrd="0" presId="urn:microsoft.com/office/officeart/2008/layout/VerticalCurvedList"/>
    <dgm:cxn modelId="{5981CE1E-0560-4E5B-96EF-1A1FC73126DE}" type="presParOf" srcId="{979265DB-D4B9-4D00-A6BD-1C87B367A7B1}" destId="{E7F1E80C-9495-4863-A21B-373AC5261984}" srcOrd="1" destOrd="0" presId="urn:microsoft.com/office/officeart/2008/layout/VerticalCurvedList"/>
    <dgm:cxn modelId="{D25ECD31-B978-480B-944A-CB65DC6AF712}" type="presParOf" srcId="{979265DB-D4B9-4D00-A6BD-1C87B367A7B1}" destId="{8E8A11E2-AEF8-488B-A0F7-844DD7145274}" srcOrd="2" destOrd="0" presId="urn:microsoft.com/office/officeart/2008/layout/VerticalCurvedList"/>
    <dgm:cxn modelId="{1FBA4285-32D0-43BE-867D-486E2524E73E}" type="presParOf" srcId="{8E8A11E2-AEF8-488B-A0F7-844DD7145274}" destId="{21A6A810-AE4A-4913-A150-A9C04C4CBC20}" srcOrd="0" destOrd="0" presId="urn:microsoft.com/office/officeart/2008/layout/VerticalCurvedList"/>
    <dgm:cxn modelId="{BB11C6BB-E267-42FE-B48A-534F318727D7}" type="presParOf" srcId="{979265DB-D4B9-4D00-A6BD-1C87B367A7B1}" destId="{A0ADE7E9-23F0-47C7-81C3-F3F55322601F}" srcOrd="3" destOrd="0" presId="urn:microsoft.com/office/officeart/2008/layout/VerticalCurvedList"/>
    <dgm:cxn modelId="{96053A4E-BE3F-4E65-8948-A0F47B8BE27A}" type="presParOf" srcId="{979265DB-D4B9-4D00-A6BD-1C87B367A7B1}" destId="{3F8F9A1B-537B-41F9-BB29-D129BE0FB092}" srcOrd="4" destOrd="0" presId="urn:microsoft.com/office/officeart/2008/layout/VerticalCurvedList"/>
    <dgm:cxn modelId="{7CBE9723-9889-4A12-B1B5-4E70DC946FC7}" type="presParOf" srcId="{3F8F9A1B-537B-41F9-BB29-D129BE0FB092}" destId="{DCA6B42D-1AC5-4DD4-B356-95A4A5DB4A10}" srcOrd="0" destOrd="0" presId="urn:microsoft.com/office/officeart/2008/layout/VerticalCurvedList"/>
    <dgm:cxn modelId="{47C802B0-C377-4E1F-9DF7-6EAFE37BA5C4}" type="presParOf" srcId="{979265DB-D4B9-4D00-A6BD-1C87B367A7B1}" destId="{F7DF4453-AE44-4B5D-AEE8-2FB9928AA40B}" srcOrd="5" destOrd="0" presId="urn:microsoft.com/office/officeart/2008/layout/VerticalCurvedList"/>
    <dgm:cxn modelId="{8079DBDB-001D-4AA5-9076-DB179AAC3997}" type="presParOf" srcId="{979265DB-D4B9-4D00-A6BD-1C87B367A7B1}" destId="{4765356D-A264-4E10-9475-0ED6D2BB8360}" srcOrd="6" destOrd="0" presId="urn:microsoft.com/office/officeart/2008/layout/VerticalCurvedList"/>
    <dgm:cxn modelId="{430A8658-0EF3-487C-B50F-2A49BA5E0E8A}" type="presParOf" srcId="{4765356D-A264-4E10-9475-0ED6D2BB8360}" destId="{00F4351D-AD62-4CB2-A1F2-4B789A81D222}" srcOrd="0" destOrd="0" presId="urn:microsoft.com/office/officeart/2008/layout/VerticalCurvedList"/>
    <dgm:cxn modelId="{DA0DDC1D-CD33-454B-805F-7492B2F010B9}" type="presParOf" srcId="{979265DB-D4B9-4D00-A6BD-1C87B367A7B1}" destId="{8C60BFE7-13DF-44A9-A340-99B96244C2BF}" srcOrd="7" destOrd="0" presId="urn:microsoft.com/office/officeart/2008/layout/VerticalCurvedList"/>
    <dgm:cxn modelId="{4CC14A14-B8AF-4AFB-AE21-854DE6897F24}" type="presParOf" srcId="{979265DB-D4B9-4D00-A6BD-1C87B367A7B1}" destId="{FA7030D3-DCC9-407F-B380-6F678507A256}" srcOrd="8" destOrd="0" presId="urn:microsoft.com/office/officeart/2008/layout/VerticalCurvedList"/>
    <dgm:cxn modelId="{101625B2-E6C0-495A-85DE-65C698BB77ED}" type="presParOf" srcId="{FA7030D3-DCC9-407F-B380-6F678507A256}" destId="{E4901A4B-3C01-4229-BD62-A3ED2986F9A2}" srcOrd="0" destOrd="0" presId="urn:microsoft.com/office/officeart/2008/layout/VerticalCurvedList"/>
    <dgm:cxn modelId="{9D8A4B46-8F95-414A-AAB8-C0522B0195D2}" type="presParOf" srcId="{979265DB-D4B9-4D00-A6BD-1C87B367A7B1}" destId="{F8C8108D-A828-400F-8D8D-8B45F4FC87CF}" srcOrd="9" destOrd="0" presId="urn:microsoft.com/office/officeart/2008/layout/VerticalCurvedList"/>
    <dgm:cxn modelId="{C868479E-BEEC-4D00-9B71-7520F4B117F8}" type="presParOf" srcId="{979265DB-D4B9-4D00-A6BD-1C87B367A7B1}" destId="{FA37C3C7-8A08-4E2B-95BE-D0C964DCC3CB}" srcOrd="10" destOrd="0" presId="urn:microsoft.com/office/officeart/2008/layout/VerticalCurvedList"/>
    <dgm:cxn modelId="{A451E4E1-5523-4B93-91D3-4E6A2A2F518C}" type="presParOf" srcId="{FA37C3C7-8A08-4E2B-95BE-D0C964DCC3CB}" destId="{5475A3FC-5F70-41F6-B5E9-06B8FFB9C3C8}" srcOrd="0" destOrd="0" presId="urn:microsoft.com/office/officeart/2008/layout/VerticalCurvedList"/>
    <dgm:cxn modelId="{604AB1BF-C042-4114-A305-C5FB80FFA70E}" type="presParOf" srcId="{979265DB-D4B9-4D00-A6BD-1C87B367A7B1}" destId="{F7AD99B8-2D64-468E-AE1A-DFEE8065B99D}" srcOrd="11" destOrd="0" presId="urn:microsoft.com/office/officeart/2008/layout/VerticalCurvedList"/>
    <dgm:cxn modelId="{460B1052-1249-4590-BCE8-EE1CE8D9BB4C}" type="presParOf" srcId="{979265DB-D4B9-4D00-A6BD-1C87B367A7B1}" destId="{91B80D9B-8ACD-4D9A-AAB9-D7CA3B901809}" srcOrd="12" destOrd="0" presId="urn:microsoft.com/office/officeart/2008/layout/VerticalCurvedList"/>
    <dgm:cxn modelId="{3C4E2D27-035E-45F7-A43D-68516ABF3079}" type="presParOf" srcId="{91B80D9B-8ACD-4D9A-AAB9-D7CA3B901809}" destId="{0ACF5283-F1DB-4E40-95B4-AC55CED5A7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FBA2B3-C5F5-4548-817D-B0D0C86A0C4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3320888-7FFB-4246-923A-C03F78385C90}">
      <dgm:prSet phldrT="[Texto]"/>
      <dgm:spPr>
        <a:noFill/>
        <a:ln>
          <a:noFill/>
        </a:ln>
      </dgm:spPr>
      <dgm:t>
        <a:bodyPr/>
        <a:lstStyle/>
        <a:p>
          <a:r>
            <a:rPr lang="pt-PT" dirty="0" err="1">
              <a:solidFill>
                <a:schemeClr val="tx1"/>
              </a:solidFill>
            </a:rPr>
            <a:t>First-Order</a:t>
          </a:r>
          <a:endParaRPr lang="pt-PT" dirty="0">
            <a:solidFill>
              <a:schemeClr val="tx1"/>
            </a:solidFill>
          </a:endParaRPr>
        </a:p>
      </dgm:t>
    </dgm:pt>
    <dgm:pt modelId="{1A8A7597-8801-428D-A888-E905B4DA4DD6}" type="parTrans" cxnId="{347FCDF7-AFBA-43ED-B593-EC3102EF90A9}">
      <dgm:prSet/>
      <dgm:spPr/>
      <dgm:t>
        <a:bodyPr/>
        <a:lstStyle/>
        <a:p>
          <a:endParaRPr lang="pt-PT"/>
        </a:p>
      </dgm:t>
    </dgm:pt>
    <dgm:pt modelId="{3F02F129-4BE5-4CA2-821B-D293E51E367E}" type="sibTrans" cxnId="{347FCDF7-AFBA-43ED-B593-EC3102EF90A9}">
      <dgm:prSet/>
      <dgm:spPr>
        <a:solidFill>
          <a:srgbClr val="64C8EB"/>
        </a:solidFill>
        <a:ln w="28575">
          <a:solidFill>
            <a:srgbClr val="64C8EB"/>
          </a:solidFill>
        </a:ln>
      </dgm:spPr>
      <dgm:t>
        <a:bodyPr/>
        <a:lstStyle/>
        <a:p>
          <a:endParaRPr lang="pt-PT"/>
        </a:p>
      </dgm:t>
    </dgm:pt>
    <dgm:pt modelId="{4E4A0A3F-09F0-4114-9785-D348E8F533CE}">
      <dgm:prSet phldrT="[Texto]"/>
      <dgm:spPr>
        <a:noFill/>
        <a:ln>
          <a:noFill/>
        </a:ln>
      </dgm:spPr>
      <dgm:t>
        <a:bodyPr/>
        <a:lstStyle/>
        <a:p>
          <a:r>
            <a:rPr lang="pt-PT" err="1">
              <a:solidFill>
                <a:schemeClr val="tx1"/>
              </a:solidFill>
            </a:rPr>
            <a:t>Haralick</a:t>
          </a:r>
          <a:endParaRPr lang="pt-PT">
            <a:solidFill>
              <a:schemeClr val="tx1"/>
            </a:solidFill>
          </a:endParaRPr>
        </a:p>
      </dgm:t>
    </dgm:pt>
    <dgm:pt modelId="{022DAF8C-2596-4767-AA7C-DF8FED49C6CA}" type="parTrans" cxnId="{42EDC0E4-4707-43B4-8F40-452193C6B2A7}">
      <dgm:prSet/>
      <dgm:spPr/>
      <dgm:t>
        <a:bodyPr/>
        <a:lstStyle/>
        <a:p>
          <a:endParaRPr lang="pt-PT"/>
        </a:p>
      </dgm:t>
    </dgm:pt>
    <dgm:pt modelId="{31A754E7-93CF-4C42-BC6E-CFE1C0F578AF}" type="sibTrans" cxnId="{42EDC0E4-4707-43B4-8F40-452193C6B2A7}">
      <dgm:prSet/>
      <dgm:spPr/>
      <dgm:t>
        <a:bodyPr/>
        <a:lstStyle/>
        <a:p>
          <a:endParaRPr lang="pt-PT"/>
        </a:p>
      </dgm:t>
    </dgm:pt>
    <dgm:pt modelId="{981AB759-33A4-4A20-94B1-8AC381F0E3C2}">
      <dgm:prSet phldrT="[Texto]"/>
      <dgm:spPr>
        <a:noFill/>
        <a:ln>
          <a:noFill/>
        </a:ln>
      </dgm:spPr>
      <dgm:t>
        <a:bodyPr/>
        <a:lstStyle/>
        <a:p>
          <a:r>
            <a:rPr lang="pt-PT">
              <a:solidFill>
                <a:schemeClr val="tx1"/>
              </a:solidFill>
            </a:rPr>
            <a:t>2D Shape</a:t>
          </a:r>
        </a:p>
      </dgm:t>
    </dgm:pt>
    <dgm:pt modelId="{D551423A-6A9A-42A6-BF37-4C1CBEA1C42E}" type="parTrans" cxnId="{07A471EC-4E8F-4E1C-89BD-232BE4F5B84C}">
      <dgm:prSet/>
      <dgm:spPr/>
      <dgm:t>
        <a:bodyPr/>
        <a:lstStyle/>
        <a:p>
          <a:endParaRPr lang="pt-PT"/>
        </a:p>
      </dgm:t>
    </dgm:pt>
    <dgm:pt modelId="{275D915B-C7CC-4C60-B29B-2150B0D29370}" type="sibTrans" cxnId="{07A471EC-4E8F-4E1C-89BD-232BE4F5B84C}">
      <dgm:prSet/>
      <dgm:spPr/>
      <dgm:t>
        <a:bodyPr/>
        <a:lstStyle/>
        <a:p>
          <a:endParaRPr lang="pt-PT"/>
        </a:p>
      </dgm:t>
    </dgm:pt>
    <dgm:pt modelId="{79DCFD8E-B3C7-44FC-8432-C1063A630DBD}">
      <dgm:prSet phldrT="[Texto]"/>
      <dgm:spPr>
        <a:noFill/>
        <a:ln>
          <a:noFill/>
        </a:ln>
      </dgm:spPr>
      <dgm:t>
        <a:bodyPr/>
        <a:lstStyle/>
        <a:p>
          <a:r>
            <a:rPr lang="pt-PT" err="1">
              <a:solidFill>
                <a:schemeClr val="tx1"/>
              </a:solidFill>
            </a:rPr>
            <a:t>Gabor</a:t>
          </a:r>
          <a:r>
            <a:rPr lang="pt-PT">
              <a:solidFill>
                <a:schemeClr val="tx1"/>
              </a:solidFill>
            </a:rPr>
            <a:t> </a:t>
          </a:r>
          <a:r>
            <a:rPr lang="pt-PT" err="1">
              <a:solidFill>
                <a:schemeClr val="tx1"/>
              </a:solidFill>
            </a:rPr>
            <a:t>Filters</a:t>
          </a:r>
          <a:endParaRPr lang="pt-PT">
            <a:solidFill>
              <a:schemeClr val="tx1"/>
            </a:solidFill>
          </a:endParaRPr>
        </a:p>
      </dgm:t>
    </dgm:pt>
    <dgm:pt modelId="{D90FB5C4-3C9D-416B-9041-6F88F704FB67}" type="parTrans" cxnId="{EE0E4C40-8140-4842-B3DF-ED724F3B211F}">
      <dgm:prSet/>
      <dgm:spPr/>
      <dgm:t>
        <a:bodyPr/>
        <a:lstStyle/>
        <a:p>
          <a:endParaRPr lang="pt-PT"/>
        </a:p>
      </dgm:t>
    </dgm:pt>
    <dgm:pt modelId="{166486CB-DBAD-4D59-BFE9-6795A71EB12D}" type="sibTrans" cxnId="{EE0E4C40-8140-4842-B3DF-ED724F3B211F}">
      <dgm:prSet/>
      <dgm:spPr/>
      <dgm:t>
        <a:bodyPr/>
        <a:lstStyle/>
        <a:p>
          <a:endParaRPr lang="pt-PT"/>
        </a:p>
      </dgm:t>
    </dgm:pt>
    <dgm:pt modelId="{780F1770-135F-42C1-A5CD-235A1C929B23}">
      <dgm:prSet phldrT="[Texto]"/>
      <dgm:spPr>
        <a:noFill/>
        <a:ln>
          <a:noFill/>
        </a:ln>
      </dgm:spPr>
      <dgm:t>
        <a:bodyPr/>
        <a:lstStyle/>
        <a:p>
          <a:r>
            <a:rPr lang="pt-PT" dirty="0" err="1">
              <a:solidFill>
                <a:schemeClr val="tx1"/>
              </a:solidFill>
            </a:rPr>
            <a:t>Histogram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of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Oriented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Gradients</a:t>
          </a:r>
          <a:endParaRPr lang="pt-PT" dirty="0">
            <a:solidFill>
              <a:schemeClr val="tx1"/>
            </a:solidFill>
          </a:endParaRPr>
        </a:p>
      </dgm:t>
    </dgm:pt>
    <dgm:pt modelId="{E674B062-E3D0-46BC-AF58-EC5D46AB0917}" type="parTrans" cxnId="{A6EA4BA3-C7F7-44A9-A975-504EF4F36932}">
      <dgm:prSet/>
      <dgm:spPr/>
      <dgm:t>
        <a:bodyPr/>
        <a:lstStyle/>
        <a:p>
          <a:endParaRPr lang="pt-PT"/>
        </a:p>
      </dgm:t>
    </dgm:pt>
    <dgm:pt modelId="{45247FF6-44BC-437B-81FB-2C8B0A4662CE}" type="sibTrans" cxnId="{A6EA4BA3-C7F7-44A9-A975-504EF4F36932}">
      <dgm:prSet/>
      <dgm:spPr/>
      <dgm:t>
        <a:bodyPr/>
        <a:lstStyle/>
        <a:p>
          <a:endParaRPr lang="pt-PT"/>
        </a:p>
      </dgm:t>
    </dgm:pt>
    <dgm:pt modelId="{0E548D74-B18B-4397-910D-2876908D9C80}">
      <dgm:prSet phldrT="[Texto]"/>
      <dgm:spPr>
        <a:noFill/>
        <a:ln>
          <a:noFill/>
        </a:ln>
      </dgm:spPr>
      <dgm:t>
        <a:bodyPr/>
        <a:lstStyle/>
        <a:p>
          <a:r>
            <a:rPr lang="pt-PT">
              <a:solidFill>
                <a:schemeClr val="tx1"/>
              </a:solidFill>
            </a:rPr>
            <a:t>Local </a:t>
          </a:r>
          <a:r>
            <a:rPr lang="pt-PT" err="1">
              <a:solidFill>
                <a:schemeClr val="tx1"/>
              </a:solidFill>
            </a:rPr>
            <a:t>Binary</a:t>
          </a:r>
          <a:r>
            <a:rPr lang="pt-PT">
              <a:solidFill>
                <a:schemeClr val="tx1"/>
              </a:solidFill>
            </a:rPr>
            <a:t> </a:t>
          </a:r>
          <a:r>
            <a:rPr lang="pt-PT" err="1">
              <a:solidFill>
                <a:schemeClr val="tx1"/>
              </a:solidFill>
            </a:rPr>
            <a:t>Pattern</a:t>
          </a:r>
          <a:endParaRPr lang="pt-PT">
            <a:solidFill>
              <a:schemeClr val="tx1"/>
            </a:solidFill>
          </a:endParaRPr>
        </a:p>
      </dgm:t>
    </dgm:pt>
    <dgm:pt modelId="{59FEF41B-C2CF-49AF-90D6-794C15342191}" type="parTrans" cxnId="{E8EFD43A-6CFD-4390-8496-66C092AFFEB2}">
      <dgm:prSet/>
      <dgm:spPr/>
      <dgm:t>
        <a:bodyPr/>
        <a:lstStyle/>
        <a:p>
          <a:endParaRPr lang="pt-PT"/>
        </a:p>
      </dgm:t>
    </dgm:pt>
    <dgm:pt modelId="{1E42448C-9553-4578-8A13-E5EBDF4E7960}" type="sibTrans" cxnId="{E8EFD43A-6CFD-4390-8496-66C092AFFEB2}">
      <dgm:prSet/>
      <dgm:spPr/>
      <dgm:t>
        <a:bodyPr/>
        <a:lstStyle/>
        <a:p>
          <a:endParaRPr lang="pt-PT"/>
        </a:p>
      </dgm:t>
    </dgm:pt>
    <dgm:pt modelId="{3ED57F32-AF36-4273-B9DC-A1B66E39AC19}" type="pres">
      <dgm:prSet presAssocID="{BFFBA2B3-C5F5-4548-817D-B0D0C86A0C4D}" presName="Name0" presStyleCnt="0">
        <dgm:presLayoutVars>
          <dgm:chMax val="7"/>
          <dgm:chPref val="7"/>
          <dgm:dir/>
        </dgm:presLayoutVars>
      </dgm:prSet>
      <dgm:spPr/>
    </dgm:pt>
    <dgm:pt modelId="{979265DB-D4B9-4D00-A6BD-1C87B367A7B1}" type="pres">
      <dgm:prSet presAssocID="{BFFBA2B3-C5F5-4548-817D-B0D0C86A0C4D}" presName="Name1" presStyleCnt="0"/>
      <dgm:spPr/>
    </dgm:pt>
    <dgm:pt modelId="{0FD44A59-065B-4289-882F-C9B4BEA46755}" type="pres">
      <dgm:prSet presAssocID="{BFFBA2B3-C5F5-4548-817D-B0D0C86A0C4D}" presName="cycle" presStyleCnt="0"/>
      <dgm:spPr/>
    </dgm:pt>
    <dgm:pt modelId="{50B19D85-2043-4F90-84FB-8D69E1C6F756}" type="pres">
      <dgm:prSet presAssocID="{BFFBA2B3-C5F5-4548-817D-B0D0C86A0C4D}" presName="srcNode" presStyleLbl="node1" presStyleIdx="0" presStyleCnt="6"/>
      <dgm:spPr/>
    </dgm:pt>
    <dgm:pt modelId="{9F2B8252-DCC1-4775-A52A-528C7E1CD2FE}" type="pres">
      <dgm:prSet presAssocID="{BFFBA2B3-C5F5-4548-817D-B0D0C86A0C4D}" presName="conn" presStyleLbl="parChTrans1D2" presStyleIdx="0" presStyleCnt="1" custLinFactNeighborX="-10057"/>
      <dgm:spPr/>
    </dgm:pt>
    <dgm:pt modelId="{F6A6D50F-58F7-449B-8BD9-B38753256AF0}" type="pres">
      <dgm:prSet presAssocID="{BFFBA2B3-C5F5-4548-817D-B0D0C86A0C4D}" presName="extraNode" presStyleLbl="node1" presStyleIdx="0" presStyleCnt="6"/>
      <dgm:spPr/>
    </dgm:pt>
    <dgm:pt modelId="{C1E8BF28-5A5C-4D2A-B601-B75F739C4F84}" type="pres">
      <dgm:prSet presAssocID="{BFFBA2B3-C5F5-4548-817D-B0D0C86A0C4D}" presName="dstNode" presStyleLbl="node1" presStyleIdx="0" presStyleCnt="6"/>
      <dgm:spPr/>
    </dgm:pt>
    <dgm:pt modelId="{E7F1E80C-9495-4863-A21B-373AC5261984}" type="pres">
      <dgm:prSet presAssocID="{B3320888-7FFB-4246-923A-C03F78385C90}" presName="text_1" presStyleLbl="node1" presStyleIdx="0" presStyleCnt="6">
        <dgm:presLayoutVars>
          <dgm:bulletEnabled val="1"/>
        </dgm:presLayoutVars>
      </dgm:prSet>
      <dgm:spPr/>
    </dgm:pt>
    <dgm:pt modelId="{8E8A11E2-AEF8-488B-A0F7-844DD7145274}" type="pres">
      <dgm:prSet presAssocID="{B3320888-7FFB-4246-923A-C03F78385C90}" presName="accent_1" presStyleCnt="0"/>
      <dgm:spPr/>
    </dgm:pt>
    <dgm:pt modelId="{21A6A810-AE4A-4913-A150-A9C04C4CBC20}" type="pres">
      <dgm:prSet presAssocID="{B3320888-7FFB-4246-923A-C03F78385C90}" presName="accentRepeatNode" presStyleLbl="solidFgAcc1" presStyleIdx="0" presStyleCnt="6" custScaleX="37740" custScaleY="37740"/>
      <dgm:spPr>
        <a:solidFill>
          <a:srgbClr val="0091BE"/>
        </a:solidFill>
      </dgm:spPr>
    </dgm:pt>
    <dgm:pt modelId="{A0ADE7E9-23F0-47C7-81C3-F3F55322601F}" type="pres">
      <dgm:prSet presAssocID="{4E4A0A3F-09F0-4114-9785-D348E8F533CE}" presName="text_2" presStyleLbl="node1" presStyleIdx="1" presStyleCnt="6">
        <dgm:presLayoutVars>
          <dgm:bulletEnabled val="1"/>
        </dgm:presLayoutVars>
      </dgm:prSet>
      <dgm:spPr/>
    </dgm:pt>
    <dgm:pt modelId="{3F8F9A1B-537B-41F9-BB29-D129BE0FB092}" type="pres">
      <dgm:prSet presAssocID="{4E4A0A3F-09F0-4114-9785-D348E8F533CE}" presName="accent_2" presStyleCnt="0"/>
      <dgm:spPr/>
    </dgm:pt>
    <dgm:pt modelId="{DCA6B42D-1AC5-4DD4-B356-95A4A5DB4A10}" type="pres">
      <dgm:prSet presAssocID="{4E4A0A3F-09F0-4114-9785-D348E8F533CE}" presName="accentRepeatNode" presStyleLbl="solidFgAcc1" presStyleIdx="1" presStyleCnt="6" custScaleX="37740" custScaleY="37740"/>
      <dgm:spPr>
        <a:solidFill>
          <a:srgbClr val="0091BE"/>
        </a:solidFill>
      </dgm:spPr>
    </dgm:pt>
    <dgm:pt modelId="{F7DF4453-AE44-4B5D-AEE8-2FB9928AA40B}" type="pres">
      <dgm:prSet presAssocID="{981AB759-33A4-4A20-94B1-8AC381F0E3C2}" presName="text_3" presStyleLbl="node1" presStyleIdx="2" presStyleCnt="6">
        <dgm:presLayoutVars>
          <dgm:bulletEnabled val="1"/>
        </dgm:presLayoutVars>
      </dgm:prSet>
      <dgm:spPr/>
    </dgm:pt>
    <dgm:pt modelId="{4765356D-A264-4E10-9475-0ED6D2BB8360}" type="pres">
      <dgm:prSet presAssocID="{981AB759-33A4-4A20-94B1-8AC381F0E3C2}" presName="accent_3" presStyleCnt="0"/>
      <dgm:spPr/>
    </dgm:pt>
    <dgm:pt modelId="{00F4351D-AD62-4CB2-A1F2-4B789A81D222}" type="pres">
      <dgm:prSet presAssocID="{981AB759-33A4-4A20-94B1-8AC381F0E3C2}" presName="accentRepeatNode" presStyleLbl="solidFgAcc1" presStyleIdx="2" presStyleCnt="6" custScaleX="37740" custScaleY="37740"/>
      <dgm:spPr>
        <a:solidFill>
          <a:srgbClr val="0091BE"/>
        </a:solidFill>
      </dgm:spPr>
    </dgm:pt>
    <dgm:pt modelId="{8C60BFE7-13DF-44A9-A340-99B96244C2BF}" type="pres">
      <dgm:prSet presAssocID="{780F1770-135F-42C1-A5CD-235A1C929B23}" presName="text_4" presStyleLbl="node1" presStyleIdx="3" presStyleCnt="6">
        <dgm:presLayoutVars>
          <dgm:bulletEnabled val="1"/>
        </dgm:presLayoutVars>
      </dgm:prSet>
      <dgm:spPr/>
    </dgm:pt>
    <dgm:pt modelId="{FA7030D3-DCC9-407F-B380-6F678507A256}" type="pres">
      <dgm:prSet presAssocID="{780F1770-135F-42C1-A5CD-235A1C929B23}" presName="accent_4" presStyleCnt="0"/>
      <dgm:spPr/>
    </dgm:pt>
    <dgm:pt modelId="{E4901A4B-3C01-4229-BD62-A3ED2986F9A2}" type="pres">
      <dgm:prSet presAssocID="{780F1770-135F-42C1-A5CD-235A1C929B23}" presName="accentRepeatNode" presStyleLbl="solidFgAcc1" presStyleIdx="3" presStyleCnt="6" custScaleX="37740" custScaleY="37740"/>
      <dgm:spPr>
        <a:solidFill>
          <a:srgbClr val="0091BE"/>
        </a:solidFill>
      </dgm:spPr>
    </dgm:pt>
    <dgm:pt modelId="{F8C8108D-A828-400F-8D8D-8B45F4FC87CF}" type="pres">
      <dgm:prSet presAssocID="{0E548D74-B18B-4397-910D-2876908D9C80}" presName="text_5" presStyleLbl="node1" presStyleIdx="4" presStyleCnt="6">
        <dgm:presLayoutVars>
          <dgm:bulletEnabled val="1"/>
        </dgm:presLayoutVars>
      </dgm:prSet>
      <dgm:spPr/>
    </dgm:pt>
    <dgm:pt modelId="{FA37C3C7-8A08-4E2B-95BE-D0C964DCC3CB}" type="pres">
      <dgm:prSet presAssocID="{0E548D74-B18B-4397-910D-2876908D9C80}" presName="accent_5" presStyleCnt="0"/>
      <dgm:spPr/>
    </dgm:pt>
    <dgm:pt modelId="{5475A3FC-5F70-41F6-B5E9-06B8FFB9C3C8}" type="pres">
      <dgm:prSet presAssocID="{0E548D74-B18B-4397-910D-2876908D9C80}" presName="accentRepeatNode" presStyleLbl="solidFgAcc1" presStyleIdx="4" presStyleCnt="6" custScaleX="37740" custScaleY="37740"/>
      <dgm:spPr>
        <a:solidFill>
          <a:srgbClr val="0091BE"/>
        </a:solidFill>
      </dgm:spPr>
    </dgm:pt>
    <dgm:pt modelId="{F7AD99B8-2D64-468E-AE1A-DFEE8065B99D}" type="pres">
      <dgm:prSet presAssocID="{79DCFD8E-B3C7-44FC-8432-C1063A630DBD}" presName="text_6" presStyleLbl="node1" presStyleIdx="5" presStyleCnt="6">
        <dgm:presLayoutVars>
          <dgm:bulletEnabled val="1"/>
        </dgm:presLayoutVars>
      </dgm:prSet>
      <dgm:spPr/>
    </dgm:pt>
    <dgm:pt modelId="{91B80D9B-8ACD-4D9A-AAB9-D7CA3B901809}" type="pres">
      <dgm:prSet presAssocID="{79DCFD8E-B3C7-44FC-8432-C1063A630DBD}" presName="accent_6" presStyleCnt="0"/>
      <dgm:spPr/>
    </dgm:pt>
    <dgm:pt modelId="{0ACF5283-F1DB-4E40-95B4-AC55CED5A722}" type="pres">
      <dgm:prSet presAssocID="{79DCFD8E-B3C7-44FC-8432-C1063A630DBD}" presName="accentRepeatNode" presStyleLbl="solidFgAcc1" presStyleIdx="5" presStyleCnt="6" custScaleX="37740" custScaleY="37740"/>
      <dgm:spPr>
        <a:solidFill>
          <a:srgbClr val="0091BE"/>
        </a:solidFill>
      </dgm:spPr>
    </dgm:pt>
  </dgm:ptLst>
  <dgm:cxnLst>
    <dgm:cxn modelId="{654F7427-086C-4818-BDED-0F000337FEB0}" type="presOf" srcId="{B3320888-7FFB-4246-923A-C03F78385C90}" destId="{E7F1E80C-9495-4863-A21B-373AC5261984}" srcOrd="0" destOrd="0" presId="urn:microsoft.com/office/officeart/2008/layout/VerticalCurvedList"/>
    <dgm:cxn modelId="{C78F5539-2B07-4493-B189-CB46EE7E3635}" type="presOf" srcId="{3F02F129-4BE5-4CA2-821B-D293E51E367E}" destId="{9F2B8252-DCC1-4775-A52A-528C7E1CD2FE}" srcOrd="0" destOrd="0" presId="urn:microsoft.com/office/officeart/2008/layout/VerticalCurvedList"/>
    <dgm:cxn modelId="{E8EFD43A-6CFD-4390-8496-66C092AFFEB2}" srcId="{BFFBA2B3-C5F5-4548-817D-B0D0C86A0C4D}" destId="{0E548D74-B18B-4397-910D-2876908D9C80}" srcOrd="4" destOrd="0" parTransId="{59FEF41B-C2CF-49AF-90D6-794C15342191}" sibTransId="{1E42448C-9553-4578-8A13-E5EBDF4E7960}"/>
    <dgm:cxn modelId="{EE0E4C40-8140-4842-B3DF-ED724F3B211F}" srcId="{BFFBA2B3-C5F5-4548-817D-B0D0C86A0C4D}" destId="{79DCFD8E-B3C7-44FC-8432-C1063A630DBD}" srcOrd="5" destOrd="0" parTransId="{D90FB5C4-3C9D-416B-9041-6F88F704FB67}" sibTransId="{166486CB-DBAD-4D59-BFE9-6795A71EB12D}"/>
    <dgm:cxn modelId="{F7690F66-08AB-42DB-9D87-4C3E3710DFE0}" type="presOf" srcId="{981AB759-33A4-4A20-94B1-8AC381F0E3C2}" destId="{F7DF4453-AE44-4B5D-AEE8-2FB9928AA40B}" srcOrd="0" destOrd="0" presId="urn:microsoft.com/office/officeart/2008/layout/VerticalCurvedList"/>
    <dgm:cxn modelId="{20843794-BB01-4FB5-9E60-53F47FC1956A}" type="presOf" srcId="{BFFBA2B3-C5F5-4548-817D-B0D0C86A0C4D}" destId="{3ED57F32-AF36-4273-B9DC-A1B66E39AC19}" srcOrd="0" destOrd="0" presId="urn:microsoft.com/office/officeart/2008/layout/VerticalCurvedList"/>
    <dgm:cxn modelId="{4A185695-021A-4EFF-AE69-634914CDC642}" type="presOf" srcId="{780F1770-135F-42C1-A5CD-235A1C929B23}" destId="{8C60BFE7-13DF-44A9-A340-99B96244C2BF}" srcOrd="0" destOrd="0" presId="urn:microsoft.com/office/officeart/2008/layout/VerticalCurvedList"/>
    <dgm:cxn modelId="{A6EA4BA3-C7F7-44A9-A975-504EF4F36932}" srcId="{BFFBA2B3-C5F5-4548-817D-B0D0C86A0C4D}" destId="{780F1770-135F-42C1-A5CD-235A1C929B23}" srcOrd="3" destOrd="0" parTransId="{E674B062-E3D0-46BC-AF58-EC5D46AB0917}" sibTransId="{45247FF6-44BC-437B-81FB-2C8B0A4662CE}"/>
    <dgm:cxn modelId="{385A47AA-1753-4161-89CF-A77C8FA97FF7}" type="presOf" srcId="{0E548D74-B18B-4397-910D-2876908D9C80}" destId="{F8C8108D-A828-400F-8D8D-8B45F4FC87CF}" srcOrd="0" destOrd="0" presId="urn:microsoft.com/office/officeart/2008/layout/VerticalCurvedList"/>
    <dgm:cxn modelId="{D03534CD-B4C3-49D2-BEF4-B41A2EB586EE}" type="presOf" srcId="{79DCFD8E-B3C7-44FC-8432-C1063A630DBD}" destId="{F7AD99B8-2D64-468E-AE1A-DFEE8065B99D}" srcOrd="0" destOrd="0" presId="urn:microsoft.com/office/officeart/2008/layout/VerticalCurvedList"/>
    <dgm:cxn modelId="{B9035CCE-4448-46E0-9C43-422D61A0BEF3}" type="presOf" srcId="{4E4A0A3F-09F0-4114-9785-D348E8F533CE}" destId="{A0ADE7E9-23F0-47C7-81C3-F3F55322601F}" srcOrd="0" destOrd="0" presId="urn:microsoft.com/office/officeart/2008/layout/VerticalCurvedList"/>
    <dgm:cxn modelId="{42EDC0E4-4707-43B4-8F40-452193C6B2A7}" srcId="{BFFBA2B3-C5F5-4548-817D-B0D0C86A0C4D}" destId="{4E4A0A3F-09F0-4114-9785-D348E8F533CE}" srcOrd="1" destOrd="0" parTransId="{022DAF8C-2596-4767-AA7C-DF8FED49C6CA}" sibTransId="{31A754E7-93CF-4C42-BC6E-CFE1C0F578AF}"/>
    <dgm:cxn modelId="{07A471EC-4E8F-4E1C-89BD-232BE4F5B84C}" srcId="{BFFBA2B3-C5F5-4548-817D-B0D0C86A0C4D}" destId="{981AB759-33A4-4A20-94B1-8AC381F0E3C2}" srcOrd="2" destOrd="0" parTransId="{D551423A-6A9A-42A6-BF37-4C1CBEA1C42E}" sibTransId="{275D915B-C7CC-4C60-B29B-2150B0D29370}"/>
    <dgm:cxn modelId="{347FCDF7-AFBA-43ED-B593-EC3102EF90A9}" srcId="{BFFBA2B3-C5F5-4548-817D-B0D0C86A0C4D}" destId="{B3320888-7FFB-4246-923A-C03F78385C90}" srcOrd="0" destOrd="0" parTransId="{1A8A7597-8801-428D-A888-E905B4DA4DD6}" sibTransId="{3F02F129-4BE5-4CA2-821B-D293E51E367E}"/>
    <dgm:cxn modelId="{FAF5FBD7-9E1B-4D7D-991B-714581E86219}" type="presParOf" srcId="{3ED57F32-AF36-4273-B9DC-A1B66E39AC19}" destId="{979265DB-D4B9-4D00-A6BD-1C87B367A7B1}" srcOrd="0" destOrd="0" presId="urn:microsoft.com/office/officeart/2008/layout/VerticalCurvedList"/>
    <dgm:cxn modelId="{374E9080-CD1A-42D5-AEFA-BE37C7D1D79E}" type="presParOf" srcId="{979265DB-D4B9-4D00-A6BD-1C87B367A7B1}" destId="{0FD44A59-065B-4289-882F-C9B4BEA46755}" srcOrd="0" destOrd="0" presId="urn:microsoft.com/office/officeart/2008/layout/VerticalCurvedList"/>
    <dgm:cxn modelId="{E02E7FFB-C5C8-40F6-9DFC-4412F6FB105F}" type="presParOf" srcId="{0FD44A59-065B-4289-882F-C9B4BEA46755}" destId="{50B19D85-2043-4F90-84FB-8D69E1C6F756}" srcOrd="0" destOrd="0" presId="urn:microsoft.com/office/officeart/2008/layout/VerticalCurvedList"/>
    <dgm:cxn modelId="{69B11B5D-0EED-4C2E-8973-DE0F98897F50}" type="presParOf" srcId="{0FD44A59-065B-4289-882F-C9B4BEA46755}" destId="{9F2B8252-DCC1-4775-A52A-528C7E1CD2FE}" srcOrd="1" destOrd="0" presId="urn:microsoft.com/office/officeart/2008/layout/VerticalCurvedList"/>
    <dgm:cxn modelId="{449D262C-B3C0-4990-893D-468EBFEE58D4}" type="presParOf" srcId="{0FD44A59-065B-4289-882F-C9B4BEA46755}" destId="{F6A6D50F-58F7-449B-8BD9-B38753256AF0}" srcOrd="2" destOrd="0" presId="urn:microsoft.com/office/officeart/2008/layout/VerticalCurvedList"/>
    <dgm:cxn modelId="{D3E8F051-036B-433A-89BC-A006D249E558}" type="presParOf" srcId="{0FD44A59-065B-4289-882F-C9B4BEA46755}" destId="{C1E8BF28-5A5C-4D2A-B601-B75F739C4F84}" srcOrd="3" destOrd="0" presId="urn:microsoft.com/office/officeart/2008/layout/VerticalCurvedList"/>
    <dgm:cxn modelId="{5981CE1E-0560-4E5B-96EF-1A1FC73126DE}" type="presParOf" srcId="{979265DB-D4B9-4D00-A6BD-1C87B367A7B1}" destId="{E7F1E80C-9495-4863-A21B-373AC5261984}" srcOrd="1" destOrd="0" presId="urn:microsoft.com/office/officeart/2008/layout/VerticalCurvedList"/>
    <dgm:cxn modelId="{D25ECD31-B978-480B-944A-CB65DC6AF712}" type="presParOf" srcId="{979265DB-D4B9-4D00-A6BD-1C87B367A7B1}" destId="{8E8A11E2-AEF8-488B-A0F7-844DD7145274}" srcOrd="2" destOrd="0" presId="urn:microsoft.com/office/officeart/2008/layout/VerticalCurvedList"/>
    <dgm:cxn modelId="{1FBA4285-32D0-43BE-867D-486E2524E73E}" type="presParOf" srcId="{8E8A11E2-AEF8-488B-A0F7-844DD7145274}" destId="{21A6A810-AE4A-4913-A150-A9C04C4CBC20}" srcOrd="0" destOrd="0" presId="urn:microsoft.com/office/officeart/2008/layout/VerticalCurvedList"/>
    <dgm:cxn modelId="{BB11C6BB-E267-42FE-B48A-534F318727D7}" type="presParOf" srcId="{979265DB-D4B9-4D00-A6BD-1C87B367A7B1}" destId="{A0ADE7E9-23F0-47C7-81C3-F3F55322601F}" srcOrd="3" destOrd="0" presId="urn:microsoft.com/office/officeart/2008/layout/VerticalCurvedList"/>
    <dgm:cxn modelId="{96053A4E-BE3F-4E65-8948-A0F47B8BE27A}" type="presParOf" srcId="{979265DB-D4B9-4D00-A6BD-1C87B367A7B1}" destId="{3F8F9A1B-537B-41F9-BB29-D129BE0FB092}" srcOrd="4" destOrd="0" presId="urn:microsoft.com/office/officeart/2008/layout/VerticalCurvedList"/>
    <dgm:cxn modelId="{7CBE9723-9889-4A12-B1B5-4E70DC946FC7}" type="presParOf" srcId="{3F8F9A1B-537B-41F9-BB29-D129BE0FB092}" destId="{DCA6B42D-1AC5-4DD4-B356-95A4A5DB4A10}" srcOrd="0" destOrd="0" presId="urn:microsoft.com/office/officeart/2008/layout/VerticalCurvedList"/>
    <dgm:cxn modelId="{47C802B0-C377-4E1F-9DF7-6EAFE37BA5C4}" type="presParOf" srcId="{979265DB-D4B9-4D00-A6BD-1C87B367A7B1}" destId="{F7DF4453-AE44-4B5D-AEE8-2FB9928AA40B}" srcOrd="5" destOrd="0" presId="urn:microsoft.com/office/officeart/2008/layout/VerticalCurvedList"/>
    <dgm:cxn modelId="{8079DBDB-001D-4AA5-9076-DB179AAC3997}" type="presParOf" srcId="{979265DB-D4B9-4D00-A6BD-1C87B367A7B1}" destId="{4765356D-A264-4E10-9475-0ED6D2BB8360}" srcOrd="6" destOrd="0" presId="urn:microsoft.com/office/officeart/2008/layout/VerticalCurvedList"/>
    <dgm:cxn modelId="{430A8658-0EF3-487C-B50F-2A49BA5E0E8A}" type="presParOf" srcId="{4765356D-A264-4E10-9475-0ED6D2BB8360}" destId="{00F4351D-AD62-4CB2-A1F2-4B789A81D222}" srcOrd="0" destOrd="0" presId="urn:microsoft.com/office/officeart/2008/layout/VerticalCurvedList"/>
    <dgm:cxn modelId="{DA0DDC1D-CD33-454B-805F-7492B2F010B9}" type="presParOf" srcId="{979265DB-D4B9-4D00-A6BD-1C87B367A7B1}" destId="{8C60BFE7-13DF-44A9-A340-99B96244C2BF}" srcOrd="7" destOrd="0" presId="urn:microsoft.com/office/officeart/2008/layout/VerticalCurvedList"/>
    <dgm:cxn modelId="{4CC14A14-B8AF-4AFB-AE21-854DE6897F24}" type="presParOf" srcId="{979265DB-D4B9-4D00-A6BD-1C87B367A7B1}" destId="{FA7030D3-DCC9-407F-B380-6F678507A256}" srcOrd="8" destOrd="0" presId="urn:microsoft.com/office/officeart/2008/layout/VerticalCurvedList"/>
    <dgm:cxn modelId="{101625B2-E6C0-495A-85DE-65C698BB77ED}" type="presParOf" srcId="{FA7030D3-DCC9-407F-B380-6F678507A256}" destId="{E4901A4B-3C01-4229-BD62-A3ED2986F9A2}" srcOrd="0" destOrd="0" presId="urn:microsoft.com/office/officeart/2008/layout/VerticalCurvedList"/>
    <dgm:cxn modelId="{9D8A4B46-8F95-414A-AAB8-C0522B0195D2}" type="presParOf" srcId="{979265DB-D4B9-4D00-A6BD-1C87B367A7B1}" destId="{F8C8108D-A828-400F-8D8D-8B45F4FC87CF}" srcOrd="9" destOrd="0" presId="urn:microsoft.com/office/officeart/2008/layout/VerticalCurvedList"/>
    <dgm:cxn modelId="{C868479E-BEEC-4D00-9B71-7520F4B117F8}" type="presParOf" srcId="{979265DB-D4B9-4D00-A6BD-1C87B367A7B1}" destId="{FA37C3C7-8A08-4E2B-95BE-D0C964DCC3CB}" srcOrd="10" destOrd="0" presId="urn:microsoft.com/office/officeart/2008/layout/VerticalCurvedList"/>
    <dgm:cxn modelId="{A451E4E1-5523-4B93-91D3-4E6A2A2F518C}" type="presParOf" srcId="{FA37C3C7-8A08-4E2B-95BE-D0C964DCC3CB}" destId="{5475A3FC-5F70-41F6-B5E9-06B8FFB9C3C8}" srcOrd="0" destOrd="0" presId="urn:microsoft.com/office/officeart/2008/layout/VerticalCurvedList"/>
    <dgm:cxn modelId="{604AB1BF-C042-4114-A305-C5FB80FFA70E}" type="presParOf" srcId="{979265DB-D4B9-4D00-A6BD-1C87B367A7B1}" destId="{F7AD99B8-2D64-468E-AE1A-DFEE8065B99D}" srcOrd="11" destOrd="0" presId="urn:microsoft.com/office/officeart/2008/layout/VerticalCurvedList"/>
    <dgm:cxn modelId="{460B1052-1249-4590-BCE8-EE1CE8D9BB4C}" type="presParOf" srcId="{979265DB-D4B9-4D00-A6BD-1C87B367A7B1}" destId="{91B80D9B-8ACD-4D9A-AAB9-D7CA3B901809}" srcOrd="12" destOrd="0" presId="urn:microsoft.com/office/officeart/2008/layout/VerticalCurvedList"/>
    <dgm:cxn modelId="{3C4E2D27-035E-45F7-A43D-68516ABF3079}" type="presParOf" srcId="{91B80D9B-8ACD-4D9A-AAB9-D7CA3B901809}" destId="{0ACF5283-F1DB-4E40-95B4-AC55CED5A7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6BB105-CE62-4F9D-946B-5763C196AD8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3A78FB0-1609-41D4-80ED-C88A74676B37}">
      <dgm:prSet phldrT="[Texto]"/>
      <dgm:spPr>
        <a:solidFill>
          <a:srgbClr val="0091BE"/>
        </a:solidFill>
      </dgm:spPr>
      <dgm:t>
        <a:bodyPr/>
        <a:lstStyle/>
        <a:p>
          <a:r>
            <a:rPr lang="pt-PT" dirty="0"/>
            <a:t>FOF</a:t>
          </a:r>
        </a:p>
      </dgm:t>
    </dgm:pt>
    <dgm:pt modelId="{D1FD16E7-A4DD-4A76-9465-1653DF66DD17}" type="parTrans" cxnId="{0FA3DB5C-B66A-49BE-A24F-BD065DB51141}">
      <dgm:prSet/>
      <dgm:spPr/>
      <dgm:t>
        <a:bodyPr/>
        <a:lstStyle/>
        <a:p>
          <a:endParaRPr lang="pt-PT"/>
        </a:p>
      </dgm:t>
    </dgm:pt>
    <dgm:pt modelId="{6C102C91-51C2-420F-AEB3-25EF18D1FD13}" type="sibTrans" cxnId="{0FA3DB5C-B66A-49BE-A24F-BD065DB51141}">
      <dgm:prSet/>
      <dgm:spPr/>
      <dgm:t>
        <a:bodyPr/>
        <a:lstStyle/>
        <a:p>
          <a:endParaRPr lang="pt-PT"/>
        </a:p>
      </dgm:t>
    </dgm:pt>
    <dgm:pt modelId="{ACA13B89-1EBA-47BA-A520-2FC43A5BE050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Mean</a:t>
          </a:r>
          <a:endParaRPr lang="pt-PT" dirty="0"/>
        </a:p>
      </dgm:t>
    </dgm:pt>
    <dgm:pt modelId="{52B773FD-687D-4EEB-B596-C1570A895684}" type="parTrans" cxnId="{A45CEC1D-8F32-4998-847F-71C9ED8773B0}">
      <dgm:prSet/>
      <dgm:spPr/>
      <dgm:t>
        <a:bodyPr/>
        <a:lstStyle/>
        <a:p>
          <a:endParaRPr lang="pt-PT"/>
        </a:p>
      </dgm:t>
    </dgm:pt>
    <dgm:pt modelId="{E534E331-8CD8-4FBF-A1FA-BB56EF9D72F7}" type="sibTrans" cxnId="{A45CEC1D-8F32-4998-847F-71C9ED8773B0}">
      <dgm:prSet/>
      <dgm:spPr/>
      <dgm:t>
        <a:bodyPr/>
        <a:lstStyle/>
        <a:p>
          <a:endParaRPr lang="pt-PT"/>
        </a:p>
      </dgm:t>
    </dgm:pt>
    <dgm:pt modelId="{A297455F-3801-4AAC-A736-2D038D67C55E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Variance</a:t>
          </a:r>
          <a:endParaRPr lang="pt-PT" dirty="0"/>
        </a:p>
      </dgm:t>
    </dgm:pt>
    <dgm:pt modelId="{FAF07352-3821-47E2-8E2F-FD562DF78358}" type="parTrans" cxnId="{72B10081-E000-416B-A848-0258F9886CB3}">
      <dgm:prSet/>
      <dgm:spPr/>
      <dgm:t>
        <a:bodyPr/>
        <a:lstStyle/>
        <a:p>
          <a:endParaRPr lang="pt-PT"/>
        </a:p>
      </dgm:t>
    </dgm:pt>
    <dgm:pt modelId="{886EAA57-A966-4788-A64E-70EEBFA3FB5C}" type="sibTrans" cxnId="{72B10081-E000-416B-A848-0258F9886CB3}">
      <dgm:prSet/>
      <dgm:spPr/>
      <dgm:t>
        <a:bodyPr/>
        <a:lstStyle/>
        <a:p>
          <a:endParaRPr lang="pt-PT"/>
        </a:p>
      </dgm:t>
    </dgm:pt>
    <dgm:pt modelId="{2CE8F70D-B1FD-48DE-B163-952C400E73B2}">
      <dgm:prSet phldrT="[Texto]"/>
      <dgm:spPr>
        <a:solidFill>
          <a:srgbClr val="0091BE"/>
        </a:solidFill>
      </dgm:spPr>
      <dgm:t>
        <a:bodyPr/>
        <a:lstStyle/>
        <a:p>
          <a:r>
            <a:rPr lang="pt-PT" dirty="0" err="1"/>
            <a:t>Haralick</a:t>
          </a:r>
          <a:endParaRPr lang="pt-PT" dirty="0"/>
        </a:p>
      </dgm:t>
    </dgm:pt>
    <dgm:pt modelId="{976F0EB0-0D83-4965-9060-85E6BD409311}" type="parTrans" cxnId="{B3807FE3-90A8-4305-BADA-96F265CBE968}">
      <dgm:prSet/>
      <dgm:spPr/>
      <dgm:t>
        <a:bodyPr/>
        <a:lstStyle/>
        <a:p>
          <a:endParaRPr lang="pt-PT"/>
        </a:p>
      </dgm:t>
    </dgm:pt>
    <dgm:pt modelId="{9FC7B58D-2367-49F7-8CDF-1D56764F22BD}" type="sibTrans" cxnId="{B3807FE3-90A8-4305-BADA-96F265CBE968}">
      <dgm:prSet/>
      <dgm:spPr/>
      <dgm:t>
        <a:bodyPr/>
        <a:lstStyle/>
        <a:p>
          <a:endParaRPr lang="pt-PT"/>
        </a:p>
      </dgm:t>
    </dgm:pt>
    <dgm:pt modelId="{BAE51D96-A2FC-48E8-8722-89E17F7721FE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Angular </a:t>
          </a:r>
          <a:r>
            <a:rPr lang="pt-PT" dirty="0" err="1"/>
            <a:t>Second</a:t>
          </a:r>
          <a:r>
            <a:rPr lang="pt-PT" dirty="0"/>
            <a:t> </a:t>
          </a:r>
          <a:r>
            <a:rPr lang="pt-PT" dirty="0" err="1"/>
            <a:t>Moment</a:t>
          </a:r>
          <a:endParaRPr lang="pt-PT" dirty="0"/>
        </a:p>
      </dgm:t>
    </dgm:pt>
    <dgm:pt modelId="{21686896-DA92-40BB-A12B-2CCC864C5307}" type="parTrans" cxnId="{02B4F2F3-8C67-4821-A223-F54670077B91}">
      <dgm:prSet/>
      <dgm:spPr/>
      <dgm:t>
        <a:bodyPr/>
        <a:lstStyle/>
        <a:p>
          <a:endParaRPr lang="pt-PT"/>
        </a:p>
      </dgm:t>
    </dgm:pt>
    <dgm:pt modelId="{9FFC3675-7A1F-4827-83A9-3A0E1025463B}" type="sibTrans" cxnId="{02B4F2F3-8C67-4821-A223-F54670077B91}">
      <dgm:prSet/>
      <dgm:spPr/>
      <dgm:t>
        <a:bodyPr/>
        <a:lstStyle/>
        <a:p>
          <a:endParaRPr lang="pt-PT"/>
        </a:p>
      </dgm:t>
    </dgm:pt>
    <dgm:pt modelId="{3FC827AD-CD54-42AF-80E3-3A96ED2E58AF}">
      <dgm:prSet phldrT="[Texto]"/>
      <dgm:spPr>
        <a:solidFill>
          <a:srgbClr val="0091BE"/>
        </a:solidFill>
      </dgm:spPr>
      <dgm:t>
        <a:bodyPr/>
        <a:lstStyle/>
        <a:p>
          <a:r>
            <a:rPr lang="pt-PT" dirty="0"/>
            <a:t>Shape</a:t>
          </a:r>
        </a:p>
      </dgm:t>
    </dgm:pt>
    <dgm:pt modelId="{EDB96681-9283-4CBC-8FF8-EDE68859428E}" type="parTrans" cxnId="{9408D6CD-BF99-40C7-BBC8-FECCF992D480}">
      <dgm:prSet/>
      <dgm:spPr/>
      <dgm:t>
        <a:bodyPr/>
        <a:lstStyle/>
        <a:p>
          <a:endParaRPr lang="pt-PT"/>
        </a:p>
      </dgm:t>
    </dgm:pt>
    <dgm:pt modelId="{39C51137-0871-4D77-B800-7AFC184E00BD}" type="sibTrans" cxnId="{9408D6CD-BF99-40C7-BBC8-FECCF992D480}">
      <dgm:prSet/>
      <dgm:spPr/>
      <dgm:t>
        <a:bodyPr/>
        <a:lstStyle/>
        <a:p>
          <a:endParaRPr lang="pt-PT"/>
        </a:p>
      </dgm:t>
    </dgm:pt>
    <dgm:pt modelId="{98AC3117-BCB2-4EF8-A9D6-926EAE643A7B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Mesh Surface</a:t>
          </a:r>
          <a:endParaRPr lang="pt-PT" dirty="0"/>
        </a:p>
      </dgm:t>
    </dgm:pt>
    <dgm:pt modelId="{ADEEE4B8-F68F-4311-A3AE-04060B622DB4}" type="parTrans" cxnId="{0241838D-B98A-4E10-A104-AFD5E7A3E7DD}">
      <dgm:prSet/>
      <dgm:spPr/>
      <dgm:t>
        <a:bodyPr/>
        <a:lstStyle/>
        <a:p>
          <a:endParaRPr lang="pt-PT"/>
        </a:p>
      </dgm:t>
    </dgm:pt>
    <dgm:pt modelId="{AD74DC43-8582-4426-88FD-4C2609991D9E}" type="sibTrans" cxnId="{0241838D-B98A-4E10-A104-AFD5E7A3E7DD}">
      <dgm:prSet/>
      <dgm:spPr/>
      <dgm:t>
        <a:bodyPr/>
        <a:lstStyle/>
        <a:p>
          <a:endParaRPr lang="pt-PT"/>
        </a:p>
      </dgm:t>
    </dgm:pt>
    <dgm:pt modelId="{9373DAA4-C2EF-4537-9071-DD704EA51235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Sphericity</a:t>
          </a:r>
          <a:endParaRPr lang="pt-PT" dirty="0"/>
        </a:p>
      </dgm:t>
    </dgm:pt>
    <dgm:pt modelId="{72A00BBC-6ECA-4C53-B793-6F2007A7B504}" type="parTrans" cxnId="{C1D8CD40-E18B-41AE-8745-763C24FE626B}">
      <dgm:prSet/>
      <dgm:spPr/>
      <dgm:t>
        <a:bodyPr/>
        <a:lstStyle/>
        <a:p>
          <a:endParaRPr lang="pt-PT"/>
        </a:p>
      </dgm:t>
    </dgm:pt>
    <dgm:pt modelId="{8A9A5F12-065E-4C50-9637-48F2728796AA}" type="sibTrans" cxnId="{C1D8CD40-E18B-41AE-8745-763C24FE626B}">
      <dgm:prSet/>
      <dgm:spPr/>
      <dgm:t>
        <a:bodyPr/>
        <a:lstStyle/>
        <a:p>
          <a:endParaRPr lang="pt-PT"/>
        </a:p>
      </dgm:t>
    </dgm:pt>
    <dgm:pt modelId="{C747F505-2D6D-4293-85C2-68F899708EA7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Median</a:t>
          </a:r>
          <a:endParaRPr lang="pt-PT" dirty="0"/>
        </a:p>
      </dgm:t>
    </dgm:pt>
    <dgm:pt modelId="{EFDCC4B9-1A58-485E-B9B1-AA7167AC403A}" type="parTrans" cxnId="{36051F48-C139-444B-9829-11BC983A8D5F}">
      <dgm:prSet/>
      <dgm:spPr/>
      <dgm:t>
        <a:bodyPr/>
        <a:lstStyle/>
        <a:p>
          <a:endParaRPr lang="pt-PT"/>
        </a:p>
      </dgm:t>
    </dgm:pt>
    <dgm:pt modelId="{1F3688A9-AC97-4689-87BF-CE3CB13F2B25}" type="sibTrans" cxnId="{36051F48-C139-444B-9829-11BC983A8D5F}">
      <dgm:prSet/>
      <dgm:spPr/>
      <dgm:t>
        <a:bodyPr/>
        <a:lstStyle/>
        <a:p>
          <a:endParaRPr lang="pt-PT"/>
        </a:p>
      </dgm:t>
    </dgm:pt>
    <dgm:pt modelId="{66F0BB71-B317-4128-8E35-81AEAE2D9416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Root Mean Squared</a:t>
          </a:r>
          <a:endParaRPr lang="pt-PT" dirty="0"/>
        </a:p>
      </dgm:t>
    </dgm:pt>
    <dgm:pt modelId="{49F54845-2472-4ACF-B135-7258EBD61FCE}" type="parTrans" cxnId="{15AD03CC-BABC-42CF-A6F6-03B28A099B1E}">
      <dgm:prSet/>
      <dgm:spPr/>
      <dgm:t>
        <a:bodyPr/>
        <a:lstStyle/>
        <a:p>
          <a:endParaRPr lang="pt-PT"/>
        </a:p>
      </dgm:t>
    </dgm:pt>
    <dgm:pt modelId="{208369FC-61A2-4DEF-8779-E20449B2DB5F}" type="sibTrans" cxnId="{15AD03CC-BABC-42CF-A6F6-03B28A099B1E}">
      <dgm:prSet/>
      <dgm:spPr/>
      <dgm:t>
        <a:bodyPr/>
        <a:lstStyle/>
        <a:p>
          <a:endParaRPr lang="pt-PT"/>
        </a:p>
      </dgm:t>
    </dgm:pt>
    <dgm:pt modelId="{9C7F7440-037F-4700-A756-80530845F363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Interquartile</a:t>
          </a:r>
          <a:r>
            <a:rPr lang="pt-PT" dirty="0"/>
            <a:t> Range</a:t>
          </a:r>
        </a:p>
      </dgm:t>
    </dgm:pt>
    <dgm:pt modelId="{79A58273-CE7F-41B7-8237-5B8CAAFC4C0A}" type="parTrans" cxnId="{3FACA817-D2B5-431B-8C07-7E16A73DDCC5}">
      <dgm:prSet/>
      <dgm:spPr/>
      <dgm:t>
        <a:bodyPr/>
        <a:lstStyle/>
        <a:p>
          <a:endParaRPr lang="pt-PT"/>
        </a:p>
      </dgm:t>
    </dgm:pt>
    <dgm:pt modelId="{A80C720A-B1F9-4643-91A1-DED69B9FE863}" type="sibTrans" cxnId="{3FACA817-D2B5-431B-8C07-7E16A73DDCC5}">
      <dgm:prSet/>
      <dgm:spPr/>
      <dgm:t>
        <a:bodyPr/>
        <a:lstStyle/>
        <a:p>
          <a:endParaRPr lang="pt-PT"/>
        </a:p>
      </dgm:t>
    </dgm:pt>
    <dgm:pt modelId="{F4E3D75B-B248-4400-962D-A8E3A740C30D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Range</a:t>
          </a:r>
        </a:p>
      </dgm:t>
    </dgm:pt>
    <dgm:pt modelId="{DF6A85E9-21FD-49EC-B785-5C0B8A65BE30}" type="parTrans" cxnId="{A575FD34-B4C4-4F30-8651-212C0802E90A}">
      <dgm:prSet/>
      <dgm:spPr/>
      <dgm:t>
        <a:bodyPr/>
        <a:lstStyle/>
        <a:p>
          <a:endParaRPr lang="pt-PT"/>
        </a:p>
      </dgm:t>
    </dgm:pt>
    <dgm:pt modelId="{191DF787-2B6D-4889-B893-F28CCDEF9E42}" type="sibTrans" cxnId="{A575FD34-B4C4-4F30-8651-212C0802E90A}">
      <dgm:prSet/>
      <dgm:spPr/>
      <dgm:t>
        <a:bodyPr/>
        <a:lstStyle/>
        <a:p>
          <a:endParaRPr lang="pt-PT"/>
        </a:p>
      </dgm:t>
    </dgm:pt>
    <dgm:pt modelId="{172EEB5A-D1D3-42A9-BA50-6C082FC1EA29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Mean</a:t>
          </a:r>
          <a:r>
            <a:rPr lang="pt-PT" dirty="0"/>
            <a:t> </a:t>
          </a:r>
          <a:r>
            <a:rPr lang="pt-PT" dirty="0" err="1"/>
            <a:t>Absolute</a:t>
          </a:r>
          <a:r>
            <a:rPr lang="pt-PT" dirty="0"/>
            <a:t> </a:t>
          </a:r>
          <a:r>
            <a:rPr lang="pt-PT" dirty="0" err="1"/>
            <a:t>Deviation</a:t>
          </a:r>
          <a:endParaRPr lang="pt-PT" dirty="0"/>
        </a:p>
      </dgm:t>
    </dgm:pt>
    <dgm:pt modelId="{1672A286-929E-4BF1-B61C-AD72CF32032A}" type="parTrans" cxnId="{BCD79A6C-AF9A-478B-B8E4-C8A99CA48521}">
      <dgm:prSet/>
      <dgm:spPr/>
      <dgm:t>
        <a:bodyPr/>
        <a:lstStyle/>
        <a:p>
          <a:endParaRPr lang="pt-PT"/>
        </a:p>
      </dgm:t>
    </dgm:pt>
    <dgm:pt modelId="{52A0F747-D39F-47CA-BEA0-5845C124692E}" type="sibTrans" cxnId="{BCD79A6C-AF9A-478B-B8E4-C8A99CA48521}">
      <dgm:prSet/>
      <dgm:spPr/>
      <dgm:t>
        <a:bodyPr/>
        <a:lstStyle/>
        <a:p>
          <a:endParaRPr lang="pt-PT"/>
        </a:p>
      </dgm:t>
    </dgm:pt>
    <dgm:pt modelId="{FC8A44AC-40E1-4192-BB8A-F64EF8DC7B6D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Robust</a:t>
          </a:r>
          <a:r>
            <a:rPr lang="pt-PT" dirty="0"/>
            <a:t> </a:t>
          </a:r>
          <a:r>
            <a:rPr lang="pt-PT" dirty="0" err="1"/>
            <a:t>Mean</a:t>
          </a:r>
          <a:r>
            <a:rPr lang="pt-PT" dirty="0"/>
            <a:t> </a:t>
          </a:r>
          <a:r>
            <a:rPr lang="pt-PT" dirty="0" err="1"/>
            <a:t>Absolute</a:t>
          </a:r>
          <a:r>
            <a:rPr lang="pt-PT" dirty="0"/>
            <a:t> </a:t>
          </a:r>
          <a:r>
            <a:rPr lang="pt-PT" dirty="0" err="1"/>
            <a:t>Deviation</a:t>
          </a:r>
          <a:endParaRPr lang="pt-PT" dirty="0"/>
        </a:p>
      </dgm:t>
    </dgm:pt>
    <dgm:pt modelId="{60ADAAE7-A35B-4884-A2F4-2907D97C1CF3}" type="parTrans" cxnId="{5AB5C9A8-E013-40DD-A917-921979A35B2C}">
      <dgm:prSet/>
      <dgm:spPr/>
      <dgm:t>
        <a:bodyPr/>
        <a:lstStyle/>
        <a:p>
          <a:endParaRPr lang="pt-PT"/>
        </a:p>
      </dgm:t>
    </dgm:pt>
    <dgm:pt modelId="{A97BDC64-DE7F-4536-A9B2-1C5D33A40BC6}" type="sibTrans" cxnId="{5AB5C9A8-E013-40DD-A917-921979A35B2C}">
      <dgm:prSet/>
      <dgm:spPr/>
      <dgm:t>
        <a:bodyPr/>
        <a:lstStyle/>
        <a:p>
          <a:endParaRPr lang="pt-PT"/>
        </a:p>
      </dgm:t>
    </dgm:pt>
    <dgm:pt modelId="{BE53C62D-8F9A-450B-A360-405F5D16567C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Skewness</a:t>
          </a:r>
          <a:endParaRPr lang="pt-PT" dirty="0"/>
        </a:p>
      </dgm:t>
    </dgm:pt>
    <dgm:pt modelId="{96812A2E-5952-4974-8C6C-62C8109817F9}" type="parTrans" cxnId="{4A955901-2EFC-4EDE-9A58-03F3C6FF41D7}">
      <dgm:prSet/>
      <dgm:spPr/>
      <dgm:t>
        <a:bodyPr/>
        <a:lstStyle/>
        <a:p>
          <a:endParaRPr lang="pt-PT"/>
        </a:p>
      </dgm:t>
    </dgm:pt>
    <dgm:pt modelId="{219D61CB-5534-4D2A-A2B3-1C4B83A37780}" type="sibTrans" cxnId="{4A955901-2EFC-4EDE-9A58-03F3C6FF41D7}">
      <dgm:prSet/>
      <dgm:spPr/>
      <dgm:t>
        <a:bodyPr/>
        <a:lstStyle/>
        <a:p>
          <a:endParaRPr lang="pt-PT"/>
        </a:p>
      </dgm:t>
    </dgm:pt>
    <dgm:pt modelId="{BF2A6417-7862-475B-A4ED-9980C2E5E128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Kurtosis</a:t>
          </a:r>
          <a:endParaRPr lang="pt-PT" dirty="0"/>
        </a:p>
      </dgm:t>
    </dgm:pt>
    <dgm:pt modelId="{B33DAB02-DE16-46FD-A142-65208F7DF74B}" type="parTrans" cxnId="{38FBE337-24DF-40DF-8E66-51F46DF1A4A1}">
      <dgm:prSet/>
      <dgm:spPr/>
      <dgm:t>
        <a:bodyPr/>
        <a:lstStyle/>
        <a:p>
          <a:endParaRPr lang="pt-PT"/>
        </a:p>
      </dgm:t>
    </dgm:pt>
    <dgm:pt modelId="{2ED5D00B-F34A-4F9F-944D-00652B0D8649}" type="sibTrans" cxnId="{38FBE337-24DF-40DF-8E66-51F46DF1A4A1}">
      <dgm:prSet/>
      <dgm:spPr/>
      <dgm:t>
        <a:bodyPr/>
        <a:lstStyle/>
        <a:p>
          <a:endParaRPr lang="pt-PT"/>
        </a:p>
      </dgm:t>
    </dgm:pt>
    <dgm:pt modelId="{969302E7-8E67-40AF-9728-B3D48DD7A998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Energy</a:t>
          </a:r>
          <a:endParaRPr lang="pt-PT" dirty="0"/>
        </a:p>
      </dgm:t>
    </dgm:pt>
    <dgm:pt modelId="{01934F28-17DC-4A43-97E0-802A3B5B9A63}" type="parTrans" cxnId="{7AD71243-F2D1-4B54-9E2D-6389FF94FA13}">
      <dgm:prSet/>
      <dgm:spPr/>
      <dgm:t>
        <a:bodyPr/>
        <a:lstStyle/>
        <a:p>
          <a:endParaRPr lang="pt-PT"/>
        </a:p>
      </dgm:t>
    </dgm:pt>
    <dgm:pt modelId="{3F74EEFF-B708-42F5-959B-BD1879C27F4F}" type="sibTrans" cxnId="{7AD71243-F2D1-4B54-9E2D-6389FF94FA13}">
      <dgm:prSet/>
      <dgm:spPr/>
      <dgm:t>
        <a:bodyPr/>
        <a:lstStyle/>
        <a:p>
          <a:endParaRPr lang="pt-PT"/>
        </a:p>
      </dgm:t>
    </dgm:pt>
    <dgm:pt modelId="{85D20672-B5BA-4F6F-A236-EF9F95334223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Total </a:t>
          </a:r>
          <a:r>
            <a:rPr lang="pt-PT" dirty="0" err="1"/>
            <a:t>Energy</a:t>
          </a:r>
          <a:endParaRPr lang="pt-PT" dirty="0"/>
        </a:p>
      </dgm:t>
    </dgm:pt>
    <dgm:pt modelId="{458FA459-7776-420C-A26D-3FEDA2459729}" type="parTrans" cxnId="{124AB5C9-5759-4946-AD3B-20A9DED632D8}">
      <dgm:prSet/>
      <dgm:spPr/>
      <dgm:t>
        <a:bodyPr/>
        <a:lstStyle/>
        <a:p>
          <a:endParaRPr lang="pt-PT"/>
        </a:p>
      </dgm:t>
    </dgm:pt>
    <dgm:pt modelId="{C38A31F1-EBA9-426F-AAB9-DC581C38AD70}" type="sibTrans" cxnId="{124AB5C9-5759-4946-AD3B-20A9DED632D8}">
      <dgm:prSet/>
      <dgm:spPr/>
      <dgm:t>
        <a:bodyPr/>
        <a:lstStyle/>
        <a:p>
          <a:endParaRPr lang="pt-PT"/>
        </a:p>
      </dgm:t>
    </dgm:pt>
    <dgm:pt modelId="{F3D5C110-1699-481D-AB42-2999F07CEE36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Uniformity</a:t>
          </a:r>
          <a:endParaRPr lang="pt-PT" dirty="0"/>
        </a:p>
      </dgm:t>
    </dgm:pt>
    <dgm:pt modelId="{CE8A0DF3-5472-4420-9250-A069DEFBB0AC}" type="parTrans" cxnId="{F2E93CAA-C832-4E7A-8546-B5FB019CB941}">
      <dgm:prSet/>
      <dgm:spPr/>
      <dgm:t>
        <a:bodyPr/>
        <a:lstStyle/>
        <a:p>
          <a:endParaRPr lang="pt-PT"/>
        </a:p>
      </dgm:t>
    </dgm:pt>
    <dgm:pt modelId="{3252B6B3-0ED9-4A3A-B0D0-AE2635887718}" type="sibTrans" cxnId="{F2E93CAA-C832-4E7A-8546-B5FB019CB941}">
      <dgm:prSet/>
      <dgm:spPr/>
      <dgm:t>
        <a:bodyPr/>
        <a:lstStyle/>
        <a:p>
          <a:endParaRPr lang="pt-PT"/>
        </a:p>
      </dgm:t>
    </dgm:pt>
    <dgm:pt modelId="{9B2B39A4-4DB5-473E-9ED2-D19865FB60F7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Entropy</a:t>
          </a:r>
          <a:endParaRPr lang="pt-PT" dirty="0"/>
        </a:p>
      </dgm:t>
    </dgm:pt>
    <dgm:pt modelId="{174C636B-3B0F-4E51-9E15-7CBEC086A9B2}" type="parTrans" cxnId="{023C1C5D-6088-4314-9480-4C08DA853AD9}">
      <dgm:prSet/>
      <dgm:spPr/>
      <dgm:t>
        <a:bodyPr/>
        <a:lstStyle/>
        <a:p>
          <a:endParaRPr lang="pt-PT"/>
        </a:p>
      </dgm:t>
    </dgm:pt>
    <dgm:pt modelId="{5A37BE7B-5B5A-41F7-827D-7B03DA8E490C}" type="sibTrans" cxnId="{023C1C5D-6088-4314-9480-4C08DA853AD9}">
      <dgm:prSet/>
      <dgm:spPr/>
      <dgm:t>
        <a:bodyPr/>
        <a:lstStyle/>
        <a:p>
          <a:endParaRPr lang="pt-PT"/>
        </a:p>
      </dgm:t>
    </dgm:pt>
    <dgm:pt modelId="{5508139B-5E25-4FF3-B332-E9689C940C48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Minimum</a:t>
          </a:r>
          <a:endParaRPr lang="pt-PT" dirty="0"/>
        </a:p>
      </dgm:t>
    </dgm:pt>
    <dgm:pt modelId="{B71D5B34-4C87-47E5-A3D1-9768D6CEE86A}" type="parTrans" cxnId="{484E6435-7457-41FE-8841-CCAC34AC1F54}">
      <dgm:prSet/>
      <dgm:spPr/>
      <dgm:t>
        <a:bodyPr/>
        <a:lstStyle/>
        <a:p>
          <a:endParaRPr lang="pt-PT"/>
        </a:p>
      </dgm:t>
    </dgm:pt>
    <dgm:pt modelId="{A1018BDC-1E13-462C-BD65-785B847373CC}" type="sibTrans" cxnId="{484E6435-7457-41FE-8841-CCAC34AC1F54}">
      <dgm:prSet/>
      <dgm:spPr/>
      <dgm:t>
        <a:bodyPr/>
        <a:lstStyle/>
        <a:p>
          <a:endParaRPr lang="pt-PT"/>
        </a:p>
      </dgm:t>
    </dgm:pt>
    <dgm:pt modelId="{76C0E317-8017-4902-AB93-6C6C056952A5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Maximum</a:t>
          </a:r>
          <a:endParaRPr lang="pt-PT" dirty="0"/>
        </a:p>
      </dgm:t>
    </dgm:pt>
    <dgm:pt modelId="{2F4C2A39-8E66-4864-ABF5-6319671C53F6}" type="parTrans" cxnId="{2BA351EE-B3D0-4491-893F-55A2CD6D1C24}">
      <dgm:prSet/>
      <dgm:spPr/>
      <dgm:t>
        <a:bodyPr/>
        <a:lstStyle/>
        <a:p>
          <a:endParaRPr lang="pt-PT"/>
        </a:p>
      </dgm:t>
    </dgm:pt>
    <dgm:pt modelId="{8C65C526-3F1D-4D26-85F6-82E8F5DC7B60}" type="sibTrans" cxnId="{2BA351EE-B3D0-4491-893F-55A2CD6D1C24}">
      <dgm:prSet/>
      <dgm:spPr/>
      <dgm:t>
        <a:bodyPr/>
        <a:lstStyle/>
        <a:p>
          <a:endParaRPr lang="pt-PT"/>
        </a:p>
      </dgm:t>
    </dgm:pt>
    <dgm:pt modelId="{24BE16CF-D989-4C04-BEC0-5760D36A6F2B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10th </a:t>
          </a:r>
          <a:r>
            <a:rPr lang="pt-PT" dirty="0" err="1"/>
            <a:t>Percentile</a:t>
          </a:r>
          <a:endParaRPr lang="pt-PT" dirty="0"/>
        </a:p>
      </dgm:t>
    </dgm:pt>
    <dgm:pt modelId="{9192B50A-DD6D-48E6-8638-9C1DADB3D1A1}" type="parTrans" cxnId="{5565F2F8-21C3-4BCC-A514-DB76CEBC364F}">
      <dgm:prSet/>
      <dgm:spPr/>
      <dgm:t>
        <a:bodyPr/>
        <a:lstStyle/>
        <a:p>
          <a:endParaRPr lang="pt-PT"/>
        </a:p>
      </dgm:t>
    </dgm:pt>
    <dgm:pt modelId="{7E2A799A-5406-4184-B8C1-F0EC69718C00}" type="sibTrans" cxnId="{5565F2F8-21C3-4BCC-A514-DB76CEBC364F}">
      <dgm:prSet/>
      <dgm:spPr/>
      <dgm:t>
        <a:bodyPr/>
        <a:lstStyle/>
        <a:p>
          <a:endParaRPr lang="pt-PT"/>
        </a:p>
      </dgm:t>
    </dgm:pt>
    <dgm:pt modelId="{90A48A89-DD55-4141-9EF3-329DD10D413B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90th </a:t>
          </a:r>
          <a:r>
            <a:rPr lang="pt-PT" dirty="0" err="1"/>
            <a:t>Percentile</a:t>
          </a:r>
          <a:endParaRPr lang="pt-PT" dirty="0"/>
        </a:p>
      </dgm:t>
    </dgm:pt>
    <dgm:pt modelId="{8016FF20-4F8C-4B3E-9691-AD07EE82F746}" type="parTrans" cxnId="{BCAE7938-DD85-46E3-BE24-384132F97012}">
      <dgm:prSet/>
      <dgm:spPr/>
      <dgm:t>
        <a:bodyPr/>
        <a:lstStyle/>
        <a:p>
          <a:endParaRPr lang="pt-PT"/>
        </a:p>
      </dgm:t>
    </dgm:pt>
    <dgm:pt modelId="{033DD989-7D23-4A4A-A775-D588C13067D2}" type="sibTrans" cxnId="{BCAE7938-DD85-46E3-BE24-384132F97012}">
      <dgm:prSet/>
      <dgm:spPr/>
      <dgm:t>
        <a:bodyPr/>
        <a:lstStyle/>
        <a:p>
          <a:endParaRPr lang="pt-PT"/>
        </a:p>
      </dgm:t>
    </dgm:pt>
    <dgm:pt modelId="{E0C4880C-D8ED-401B-806C-C21C6E8B6A9D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Variance</a:t>
          </a:r>
          <a:endParaRPr lang="pt-PT" dirty="0"/>
        </a:p>
      </dgm:t>
    </dgm:pt>
    <dgm:pt modelId="{4BED65DA-665B-4939-A1CE-EA68FAC3647E}" type="parTrans" cxnId="{26202CE6-4A43-4848-A511-B517DE2F087C}">
      <dgm:prSet/>
      <dgm:spPr/>
      <dgm:t>
        <a:bodyPr/>
        <a:lstStyle/>
        <a:p>
          <a:endParaRPr lang="pt-PT"/>
        </a:p>
      </dgm:t>
    </dgm:pt>
    <dgm:pt modelId="{76445CC3-F8BF-4664-AA28-8FA6EDA5DC8A}" type="sibTrans" cxnId="{26202CE6-4A43-4848-A511-B517DE2F087C}">
      <dgm:prSet/>
      <dgm:spPr/>
      <dgm:t>
        <a:bodyPr/>
        <a:lstStyle/>
        <a:p>
          <a:endParaRPr lang="pt-PT"/>
        </a:p>
      </dgm:t>
    </dgm:pt>
    <dgm:pt modelId="{D70881DE-B6DE-4181-95C1-80AAC1F51415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Contrast</a:t>
          </a:r>
          <a:endParaRPr lang="pt-PT" dirty="0"/>
        </a:p>
      </dgm:t>
    </dgm:pt>
    <dgm:pt modelId="{7522AFCB-9EDD-4895-A0DF-4008E3514CA0}" type="parTrans" cxnId="{EBFC5D99-CF2E-4B72-9A58-4879E07AA928}">
      <dgm:prSet/>
      <dgm:spPr/>
      <dgm:t>
        <a:bodyPr/>
        <a:lstStyle/>
        <a:p>
          <a:endParaRPr lang="pt-PT"/>
        </a:p>
      </dgm:t>
    </dgm:pt>
    <dgm:pt modelId="{A365F41F-F04B-4241-BC4B-0D60AE3591E1}" type="sibTrans" cxnId="{EBFC5D99-CF2E-4B72-9A58-4879E07AA928}">
      <dgm:prSet/>
      <dgm:spPr/>
      <dgm:t>
        <a:bodyPr/>
        <a:lstStyle/>
        <a:p>
          <a:endParaRPr lang="pt-PT"/>
        </a:p>
      </dgm:t>
    </dgm:pt>
    <dgm:pt modelId="{2E145745-666F-41BF-AAC8-B7FAB3054507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Correlation</a:t>
          </a:r>
          <a:endParaRPr lang="pt-PT" dirty="0"/>
        </a:p>
      </dgm:t>
    </dgm:pt>
    <dgm:pt modelId="{F9CC3F29-1566-41A6-9764-BCEC6E4F00E5}" type="parTrans" cxnId="{B87A559E-343B-4B53-812F-711E30DF34EA}">
      <dgm:prSet/>
      <dgm:spPr/>
      <dgm:t>
        <a:bodyPr/>
        <a:lstStyle/>
        <a:p>
          <a:endParaRPr lang="pt-PT"/>
        </a:p>
      </dgm:t>
    </dgm:pt>
    <dgm:pt modelId="{7DE8A400-5A8F-452C-BF81-3CACCB1D5561}" type="sibTrans" cxnId="{B87A559E-343B-4B53-812F-711E30DF34EA}">
      <dgm:prSet/>
      <dgm:spPr/>
      <dgm:t>
        <a:bodyPr/>
        <a:lstStyle/>
        <a:p>
          <a:endParaRPr lang="pt-PT"/>
        </a:p>
      </dgm:t>
    </dgm:pt>
    <dgm:pt modelId="{41886C61-FB9F-451B-8C6F-17306782A2C0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Inverse</a:t>
          </a:r>
          <a:r>
            <a:rPr lang="pt-PT" dirty="0"/>
            <a:t> </a:t>
          </a:r>
          <a:r>
            <a:rPr lang="pt-PT" dirty="0" err="1"/>
            <a:t>Difference</a:t>
          </a:r>
          <a:r>
            <a:rPr lang="pt-PT" dirty="0"/>
            <a:t> </a:t>
          </a:r>
          <a:r>
            <a:rPr lang="pt-PT" dirty="0" err="1"/>
            <a:t>Moment</a:t>
          </a:r>
          <a:endParaRPr lang="pt-PT" dirty="0"/>
        </a:p>
      </dgm:t>
    </dgm:pt>
    <dgm:pt modelId="{86825CC5-0AEF-4F55-A252-5F3677C4988E}" type="parTrans" cxnId="{B8150532-CC21-44F5-BBF2-4265E12729F2}">
      <dgm:prSet/>
      <dgm:spPr/>
      <dgm:t>
        <a:bodyPr/>
        <a:lstStyle/>
        <a:p>
          <a:endParaRPr lang="pt-PT"/>
        </a:p>
      </dgm:t>
    </dgm:pt>
    <dgm:pt modelId="{D180F9AA-3D85-4D8E-87C3-48300F0AD8C6}" type="sibTrans" cxnId="{B8150532-CC21-44F5-BBF2-4265E12729F2}">
      <dgm:prSet/>
      <dgm:spPr/>
      <dgm:t>
        <a:bodyPr/>
        <a:lstStyle/>
        <a:p>
          <a:endParaRPr lang="pt-PT"/>
        </a:p>
      </dgm:t>
    </dgm:pt>
    <dgm:pt modelId="{6C5C88E0-882F-4767-AE3D-F675789B53AD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Sum </a:t>
          </a:r>
          <a:r>
            <a:rPr lang="pt-PT" dirty="0" err="1"/>
            <a:t>Average</a:t>
          </a:r>
          <a:endParaRPr lang="pt-PT" dirty="0"/>
        </a:p>
      </dgm:t>
    </dgm:pt>
    <dgm:pt modelId="{C21633C0-F616-4FBC-9399-F836143FF2FD}" type="parTrans" cxnId="{EDAC4937-FB13-4539-BFC8-35E523FA4126}">
      <dgm:prSet/>
      <dgm:spPr/>
      <dgm:t>
        <a:bodyPr/>
        <a:lstStyle/>
        <a:p>
          <a:endParaRPr lang="pt-PT"/>
        </a:p>
      </dgm:t>
    </dgm:pt>
    <dgm:pt modelId="{85CC2858-9E25-44FE-A376-8120B29B227C}" type="sibTrans" cxnId="{EDAC4937-FB13-4539-BFC8-35E523FA4126}">
      <dgm:prSet/>
      <dgm:spPr/>
      <dgm:t>
        <a:bodyPr/>
        <a:lstStyle/>
        <a:p>
          <a:endParaRPr lang="pt-PT"/>
        </a:p>
      </dgm:t>
    </dgm:pt>
    <dgm:pt modelId="{8B20D203-3F8D-49B6-BB13-C8A2479ED57B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Sum </a:t>
          </a:r>
          <a:r>
            <a:rPr lang="pt-PT" dirty="0" err="1"/>
            <a:t>Variance</a:t>
          </a:r>
          <a:endParaRPr lang="pt-PT" dirty="0"/>
        </a:p>
      </dgm:t>
    </dgm:pt>
    <dgm:pt modelId="{84ED0841-9DB9-4177-B2FB-34AD553513CD}" type="parTrans" cxnId="{E5A0E922-5A81-47D6-B6FC-7294C311E678}">
      <dgm:prSet/>
      <dgm:spPr/>
      <dgm:t>
        <a:bodyPr/>
        <a:lstStyle/>
        <a:p>
          <a:endParaRPr lang="pt-PT"/>
        </a:p>
      </dgm:t>
    </dgm:pt>
    <dgm:pt modelId="{3CBFC554-A2BA-42F0-AF24-4DEA21888B6A}" type="sibTrans" cxnId="{E5A0E922-5A81-47D6-B6FC-7294C311E678}">
      <dgm:prSet/>
      <dgm:spPr/>
      <dgm:t>
        <a:bodyPr/>
        <a:lstStyle/>
        <a:p>
          <a:endParaRPr lang="pt-PT"/>
        </a:p>
      </dgm:t>
    </dgm:pt>
    <dgm:pt modelId="{7530B8A5-1A20-4692-B894-112289C7A63D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/>
            <a:t>Sum </a:t>
          </a:r>
          <a:r>
            <a:rPr lang="pt-PT" dirty="0" err="1"/>
            <a:t>Entropy</a:t>
          </a:r>
          <a:endParaRPr lang="pt-PT" dirty="0"/>
        </a:p>
      </dgm:t>
    </dgm:pt>
    <dgm:pt modelId="{2C3A479F-BD84-4942-81E1-510E1588563D}" type="parTrans" cxnId="{EC3DC380-294E-4A79-B644-38B414288442}">
      <dgm:prSet/>
      <dgm:spPr/>
      <dgm:t>
        <a:bodyPr/>
        <a:lstStyle/>
        <a:p>
          <a:endParaRPr lang="pt-PT"/>
        </a:p>
      </dgm:t>
    </dgm:pt>
    <dgm:pt modelId="{7BB8FB6F-FFD0-4316-8536-668443B414AC}" type="sibTrans" cxnId="{EC3DC380-294E-4A79-B644-38B414288442}">
      <dgm:prSet/>
      <dgm:spPr/>
      <dgm:t>
        <a:bodyPr/>
        <a:lstStyle/>
        <a:p>
          <a:endParaRPr lang="pt-PT"/>
        </a:p>
      </dgm:t>
    </dgm:pt>
    <dgm:pt modelId="{5D324830-03CD-49D4-B077-2BA5337F4755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Entropy</a:t>
          </a:r>
          <a:endParaRPr lang="pt-PT" dirty="0"/>
        </a:p>
      </dgm:t>
    </dgm:pt>
    <dgm:pt modelId="{9C0D78FC-7119-4431-9E68-4BA58E7C6326}" type="parTrans" cxnId="{750C1043-9C3D-4BB5-8244-E50B63EA610C}">
      <dgm:prSet/>
      <dgm:spPr/>
      <dgm:t>
        <a:bodyPr/>
        <a:lstStyle/>
        <a:p>
          <a:endParaRPr lang="pt-PT"/>
        </a:p>
      </dgm:t>
    </dgm:pt>
    <dgm:pt modelId="{10826FBD-A781-4C1E-A4A3-274A89B47CE6}" type="sibTrans" cxnId="{750C1043-9C3D-4BB5-8244-E50B63EA610C}">
      <dgm:prSet/>
      <dgm:spPr/>
      <dgm:t>
        <a:bodyPr/>
        <a:lstStyle/>
        <a:p>
          <a:endParaRPr lang="pt-PT"/>
        </a:p>
      </dgm:t>
    </dgm:pt>
    <dgm:pt modelId="{D4EF0E95-E49C-4989-9ED6-7FE6C534EF52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Difference</a:t>
          </a:r>
          <a:r>
            <a:rPr lang="pt-PT" dirty="0"/>
            <a:t> </a:t>
          </a:r>
          <a:r>
            <a:rPr lang="en-US" dirty="0"/>
            <a:t>Variance</a:t>
          </a:r>
          <a:endParaRPr lang="pt-PT" dirty="0"/>
        </a:p>
      </dgm:t>
    </dgm:pt>
    <dgm:pt modelId="{094205B0-9F80-42B2-8B48-AABD3A321759}" type="parTrans" cxnId="{76F09DEC-DBFC-4A04-85DF-603C8037BBB4}">
      <dgm:prSet/>
      <dgm:spPr/>
      <dgm:t>
        <a:bodyPr/>
        <a:lstStyle/>
        <a:p>
          <a:endParaRPr lang="pt-PT"/>
        </a:p>
      </dgm:t>
    </dgm:pt>
    <dgm:pt modelId="{AB94DA39-F07A-46E8-9BB5-FE821D402D13}" type="sibTrans" cxnId="{76F09DEC-DBFC-4A04-85DF-603C8037BBB4}">
      <dgm:prSet/>
      <dgm:spPr/>
      <dgm:t>
        <a:bodyPr/>
        <a:lstStyle/>
        <a:p>
          <a:endParaRPr lang="pt-PT"/>
        </a:p>
      </dgm:t>
    </dgm:pt>
    <dgm:pt modelId="{C6C5F4F4-883F-4BDC-B6E5-E765D6999D8A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Difference Entropy</a:t>
          </a:r>
          <a:endParaRPr lang="pt-PT" dirty="0"/>
        </a:p>
      </dgm:t>
    </dgm:pt>
    <dgm:pt modelId="{8872BA10-6533-43DF-A830-56B8ED8FAC2C}" type="parTrans" cxnId="{676FFE9F-4927-4564-9F61-CC86CB1F5179}">
      <dgm:prSet/>
      <dgm:spPr/>
      <dgm:t>
        <a:bodyPr/>
        <a:lstStyle/>
        <a:p>
          <a:endParaRPr lang="pt-PT"/>
        </a:p>
      </dgm:t>
    </dgm:pt>
    <dgm:pt modelId="{EE29FA74-D025-49F7-9882-833751FFD09A}" type="sibTrans" cxnId="{676FFE9F-4927-4564-9F61-CC86CB1F5179}">
      <dgm:prSet/>
      <dgm:spPr/>
      <dgm:t>
        <a:bodyPr/>
        <a:lstStyle/>
        <a:p>
          <a:endParaRPr lang="pt-PT"/>
        </a:p>
      </dgm:t>
    </dgm:pt>
    <dgm:pt modelId="{995689F2-2CB2-4AC0-8FD9-F49D98EB4460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Information Measure Of Correlation I</a:t>
          </a:r>
          <a:endParaRPr lang="pt-PT" dirty="0"/>
        </a:p>
      </dgm:t>
    </dgm:pt>
    <dgm:pt modelId="{C8652904-6BF3-4716-BEF5-DAA91B9CD42A}" type="parTrans" cxnId="{9AFC08F8-3398-4087-9BAF-CF0E38B5C546}">
      <dgm:prSet/>
      <dgm:spPr/>
      <dgm:t>
        <a:bodyPr/>
        <a:lstStyle/>
        <a:p>
          <a:endParaRPr lang="pt-PT"/>
        </a:p>
      </dgm:t>
    </dgm:pt>
    <dgm:pt modelId="{694E487B-C429-4464-B288-0E20FB7810DC}" type="sibTrans" cxnId="{9AFC08F8-3398-4087-9BAF-CF0E38B5C546}">
      <dgm:prSet/>
      <dgm:spPr/>
      <dgm:t>
        <a:bodyPr/>
        <a:lstStyle/>
        <a:p>
          <a:endParaRPr lang="pt-PT"/>
        </a:p>
      </dgm:t>
    </dgm:pt>
    <dgm:pt modelId="{28ED7320-6E51-468C-9A95-8EB5EAC99050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Information Measure Of Correlation II</a:t>
          </a:r>
          <a:endParaRPr lang="pt-PT" dirty="0"/>
        </a:p>
      </dgm:t>
    </dgm:pt>
    <dgm:pt modelId="{00F9F826-42D6-4ED0-8C63-6AAC949C76C6}" type="parTrans" cxnId="{2DA366C5-99D5-495E-93CB-E707F73818CF}">
      <dgm:prSet/>
      <dgm:spPr/>
      <dgm:t>
        <a:bodyPr/>
        <a:lstStyle/>
        <a:p>
          <a:endParaRPr lang="pt-PT"/>
        </a:p>
      </dgm:t>
    </dgm:pt>
    <dgm:pt modelId="{3FA2F12F-FC48-47EC-82F3-DB2883BAD35E}" type="sibTrans" cxnId="{2DA366C5-99D5-495E-93CB-E707F73818CF}">
      <dgm:prSet/>
      <dgm:spPr/>
      <dgm:t>
        <a:bodyPr/>
        <a:lstStyle/>
        <a:p>
          <a:endParaRPr lang="pt-PT"/>
        </a:p>
      </dgm:t>
    </dgm:pt>
    <dgm:pt modelId="{C2FE7A2F-58D4-489E-972E-88A45AFB5204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Maximum Diameter</a:t>
          </a:r>
          <a:endParaRPr lang="pt-PT" dirty="0"/>
        </a:p>
      </dgm:t>
    </dgm:pt>
    <dgm:pt modelId="{0225058F-6AA4-48C7-84C1-821175F64B13}" type="parTrans" cxnId="{EC790FDC-E46B-4404-8F9D-EC81688895C4}">
      <dgm:prSet/>
      <dgm:spPr/>
      <dgm:t>
        <a:bodyPr/>
        <a:lstStyle/>
        <a:p>
          <a:endParaRPr lang="pt-PT"/>
        </a:p>
      </dgm:t>
    </dgm:pt>
    <dgm:pt modelId="{08F81375-393E-4C66-B9C3-2751879DB14B}" type="sibTrans" cxnId="{EC790FDC-E46B-4404-8F9D-EC81688895C4}">
      <dgm:prSet/>
      <dgm:spPr/>
      <dgm:t>
        <a:bodyPr/>
        <a:lstStyle/>
        <a:p>
          <a:endParaRPr lang="pt-PT"/>
        </a:p>
      </dgm:t>
    </dgm:pt>
    <dgm:pt modelId="{C61E9416-E5FC-41E3-B4D9-881E03FD7DA1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Perimeter</a:t>
          </a:r>
          <a:endParaRPr lang="pt-PT" dirty="0"/>
        </a:p>
      </dgm:t>
    </dgm:pt>
    <dgm:pt modelId="{ECDD2DC7-9D89-45E0-8381-40330D0B84FB}" type="parTrans" cxnId="{E8DAE175-D00C-4324-B043-9457F58DF5F2}">
      <dgm:prSet/>
      <dgm:spPr/>
      <dgm:t>
        <a:bodyPr/>
        <a:lstStyle/>
        <a:p>
          <a:endParaRPr lang="pt-PT"/>
        </a:p>
      </dgm:t>
    </dgm:pt>
    <dgm:pt modelId="{CC015DCF-AB61-48EA-AB18-96F5841D8871}" type="sibTrans" cxnId="{E8DAE175-D00C-4324-B043-9457F58DF5F2}">
      <dgm:prSet/>
      <dgm:spPr/>
      <dgm:t>
        <a:bodyPr/>
        <a:lstStyle/>
        <a:p>
          <a:endParaRPr lang="pt-PT"/>
        </a:p>
      </dgm:t>
    </dgm:pt>
    <dgm:pt modelId="{914F0752-440D-49C7-8BC9-4D4F6066A643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Perimeter-surface Ratio</a:t>
          </a:r>
          <a:endParaRPr lang="pt-PT" dirty="0"/>
        </a:p>
      </dgm:t>
    </dgm:pt>
    <dgm:pt modelId="{739B1B03-61DA-4A16-BE49-AB8F30BCAFB0}" type="parTrans" cxnId="{700BF038-3D30-42F4-9FDB-C1EEC2ECDB0F}">
      <dgm:prSet/>
      <dgm:spPr/>
      <dgm:t>
        <a:bodyPr/>
        <a:lstStyle/>
        <a:p>
          <a:endParaRPr lang="pt-PT"/>
        </a:p>
      </dgm:t>
    </dgm:pt>
    <dgm:pt modelId="{33092621-72C0-4C4F-9DFE-FE87655C26A4}" type="sibTrans" cxnId="{700BF038-3D30-42F4-9FDB-C1EEC2ECDB0F}">
      <dgm:prSet/>
      <dgm:spPr/>
      <dgm:t>
        <a:bodyPr/>
        <a:lstStyle/>
        <a:p>
          <a:endParaRPr lang="pt-PT"/>
        </a:p>
      </dgm:t>
    </dgm:pt>
    <dgm:pt modelId="{7C255EA6-6EEC-4E0C-9F6E-410CD2F54283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 dirty="0"/>
            <a:t>Major Axis Length</a:t>
          </a:r>
          <a:endParaRPr lang="pt-PT" dirty="0"/>
        </a:p>
      </dgm:t>
    </dgm:pt>
    <dgm:pt modelId="{3F05A637-7EF3-4577-9A20-5205848CC741}" type="parTrans" cxnId="{C240F587-46F3-438A-BD6C-9C4546519183}">
      <dgm:prSet/>
      <dgm:spPr/>
      <dgm:t>
        <a:bodyPr/>
        <a:lstStyle/>
        <a:p>
          <a:endParaRPr lang="pt-PT"/>
        </a:p>
      </dgm:t>
    </dgm:pt>
    <dgm:pt modelId="{9ED9ADFA-05C5-4892-9B54-629FDC79A8E2}" type="sibTrans" cxnId="{C240F587-46F3-438A-BD6C-9C4546519183}">
      <dgm:prSet/>
      <dgm:spPr/>
      <dgm:t>
        <a:bodyPr/>
        <a:lstStyle/>
        <a:p>
          <a:endParaRPr lang="pt-PT"/>
        </a:p>
      </dgm:t>
    </dgm:pt>
    <dgm:pt modelId="{4C53B880-6590-45C2-B6E1-46A9D640BA64}">
      <dgm:prSet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en-US"/>
            <a:t>Minor </a:t>
          </a:r>
          <a:r>
            <a:rPr lang="en-US" dirty="0"/>
            <a:t>Axis Length</a:t>
          </a:r>
          <a:endParaRPr lang="pt-PT" dirty="0"/>
        </a:p>
      </dgm:t>
    </dgm:pt>
    <dgm:pt modelId="{57377D8E-3EB5-4F7A-80D2-0AEB26CFA6EA}" type="parTrans" cxnId="{B4BA12D2-B831-4F28-AEF8-2B7789D231C8}">
      <dgm:prSet/>
      <dgm:spPr/>
      <dgm:t>
        <a:bodyPr/>
        <a:lstStyle/>
        <a:p>
          <a:endParaRPr lang="pt-PT"/>
        </a:p>
      </dgm:t>
    </dgm:pt>
    <dgm:pt modelId="{5D2F03F5-5176-4148-9B38-800AC3A1AB1A}" type="sibTrans" cxnId="{B4BA12D2-B831-4F28-AEF8-2B7789D231C8}">
      <dgm:prSet/>
      <dgm:spPr/>
      <dgm:t>
        <a:bodyPr/>
        <a:lstStyle/>
        <a:p>
          <a:endParaRPr lang="pt-PT"/>
        </a:p>
      </dgm:t>
    </dgm:pt>
    <dgm:pt modelId="{97EC9C81-6E69-428B-A18F-2B5D29635D9F}">
      <dgm:prSet phldrT="[Texto]"/>
      <dgm:spPr>
        <a:solidFill>
          <a:srgbClr val="64C8EB">
            <a:alpha val="50196"/>
          </a:srgbClr>
        </a:solidFill>
      </dgm:spPr>
      <dgm:t>
        <a:bodyPr/>
        <a:lstStyle/>
        <a:p>
          <a:r>
            <a:rPr lang="pt-PT" dirty="0" err="1"/>
            <a:t>Elongation</a:t>
          </a:r>
          <a:endParaRPr lang="pt-PT" dirty="0"/>
        </a:p>
      </dgm:t>
    </dgm:pt>
    <dgm:pt modelId="{B0809024-DA6F-44EB-9DA0-3B261C055BEE}" type="parTrans" cxnId="{C42542DE-8616-4748-9489-161F45FB0B11}">
      <dgm:prSet/>
      <dgm:spPr/>
      <dgm:t>
        <a:bodyPr/>
        <a:lstStyle/>
        <a:p>
          <a:endParaRPr lang="pt-PT"/>
        </a:p>
      </dgm:t>
    </dgm:pt>
    <dgm:pt modelId="{A5E26987-8630-43F1-B2A6-406BE3C54D90}" type="sibTrans" cxnId="{C42542DE-8616-4748-9489-161F45FB0B11}">
      <dgm:prSet/>
      <dgm:spPr/>
      <dgm:t>
        <a:bodyPr/>
        <a:lstStyle/>
        <a:p>
          <a:endParaRPr lang="pt-PT"/>
        </a:p>
      </dgm:t>
    </dgm:pt>
    <dgm:pt modelId="{EF6433F1-DD88-408F-9B13-172FC42EFC53}" type="pres">
      <dgm:prSet presAssocID="{746BB105-CE62-4F9D-946B-5763C196AD8F}" presName="Name0" presStyleCnt="0">
        <dgm:presLayoutVars>
          <dgm:dir/>
          <dgm:animLvl val="lvl"/>
          <dgm:resizeHandles val="exact"/>
        </dgm:presLayoutVars>
      </dgm:prSet>
      <dgm:spPr/>
    </dgm:pt>
    <dgm:pt modelId="{8E476C25-6948-4978-A9AA-60AA0E82C0E1}" type="pres">
      <dgm:prSet presAssocID="{83A78FB0-1609-41D4-80ED-C88A74676B37}" presName="composite" presStyleCnt="0"/>
      <dgm:spPr/>
    </dgm:pt>
    <dgm:pt modelId="{C913E2B2-DEEB-42FC-8F44-3B56B4F8DC05}" type="pres">
      <dgm:prSet presAssocID="{83A78FB0-1609-41D4-80ED-C88A74676B3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4BF0419-B76E-4A2A-94C3-83552F0C3AF9}" type="pres">
      <dgm:prSet presAssocID="{83A78FB0-1609-41D4-80ED-C88A74676B37}" presName="desTx" presStyleLbl="alignAccFollowNode1" presStyleIdx="0" presStyleCnt="3">
        <dgm:presLayoutVars>
          <dgm:bulletEnabled val="1"/>
        </dgm:presLayoutVars>
      </dgm:prSet>
      <dgm:spPr/>
    </dgm:pt>
    <dgm:pt modelId="{FD205ADF-2594-48F7-8175-65A96BF2ED9A}" type="pres">
      <dgm:prSet presAssocID="{6C102C91-51C2-420F-AEB3-25EF18D1FD13}" presName="space" presStyleCnt="0"/>
      <dgm:spPr/>
    </dgm:pt>
    <dgm:pt modelId="{619463FF-E616-4FDA-AFDB-B2030A02957C}" type="pres">
      <dgm:prSet presAssocID="{2CE8F70D-B1FD-48DE-B163-952C400E73B2}" presName="composite" presStyleCnt="0"/>
      <dgm:spPr/>
    </dgm:pt>
    <dgm:pt modelId="{4222E520-0250-4E7A-8D2D-8211D081EB19}" type="pres">
      <dgm:prSet presAssocID="{2CE8F70D-B1FD-48DE-B163-952C400E73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6EBEB2-CEFE-4C0E-A788-93A4344D6D43}" type="pres">
      <dgm:prSet presAssocID="{2CE8F70D-B1FD-48DE-B163-952C400E73B2}" presName="desTx" presStyleLbl="alignAccFollowNode1" presStyleIdx="1" presStyleCnt="3">
        <dgm:presLayoutVars>
          <dgm:bulletEnabled val="1"/>
        </dgm:presLayoutVars>
      </dgm:prSet>
      <dgm:spPr/>
    </dgm:pt>
    <dgm:pt modelId="{09C22A79-AE6B-4B43-8B50-DF73C14FA080}" type="pres">
      <dgm:prSet presAssocID="{9FC7B58D-2367-49F7-8CDF-1D56764F22BD}" presName="space" presStyleCnt="0"/>
      <dgm:spPr/>
    </dgm:pt>
    <dgm:pt modelId="{1AD94194-EC05-4247-9427-B9761976E0F8}" type="pres">
      <dgm:prSet presAssocID="{3FC827AD-CD54-42AF-80E3-3A96ED2E58AF}" presName="composite" presStyleCnt="0"/>
      <dgm:spPr/>
    </dgm:pt>
    <dgm:pt modelId="{A370EBC0-1D84-434D-82B7-CA9DB7FBC446}" type="pres">
      <dgm:prSet presAssocID="{3FC827AD-CD54-42AF-80E3-3A96ED2E58A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F25333A-C23A-456C-B7A8-DE06E3F7E62A}" type="pres">
      <dgm:prSet presAssocID="{3FC827AD-CD54-42AF-80E3-3A96ED2E58A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8DAC00-7EFA-4B39-8D65-BA97DCB3AD2C}" type="presOf" srcId="{90A48A89-DD55-4141-9EF3-329DD10D413B}" destId="{A4BF0419-B76E-4A2A-94C3-83552F0C3AF9}" srcOrd="0" destOrd="17" presId="urn:microsoft.com/office/officeart/2005/8/layout/hList1"/>
    <dgm:cxn modelId="{4A955901-2EFC-4EDE-9A58-03F3C6FF41D7}" srcId="{83A78FB0-1609-41D4-80ED-C88A74676B37}" destId="{BE53C62D-8F9A-450B-A360-405F5D16567C}" srcOrd="8" destOrd="0" parTransId="{96812A2E-5952-4974-8C6C-62C8109817F9}" sibTransId="{219D61CB-5534-4D2A-A2B3-1C4B83A37780}"/>
    <dgm:cxn modelId="{3DCD8003-DD92-4F95-B0CA-64D6F8AE1737}" type="presOf" srcId="{969302E7-8E67-40AF-9728-B3D48DD7A998}" destId="{A4BF0419-B76E-4A2A-94C3-83552F0C3AF9}" srcOrd="0" destOrd="10" presId="urn:microsoft.com/office/officeart/2005/8/layout/hList1"/>
    <dgm:cxn modelId="{5733B513-B81A-4720-8493-5F97B18E3D7D}" type="presOf" srcId="{D70881DE-B6DE-4181-95C1-80AAC1F51415}" destId="{A96EBEB2-CEFE-4C0E-A788-93A4344D6D43}" srcOrd="0" destOrd="1" presId="urn:microsoft.com/office/officeart/2005/8/layout/hList1"/>
    <dgm:cxn modelId="{8E682216-4C6C-474B-8518-F5474924E281}" type="presOf" srcId="{76C0E317-8017-4902-AB93-6C6C056952A5}" destId="{A4BF0419-B76E-4A2A-94C3-83552F0C3AF9}" srcOrd="0" destOrd="15" presId="urn:microsoft.com/office/officeart/2005/8/layout/hList1"/>
    <dgm:cxn modelId="{3FACA817-D2B5-431B-8C07-7E16A73DDCC5}" srcId="{83A78FB0-1609-41D4-80ED-C88A74676B37}" destId="{9C7F7440-037F-4700-A756-80530845F363}" srcOrd="4" destOrd="0" parTransId="{79A58273-CE7F-41B7-8237-5B8CAAFC4C0A}" sibTransId="{A80C720A-B1F9-4643-91A1-DED69B9FE863}"/>
    <dgm:cxn modelId="{A45CEC1D-8F32-4998-847F-71C9ED8773B0}" srcId="{83A78FB0-1609-41D4-80ED-C88A74676B37}" destId="{ACA13B89-1EBA-47BA-A520-2FC43A5BE050}" srcOrd="0" destOrd="0" parTransId="{52B773FD-687D-4EEB-B596-C1570A895684}" sibTransId="{E534E331-8CD8-4FBF-A1FA-BB56EF9D72F7}"/>
    <dgm:cxn modelId="{17210520-C8D0-4383-BC34-1E6120AD8892}" type="presOf" srcId="{8B20D203-3F8D-49B6-BB13-C8A2479ED57B}" destId="{A96EBEB2-CEFE-4C0E-A788-93A4344D6D43}" srcOrd="0" destOrd="6" presId="urn:microsoft.com/office/officeart/2005/8/layout/hList1"/>
    <dgm:cxn modelId="{E5A0E922-5A81-47D6-B6FC-7294C311E678}" srcId="{2CE8F70D-B1FD-48DE-B163-952C400E73B2}" destId="{8B20D203-3F8D-49B6-BB13-C8A2479ED57B}" srcOrd="6" destOrd="0" parTransId="{84ED0841-9DB9-4177-B2FB-34AD553513CD}" sibTransId="{3CBFC554-A2BA-42F0-AF24-4DEA21888B6A}"/>
    <dgm:cxn modelId="{131C3423-9544-45DC-86A8-198CD0DD1428}" type="presOf" srcId="{6C5C88E0-882F-4767-AE3D-F675789B53AD}" destId="{A96EBEB2-CEFE-4C0E-A788-93A4344D6D43}" srcOrd="0" destOrd="5" presId="urn:microsoft.com/office/officeart/2005/8/layout/hList1"/>
    <dgm:cxn modelId="{4140712F-C801-494E-9D44-DA71BDB07111}" type="presOf" srcId="{7530B8A5-1A20-4692-B894-112289C7A63D}" destId="{A96EBEB2-CEFE-4C0E-A788-93A4344D6D43}" srcOrd="0" destOrd="7" presId="urn:microsoft.com/office/officeart/2005/8/layout/hList1"/>
    <dgm:cxn modelId="{B8150532-CC21-44F5-BBF2-4265E12729F2}" srcId="{2CE8F70D-B1FD-48DE-B163-952C400E73B2}" destId="{41886C61-FB9F-451B-8C6F-17306782A2C0}" srcOrd="4" destOrd="0" parTransId="{86825CC5-0AEF-4F55-A252-5F3677C4988E}" sibTransId="{D180F9AA-3D85-4D8E-87C3-48300F0AD8C6}"/>
    <dgm:cxn modelId="{A575FD34-B4C4-4F30-8651-212C0802E90A}" srcId="{83A78FB0-1609-41D4-80ED-C88A74676B37}" destId="{F4E3D75B-B248-4400-962D-A8E3A740C30D}" srcOrd="5" destOrd="0" parTransId="{DF6A85E9-21FD-49EC-B785-5C0B8A65BE30}" sibTransId="{191DF787-2B6D-4889-B893-F28CCDEF9E42}"/>
    <dgm:cxn modelId="{484E6435-7457-41FE-8841-CCAC34AC1F54}" srcId="{83A78FB0-1609-41D4-80ED-C88A74676B37}" destId="{5508139B-5E25-4FF3-B332-E9689C940C48}" srcOrd="14" destOrd="0" parTransId="{B71D5B34-4C87-47E5-A3D1-9768D6CEE86A}" sibTransId="{A1018BDC-1E13-462C-BD65-785B847373CC}"/>
    <dgm:cxn modelId="{EDAC4937-FB13-4539-BFC8-35E523FA4126}" srcId="{2CE8F70D-B1FD-48DE-B163-952C400E73B2}" destId="{6C5C88E0-882F-4767-AE3D-F675789B53AD}" srcOrd="5" destOrd="0" parTransId="{C21633C0-F616-4FBC-9399-F836143FF2FD}" sibTransId="{85CC2858-9E25-44FE-A376-8120B29B227C}"/>
    <dgm:cxn modelId="{38FBE337-24DF-40DF-8E66-51F46DF1A4A1}" srcId="{83A78FB0-1609-41D4-80ED-C88A74676B37}" destId="{BF2A6417-7862-475B-A4ED-9980C2E5E128}" srcOrd="9" destOrd="0" parTransId="{B33DAB02-DE16-46FD-A142-65208F7DF74B}" sibTransId="{2ED5D00B-F34A-4F9F-944D-00652B0D8649}"/>
    <dgm:cxn modelId="{BCAE7938-DD85-46E3-BE24-384132F97012}" srcId="{83A78FB0-1609-41D4-80ED-C88A74676B37}" destId="{90A48A89-DD55-4141-9EF3-329DD10D413B}" srcOrd="17" destOrd="0" parTransId="{8016FF20-4F8C-4B3E-9691-AD07EE82F746}" sibTransId="{033DD989-7D23-4A4A-A775-D588C13067D2}"/>
    <dgm:cxn modelId="{700BF038-3D30-42F4-9FDB-C1EEC2ECDB0F}" srcId="{3FC827AD-CD54-42AF-80E3-3A96ED2E58AF}" destId="{914F0752-440D-49C7-8BC9-4D4F6066A643}" srcOrd="2" destOrd="0" parTransId="{739B1B03-61DA-4A16-BE49-AB8F30BCAFB0}" sibTransId="{33092621-72C0-4C4F-9DFE-FE87655C26A4}"/>
    <dgm:cxn modelId="{B94FF83B-B4CE-420E-AF66-F068ECF7FE82}" type="presOf" srcId="{2CE8F70D-B1FD-48DE-B163-952C400E73B2}" destId="{4222E520-0250-4E7A-8D2D-8211D081EB19}" srcOrd="0" destOrd="0" presId="urn:microsoft.com/office/officeart/2005/8/layout/hList1"/>
    <dgm:cxn modelId="{C1D8CD40-E18B-41AE-8745-763C24FE626B}" srcId="{3FC827AD-CD54-42AF-80E3-3A96ED2E58AF}" destId="{9373DAA4-C2EF-4537-9071-DD704EA51235}" srcOrd="6" destOrd="0" parTransId="{72A00BBC-6ECA-4C53-B793-6F2007A7B504}" sibTransId="{8A9A5F12-065E-4C50-9637-48F2728796AA}"/>
    <dgm:cxn modelId="{AAB3E75B-EAC9-4B19-ADF0-54C8EC856101}" type="presOf" srcId="{9C7F7440-037F-4700-A756-80530845F363}" destId="{A4BF0419-B76E-4A2A-94C3-83552F0C3AF9}" srcOrd="0" destOrd="4" presId="urn:microsoft.com/office/officeart/2005/8/layout/hList1"/>
    <dgm:cxn modelId="{0FA3DB5C-B66A-49BE-A24F-BD065DB51141}" srcId="{746BB105-CE62-4F9D-946B-5763C196AD8F}" destId="{83A78FB0-1609-41D4-80ED-C88A74676B37}" srcOrd="0" destOrd="0" parTransId="{D1FD16E7-A4DD-4A76-9465-1653DF66DD17}" sibTransId="{6C102C91-51C2-420F-AEB3-25EF18D1FD13}"/>
    <dgm:cxn modelId="{023C1C5D-6088-4314-9480-4C08DA853AD9}" srcId="{83A78FB0-1609-41D4-80ED-C88A74676B37}" destId="{9B2B39A4-4DB5-473E-9ED2-D19865FB60F7}" srcOrd="13" destOrd="0" parTransId="{174C636B-3B0F-4E51-9E15-7CBEC086A9B2}" sibTransId="{5A37BE7B-5B5A-41F7-827D-7B03DA8E490C}"/>
    <dgm:cxn modelId="{C5CCF85E-2165-472D-818E-499194102805}" type="presOf" srcId="{BE53C62D-8F9A-450B-A360-405F5D16567C}" destId="{A4BF0419-B76E-4A2A-94C3-83552F0C3AF9}" srcOrd="0" destOrd="8" presId="urn:microsoft.com/office/officeart/2005/8/layout/hList1"/>
    <dgm:cxn modelId="{750C1043-9C3D-4BB5-8244-E50B63EA610C}" srcId="{2CE8F70D-B1FD-48DE-B163-952C400E73B2}" destId="{5D324830-03CD-49D4-B077-2BA5337F4755}" srcOrd="8" destOrd="0" parTransId="{9C0D78FC-7119-4431-9E68-4BA58E7C6326}" sibTransId="{10826FBD-A781-4C1E-A4A3-274A89B47CE6}"/>
    <dgm:cxn modelId="{7AD71243-F2D1-4B54-9E2D-6389FF94FA13}" srcId="{83A78FB0-1609-41D4-80ED-C88A74676B37}" destId="{969302E7-8E67-40AF-9728-B3D48DD7A998}" srcOrd="10" destOrd="0" parTransId="{01934F28-17DC-4A43-97E0-802A3B5B9A63}" sibTransId="{3F74EEFF-B708-42F5-959B-BD1879C27F4F}"/>
    <dgm:cxn modelId="{FF6DEB63-395D-4758-8BC6-55F014A25C62}" type="presOf" srcId="{995689F2-2CB2-4AC0-8FD9-F49D98EB4460}" destId="{A96EBEB2-CEFE-4C0E-A788-93A4344D6D43}" srcOrd="0" destOrd="11" presId="urn:microsoft.com/office/officeart/2005/8/layout/hList1"/>
    <dgm:cxn modelId="{E0E5AD44-0507-4ED4-92A4-C9F1800236BC}" type="presOf" srcId="{C2FE7A2F-58D4-489E-972E-88A45AFB5204}" destId="{DF25333A-C23A-456C-B7A8-DE06E3F7E62A}" srcOrd="0" destOrd="3" presId="urn:microsoft.com/office/officeart/2005/8/layout/hList1"/>
    <dgm:cxn modelId="{57DB7C67-7DFB-406B-A56D-9584226977DE}" type="presOf" srcId="{5508139B-5E25-4FF3-B332-E9689C940C48}" destId="{A4BF0419-B76E-4A2A-94C3-83552F0C3AF9}" srcOrd="0" destOrd="14" presId="urn:microsoft.com/office/officeart/2005/8/layout/hList1"/>
    <dgm:cxn modelId="{36051F48-C139-444B-9829-11BC983A8D5F}" srcId="{83A78FB0-1609-41D4-80ED-C88A74676B37}" destId="{C747F505-2D6D-4293-85C2-68F899708EA7}" srcOrd="1" destOrd="0" parTransId="{EFDCC4B9-1A58-485E-B9B1-AA7167AC403A}" sibTransId="{1F3688A9-AC97-4689-87BF-CE3CB13F2B25}"/>
    <dgm:cxn modelId="{BCD79A6C-AF9A-478B-B8E4-C8A99CA48521}" srcId="{83A78FB0-1609-41D4-80ED-C88A74676B37}" destId="{172EEB5A-D1D3-42A9-BA50-6C082FC1EA29}" srcOrd="6" destOrd="0" parTransId="{1672A286-929E-4BF1-B61C-AD72CF32032A}" sibTransId="{52A0F747-D39F-47CA-BEA0-5845C124692E}"/>
    <dgm:cxn modelId="{52BDCD6F-1737-4C49-A2AA-38024C4C37B5}" type="presOf" srcId="{24BE16CF-D989-4C04-BEC0-5760D36A6F2B}" destId="{A4BF0419-B76E-4A2A-94C3-83552F0C3AF9}" srcOrd="0" destOrd="16" presId="urn:microsoft.com/office/officeart/2005/8/layout/hList1"/>
    <dgm:cxn modelId="{AB37F851-23E9-4C14-A40D-E6713B93EEE0}" type="presOf" srcId="{D4EF0E95-E49C-4989-9ED6-7FE6C534EF52}" destId="{A96EBEB2-CEFE-4C0E-A788-93A4344D6D43}" srcOrd="0" destOrd="9" presId="urn:microsoft.com/office/officeart/2005/8/layout/hList1"/>
    <dgm:cxn modelId="{E8DAE175-D00C-4324-B043-9457F58DF5F2}" srcId="{3FC827AD-CD54-42AF-80E3-3A96ED2E58AF}" destId="{C61E9416-E5FC-41E3-B4D9-881E03FD7DA1}" srcOrd="1" destOrd="0" parTransId="{ECDD2DC7-9D89-45E0-8381-40330D0B84FB}" sibTransId="{CC015DCF-AB61-48EA-AB18-96F5841D8871}"/>
    <dgm:cxn modelId="{7369B758-9BC2-4FD9-A004-DBD890037275}" type="presOf" srcId="{A297455F-3801-4AAC-A736-2D038D67C55E}" destId="{A4BF0419-B76E-4A2A-94C3-83552F0C3AF9}" srcOrd="0" destOrd="3" presId="urn:microsoft.com/office/officeart/2005/8/layout/hList1"/>
    <dgm:cxn modelId="{EC3DC380-294E-4A79-B644-38B414288442}" srcId="{2CE8F70D-B1FD-48DE-B163-952C400E73B2}" destId="{7530B8A5-1A20-4692-B894-112289C7A63D}" srcOrd="7" destOrd="0" parTransId="{2C3A479F-BD84-4942-81E1-510E1588563D}" sibTransId="{7BB8FB6F-FFD0-4316-8536-668443B414AC}"/>
    <dgm:cxn modelId="{72B10081-E000-416B-A848-0258F9886CB3}" srcId="{83A78FB0-1609-41D4-80ED-C88A74676B37}" destId="{A297455F-3801-4AAC-A736-2D038D67C55E}" srcOrd="3" destOrd="0" parTransId="{FAF07352-3821-47E2-8E2F-FD562DF78358}" sibTransId="{886EAA57-A966-4788-A64E-70EEBFA3FB5C}"/>
    <dgm:cxn modelId="{0EEA3E86-9DD0-4D52-AED6-E87618341419}" type="presOf" srcId="{2E145745-666F-41BF-AAC8-B7FAB3054507}" destId="{A96EBEB2-CEFE-4C0E-A788-93A4344D6D43}" srcOrd="0" destOrd="2" presId="urn:microsoft.com/office/officeart/2005/8/layout/hList1"/>
    <dgm:cxn modelId="{C240F587-46F3-438A-BD6C-9C4546519183}" srcId="{3FC827AD-CD54-42AF-80E3-3A96ED2E58AF}" destId="{7C255EA6-6EEC-4E0C-9F6E-410CD2F54283}" srcOrd="4" destOrd="0" parTransId="{3F05A637-7EF3-4577-9A20-5205848CC741}" sibTransId="{9ED9ADFA-05C5-4892-9B54-629FDC79A8E2}"/>
    <dgm:cxn modelId="{0241838D-B98A-4E10-A104-AFD5E7A3E7DD}" srcId="{3FC827AD-CD54-42AF-80E3-3A96ED2E58AF}" destId="{98AC3117-BCB2-4EF8-A9D6-926EAE643A7B}" srcOrd="0" destOrd="0" parTransId="{ADEEE4B8-F68F-4311-A3AE-04060B622DB4}" sibTransId="{AD74DC43-8582-4426-88FD-4C2609991D9E}"/>
    <dgm:cxn modelId="{7042A98D-DD69-49F8-A232-F1C3A72E9527}" type="presOf" srcId="{FC8A44AC-40E1-4192-BB8A-F64EF8DC7B6D}" destId="{A4BF0419-B76E-4A2A-94C3-83552F0C3AF9}" srcOrd="0" destOrd="7" presId="urn:microsoft.com/office/officeart/2005/8/layout/hList1"/>
    <dgm:cxn modelId="{4604448F-0F24-4780-90D7-EE0C4803DA14}" type="presOf" srcId="{BAE51D96-A2FC-48E8-8722-89E17F7721FE}" destId="{A96EBEB2-CEFE-4C0E-A788-93A4344D6D43}" srcOrd="0" destOrd="0" presId="urn:microsoft.com/office/officeart/2005/8/layout/hList1"/>
    <dgm:cxn modelId="{A871918F-42BE-4D7B-B93C-8B6B6C3C2B49}" type="presOf" srcId="{ACA13B89-1EBA-47BA-A520-2FC43A5BE050}" destId="{A4BF0419-B76E-4A2A-94C3-83552F0C3AF9}" srcOrd="0" destOrd="0" presId="urn:microsoft.com/office/officeart/2005/8/layout/hList1"/>
    <dgm:cxn modelId="{B3641B96-AC3B-48B5-967F-05E7DC3F74D7}" type="presOf" srcId="{98AC3117-BCB2-4EF8-A9D6-926EAE643A7B}" destId="{DF25333A-C23A-456C-B7A8-DE06E3F7E62A}" srcOrd="0" destOrd="0" presId="urn:microsoft.com/office/officeart/2005/8/layout/hList1"/>
    <dgm:cxn modelId="{EBFC5D99-CF2E-4B72-9A58-4879E07AA928}" srcId="{2CE8F70D-B1FD-48DE-B163-952C400E73B2}" destId="{D70881DE-B6DE-4181-95C1-80AAC1F51415}" srcOrd="1" destOrd="0" parTransId="{7522AFCB-9EDD-4895-A0DF-4008E3514CA0}" sibTransId="{A365F41F-F04B-4241-BC4B-0D60AE3591E1}"/>
    <dgm:cxn modelId="{0151B099-61D1-459F-A6E5-59891B52187A}" type="presOf" srcId="{5D324830-03CD-49D4-B077-2BA5337F4755}" destId="{A96EBEB2-CEFE-4C0E-A788-93A4344D6D43}" srcOrd="0" destOrd="8" presId="urn:microsoft.com/office/officeart/2005/8/layout/hList1"/>
    <dgm:cxn modelId="{B87A559E-343B-4B53-812F-711E30DF34EA}" srcId="{2CE8F70D-B1FD-48DE-B163-952C400E73B2}" destId="{2E145745-666F-41BF-AAC8-B7FAB3054507}" srcOrd="2" destOrd="0" parTransId="{F9CC3F29-1566-41A6-9764-BCEC6E4F00E5}" sibTransId="{7DE8A400-5A8F-452C-BF81-3CACCB1D5561}"/>
    <dgm:cxn modelId="{54E7279F-7EB1-4200-8526-7A701A3A514C}" type="presOf" srcId="{F4E3D75B-B248-4400-962D-A8E3A740C30D}" destId="{A4BF0419-B76E-4A2A-94C3-83552F0C3AF9}" srcOrd="0" destOrd="5" presId="urn:microsoft.com/office/officeart/2005/8/layout/hList1"/>
    <dgm:cxn modelId="{676FFE9F-4927-4564-9F61-CC86CB1F5179}" srcId="{2CE8F70D-B1FD-48DE-B163-952C400E73B2}" destId="{C6C5F4F4-883F-4BDC-B6E5-E765D6999D8A}" srcOrd="10" destOrd="0" parTransId="{8872BA10-6533-43DF-A830-56B8ED8FAC2C}" sibTransId="{EE29FA74-D025-49F7-9882-833751FFD09A}"/>
    <dgm:cxn modelId="{F5608BA2-ED5C-4B6B-96BB-67AAFFF4996E}" type="presOf" srcId="{172EEB5A-D1D3-42A9-BA50-6C082FC1EA29}" destId="{A4BF0419-B76E-4A2A-94C3-83552F0C3AF9}" srcOrd="0" destOrd="6" presId="urn:microsoft.com/office/officeart/2005/8/layout/hList1"/>
    <dgm:cxn modelId="{A5079EA2-EA92-48CC-B667-25DEF10EF3C1}" type="presOf" srcId="{7C255EA6-6EEC-4E0C-9F6E-410CD2F54283}" destId="{DF25333A-C23A-456C-B7A8-DE06E3F7E62A}" srcOrd="0" destOrd="4" presId="urn:microsoft.com/office/officeart/2005/8/layout/hList1"/>
    <dgm:cxn modelId="{172644A8-A559-4142-814F-CCE8FA60F21C}" type="presOf" srcId="{F3D5C110-1699-481D-AB42-2999F07CEE36}" destId="{A4BF0419-B76E-4A2A-94C3-83552F0C3AF9}" srcOrd="0" destOrd="12" presId="urn:microsoft.com/office/officeart/2005/8/layout/hList1"/>
    <dgm:cxn modelId="{5AB5C9A8-E013-40DD-A917-921979A35B2C}" srcId="{83A78FB0-1609-41D4-80ED-C88A74676B37}" destId="{FC8A44AC-40E1-4192-BB8A-F64EF8DC7B6D}" srcOrd="7" destOrd="0" parTransId="{60ADAAE7-A35B-4884-A2F4-2907D97C1CF3}" sibTransId="{A97BDC64-DE7F-4536-A9B2-1C5D33A40BC6}"/>
    <dgm:cxn modelId="{F2E93CAA-C832-4E7A-8546-B5FB019CB941}" srcId="{83A78FB0-1609-41D4-80ED-C88A74676B37}" destId="{F3D5C110-1699-481D-AB42-2999F07CEE36}" srcOrd="12" destOrd="0" parTransId="{CE8A0DF3-5472-4420-9250-A069DEFBB0AC}" sibTransId="{3252B6B3-0ED9-4A3A-B0D0-AE2635887718}"/>
    <dgm:cxn modelId="{1682C8AC-31DF-415D-B6E8-24E2F8238433}" type="presOf" srcId="{C6C5F4F4-883F-4BDC-B6E5-E765D6999D8A}" destId="{A96EBEB2-CEFE-4C0E-A788-93A4344D6D43}" srcOrd="0" destOrd="10" presId="urn:microsoft.com/office/officeart/2005/8/layout/hList1"/>
    <dgm:cxn modelId="{F1CB94B5-1ACD-4D7A-BF1B-8C31060C4CFC}" type="presOf" srcId="{C61E9416-E5FC-41E3-B4D9-881E03FD7DA1}" destId="{DF25333A-C23A-456C-B7A8-DE06E3F7E62A}" srcOrd="0" destOrd="1" presId="urn:microsoft.com/office/officeart/2005/8/layout/hList1"/>
    <dgm:cxn modelId="{01F3B5BA-16D2-427F-9F8F-2EE782015AF8}" type="presOf" srcId="{E0C4880C-D8ED-401B-806C-C21C6E8B6A9D}" destId="{A96EBEB2-CEFE-4C0E-A788-93A4344D6D43}" srcOrd="0" destOrd="3" presId="urn:microsoft.com/office/officeart/2005/8/layout/hList1"/>
    <dgm:cxn modelId="{B09F30BB-4B24-4894-82B9-FE052F98B1EB}" type="presOf" srcId="{66F0BB71-B317-4128-8E35-81AEAE2D9416}" destId="{A4BF0419-B76E-4A2A-94C3-83552F0C3AF9}" srcOrd="0" destOrd="2" presId="urn:microsoft.com/office/officeart/2005/8/layout/hList1"/>
    <dgm:cxn modelId="{2CCEB1BE-EE78-4D3C-8090-58B7A97D5C65}" type="presOf" srcId="{9B2B39A4-4DB5-473E-9ED2-D19865FB60F7}" destId="{A4BF0419-B76E-4A2A-94C3-83552F0C3AF9}" srcOrd="0" destOrd="13" presId="urn:microsoft.com/office/officeart/2005/8/layout/hList1"/>
    <dgm:cxn modelId="{9A1D3EC1-A421-49E0-A9E9-9F00B4627798}" type="presOf" srcId="{914F0752-440D-49C7-8BC9-4D4F6066A643}" destId="{DF25333A-C23A-456C-B7A8-DE06E3F7E62A}" srcOrd="0" destOrd="2" presId="urn:microsoft.com/office/officeart/2005/8/layout/hList1"/>
    <dgm:cxn modelId="{A93F9CC3-5D2E-4B68-B6B4-ED42355CFA52}" type="presOf" srcId="{41886C61-FB9F-451B-8C6F-17306782A2C0}" destId="{A96EBEB2-CEFE-4C0E-A788-93A4344D6D43}" srcOrd="0" destOrd="4" presId="urn:microsoft.com/office/officeart/2005/8/layout/hList1"/>
    <dgm:cxn modelId="{2DA366C5-99D5-495E-93CB-E707F73818CF}" srcId="{2CE8F70D-B1FD-48DE-B163-952C400E73B2}" destId="{28ED7320-6E51-468C-9A95-8EB5EAC99050}" srcOrd="12" destOrd="0" parTransId="{00F9F826-42D6-4ED0-8C63-6AAC949C76C6}" sibTransId="{3FA2F12F-FC48-47EC-82F3-DB2883BAD35E}"/>
    <dgm:cxn modelId="{B24B83C9-CF4E-401D-B1D2-FD5588C15073}" type="presOf" srcId="{BF2A6417-7862-475B-A4ED-9980C2E5E128}" destId="{A4BF0419-B76E-4A2A-94C3-83552F0C3AF9}" srcOrd="0" destOrd="9" presId="urn:microsoft.com/office/officeart/2005/8/layout/hList1"/>
    <dgm:cxn modelId="{124AB5C9-5759-4946-AD3B-20A9DED632D8}" srcId="{83A78FB0-1609-41D4-80ED-C88A74676B37}" destId="{85D20672-B5BA-4F6F-A236-EF9F95334223}" srcOrd="11" destOrd="0" parTransId="{458FA459-7776-420C-A26D-3FEDA2459729}" sibTransId="{C38A31F1-EBA9-426F-AAB9-DC581C38AD70}"/>
    <dgm:cxn modelId="{27B1D1CA-A13A-4871-8E51-FB54A4EEF879}" type="presOf" srcId="{4C53B880-6590-45C2-B6E1-46A9D640BA64}" destId="{DF25333A-C23A-456C-B7A8-DE06E3F7E62A}" srcOrd="0" destOrd="5" presId="urn:microsoft.com/office/officeart/2005/8/layout/hList1"/>
    <dgm:cxn modelId="{15AD03CC-BABC-42CF-A6F6-03B28A099B1E}" srcId="{83A78FB0-1609-41D4-80ED-C88A74676B37}" destId="{66F0BB71-B317-4128-8E35-81AEAE2D9416}" srcOrd="2" destOrd="0" parTransId="{49F54845-2472-4ACF-B135-7258EBD61FCE}" sibTransId="{208369FC-61A2-4DEF-8779-E20449B2DB5F}"/>
    <dgm:cxn modelId="{9408D6CD-BF99-40C7-BBC8-FECCF992D480}" srcId="{746BB105-CE62-4F9D-946B-5763C196AD8F}" destId="{3FC827AD-CD54-42AF-80E3-3A96ED2E58AF}" srcOrd="2" destOrd="0" parTransId="{EDB96681-9283-4CBC-8FF8-EDE68859428E}" sibTransId="{39C51137-0871-4D77-B800-7AFC184E00BD}"/>
    <dgm:cxn modelId="{653D0ACF-4AB0-4753-918C-9BA10B9B4E39}" type="presOf" srcId="{97EC9C81-6E69-428B-A18F-2B5D29635D9F}" destId="{DF25333A-C23A-456C-B7A8-DE06E3F7E62A}" srcOrd="0" destOrd="7" presId="urn:microsoft.com/office/officeart/2005/8/layout/hList1"/>
    <dgm:cxn modelId="{314D2CD1-CC62-4B89-8B61-EA70B91925DF}" type="presOf" srcId="{28ED7320-6E51-468C-9A95-8EB5EAC99050}" destId="{A96EBEB2-CEFE-4C0E-A788-93A4344D6D43}" srcOrd="0" destOrd="12" presId="urn:microsoft.com/office/officeart/2005/8/layout/hList1"/>
    <dgm:cxn modelId="{B4BA12D2-B831-4F28-AEF8-2B7789D231C8}" srcId="{3FC827AD-CD54-42AF-80E3-3A96ED2E58AF}" destId="{4C53B880-6590-45C2-B6E1-46A9D640BA64}" srcOrd="5" destOrd="0" parTransId="{57377D8E-3EB5-4F7A-80D2-0AEB26CFA6EA}" sibTransId="{5D2F03F5-5176-4148-9B38-800AC3A1AB1A}"/>
    <dgm:cxn modelId="{5EF1B7D4-0885-43EA-A759-B837B2C1BD97}" type="presOf" srcId="{C747F505-2D6D-4293-85C2-68F899708EA7}" destId="{A4BF0419-B76E-4A2A-94C3-83552F0C3AF9}" srcOrd="0" destOrd="1" presId="urn:microsoft.com/office/officeart/2005/8/layout/hList1"/>
    <dgm:cxn modelId="{308FDAD5-8CAE-4B47-BE45-052B3ED72E8D}" type="presOf" srcId="{85D20672-B5BA-4F6F-A236-EF9F95334223}" destId="{A4BF0419-B76E-4A2A-94C3-83552F0C3AF9}" srcOrd="0" destOrd="11" presId="urn:microsoft.com/office/officeart/2005/8/layout/hList1"/>
    <dgm:cxn modelId="{EC790FDC-E46B-4404-8F9D-EC81688895C4}" srcId="{3FC827AD-CD54-42AF-80E3-3A96ED2E58AF}" destId="{C2FE7A2F-58D4-489E-972E-88A45AFB5204}" srcOrd="3" destOrd="0" parTransId="{0225058F-6AA4-48C7-84C1-821175F64B13}" sibTransId="{08F81375-393E-4C66-B9C3-2751879DB14B}"/>
    <dgm:cxn modelId="{C42542DE-8616-4748-9489-161F45FB0B11}" srcId="{3FC827AD-CD54-42AF-80E3-3A96ED2E58AF}" destId="{97EC9C81-6E69-428B-A18F-2B5D29635D9F}" srcOrd="7" destOrd="0" parTransId="{B0809024-DA6F-44EB-9DA0-3B261C055BEE}" sibTransId="{A5E26987-8630-43F1-B2A6-406BE3C54D90}"/>
    <dgm:cxn modelId="{B3807FE3-90A8-4305-BADA-96F265CBE968}" srcId="{746BB105-CE62-4F9D-946B-5763C196AD8F}" destId="{2CE8F70D-B1FD-48DE-B163-952C400E73B2}" srcOrd="1" destOrd="0" parTransId="{976F0EB0-0D83-4965-9060-85E6BD409311}" sibTransId="{9FC7B58D-2367-49F7-8CDF-1D56764F22BD}"/>
    <dgm:cxn modelId="{26202CE6-4A43-4848-A511-B517DE2F087C}" srcId="{2CE8F70D-B1FD-48DE-B163-952C400E73B2}" destId="{E0C4880C-D8ED-401B-806C-C21C6E8B6A9D}" srcOrd="3" destOrd="0" parTransId="{4BED65DA-665B-4939-A1CE-EA68FAC3647E}" sibTransId="{76445CC3-F8BF-4664-AA28-8FA6EDA5DC8A}"/>
    <dgm:cxn modelId="{0523D9E8-FF31-4547-98D7-1214B5042E64}" type="presOf" srcId="{3FC827AD-CD54-42AF-80E3-3A96ED2E58AF}" destId="{A370EBC0-1D84-434D-82B7-CA9DB7FBC446}" srcOrd="0" destOrd="0" presId="urn:microsoft.com/office/officeart/2005/8/layout/hList1"/>
    <dgm:cxn modelId="{76F09DEC-DBFC-4A04-85DF-603C8037BBB4}" srcId="{2CE8F70D-B1FD-48DE-B163-952C400E73B2}" destId="{D4EF0E95-E49C-4989-9ED6-7FE6C534EF52}" srcOrd="9" destOrd="0" parTransId="{094205B0-9F80-42B2-8B48-AABD3A321759}" sibTransId="{AB94DA39-F07A-46E8-9BB5-FE821D402D13}"/>
    <dgm:cxn modelId="{2BA351EE-B3D0-4491-893F-55A2CD6D1C24}" srcId="{83A78FB0-1609-41D4-80ED-C88A74676B37}" destId="{76C0E317-8017-4902-AB93-6C6C056952A5}" srcOrd="15" destOrd="0" parTransId="{2F4C2A39-8E66-4864-ABF5-6319671C53F6}" sibTransId="{8C65C526-3F1D-4D26-85F6-82E8F5DC7B60}"/>
    <dgm:cxn modelId="{02B4F2F3-8C67-4821-A223-F54670077B91}" srcId="{2CE8F70D-B1FD-48DE-B163-952C400E73B2}" destId="{BAE51D96-A2FC-48E8-8722-89E17F7721FE}" srcOrd="0" destOrd="0" parTransId="{21686896-DA92-40BB-A12B-2CCC864C5307}" sibTransId="{9FFC3675-7A1F-4827-83A9-3A0E1025463B}"/>
    <dgm:cxn modelId="{42B2A2F6-B2A9-4CA0-8359-565A7DBE23E2}" type="presOf" srcId="{746BB105-CE62-4F9D-946B-5763C196AD8F}" destId="{EF6433F1-DD88-408F-9B13-172FC42EFC53}" srcOrd="0" destOrd="0" presId="urn:microsoft.com/office/officeart/2005/8/layout/hList1"/>
    <dgm:cxn modelId="{68F5D9F6-5005-445D-9B31-2DEB74D95CC9}" type="presOf" srcId="{9373DAA4-C2EF-4537-9071-DD704EA51235}" destId="{DF25333A-C23A-456C-B7A8-DE06E3F7E62A}" srcOrd="0" destOrd="6" presId="urn:microsoft.com/office/officeart/2005/8/layout/hList1"/>
    <dgm:cxn modelId="{9AFC08F8-3398-4087-9BAF-CF0E38B5C546}" srcId="{2CE8F70D-B1FD-48DE-B163-952C400E73B2}" destId="{995689F2-2CB2-4AC0-8FD9-F49D98EB4460}" srcOrd="11" destOrd="0" parTransId="{C8652904-6BF3-4716-BEF5-DAA91B9CD42A}" sibTransId="{694E487B-C429-4464-B288-0E20FB7810DC}"/>
    <dgm:cxn modelId="{5565F2F8-21C3-4BCC-A514-DB76CEBC364F}" srcId="{83A78FB0-1609-41D4-80ED-C88A74676B37}" destId="{24BE16CF-D989-4C04-BEC0-5760D36A6F2B}" srcOrd="16" destOrd="0" parTransId="{9192B50A-DD6D-48E6-8638-9C1DADB3D1A1}" sibTransId="{7E2A799A-5406-4184-B8C1-F0EC69718C00}"/>
    <dgm:cxn modelId="{BCBEF8FE-27E2-4A55-A65F-6607FA1FBC9D}" type="presOf" srcId="{83A78FB0-1609-41D4-80ED-C88A74676B37}" destId="{C913E2B2-DEEB-42FC-8F44-3B56B4F8DC05}" srcOrd="0" destOrd="0" presId="urn:microsoft.com/office/officeart/2005/8/layout/hList1"/>
    <dgm:cxn modelId="{6A1803FF-684F-4CDF-A54A-0BBC7216B6C4}" type="presParOf" srcId="{EF6433F1-DD88-408F-9B13-172FC42EFC53}" destId="{8E476C25-6948-4978-A9AA-60AA0E82C0E1}" srcOrd="0" destOrd="0" presId="urn:microsoft.com/office/officeart/2005/8/layout/hList1"/>
    <dgm:cxn modelId="{F24A133E-BC14-4705-A80E-32F8A7177EBD}" type="presParOf" srcId="{8E476C25-6948-4978-A9AA-60AA0E82C0E1}" destId="{C913E2B2-DEEB-42FC-8F44-3B56B4F8DC05}" srcOrd="0" destOrd="0" presId="urn:microsoft.com/office/officeart/2005/8/layout/hList1"/>
    <dgm:cxn modelId="{B2062150-1561-49B1-9ED5-7F2391E105B2}" type="presParOf" srcId="{8E476C25-6948-4978-A9AA-60AA0E82C0E1}" destId="{A4BF0419-B76E-4A2A-94C3-83552F0C3AF9}" srcOrd="1" destOrd="0" presId="urn:microsoft.com/office/officeart/2005/8/layout/hList1"/>
    <dgm:cxn modelId="{8D42C4BC-50C6-42FE-8623-462DDC554C96}" type="presParOf" srcId="{EF6433F1-DD88-408F-9B13-172FC42EFC53}" destId="{FD205ADF-2594-48F7-8175-65A96BF2ED9A}" srcOrd="1" destOrd="0" presId="urn:microsoft.com/office/officeart/2005/8/layout/hList1"/>
    <dgm:cxn modelId="{141B0338-8EB2-4738-816E-C4EA4E3513BD}" type="presParOf" srcId="{EF6433F1-DD88-408F-9B13-172FC42EFC53}" destId="{619463FF-E616-4FDA-AFDB-B2030A02957C}" srcOrd="2" destOrd="0" presId="urn:microsoft.com/office/officeart/2005/8/layout/hList1"/>
    <dgm:cxn modelId="{FBA20546-D4DD-4026-B183-75112ACA7AA7}" type="presParOf" srcId="{619463FF-E616-4FDA-AFDB-B2030A02957C}" destId="{4222E520-0250-4E7A-8D2D-8211D081EB19}" srcOrd="0" destOrd="0" presId="urn:microsoft.com/office/officeart/2005/8/layout/hList1"/>
    <dgm:cxn modelId="{E8F6D65C-870D-48E1-A38B-9EAB598462D0}" type="presParOf" srcId="{619463FF-E616-4FDA-AFDB-B2030A02957C}" destId="{A96EBEB2-CEFE-4C0E-A788-93A4344D6D43}" srcOrd="1" destOrd="0" presId="urn:microsoft.com/office/officeart/2005/8/layout/hList1"/>
    <dgm:cxn modelId="{34AE56FD-CDC2-431F-A8E8-05C565D6150A}" type="presParOf" srcId="{EF6433F1-DD88-408F-9B13-172FC42EFC53}" destId="{09C22A79-AE6B-4B43-8B50-DF73C14FA080}" srcOrd="3" destOrd="0" presId="urn:microsoft.com/office/officeart/2005/8/layout/hList1"/>
    <dgm:cxn modelId="{EE4A3F3E-AB0F-4C93-A84F-3C6AD8E35655}" type="presParOf" srcId="{EF6433F1-DD88-408F-9B13-172FC42EFC53}" destId="{1AD94194-EC05-4247-9427-B9761976E0F8}" srcOrd="4" destOrd="0" presId="urn:microsoft.com/office/officeart/2005/8/layout/hList1"/>
    <dgm:cxn modelId="{C5C6F507-6C76-4E92-BDF0-195F6C3328D9}" type="presParOf" srcId="{1AD94194-EC05-4247-9427-B9761976E0F8}" destId="{A370EBC0-1D84-434D-82B7-CA9DB7FBC446}" srcOrd="0" destOrd="0" presId="urn:microsoft.com/office/officeart/2005/8/layout/hList1"/>
    <dgm:cxn modelId="{AB4BB53C-FF03-46DE-9746-3829B759F70B}" type="presParOf" srcId="{1AD94194-EC05-4247-9427-B9761976E0F8}" destId="{DF25333A-C23A-456C-B7A8-DE06E3F7E6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6469C-5F40-4D07-A26A-8ACD55FAD003}">
      <dsp:nvSpPr>
        <dsp:cNvPr id="0" name=""/>
        <dsp:cNvSpPr/>
      </dsp:nvSpPr>
      <dsp:spPr>
        <a:xfrm>
          <a:off x="2467605" y="1420"/>
          <a:ext cx="2714365" cy="600537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LIDC-IDRI</a:t>
          </a:r>
        </a:p>
      </dsp:txBody>
      <dsp:txXfrm>
        <a:off x="2485194" y="19009"/>
        <a:ext cx="2679187" cy="565359"/>
      </dsp:txXfrm>
    </dsp:sp>
    <dsp:sp modelId="{1E47BA4B-941E-42F3-82B3-0ECFA86F6FA5}">
      <dsp:nvSpPr>
        <dsp:cNvPr id="0" name=""/>
        <dsp:cNvSpPr/>
      </dsp:nvSpPr>
      <dsp:spPr>
        <a:xfrm>
          <a:off x="2739042" y="601958"/>
          <a:ext cx="271436" cy="43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66"/>
              </a:lnTo>
              <a:lnTo>
                <a:pt x="271436" y="436266"/>
              </a:lnTo>
            </a:path>
          </a:pathLst>
        </a:custGeom>
        <a:noFill/>
        <a:ln w="28575" cap="flat" cmpd="sng" algn="ctr">
          <a:solidFill>
            <a:srgbClr val="0091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B0959-3AE5-42F4-AA3E-ECBA5BB45F58}">
      <dsp:nvSpPr>
        <dsp:cNvPr id="0" name=""/>
        <dsp:cNvSpPr/>
      </dsp:nvSpPr>
      <dsp:spPr>
        <a:xfrm>
          <a:off x="3010478" y="848278"/>
          <a:ext cx="2334560" cy="379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Nodule </a:t>
          </a:r>
          <a:r>
            <a:rPr lang="pt-PT" sz="2000" kern="1200" dirty="0" err="1"/>
            <a:t>Centroid</a:t>
          </a:r>
          <a:endParaRPr lang="pt-PT" sz="2000" kern="1200" dirty="0"/>
        </a:p>
      </dsp:txBody>
      <dsp:txXfrm>
        <a:off x="3021605" y="859405"/>
        <a:ext cx="2312306" cy="357640"/>
      </dsp:txXfrm>
    </dsp:sp>
    <dsp:sp modelId="{751E57F1-E8E7-4C28-A588-F842ED6A203B}">
      <dsp:nvSpPr>
        <dsp:cNvPr id="0" name=""/>
        <dsp:cNvSpPr/>
      </dsp:nvSpPr>
      <dsp:spPr>
        <a:xfrm>
          <a:off x="2739042" y="601958"/>
          <a:ext cx="279050" cy="102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626"/>
              </a:lnTo>
              <a:lnTo>
                <a:pt x="279050" y="1020626"/>
              </a:lnTo>
            </a:path>
          </a:pathLst>
        </a:custGeom>
        <a:noFill/>
        <a:ln w="28575" cap="flat" cmpd="sng" algn="ctr">
          <a:solidFill>
            <a:srgbClr val="0091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8D97D-D65B-46DE-A294-80F714D5BFB1}">
      <dsp:nvSpPr>
        <dsp:cNvPr id="0" name=""/>
        <dsp:cNvSpPr/>
      </dsp:nvSpPr>
      <dsp:spPr>
        <a:xfrm>
          <a:off x="3018093" y="1422676"/>
          <a:ext cx="2277461" cy="399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Nodule </a:t>
          </a:r>
          <a:r>
            <a:rPr lang="pt-PT" sz="2000" kern="1200" dirty="0" err="1"/>
            <a:t>Outlines</a:t>
          </a:r>
          <a:endParaRPr lang="pt-PT" sz="2000" kern="1200" dirty="0"/>
        </a:p>
      </dsp:txBody>
      <dsp:txXfrm>
        <a:off x="3029803" y="1434386"/>
        <a:ext cx="2254041" cy="376396"/>
      </dsp:txXfrm>
    </dsp:sp>
    <dsp:sp modelId="{C5B8F114-F557-4A28-8D40-CC6CFA3DD444}">
      <dsp:nvSpPr>
        <dsp:cNvPr id="0" name=""/>
        <dsp:cNvSpPr/>
      </dsp:nvSpPr>
      <dsp:spPr>
        <a:xfrm>
          <a:off x="2739042" y="601958"/>
          <a:ext cx="276496" cy="157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939"/>
              </a:lnTo>
              <a:lnTo>
                <a:pt x="276496" y="1574939"/>
              </a:lnTo>
            </a:path>
          </a:pathLst>
        </a:custGeom>
        <a:noFill/>
        <a:ln w="28575" cap="flat" cmpd="sng" algn="ctr">
          <a:solidFill>
            <a:srgbClr val="0091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F554C-7D07-4207-A759-7D8D6F07AF28}">
      <dsp:nvSpPr>
        <dsp:cNvPr id="0" name=""/>
        <dsp:cNvSpPr/>
      </dsp:nvSpPr>
      <dsp:spPr>
        <a:xfrm>
          <a:off x="3015539" y="2069936"/>
          <a:ext cx="4377115" cy="21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Lung</a:t>
          </a:r>
          <a:r>
            <a:rPr lang="pt-PT" sz="2000" kern="1200" dirty="0"/>
            <a:t> Nodule Visual </a:t>
          </a:r>
          <a:r>
            <a:rPr lang="pt-PT" sz="2000" kern="1200" dirty="0" err="1"/>
            <a:t>Attributes</a:t>
          </a:r>
          <a:endParaRPr lang="pt-PT" sz="2000" kern="1200" dirty="0"/>
        </a:p>
      </dsp:txBody>
      <dsp:txXfrm>
        <a:off x="3021805" y="2076202"/>
        <a:ext cx="4364583" cy="201391"/>
      </dsp:txXfrm>
    </dsp:sp>
    <dsp:sp modelId="{549999CC-C9F9-459A-99F6-21ADF4C8113C}">
      <dsp:nvSpPr>
        <dsp:cNvPr id="0" name=""/>
        <dsp:cNvSpPr/>
      </dsp:nvSpPr>
      <dsp:spPr>
        <a:xfrm>
          <a:off x="2739042" y="601958"/>
          <a:ext cx="271436" cy="2090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437"/>
              </a:lnTo>
              <a:lnTo>
                <a:pt x="271436" y="2090437"/>
              </a:lnTo>
            </a:path>
          </a:pathLst>
        </a:custGeom>
        <a:noFill/>
        <a:ln w="28575" cap="flat" cmpd="sng" algn="ctr">
          <a:solidFill>
            <a:srgbClr val="0091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1D31D-3D6A-47D1-ADF4-B55FA9616CC6}">
      <dsp:nvSpPr>
        <dsp:cNvPr id="0" name=""/>
        <dsp:cNvSpPr/>
      </dsp:nvSpPr>
      <dsp:spPr>
        <a:xfrm>
          <a:off x="3010478" y="2580872"/>
          <a:ext cx="3290139" cy="223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Lung</a:t>
          </a:r>
          <a:r>
            <a:rPr lang="pt-PT" sz="2000" kern="1200" dirty="0"/>
            <a:t> Nodule </a:t>
          </a:r>
          <a:r>
            <a:rPr lang="pt-PT" sz="2000" kern="1200" dirty="0" err="1"/>
            <a:t>Malignancy</a:t>
          </a:r>
          <a:endParaRPr lang="pt-PT" sz="2000" kern="1200" dirty="0"/>
        </a:p>
      </dsp:txBody>
      <dsp:txXfrm>
        <a:off x="3017011" y="2587405"/>
        <a:ext cx="3277073" cy="209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2D368-5D23-440D-B55B-991B06CC72EF}">
      <dsp:nvSpPr>
        <dsp:cNvPr id="0" name=""/>
        <dsp:cNvSpPr/>
      </dsp:nvSpPr>
      <dsp:spPr>
        <a:xfrm>
          <a:off x="4820" y="1794690"/>
          <a:ext cx="2107424" cy="1382997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Clip HU within </a:t>
          </a:r>
          <a:r>
            <a:rPr lang="en-US" sz="2000" kern="1200" dirty="0">
              <a:latin typeface="Grandview Display"/>
            </a:rPr>
            <a:t>     </a:t>
          </a:r>
          <a:r>
            <a:rPr lang="en-US" sz="2000" kern="1200" dirty="0"/>
            <a:t>[-1000, 400]</a:t>
          </a:r>
          <a:endParaRPr lang="pt-PT" sz="2000" kern="1200" dirty="0"/>
        </a:p>
      </dsp:txBody>
      <dsp:txXfrm>
        <a:off x="45327" y="1835197"/>
        <a:ext cx="2026410" cy="1301983"/>
      </dsp:txXfrm>
    </dsp:sp>
    <dsp:sp modelId="{0049F2BF-A20A-4534-9477-2935988054BD}">
      <dsp:nvSpPr>
        <dsp:cNvPr id="0" name=""/>
        <dsp:cNvSpPr/>
      </dsp:nvSpPr>
      <dsp:spPr>
        <a:xfrm>
          <a:off x="2322986" y="2421420"/>
          <a:ext cx="446773" cy="129536"/>
        </a:xfrm>
        <a:prstGeom prst="rightArrow">
          <a:avLst>
            <a:gd name="adj1" fmla="val 60000"/>
            <a:gd name="adj2" fmla="val 50000"/>
          </a:avLst>
        </a:prstGeom>
        <a:solidFill>
          <a:srgbClr val="64C8EB"/>
        </a:solidFill>
        <a:ln>
          <a:solidFill>
            <a:srgbClr val="64C8E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2322986" y="2447327"/>
        <a:ext cx="407912" cy="77722"/>
      </dsp:txXfrm>
    </dsp:sp>
    <dsp:sp modelId="{94D92B0D-3C83-44CB-8C94-93D9E004A04E}">
      <dsp:nvSpPr>
        <dsp:cNvPr id="0" name=""/>
        <dsp:cNvSpPr/>
      </dsp:nvSpPr>
      <dsp:spPr>
        <a:xfrm>
          <a:off x="2955213" y="1794690"/>
          <a:ext cx="2107424" cy="1382997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Normalize HU values to [0, 1]</a:t>
          </a:r>
        </a:p>
      </dsp:txBody>
      <dsp:txXfrm>
        <a:off x="2995720" y="1835197"/>
        <a:ext cx="2026410" cy="1301983"/>
      </dsp:txXfrm>
    </dsp:sp>
    <dsp:sp modelId="{E559285C-DFE4-4DC9-8EC9-5825D578E94D}">
      <dsp:nvSpPr>
        <dsp:cNvPr id="0" name=""/>
        <dsp:cNvSpPr/>
      </dsp:nvSpPr>
      <dsp:spPr>
        <a:xfrm>
          <a:off x="5273380" y="2415070"/>
          <a:ext cx="446773" cy="142236"/>
        </a:xfrm>
        <a:prstGeom prst="rightArrow">
          <a:avLst>
            <a:gd name="adj1" fmla="val 60000"/>
            <a:gd name="adj2" fmla="val 50000"/>
          </a:avLst>
        </a:prstGeom>
        <a:solidFill>
          <a:srgbClr val="64C8EB"/>
        </a:solidFill>
        <a:ln>
          <a:solidFill>
            <a:srgbClr val="64C8E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kern="1200"/>
        </a:p>
      </dsp:txBody>
      <dsp:txXfrm>
        <a:off x="5273380" y="2443517"/>
        <a:ext cx="404102" cy="85342"/>
      </dsp:txXfrm>
    </dsp:sp>
    <dsp:sp modelId="{4605AB8D-0420-4E4B-87D6-D77E7AAD1B0A}">
      <dsp:nvSpPr>
        <dsp:cNvPr id="0" name=""/>
        <dsp:cNvSpPr/>
      </dsp:nvSpPr>
      <dsp:spPr>
        <a:xfrm>
          <a:off x="5905607" y="1794690"/>
          <a:ext cx="2107424" cy="1382997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Resample slice thickness and pixel spacing to 1.0 mm</a:t>
          </a:r>
          <a:endParaRPr lang="pt-PT" sz="2000" kern="1200" dirty="0"/>
        </a:p>
      </dsp:txBody>
      <dsp:txXfrm>
        <a:off x="5946114" y="1835197"/>
        <a:ext cx="2026410" cy="1301983"/>
      </dsp:txXfrm>
    </dsp:sp>
    <dsp:sp modelId="{5F1F588D-F2DF-4D06-A999-7F80E4587A7A}">
      <dsp:nvSpPr>
        <dsp:cNvPr id="0" name=""/>
        <dsp:cNvSpPr/>
      </dsp:nvSpPr>
      <dsp:spPr>
        <a:xfrm>
          <a:off x="8223773" y="2409990"/>
          <a:ext cx="446773" cy="152396"/>
        </a:xfrm>
        <a:prstGeom prst="rightArrow">
          <a:avLst>
            <a:gd name="adj1" fmla="val 60000"/>
            <a:gd name="adj2" fmla="val 50000"/>
          </a:avLst>
        </a:prstGeom>
        <a:solidFill>
          <a:srgbClr val="64C8EB"/>
        </a:solidFill>
        <a:ln>
          <a:solidFill>
            <a:srgbClr val="64C8E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600" kern="1200"/>
        </a:p>
      </dsp:txBody>
      <dsp:txXfrm>
        <a:off x="8223773" y="2440469"/>
        <a:ext cx="401054" cy="91438"/>
      </dsp:txXfrm>
    </dsp:sp>
    <dsp:sp modelId="{7A3D3D1A-AB2A-4E66-8D17-1843F47534D7}">
      <dsp:nvSpPr>
        <dsp:cNvPr id="0" name=""/>
        <dsp:cNvSpPr/>
      </dsp:nvSpPr>
      <dsp:spPr>
        <a:xfrm>
          <a:off x="8856000" y="1794690"/>
          <a:ext cx="2107424" cy="1382997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err="1"/>
            <a:t>Extract</a:t>
          </a:r>
          <a:endParaRPr lang="pt-PT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2D &amp; 2.5D </a:t>
          </a:r>
          <a:r>
            <a:rPr lang="pt-PT" sz="2000" kern="1200" err="1"/>
            <a:t>representations</a:t>
          </a:r>
          <a:endParaRPr lang="pt-PT" sz="2000" kern="1200"/>
        </a:p>
      </dsp:txBody>
      <dsp:txXfrm>
        <a:off x="8896507" y="1835197"/>
        <a:ext cx="2026410" cy="1301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7F86B-591D-48FF-A37E-DF1BE45BB1D2}">
      <dsp:nvSpPr>
        <dsp:cNvPr id="0" name=""/>
        <dsp:cNvSpPr/>
      </dsp:nvSpPr>
      <dsp:spPr>
        <a:xfrm>
          <a:off x="309003" y="1627587"/>
          <a:ext cx="2671577" cy="1625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91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0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32x32 (2D)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64x64 (2D)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32x32 (2.5D)</a:t>
          </a:r>
        </a:p>
      </dsp:txBody>
      <dsp:txXfrm>
        <a:off x="346416" y="1665000"/>
        <a:ext cx="2596751" cy="1202538"/>
      </dsp:txXfrm>
    </dsp:sp>
    <dsp:sp modelId="{AC8404AD-E215-4666-A32F-4C4D33C0FEFE}">
      <dsp:nvSpPr>
        <dsp:cNvPr id="0" name=""/>
        <dsp:cNvSpPr/>
      </dsp:nvSpPr>
      <dsp:spPr>
        <a:xfrm>
          <a:off x="1077474" y="-478739"/>
          <a:ext cx="4683797" cy="4683797"/>
        </a:xfrm>
        <a:prstGeom prst="leftCircularArrow">
          <a:avLst>
            <a:gd name="adj1" fmla="val 2136"/>
            <a:gd name="adj2" fmla="val 256704"/>
            <a:gd name="adj3" fmla="val 3681309"/>
            <a:gd name="adj4" fmla="val 10673583"/>
            <a:gd name="adj5" fmla="val 2492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90E93-29DF-4272-9C2C-1CA993374B1C}">
      <dsp:nvSpPr>
        <dsp:cNvPr id="0" name=""/>
        <dsp:cNvSpPr/>
      </dsp:nvSpPr>
      <dsp:spPr>
        <a:xfrm>
          <a:off x="0" y="1000920"/>
          <a:ext cx="2374735" cy="944354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/>
            <a:t>Image Resolution</a:t>
          </a:r>
        </a:p>
      </dsp:txBody>
      <dsp:txXfrm>
        <a:off x="27659" y="1028579"/>
        <a:ext cx="2319417" cy="889036"/>
      </dsp:txXfrm>
    </dsp:sp>
    <dsp:sp modelId="{2393AC7E-F90C-47C0-8299-5939708D952A}">
      <dsp:nvSpPr>
        <dsp:cNvPr id="0" name=""/>
        <dsp:cNvSpPr/>
      </dsp:nvSpPr>
      <dsp:spPr>
        <a:xfrm>
          <a:off x="4005146" y="1772698"/>
          <a:ext cx="2414037" cy="802710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0091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LNM ≠ 3</a:t>
          </a:r>
          <a:endParaRPr lang="pt-PT" sz="1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</dsp:txBody>
      <dsp:txXfrm>
        <a:off x="4023619" y="1963180"/>
        <a:ext cx="2377091" cy="593755"/>
      </dsp:txXfrm>
    </dsp:sp>
    <dsp:sp modelId="{E54300E1-925D-4C6B-9EFA-1C237C7BB9E8}">
      <dsp:nvSpPr>
        <dsp:cNvPr id="0" name=""/>
        <dsp:cNvSpPr/>
      </dsp:nvSpPr>
      <dsp:spPr>
        <a:xfrm>
          <a:off x="7108200" y="-2251773"/>
          <a:ext cx="4490793" cy="4503547"/>
        </a:xfrm>
        <a:prstGeom prst="leftCircularArrow">
          <a:avLst>
            <a:gd name="adj1" fmla="val 2228"/>
            <a:gd name="adj2" fmla="val 268302"/>
            <a:gd name="adj3" fmla="val 19219683"/>
            <a:gd name="adj4" fmla="val 12239007"/>
            <a:gd name="adj5" fmla="val 259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745F4-AE4B-4E44-AE93-9A0E247EEB5E}">
      <dsp:nvSpPr>
        <dsp:cNvPr id="0" name=""/>
        <dsp:cNvSpPr/>
      </dsp:nvSpPr>
      <dsp:spPr>
        <a:xfrm>
          <a:off x="3361436" y="1009699"/>
          <a:ext cx="2374735" cy="944354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/>
            <a:t>Filter LNM</a:t>
          </a:r>
        </a:p>
      </dsp:txBody>
      <dsp:txXfrm>
        <a:off x="3389095" y="1037358"/>
        <a:ext cx="2319417" cy="889036"/>
      </dsp:txXfrm>
    </dsp:sp>
    <dsp:sp modelId="{D9825A38-C152-4822-B3DF-725B7293B9F2}">
      <dsp:nvSpPr>
        <dsp:cNvPr id="0" name=""/>
        <dsp:cNvSpPr/>
      </dsp:nvSpPr>
      <dsp:spPr>
        <a:xfrm>
          <a:off x="7193770" y="1594149"/>
          <a:ext cx="2671577" cy="1238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91B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LNM &lt; 3 </a:t>
          </a:r>
          <a:r>
            <a:rPr lang="pt-PT" sz="2000" kern="1200" err="1"/>
            <a:t>then</a:t>
          </a:r>
          <a:r>
            <a:rPr lang="pt-PT" sz="2000" kern="1200"/>
            <a:t> 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LNM &gt; 3 </a:t>
          </a:r>
          <a:r>
            <a:rPr lang="pt-PT" sz="2000" kern="1200" err="1"/>
            <a:t>then</a:t>
          </a:r>
          <a:r>
            <a:rPr lang="pt-PT" sz="2000" kern="1200"/>
            <a:t> 1</a:t>
          </a:r>
        </a:p>
      </dsp:txBody>
      <dsp:txXfrm>
        <a:off x="7222277" y="1622656"/>
        <a:ext cx="2614563" cy="916279"/>
      </dsp:txXfrm>
    </dsp:sp>
    <dsp:sp modelId="{FED04973-72E3-452A-8FA1-3D76690C88A9}">
      <dsp:nvSpPr>
        <dsp:cNvPr id="0" name=""/>
        <dsp:cNvSpPr/>
      </dsp:nvSpPr>
      <dsp:spPr>
        <a:xfrm>
          <a:off x="6810989" y="1009693"/>
          <a:ext cx="2374735" cy="944354"/>
        </a:xfrm>
        <a:prstGeom prst="roundRect">
          <a:avLst>
            <a:gd name="adj" fmla="val 10000"/>
          </a:avLst>
        </a:prstGeom>
        <a:solidFill>
          <a:srgbClr val="009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Binary Problem</a:t>
          </a:r>
        </a:p>
      </dsp:txBody>
      <dsp:txXfrm>
        <a:off x="6838648" y="1037352"/>
        <a:ext cx="2319417" cy="889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B8252-DCC1-4775-A52A-528C7E1CD2FE}">
      <dsp:nvSpPr>
        <dsp:cNvPr id="0" name=""/>
        <dsp:cNvSpPr/>
      </dsp:nvSpPr>
      <dsp:spPr>
        <a:xfrm>
          <a:off x="-5573392" y="-853250"/>
          <a:ext cx="6635865" cy="6635865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solidFill>
          <a:srgbClr val="64C8EB"/>
        </a:solidFill>
        <a:ln w="28575" cap="flat" cmpd="sng" algn="ctr">
          <a:solidFill>
            <a:srgbClr val="64C8E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1E80C-9495-4863-A21B-373AC5261984}">
      <dsp:nvSpPr>
        <dsp:cNvPr id="0" name=""/>
        <dsp:cNvSpPr/>
      </dsp:nvSpPr>
      <dsp:spPr>
        <a:xfrm>
          <a:off x="395984" y="259580"/>
          <a:ext cx="6899408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err="1">
              <a:solidFill>
                <a:schemeClr val="tx1"/>
              </a:solidFill>
            </a:rPr>
            <a:t>First-Order</a:t>
          </a:r>
          <a:endParaRPr lang="pt-PT" sz="2700" kern="1200">
            <a:solidFill>
              <a:schemeClr val="tx1"/>
            </a:solidFill>
          </a:endParaRPr>
        </a:p>
      </dsp:txBody>
      <dsp:txXfrm>
        <a:off x="395984" y="259580"/>
        <a:ext cx="6899408" cy="518963"/>
      </dsp:txXfrm>
    </dsp:sp>
    <dsp:sp modelId="{21A6A810-AE4A-4913-A150-A9C04C4CBC20}">
      <dsp:nvSpPr>
        <dsp:cNvPr id="0" name=""/>
        <dsp:cNvSpPr/>
      </dsp:nvSpPr>
      <dsp:spPr>
        <a:xfrm>
          <a:off x="273574" y="396651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DE7E9-23F0-47C7-81C3-F3F55322601F}">
      <dsp:nvSpPr>
        <dsp:cNvPr id="0" name=""/>
        <dsp:cNvSpPr/>
      </dsp:nvSpPr>
      <dsp:spPr>
        <a:xfrm>
          <a:off x="822867" y="1037926"/>
          <a:ext cx="6472526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>
              <a:solidFill>
                <a:schemeClr val="tx1"/>
              </a:solidFill>
            </a:rPr>
            <a:t>Haralick</a:t>
          </a:r>
          <a:endParaRPr lang="pt-PT" sz="2700" kern="1200" dirty="0">
            <a:solidFill>
              <a:schemeClr val="tx1"/>
            </a:solidFill>
          </a:endParaRPr>
        </a:p>
      </dsp:txBody>
      <dsp:txXfrm>
        <a:off x="822867" y="1037926"/>
        <a:ext cx="6472526" cy="518963"/>
      </dsp:txXfrm>
    </dsp:sp>
    <dsp:sp modelId="{DCA6B42D-1AC5-4DD4-B356-95A4A5DB4A10}">
      <dsp:nvSpPr>
        <dsp:cNvPr id="0" name=""/>
        <dsp:cNvSpPr/>
      </dsp:nvSpPr>
      <dsp:spPr>
        <a:xfrm>
          <a:off x="700457" y="1174998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F4453-AE44-4B5D-AEE8-2FB9928AA40B}">
      <dsp:nvSpPr>
        <dsp:cNvPr id="0" name=""/>
        <dsp:cNvSpPr/>
      </dsp:nvSpPr>
      <dsp:spPr>
        <a:xfrm>
          <a:off x="1018070" y="1816273"/>
          <a:ext cx="6277323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>
              <a:solidFill>
                <a:schemeClr val="tx1"/>
              </a:solidFill>
            </a:rPr>
            <a:t>2D Shape</a:t>
          </a:r>
        </a:p>
      </dsp:txBody>
      <dsp:txXfrm>
        <a:off x="1018070" y="1816273"/>
        <a:ext cx="6277323" cy="518963"/>
      </dsp:txXfrm>
    </dsp:sp>
    <dsp:sp modelId="{00F4351D-AD62-4CB2-A1F2-4B789A81D222}">
      <dsp:nvSpPr>
        <dsp:cNvPr id="0" name=""/>
        <dsp:cNvSpPr/>
      </dsp:nvSpPr>
      <dsp:spPr>
        <a:xfrm>
          <a:off x="895660" y="1953344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0BFE7-13DF-44A9-A340-99B96244C2BF}">
      <dsp:nvSpPr>
        <dsp:cNvPr id="0" name=""/>
        <dsp:cNvSpPr/>
      </dsp:nvSpPr>
      <dsp:spPr>
        <a:xfrm>
          <a:off x="1018070" y="2594127"/>
          <a:ext cx="6277323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>
              <a:solidFill>
                <a:schemeClr val="tx1"/>
              </a:solidFill>
            </a:rPr>
            <a:t>Histogram</a:t>
          </a:r>
          <a:r>
            <a:rPr lang="pt-PT" sz="2700" kern="1200" dirty="0">
              <a:solidFill>
                <a:schemeClr val="tx1"/>
              </a:solidFill>
            </a:rPr>
            <a:t> </a:t>
          </a:r>
          <a:r>
            <a:rPr lang="pt-PT" sz="2700" kern="1200" dirty="0" err="1">
              <a:solidFill>
                <a:schemeClr val="tx1"/>
              </a:solidFill>
            </a:rPr>
            <a:t>of</a:t>
          </a:r>
          <a:r>
            <a:rPr lang="pt-PT" sz="2700" kern="1200" dirty="0">
              <a:solidFill>
                <a:schemeClr val="tx1"/>
              </a:solidFill>
            </a:rPr>
            <a:t> </a:t>
          </a:r>
          <a:r>
            <a:rPr lang="pt-PT" sz="2700" kern="1200" dirty="0" err="1">
              <a:solidFill>
                <a:schemeClr val="tx1"/>
              </a:solidFill>
            </a:rPr>
            <a:t>Oriented</a:t>
          </a:r>
          <a:r>
            <a:rPr lang="pt-PT" sz="2700" kern="1200" dirty="0">
              <a:solidFill>
                <a:schemeClr val="tx1"/>
              </a:solidFill>
            </a:rPr>
            <a:t> </a:t>
          </a:r>
          <a:r>
            <a:rPr lang="pt-PT" sz="2700" kern="1200" dirty="0" err="1">
              <a:solidFill>
                <a:schemeClr val="tx1"/>
              </a:solidFill>
            </a:rPr>
            <a:t>Gradients</a:t>
          </a:r>
          <a:r>
            <a:rPr lang="pt-PT" sz="2700" kern="1200" dirty="0">
              <a:solidFill>
                <a:schemeClr val="tx1"/>
              </a:solidFill>
            </a:rPr>
            <a:t>*</a:t>
          </a:r>
        </a:p>
      </dsp:txBody>
      <dsp:txXfrm>
        <a:off x="1018070" y="2594127"/>
        <a:ext cx="6277323" cy="518963"/>
      </dsp:txXfrm>
    </dsp:sp>
    <dsp:sp modelId="{E4901A4B-3C01-4229-BD62-A3ED2986F9A2}">
      <dsp:nvSpPr>
        <dsp:cNvPr id="0" name=""/>
        <dsp:cNvSpPr/>
      </dsp:nvSpPr>
      <dsp:spPr>
        <a:xfrm>
          <a:off x="895660" y="2731198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8108D-A828-400F-8D8D-8B45F4FC87CF}">
      <dsp:nvSpPr>
        <dsp:cNvPr id="0" name=""/>
        <dsp:cNvSpPr/>
      </dsp:nvSpPr>
      <dsp:spPr>
        <a:xfrm>
          <a:off x="822867" y="3372473"/>
          <a:ext cx="6472526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>
              <a:solidFill>
                <a:schemeClr val="tx1"/>
              </a:solidFill>
            </a:rPr>
            <a:t>Local </a:t>
          </a:r>
          <a:r>
            <a:rPr lang="pt-PT" sz="2700" kern="1200" err="1">
              <a:solidFill>
                <a:schemeClr val="tx1"/>
              </a:solidFill>
            </a:rPr>
            <a:t>Binary</a:t>
          </a:r>
          <a:r>
            <a:rPr lang="pt-PT" sz="2700" kern="1200">
              <a:solidFill>
                <a:schemeClr val="tx1"/>
              </a:solidFill>
            </a:rPr>
            <a:t> </a:t>
          </a:r>
          <a:r>
            <a:rPr lang="pt-PT" sz="2700" kern="1200" err="1">
              <a:solidFill>
                <a:schemeClr val="tx1"/>
              </a:solidFill>
            </a:rPr>
            <a:t>Pattern</a:t>
          </a:r>
          <a:endParaRPr lang="pt-PT" sz="2700" kern="1200">
            <a:solidFill>
              <a:schemeClr val="tx1"/>
            </a:solidFill>
          </a:endParaRPr>
        </a:p>
      </dsp:txBody>
      <dsp:txXfrm>
        <a:off x="822867" y="3372473"/>
        <a:ext cx="6472526" cy="518963"/>
      </dsp:txXfrm>
    </dsp:sp>
    <dsp:sp modelId="{5475A3FC-5F70-41F6-B5E9-06B8FFB9C3C8}">
      <dsp:nvSpPr>
        <dsp:cNvPr id="0" name=""/>
        <dsp:cNvSpPr/>
      </dsp:nvSpPr>
      <dsp:spPr>
        <a:xfrm>
          <a:off x="700457" y="3509544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D99B8-2D64-468E-AE1A-DFEE8065B99D}">
      <dsp:nvSpPr>
        <dsp:cNvPr id="0" name=""/>
        <dsp:cNvSpPr/>
      </dsp:nvSpPr>
      <dsp:spPr>
        <a:xfrm>
          <a:off x="395984" y="4150820"/>
          <a:ext cx="6899408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err="1">
              <a:solidFill>
                <a:schemeClr val="tx1"/>
              </a:solidFill>
            </a:rPr>
            <a:t>Gabor</a:t>
          </a:r>
          <a:r>
            <a:rPr lang="pt-PT" sz="2700" kern="1200">
              <a:solidFill>
                <a:schemeClr val="tx1"/>
              </a:solidFill>
            </a:rPr>
            <a:t> </a:t>
          </a:r>
          <a:r>
            <a:rPr lang="pt-PT" sz="2700" kern="1200" err="1">
              <a:solidFill>
                <a:schemeClr val="tx1"/>
              </a:solidFill>
            </a:rPr>
            <a:t>Filters</a:t>
          </a:r>
          <a:endParaRPr lang="pt-PT" sz="2700" kern="1200">
            <a:solidFill>
              <a:schemeClr val="tx1"/>
            </a:solidFill>
          </a:endParaRPr>
        </a:p>
      </dsp:txBody>
      <dsp:txXfrm>
        <a:off x="395984" y="4150820"/>
        <a:ext cx="6899408" cy="518963"/>
      </dsp:txXfrm>
    </dsp:sp>
    <dsp:sp modelId="{0ACF5283-F1DB-4E40-95B4-AC55CED5A722}">
      <dsp:nvSpPr>
        <dsp:cNvPr id="0" name=""/>
        <dsp:cNvSpPr/>
      </dsp:nvSpPr>
      <dsp:spPr>
        <a:xfrm>
          <a:off x="273574" y="4287891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B8252-DCC1-4775-A52A-528C7E1CD2FE}">
      <dsp:nvSpPr>
        <dsp:cNvPr id="0" name=""/>
        <dsp:cNvSpPr/>
      </dsp:nvSpPr>
      <dsp:spPr>
        <a:xfrm>
          <a:off x="-5573392" y="-853250"/>
          <a:ext cx="6635865" cy="6635865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solidFill>
          <a:srgbClr val="64C8EB"/>
        </a:solidFill>
        <a:ln w="28575" cap="flat" cmpd="sng" algn="ctr">
          <a:solidFill>
            <a:srgbClr val="64C8E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1E80C-9495-4863-A21B-373AC5261984}">
      <dsp:nvSpPr>
        <dsp:cNvPr id="0" name=""/>
        <dsp:cNvSpPr/>
      </dsp:nvSpPr>
      <dsp:spPr>
        <a:xfrm>
          <a:off x="395984" y="259580"/>
          <a:ext cx="6899408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>
              <a:solidFill>
                <a:schemeClr val="tx1"/>
              </a:solidFill>
            </a:rPr>
            <a:t>First-Order</a:t>
          </a:r>
          <a:endParaRPr lang="pt-PT" sz="2700" kern="1200" dirty="0">
            <a:solidFill>
              <a:schemeClr val="tx1"/>
            </a:solidFill>
          </a:endParaRPr>
        </a:p>
      </dsp:txBody>
      <dsp:txXfrm>
        <a:off x="395984" y="259580"/>
        <a:ext cx="6899408" cy="518963"/>
      </dsp:txXfrm>
    </dsp:sp>
    <dsp:sp modelId="{21A6A810-AE4A-4913-A150-A9C04C4CBC20}">
      <dsp:nvSpPr>
        <dsp:cNvPr id="0" name=""/>
        <dsp:cNvSpPr/>
      </dsp:nvSpPr>
      <dsp:spPr>
        <a:xfrm>
          <a:off x="273574" y="396651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DE7E9-23F0-47C7-81C3-F3F55322601F}">
      <dsp:nvSpPr>
        <dsp:cNvPr id="0" name=""/>
        <dsp:cNvSpPr/>
      </dsp:nvSpPr>
      <dsp:spPr>
        <a:xfrm>
          <a:off x="822867" y="1037926"/>
          <a:ext cx="6472526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err="1">
              <a:solidFill>
                <a:schemeClr val="tx1"/>
              </a:solidFill>
            </a:rPr>
            <a:t>Haralick</a:t>
          </a:r>
          <a:endParaRPr lang="pt-PT" sz="2700" kern="1200">
            <a:solidFill>
              <a:schemeClr val="tx1"/>
            </a:solidFill>
          </a:endParaRPr>
        </a:p>
      </dsp:txBody>
      <dsp:txXfrm>
        <a:off x="822867" y="1037926"/>
        <a:ext cx="6472526" cy="518963"/>
      </dsp:txXfrm>
    </dsp:sp>
    <dsp:sp modelId="{DCA6B42D-1AC5-4DD4-B356-95A4A5DB4A10}">
      <dsp:nvSpPr>
        <dsp:cNvPr id="0" name=""/>
        <dsp:cNvSpPr/>
      </dsp:nvSpPr>
      <dsp:spPr>
        <a:xfrm>
          <a:off x="700457" y="1174998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F4453-AE44-4B5D-AEE8-2FB9928AA40B}">
      <dsp:nvSpPr>
        <dsp:cNvPr id="0" name=""/>
        <dsp:cNvSpPr/>
      </dsp:nvSpPr>
      <dsp:spPr>
        <a:xfrm>
          <a:off x="1018070" y="1816273"/>
          <a:ext cx="6277323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>
              <a:solidFill>
                <a:schemeClr val="tx1"/>
              </a:solidFill>
            </a:rPr>
            <a:t>2D Shape</a:t>
          </a:r>
        </a:p>
      </dsp:txBody>
      <dsp:txXfrm>
        <a:off x="1018070" y="1816273"/>
        <a:ext cx="6277323" cy="518963"/>
      </dsp:txXfrm>
    </dsp:sp>
    <dsp:sp modelId="{00F4351D-AD62-4CB2-A1F2-4B789A81D222}">
      <dsp:nvSpPr>
        <dsp:cNvPr id="0" name=""/>
        <dsp:cNvSpPr/>
      </dsp:nvSpPr>
      <dsp:spPr>
        <a:xfrm>
          <a:off x="895660" y="1953344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0BFE7-13DF-44A9-A340-99B96244C2BF}">
      <dsp:nvSpPr>
        <dsp:cNvPr id="0" name=""/>
        <dsp:cNvSpPr/>
      </dsp:nvSpPr>
      <dsp:spPr>
        <a:xfrm>
          <a:off x="1018070" y="2594127"/>
          <a:ext cx="6277323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>
              <a:solidFill>
                <a:schemeClr val="tx1"/>
              </a:solidFill>
            </a:rPr>
            <a:t>Histogram</a:t>
          </a:r>
          <a:r>
            <a:rPr lang="pt-PT" sz="2700" kern="1200" dirty="0">
              <a:solidFill>
                <a:schemeClr val="tx1"/>
              </a:solidFill>
            </a:rPr>
            <a:t> </a:t>
          </a:r>
          <a:r>
            <a:rPr lang="pt-PT" sz="2700" kern="1200" dirty="0" err="1">
              <a:solidFill>
                <a:schemeClr val="tx1"/>
              </a:solidFill>
            </a:rPr>
            <a:t>of</a:t>
          </a:r>
          <a:r>
            <a:rPr lang="pt-PT" sz="2700" kern="1200" dirty="0">
              <a:solidFill>
                <a:schemeClr val="tx1"/>
              </a:solidFill>
            </a:rPr>
            <a:t> </a:t>
          </a:r>
          <a:r>
            <a:rPr lang="pt-PT" sz="2700" kern="1200" dirty="0" err="1">
              <a:solidFill>
                <a:schemeClr val="tx1"/>
              </a:solidFill>
            </a:rPr>
            <a:t>Oriented</a:t>
          </a:r>
          <a:r>
            <a:rPr lang="pt-PT" sz="2700" kern="1200" dirty="0">
              <a:solidFill>
                <a:schemeClr val="tx1"/>
              </a:solidFill>
            </a:rPr>
            <a:t> </a:t>
          </a:r>
          <a:r>
            <a:rPr lang="pt-PT" sz="2700" kern="1200" dirty="0" err="1">
              <a:solidFill>
                <a:schemeClr val="tx1"/>
              </a:solidFill>
            </a:rPr>
            <a:t>Gradients</a:t>
          </a:r>
          <a:endParaRPr lang="pt-PT" sz="2700" kern="1200" dirty="0">
            <a:solidFill>
              <a:schemeClr val="tx1"/>
            </a:solidFill>
          </a:endParaRPr>
        </a:p>
      </dsp:txBody>
      <dsp:txXfrm>
        <a:off x="1018070" y="2594127"/>
        <a:ext cx="6277323" cy="518963"/>
      </dsp:txXfrm>
    </dsp:sp>
    <dsp:sp modelId="{E4901A4B-3C01-4229-BD62-A3ED2986F9A2}">
      <dsp:nvSpPr>
        <dsp:cNvPr id="0" name=""/>
        <dsp:cNvSpPr/>
      </dsp:nvSpPr>
      <dsp:spPr>
        <a:xfrm>
          <a:off x="895660" y="2731198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8108D-A828-400F-8D8D-8B45F4FC87CF}">
      <dsp:nvSpPr>
        <dsp:cNvPr id="0" name=""/>
        <dsp:cNvSpPr/>
      </dsp:nvSpPr>
      <dsp:spPr>
        <a:xfrm>
          <a:off x="822867" y="3372473"/>
          <a:ext cx="6472526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>
              <a:solidFill>
                <a:schemeClr val="tx1"/>
              </a:solidFill>
            </a:rPr>
            <a:t>Local </a:t>
          </a:r>
          <a:r>
            <a:rPr lang="pt-PT" sz="2700" kern="1200" err="1">
              <a:solidFill>
                <a:schemeClr val="tx1"/>
              </a:solidFill>
            </a:rPr>
            <a:t>Binary</a:t>
          </a:r>
          <a:r>
            <a:rPr lang="pt-PT" sz="2700" kern="1200">
              <a:solidFill>
                <a:schemeClr val="tx1"/>
              </a:solidFill>
            </a:rPr>
            <a:t> </a:t>
          </a:r>
          <a:r>
            <a:rPr lang="pt-PT" sz="2700" kern="1200" err="1">
              <a:solidFill>
                <a:schemeClr val="tx1"/>
              </a:solidFill>
            </a:rPr>
            <a:t>Pattern</a:t>
          </a:r>
          <a:endParaRPr lang="pt-PT" sz="2700" kern="1200">
            <a:solidFill>
              <a:schemeClr val="tx1"/>
            </a:solidFill>
          </a:endParaRPr>
        </a:p>
      </dsp:txBody>
      <dsp:txXfrm>
        <a:off x="822867" y="3372473"/>
        <a:ext cx="6472526" cy="518963"/>
      </dsp:txXfrm>
    </dsp:sp>
    <dsp:sp modelId="{5475A3FC-5F70-41F6-B5E9-06B8FFB9C3C8}">
      <dsp:nvSpPr>
        <dsp:cNvPr id="0" name=""/>
        <dsp:cNvSpPr/>
      </dsp:nvSpPr>
      <dsp:spPr>
        <a:xfrm>
          <a:off x="700457" y="3509544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D99B8-2D64-468E-AE1A-DFEE8065B99D}">
      <dsp:nvSpPr>
        <dsp:cNvPr id="0" name=""/>
        <dsp:cNvSpPr/>
      </dsp:nvSpPr>
      <dsp:spPr>
        <a:xfrm>
          <a:off x="395984" y="4150820"/>
          <a:ext cx="6899408" cy="5189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92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err="1">
              <a:solidFill>
                <a:schemeClr val="tx1"/>
              </a:solidFill>
            </a:rPr>
            <a:t>Gabor</a:t>
          </a:r>
          <a:r>
            <a:rPr lang="pt-PT" sz="2700" kern="1200">
              <a:solidFill>
                <a:schemeClr val="tx1"/>
              </a:solidFill>
            </a:rPr>
            <a:t> </a:t>
          </a:r>
          <a:r>
            <a:rPr lang="pt-PT" sz="2700" kern="1200" err="1">
              <a:solidFill>
                <a:schemeClr val="tx1"/>
              </a:solidFill>
            </a:rPr>
            <a:t>Filters</a:t>
          </a:r>
          <a:endParaRPr lang="pt-PT" sz="2700" kern="1200">
            <a:solidFill>
              <a:schemeClr val="tx1"/>
            </a:solidFill>
          </a:endParaRPr>
        </a:p>
      </dsp:txBody>
      <dsp:txXfrm>
        <a:off x="395984" y="4150820"/>
        <a:ext cx="6899408" cy="518963"/>
      </dsp:txXfrm>
    </dsp:sp>
    <dsp:sp modelId="{0ACF5283-F1DB-4E40-95B4-AC55CED5A722}">
      <dsp:nvSpPr>
        <dsp:cNvPr id="0" name=""/>
        <dsp:cNvSpPr/>
      </dsp:nvSpPr>
      <dsp:spPr>
        <a:xfrm>
          <a:off x="273574" y="4287891"/>
          <a:ext cx="244821" cy="244821"/>
        </a:xfrm>
        <a:prstGeom prst="ellipse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3E2B2-DEEB-42FC-8F44-3B56B4F8DC05}">
      <dsp:nvSpPr>
        <dsp:cNvPr id="0" name=""/>
        <dsp:cNvSpPr/>
      </dsp:nvSpPr>
      <dsp:spPr>
        <a:xfrm>
          <a:off x="2972" y="112297"/>
          <a:ext cx="2898336" cy="403200"/>
        </a:xfrm>
        <a:prstGeom prst="rect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FOF</a:t>
          </a:r>
        </a:p>
      </dsp:txBody>
      <dsp:txXfrm>
        <a:off x="2972" y="112297"/>
        <a:ext cx="2898336" cy="403200"/>
      </dsp:txXfrm>
    </dsp:sp>
    <dsp:sp modelId="{A4BF0419-B76E-4A2A-94C3-83552F0C3AF9}">
      <dsp:nvSpPr>
        <dsp:cNvPr id="0" name=""/>
        <dsp:cNvSpPr/>
      </dsp:nvSpPr>
      <dsp:spPr>
        <a:xfrm>
          <a:off x="2972" y="515497"/>
          <a:ext cx="2898336" cy="4227299"/>
        </a:xfrm>
        <a:prstGeom prst="rect">
          <a:avLst/>
        </a:prstGeom>
        <a:solidFill>
          <a:srgbClr val="64C8EB">
            <a:alpha val="5019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Mean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Root Mean Squared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Variance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Interquartile</a:t>
          </a:r>
          <a:r>
            <a:rPr lang="pt-PT" sz="1400" kern="1200" dirty="0"/>
            <a:t> Range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Range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Mean</a:t>
          </a:r>
          <a:r>
            <a:rPr lang="pt-PT" sz="1400" kern="1200" dirty="0"/>
            <a:t> </a:t>
          </a:r>
          <a:r>
            <a:rPr lang="pt-PT" sz="1400" kern="1200" dirty="0" err="1"/>
            <a:t>Absolute</a:t>
          </a:r>
          <a:r>
            <a:rPr lang="pt-PT" sz="1400" kern="1200" dirty="0"/>
            <a:t> </a:t>
          </a:r>
          <a:r>
            <a:rPr lang="pt-PT" sz="1400" kern="1200" dirty="0" err="1"/>
            <a:t>Deviation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Robust</a:t>
          </a:r>
          <a:r>
            <a:rPr lang="pt-PT" sz="1400" kern="1200" dirty="0"/>
            <a:t> </a:t>
          </a:r>
          <a:r>
            <a:rPr lang="pt-PT" sz="1400" kern="1200" dirty="0" err="1"/>
            <a:t>Mean</a:t>
          </a:r>
          <a:r>
            <a:rPr lang="pt-PT" sz="1400" kern="1200" dirty="0"/>
            <a:t> </a:t>
          </a:r>
          <a:r>
            <a:rPr lang="pt-PT" sz="1400" kern="1200" dirty="0" err="1"/>
            <a:t>Absolute</a:t>
          </a:r>
          <a:r>
            <a:rPr lang="pt-PT" sz="1400" kern="1200" dirty="0"/>
            <a:t> </a:t>
          </a:r>
          <a:r>
            <a:rPr lang="pt-PT" sz="1400" kern="1200" dirty="0" err="1"/>
            <a:t>Deviation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Skewness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Kurtosis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Energy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Total </a:t>
          </a:r>
          <a:r>
            <a:rPr lang="pt-PT" sz="1400" kern="1200" dirty="0" err="1"/>
            <a:t>Energy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Uniformity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Entropy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Minimum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Maximum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10th </a:t>
          </a:r>
          <a:r>
            <a:rPr lang="pt-PT" sz="1400" kern="1200" dirty="0" err="1"/>
            <a:t>Percentile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90th </a:t>
          </a:r>
          <a:r>
            <a:rPr lang="pt-PT" sz="1400" kern="1200" dirty="0" err="1"/>
            <a:t>Percentile</a:t>
          </a:r>
          <a:endParaRPr lang="pt-PT" sz="1400" kern="1200" dirty="0"/>
        </a:p>
      </dsp:txBody>
      <dsp:txXfrm>
        <a:off x="2972" y="515497"/>
        <a:ext cx="2898336" cy="4227299"/>
      </dsp:txXfrm>
    </dsp:sp>
    <dsp:sp modelId="{4222E520-0250-4E7A-8D2D-8211D081EB19}">
      <dsp:nvSpPr>
        <dsp:cNvPr id="0" name=""/>
        <dsp:cNvSpPr/>
      </dsp:nvSpPr>
      <dsp:spPr>
        <a:xfrm>
          <a:off x="3307076" y="112297"/>
          <a:ext cx="2898336" cy="403200"/>
        </a:xfrm>
        <a:prstGeom prst="rect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 err="1"/>
            <a:t>Haralick</a:t>
          </a:r>
          <a:endParaRPr lang="pt-PT" sz="1400" kern="1200" dirty="0"/>
        </a:p>
      </dsp:txBody>
      <dsp:txXfrm>
        <a:off x="3307076" y="112297"/>
        <a:ext cx="2898336" cy="403200"/>
      </dsp:txXfrm>
    </dsp:sp>
    <dsp:sp modelId="{A96EBEB2-CEFE-4C0E-A788-93A4344D6D43}">
      <dsp:nvSpPr>
        <dsp:cNvPr id="0" name=""/>
        <dsp:cNvSpPr/>
      </dsp:nvSpPr>
      <dsp:spPr>
        <a:xfrm>
          <a:off x="3307076" y="515497"/>
          <a:ext cx="2898336" cy="4227299"/>
        </a:xfrm>
        <a:prstGeom prst="rect">
          <a:avLst/>
        </a:prstGeom>
        <a:solidFill>
          <a:srgbClr val="64C8EB">
            <a:alpha val="5019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Angular </a:t>
          </a:r>
          <a:r>
            <a:rPr lang="pt-PT" sz="1400" kern="1200" dirty="0" err="1"/>
            <a:t>Second</a:t>
          </a:r>
          <a:r>
            <a:rPr lang="pt-PT" sz="1400" kern="1200" dirty="0"/>
            <a:t> </a:t>
          </a:r>
          <a:r>
            <a:rPr lang="pt-PT" sz="1400" kern="1200" dirty="0" err="1"/>
            <a:t>Moment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Contrast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Correlation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Variance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Inverse</a:t>
          </a:r>
          <a:r>
            <a:rPr lang="pt-PT" sz="1400" kern="1200" dirty="0"/>
            <a:t> </a:t>
          </a:r>
          <a:r>
            <a:rPr lang="pt-PT" sz="1400" kern="1200" dirty="0" err="1"/>
            <a:t>Difference</a:t>
          </a:r>
          <a:r>
            <a:rPr lang="pt-PT" sz="1400" kern="1200" dirty="0"/>
            <a:t> </a:t>
          </a:r>
          <a:r>
            <a:rPr lang="pt-PT" sz="1400" kern="1200" dirty="0" err="1"/>
            <a:t>Moment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Sum </a:t>
          </a:r>
          <a:r>
            <a:rPr lang="pt-PT" sz="1400" kern="1200" dirty="0" err="1"/>
            <a:t>Average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Sum </a:t>
          </a:r>
          <a:r>
            <a:rPr lang="pt-PT" sz="1400" kern="1200" dirty="0" err="1"/>
            <a:t>Variance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Sum </a:t>
          </a:r>
          <a:r>
            <a:rPr lang="pt-PT" sz="1400" kern="1200" dirty="0" err="1"/>
            <a:t>Entropy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Entropy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Difference</a:t>
          </a:r>
          <a:r>
            <a:rPr lang="pt-PT" sz="1400" kern="1200" dirty="0"/>
            <a:t> </a:t>
          </a:r>
          <a:r>
            <a:rPr lang="en-US" sz="1400" kern="1200" dirty="0"/>
            <a:t>Variance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Difference Entropy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Information Measure Of Correlation I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Information Measure Of Correlation II</a:t>
          </a:r>
          <a:endParaRPr lang="pt-PT" sz="1400" kern="1200" dirty="0"/>
        </a:p>
      </dsp:txBody>
      <dsp:txXfrm>
        <a:off x="3307076" y="515497"/>
        <a:ext cx="2898336" cy="4227299"/>
      </dsp:txXfrm>
    </dsp:sp>
    <dsp:sp modelId="{A370EBC0-1D84-434D-82B7-CA9DB7FBC446}">
      <dsp:nvSpPr>
        <dsp:cNvPr id="0" name=""/>
        <dsp:cNvSpPr/>
      </dsp:nvSpPr>
      <dsp:spPr>
        <a:xfrm>
          <a:off x="6611180" y="112297"/>
          <a:ext cx="2898336" cy="403200"/>
        </a:xfrm>
        <a:prstGeom prst="rect">
          <a:avLst/>
        </a:prstGeom>
        <a:solidFill>
          <a:srgbClr val="0091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Shape</a:t>
          </a:r>
        </a:p>
      </dsp:txBody>
      <dsp:txXfrm>
        <a:off x="6611180" y="112297"/>
        <a:ext cx="2898336" cy="403200"/>
      </dsp:txXfrm>
    </dsp:sp>
    <dsp:sp modelId="{DF25333A-C23A-456C-B7A8-DE06E3F7E62A}">
      <dsp:nvSpPr>
        <dsp:cNvPr id="0" name=""/>
        <dsp:cNvSpPr/>
      </dsp:nvSpPr>
      <dsp:spPr>
        <a:xfrm>
          <a:off x="6611180" y="515497"/>
          <a:ext cx="2898336" cy="4227299"/>
        </a:xfrm>
        <a:prstGeom prst="rect">
          <a:avLst/>
        </a:prstGeom>
        <a:solidFill>
          <a:srgbClr val="64C8EB">
            <a:alpha val="5019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Mesh Surface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Perimeter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Perimeter-surface Ratio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Maximum Diameter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Major Axis Length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Minor </a:t>
          </a:r>
          <a:r>
            <a:rPr lang="en-US" sz="1400" kern="1200" dirty="0"/>
            <a:t>Axis Length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Sphericity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Elongation</a:t>
          </a:r>
          <a:endParaRPr lang="pt-PT" sz="1400" kern="1200" dirty="0"/>
        </a:p>
      </dsp:txBody>
      <dsp:txXfrm>
        <a:off x="6611180" y="515497"/>
        <a:ext cx="2898336" cy="422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E869-B88A-4EBD-976D-2FB49E450D9F}" type="datetimeFigureOut">
              <a:rPr lang="pt-PT" smtClean="0"/>
              <a:t>07/07/2025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FCC99-E0BA-4A64-8AAA-4911F848E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84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179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b="1" dirty="0"/>
              <a:t>18</a:t>
            </a:r>
            <a:r>
              <a:rPr lang="pt-PT" dirty="0"/>
              <a:t>, 50, 101 -&gt; </a:t>
            </a:r>
            <a:r>
              <a:rPr lang="pt-PT" dirty="0" err="1"/>
              <a:t>Deeper</a:t>
            </a:r>
            <a:r>
              <a:rPr lang="pt-PT" dirty="0"/>
              <a:t>: more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layers</a:t>
            </a:r>
            <a:endParaRPr lang="pt-PT" dirty="0"/>
          </a:p>
          <a:p>
            <a:pPr marL="0" indent="0">
              <a:buFont typeface="Wingdings" panose="05000000000000000000" pitchFamily="2" charset="2"/>
              <a:buNone/>
            </a:pPr>
            <a:endParaRPr lang="pt-PT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/>
              <a:t> </a:t>
            </a:r>
            <a:r>
              <a:rPr lang="pt-PT" b="1" dirty="0"/>
              <a:t>b0</a:t>
            </a:r>
            <a:r>
              <a:rPr lang="pt-PT" dirty="0"/>
              <a:t>, b1, b2 -&gt; </a:t>
            </a:r>
            <a:r>
              <a:rPr lang="pt-PT" dirty="0" err="1"/>
              <a:t>Compound</a:t>
            </a:r>
            <a:r>
              <a:rPr lang="pt-PT" dirty="0"/>
              <a:t> </a:t>
            </a:r>
            <a:r>
              <a:rPr lang="pt-PT" dirty="0" err="1"/>
              <a:t>Scaling</a:t>
            </a:r>
            <a:endParaRPr lang="pt-PT" dirty="0"/>
          </a:p>
          <a:p>
            <a:pPr marL="0" indent="0">
              <a:buFont typeface="Wingdings" panose="05000000000000000000" pitchFamily="2" charset="2"/>
              <a:buNone/>
            </a:pPr>
            <a:endParaRPr lang="pt-PT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/>
              <a:t> </a:t>
            </a:r>
            <a:r>
              <a:rPr lang="pt-PT" dirty="0" err="1"/>
              <a:t>ConvNeXt</a:t>
            </a:r>
            <a:r>
              <a:rPr lang="pt-PT" dirty="0"/>
              <a:t> -&gt; </a:t>
            </a:r>
            <a:r>
              <a:rPr lang="pt-PT" dirty="0" err="1"/>
              <a:t>Bring</a:t>
            </a:r>
            <a:r>
              <a:rPr lang="pt-PT" dirty="0"/>
              <a:t> a CNN </a:t>
            </a:r>
            <a:r>
              <a:rPr lang="pt-PT" dirty="0" err="1"/>
              <a:t>inpered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ViT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49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725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A8EF3-23AF-B255-B844-FE2510E0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CE68EDD-E8DE-4D92-373E-F6DAA1103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87D774E-7DC8-E607-00E4-C7396142A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DB2E2C-F56B-4763-B690-1FCE58FF4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92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000" dirty="0" err="1"/>
              <a:t>Why</a:t>
            </a:r>
            <a:r>
              <a:rPr lang="pt-PT" sz="2000" dirty="0"/>
              <a:t> are </a:t>
            </a:r>
            <a:r>
              <a:rPr lang="pt-PT" sz="2000" dirty="0" err="1"/>
              <a:t>only</a:t>
            </a:r>
            <a:r>
              <a:rPr lang="pt-PT" sz="2000" dirty="0"/>
              <a:t> </a:t>
            </a:r>
            <a:r>
              <a:rPr lang="pt-PT" sz="2000" dirty="0" err="1"/>
              <a:t>presented</a:t>
            </a:r>
            <a:r>
              <a:rPr lang="pt-PT" sz="2000" dirty="0"/>
              <a:t> </a:t>
            </a:r>
            <a:r>
              <a:rPr lang="pt-PT" sz="2000" b="1" dirty="0" err="1"/>
              <a:t>Stage</a:t>
            </a:r>
            <a:r>
              <a:rPr lang="pt-PT" sz="2000" b="1" dirty="0"/>
              <a:t> 1 </a:t>
            </a:r>
            <a:r>
              <a:rPr lang="pt-PT" sz="2000" dirty="0" err="1"/>
              <a:t>fusion</a:t>
            </a:r>
            <a:r>
              <a:rPr lang="pt-PT" sz="2000" dirty="0"/>
              <a:t>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26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dirty="0">
                <a:effectLst/>
              </a:rPr>
              <a:t>*Layer 1,2 and 3 Have the very similar results, the untie is made on the </a:t>
            </a:r>
            <a:r>
              <a:rPr lang="en-US" b="1" dirty="0" err="1">
                <a:effectLst/>
              </a:rPr>
              <a:t>Precsion</a:t>
            </a:r>
            <a:endParaRPr lang="en-US" b="1" dirty="0">
              <a:effectLst/>
            </a:endParaRPr>
          </a:p>
          <a:p>
            <a:pPr fontAlgn="b"/>
            <a:endParaRPr lang="en-US" dirty="0">
              <a:effectLst/>
            </a:endParaRPr>
          </a:p>
          <a:p>
            <a:pPr fontAlgn="b"/>
            <a:r>
              <a:rPr lang="en-US" dirty="0">
                <a:effectLst/>
              </a:rPr>
              <a:t>**Untie against Layer 1 is made on </a:t>
            </a:r>
            <a:r>
              <a:rPr lang="en-US" b="1" dirty="0">
                <a:effectLst/>
              </a:rPr>
              <a:t>Precision</a:t>
            </a:r>
            <a:r>
              <a:rPr lang="en-US" dirty="0">
                <a:effectLst/>
              </a:rPr>
              <a:t> since all other metrics are the same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7863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*Untie against Layer 1 is made 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although layer 1 very robust results (low std)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15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Higlight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selected</a:t>
            </a:r>
            <a:r>
              <a:rPr lang="pt-PT" dirty="0"/>
              <a:t>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why</a:t>
            </a:r>
            <a:endParaRPr lang="pt-PT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738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298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/>
              <a:t>Also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b="1" dirty="0" err="1"/>
              <a:t>EffNet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b="1" dirty="0" err="1"/>
              <a:t>ConvNext</a:t>
            </a:r>
            <a:endParaRPr lang="pt-PT" b="1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pt-PT" b="1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b="0" dirty="0" err="1"/>
              <a:t>Not</a:t>
            </a:r>
            <a:r>
              <a:rPr lang="pt-PT" b="0" dirty="0"/>
              <a:t> </a:t>
            </a:r>
            <a:r>
              <a:rPr lang="pt-PT" b="0" dirty="0" err="1"/>
              <a:t>presented</a:t>
            </a:r>
            <a:r>
              <a:rPr lang="pt-PT" b="0" dirty="0"/>
              <a:t> for </a:t>
            </a:r>
            <a:r>
              <a:rPr lang="pt-PT" b="1" dirty="0" err="1"/>
              <a:t>simplicity</a:t>
            </a:r>
            <a:endParaRPr lang="pt-PT" b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791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b="1" dirty="0" err="1"/>
              <a:t>Explain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b="1" dirty="0"/>
              <a:t>extreme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b="1" dirty="0"/>
              <a:t>central</a:t>
            </a:r>
            <a:r>
              <a:rPr lang="pt-PT" dirty="0"/>
              <a:t> scores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Sparce</a:t>
            </a:r>
            <a:r>
              <a:rPr lang="pt-PT" dirty="0"/>
              <a:t> Data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941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Lung</a:t>
            </a:r>
            <a:r>
              <a:rPr lang="pt-PT" dirty="0"/>
              <a:t> </a:t>
            </a:r>
            <a:r>
              <a:rPr lang="pt-PT" dirty="0" err="1"/>
              <a:t>Cancer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b="1" dirty="0" err="1"/>
              <a:t>Leading</a:t>
            </a:r>
            <a:r>
              <a:rPr lang="pt-PT" dirty="0"/>
              <a:t> Cause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b="1" dirty="0" err="1"/>
              <a:t>cancer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b="1" dirty="0" err="1"/>
              <a:t>deaths</a:t>
            </a:r>
            <a:endParaRPr lang="pt-PT" b="1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Resulting</a:t>
            </a:r>
            <a:r>
              <a:rPr lang="pt-PT" dirty="0"/>
              <a:t> in a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b="1" dirty="0"/>
              <a:t>5 </a:t>
            </a:r>
            <a:r>
              <a:rPr lang="pt-PT" b="1" dirty="0" err="1"/>
              <a:t>year</a:t>
            </a:r>
            <a:r>
              <a:rPr lang="pt-PT" b="1" dirty="0"/>
              <a:t> </a:t>
            </a:r>
            <a:r>
              <a:rPr lang="pt-PT" b="1" dirty="0" err="1"/>
              <a:t>survival</a:t>
            </a:r>
            <a:r>
              <a:rPr lang="pt-PT" b="1" dirty="0"/>
              <a:t> </a:t>
            </a:r>
            <a:r>
              <a:rPr lang="pt-PT" dirty="0"/>
              <a:t>rate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b="1" dirty="0" err="1"/>
              <a:t>advanced</a:t>
            </a:r>
            <a:r>
              <a:rPr lang="pt-PT" b="1" dirty="0"/>
              <a:t> </a:t>
            </a:r>
            <a:r>
              <a:rPr lang="pt-PT" b="1" dirty="0" err="1"/>
              <a:t>stages</a:t>
            </a:r>
            <a:endParaRPr lang="pt-PT" b="1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b="1" dirty="0" err="1"/>
              <a:t>avoided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b="1" dirty="0" err="1"/>
              <a:t>early</a:t>
            </a:r>
            <a:r>
              <a:rPr lang="pt-PT" b="1" dirty="0"/>
              <a:t> </a:t>
            </a:r>
            <a:r>
              <a:rPr lang="pt-PT" b="1" dirty="0" err="1"/>
              <a:t>diagnosis</a:t>
            </a:r>
            <a:endParaRPr lang="pt-PT" b="1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pt-PT" b="1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Additionaly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medical data </a:t>
            </a:r>
            <a:r>
              <a:rPr lang="pt-PT" dirty="0" err="1"/>
              <a:t>becoming</a:t>
            </a:r>
            <a:r>
              <a:rPr lang="pt-PT" dirty="0"/>
              <a:t> more </a:t>
            </a:r>
            <a:r>
              <a:rPr lang="pt-PT" dirty="0" err="1"/>
              <a:t>complex</a:t>
            </a:r>
            <a:endParaRPr lang="pt-PT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need</a:t>
            </a:r>
            <a:r>
              <a:rPr lang="pt-PT" dirty="0"/>
              <a:t> for </a:t>
            </a:r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clinical</a:t>
            </a:r>
            <a:r>
              <a:rPr lang="pt-PT" dirty="0"/>
              <a:t> </a:t>
            </a:r>
            <a:r>
              <a:rPr lang="pt-PT" dirty="0" err="1"/>
              <a:t>decision-making</a:t>
            </a:r>
            <a:endParaRPr lang="pt-PT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pt-PT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There</a:t>
            </a:r>
            <a:r>
              <a:rPr lang="pt-PT" dirty="0"/>
              <a:t> are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solutions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use medical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DL </a:t>
            </a:r>
            <a:r>
              <a:rPr lang="pt-PT" dirty="0" err="1"/>
              <a:t>models</a:t>
            </a:r>
            <a:r>
              <a:rPr lang="pt-PT" dirty="0"/>
              <a:t> to </a:t>
            </a:r>
            <a:r>
              <a:rPr lang="pt-PT" dirty="0" err="1"/>
              <a:t>perform</a:t>
            </a:r>
            <a:r>
              <a:rPr lang="pt-PT" dirty="0"/>
              <a:t> </a:t>
            </a:r>
            <a:r>
              <a:rPr lang="pt-PT" dirty="0" err="1"/>
              <a:t>safer</a:t>
            </a:r>
            <a:r>
              <a:rPr lang="pt-PT" dirty="0"/>
              <a:t> </a:t>
            </a:r>
            <a:r>
              <a:rPr lang="pt-PT" dirty="0" err="1"/>
              <a:t>diagnosis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0946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Sparce</a:t>
            </a:r>
            <a:r>
              <a:rPr lang="pt-PT" dirty="0"/>
              <a:t> Data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212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 err="1"/>
              <a:t>Sparce</a:t>
            </a:r>
            <a:r>
              <a:rPr lang="pt-PT" dirty="0"/>
              <a:t> Data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8539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456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/>
              <a:t>Interpretação pessoal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 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pt-PT" dirty="0" err="1"/>
              <a:t>Localization</a:t>
            </a:r>
            <a:r>
              <a:rPr lang="pt-PT" dirty="0"/>
              <a:t> </a:t>
            </a:r>
            <a:r>
              <a:rPr lang="pt-PT" dirty="0" err="1"/>
              <a:t>metrics</a:t>
            </a:r>
            <a:endParaRPr lang="pt-PT" dirty="0"/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pt-PT" dirty="0"/>
              <a:t> </a:t>
            </a:r>
            <a:r>
              <a:rPr lang="pt-PT" dirty="0" err="1"/>
              <a:t>clinical</a:t>
            </a:r>
            <a:r>
              <a:rPr lang="pt-PT" dirty="0"/>
              <a:t> </a:t>
            </a:r>
            <a:r>
              <a:rPr lang="pt-PT" dirty="0" err="1"/>
              <a:t>valifation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831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663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392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19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9714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74B1-9FA2-036C-D424-438093717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64CF449-B16E-6201-1F5F-027EED5B6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F8EC9FB-6370-31CD-C331-11023239D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55B9289-66F7-6CCD-881C-087E1C105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659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4D30-51BB-18CE-5E7B-909809536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08C1366-5D95-9E76-99CE-946039350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F5FC0CB-F607-764A-14EE-F696E791E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654DBD4-65B3-AF79-55AB-6E3DEA66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891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654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478A7-BCC8-78CF-7900-CAA099C4E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8DF222A-6EAF-8389-3295-FEC92F515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AB70260-AE62-0331-2445-9CF6D3D1E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AF1A1B-3E33-1E97-4493-65B6AE018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9579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dirty="0">
                <a:effectLst/>
              </a:rPr>
              <a:t>*Untie against Layers 1 and 2 based on Sensitivity since is usually more important we want to catch all possible positives, even at the cost of some false alarms.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1653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every layer performs the same in all metrics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57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2031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78FCC-96A5-7DC3-B547-F91452C4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9DA1313-05A9-1545-BAA7-7B7705593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932CF85-CE5B-555B-DB9F-D2547C187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478643-F11B-503A-CB28-69846FF87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160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651C-CE19-2AF5-E74A-AD31838E2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5424B63-9C7A-B99B-1CF1-EF565EBBC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4A3811D-190B-4F3F-4235-E36613997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08408F-79BA-A20B-77B1-A1469E575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94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9CA04-25D7-09EA-EDE2-44316E1A8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29B05DB2-3F61-8A9C-AB3B-746FBAB2A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F5C2A74-FE5A-D232-3A14-FEE64723D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0128B8-FA40-FD46-3135-CD99307A3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5113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6F7C-E277-B978-4581-3C2A8F21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1F9B11AC-4878-308A-D5E4-B610D697D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6F544DB-1CD2-5F32-6043-DA87862E7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DB9D9C-8C03-0774-C3D0-E6B401714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42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pt-PT" dirty="0"/>
              <a:t>For </a:t>
            </a:r>
            <a:r>
              <a:rPr lang="pt-PT" sz="1200" b="1" dirty="0" err="1">
                <a:ea typeface="+mn-lt"/>
                <a:cs typeface="+mn-lt"/>
              </a:rPr>
              <a:t>Characterization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b="1" dirty="0" err="1"/>
              <a:t>focus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b="1" dirty="0" err="1"/>
              <a:t>malignancy</a:t>
            </a:r>
            <a:endParaRPr lang="pt-PT" b="1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pt-PT" b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27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2F924-A208-53B5-2018-CED826CD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CBD0E64-E6BB-4B7B-7ED0-B76F2F991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41E9EBD-0FF6-A69C-DA11-53E495494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E2C767-C458-AD99-F27D-2B2094FB6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43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326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Reflects malignancy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60-year-old male smoker</a:t>
            </a:r>
            <a:endParaRPr lang="pt-PT" b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62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CC99-E0BA-4A64-8AAA-4911F848E0D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564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25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31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792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06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32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01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10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550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15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72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583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2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CA54-6D20-F1F9-9133-5961CE03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C2E897-9244-FD1F-BCD1-44E50A4E90A7}"/>
              </a:ext>
            </a:extLst>
          </p:cNvPr>
          <p:cNvSpPr txBox="1"/>
          <p:nvPr/>
        </p:nvSpPr>
        <p:spPr>
          <a:xfrm>
            <a:off x="1916595" y="2460620"/>
            <a:ext cx="83621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ea typeface="+mn-lt"/>
                <a:cs typeface="+mn-lt"/>
              </a:rPr>
              <a:t>Information</a:t>
            </a:r>
            <a:r>
              <a:rPr lang="pt-PT" sz="3600" b="1" dirty="0">
                <a:ea typeface="+mn-lt"/>
                <a:cs typeface="+mn-lt"/>
              </a:rPr>
              <a:t> </a:t>
            </a:r>
            <a:r>
              <a:rPr lang="pt-PT" sz="3600" b="1" dirty="0" err="1">
                <a:ea typeface="+mn-lt"/>
                <a:cs typeface="+mn-lt"/>
              </a:rPr>
              <a:t>Fusion-Based</a:t>
            </a:r>
            <a:r>
              <a:rPr lang="pt-PT" sz="3600" b="1" dirty="0">
                <a:ea typeface="+mn-lt"/>
                <a:cs typeface="+mn-lt"/>
              </a:rPr>
              <a:t> </a:t>
            </a:r>
            <a:r>
              <a:rPr lang="pt-PT" sz="3600" b="1" dirty="0" err="1">
                <a:ea typeface="+mn-lt"/>
                <a:cs typeface="+mn-lt"/>
              </a:rPr>
              <a:t>Model</a:t>
            </a:r>
            <a:r>
              <a:rPr lang="pt-PT" sz="3600" b="1" dirty="0">
                <a:ea typeface="+mn-lt"/>
                <a:cs typeface="+mn-lt"/>
              </a:rPr>
              <a:t> for </a:t>
            </a:r>
            <a:r>
              <a:rPr lang="pt-PT" sz="3600" b="1" dirty="0" err="1">
                <a:ea typeface="+mn-lt"/>
                <a:cs typeface="+mn-lt"/>
              </a:rPr>
              <a:t>Lung</a:t>
            </a:r>
            <a:r>
              <a:rPr lang="pt-PT" sz="3600" b="1" dirty="0">
                <a:ea typeface="+mn-lt"/>
                <a:cs typeface="+mn-lt"/>
              </a:rPr>
              <a:t> Nodule </a:t>
            </a:r>
            <a:r>
              <a:rPr lang="pt-PT" sz="3600" b="1" dirty="0" err="1">
                <a:ea typeface="+mn-lt"/>
                <a:cs typeface="+mn-lt"/>
              </a:rPr>
              <a:t>Characterization</a:t>
            </a:r>
            <a:endParaRPr lang="pt-PT" sz="36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9B4FE3-D649-640B-998E-5AF95315B67F}"/>
              </a:ext>
            </a:extLst>
          </p:cNvPr>
          <p:cNvSpPr txBox="1"/>
          <p:nvPr/>
        </p:nvSpPr>
        <p:spPr>
          <a:xfrm>
            <a:off x="1036565" y="5150096"/>
            <a:ext cx="48896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​</a:t>
            </a:r>
            <a:r>
              <a:rPr lang="pt-PT" b="1">
                <a:solidFill>
                  <a:srgbClr val="0091BE"/>
                </a:solidFill>
              </a:rPr>
              <a:t>SUPERVISOR</a:t>
            </a:r>
            <a:r>
              <a:rPr lang="pt-PT"/>
              <a:t>: HÉLDER OLIVEIRA​ </a:t>
            </a:r>
          </a:p>
          <a:p>
            <a:r>
              <a:rPr lang="pt-PT" b="1">
                <a:solidFill>
                  <a:srgbClr val="0091BE"/>
                </a:solidFill>
              </a:rPr>
              <a:t>CO-SUPERVISOR</a:t>
            </a:r>
            <a:r>
              <a:rPr lang="pt-PT"/>
              <a:t>: TÂNIA PEREIRA​ </a:t>
            </a:r>
          </a:p>
          <a:p>
            <a:pPr algn="l"/>
            <a:r>
              <a:rPr lang="pt-PT" b="1">
                <a:solidFill>
                  <a:srgbClr val="0091BE"/>
                </a:solidFill>
              </a:rPr>
              <a:t>CO-SUPERVISOR</a:t>
            </a:r>
            <a:r>
              <a:rPr lang="pt-PT"/>
              <a:t>: EDUARDO RODRIGUES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608759-B6A5-B607-0C19-95CE8AA9AB50}"/>
              </a:ext>
            </a:extLst>
          </p:cNvPr>
          <p:cNvSpPr txBox="1"/>
          <p:nvPr/>
        </p:nvSpPr>
        <p:spPr>
          <a:xfrm>
            <a:off x="8849661" y="5255355"/>
            <a:ext cx="232565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400" b="1">
                <a:solidFill>
                  <a:srgbClr val="8C2D19"/>
                </a:solidFill>
              </a:rPr>
              <a:t>AUTHOR</a:t>
            </a:r>
            <a:r>
              <a:rPr lang="pt-PT" sz="2400"/>
              <a:t>:</a:t>
            </a:r>
            <a:endParaRPr lang="pt-PT"/>
          </a:p>
          <a:p>
            <a:pPr algn="r"/>
            <a:r>
              <a:rPr lang="pt-PT" sz="2400"/>
              <a:t>JOÃO MALVA​</a:t>
            </a:r>
            <a:r>
              <a:rPr lang="pt-PT"/>
              <a:t> </a:t>
            </a:r>
          </a:p>
          <a:p>
            <a:pPr algn="r"/>
            <a:endParaRPr lang="pt-PT"/>
          </a:p>
        </p:txBody>
      </p:sp>
      <p:pic>
        <p:nvPicPr>
          <p:cNvPr id="5" name="Imagem 4" descr="Uma imagem com texto, Gráficos, Tipo de letra, captura de ecrã&#10;&#10;Os conteúdos gerados por IA poderão estar incorretos.">
            <a:extLst>
              <a:ext uri="{FF2B5EF4-FFF2-40B4-BE49-F238E27FC236}">
                <a16:creationId xmlns:a16="http://schemas.microsoft.com/office/drawing/2014/main" id="{E7B5A232-0E50-DF9C-83EF-4EE0BF7F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40" y="688632"/>
            <a:ext cx="3019425" cy="1057275"/>
          </a:xfrm>
          <a:prstGeom prst="rect">
            <a:avLst/>
          </a:prstGeom>
        </p:spPr>
      </p:pic>
      <p:pic>
        <p:nvPicPr>
          <p:cNvPr id="7" name="Imagem 6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0A1C0E25-8D8A-61BA-4A19-5C3AD945B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07" y="697642"/>
            <a:ext cx="3257550" cy="10477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F402F8-9551-6F92-A994-6D15A50DF0D3}"/>
              </a:ext>
            </a:extLst>
          </p:cNvPr>
          <p:cNvSpPr txBox="1"/>
          <p:nvPr/>
        </p:nvSpPr>
        <p:spPr>
          <a:xfrm>
            <a:off x="3220996" y="3941807"/>
            <a:ext cx="5750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/>
              <a:t>Master's in Informatics and Computing Engineering</a:t>
            </a:r>
            <a:endParaRPr lang="en-US">
              <a:solidFill>
                <a:srgbClr val="455B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0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8B624-7F15-8118-458B-8A639AA1B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0C2B0CB-72E6-67EC-F7BE-78AE3676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129100-8E80-EB97-54C4-8301407B20C3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LIDC-IDRI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6B26C41-DDDB-AC8D-FA11-BEADF8649DDE}"/>
              </a:ext>
            </a:extLst>
          </p:cNvPr>
          <p:cNvGrpSpPr/>
          <p:nvPr/>
        </p:nvGrpSpPr>
        <p:grpSpPr>
          <a:xfrm>
            <a:off x="1304142" y="1454626"/>
            <a:ext cx="9865360" cy="4656067"/>
            <a:chOff x="1304142" y="1454626"/>
            <a:chExt cx="9865360" cy="4656067"/>
          </a:xfrm>
        </p:grpSpPr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C4A99DC8-29AC-42B5-F3AD-DD145C3E04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140854"/>
                </p:ext>
              </p:extLst>
            </p:nvPr>
          </p:nvGraphicFramePr>
          <p:xfrm>
            <a:off x="1304142" y="1454626"/>
            <a:ext cx="9865360" cy="46560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35A528-6979-AD45-DBA9-580E2E536D45}"/>
                </a:ext>
              </a:extLst>
            </p:cNvPr>
            <p:cNvCxnSpPr>
              <a:cxnSpLocks/>
            </p:cNvCxnSpPr>
            <p:nvPr/>
          </p:nvCxnSpPr>
          <p:spPr>
            <a:xfrm>
              <a:off x="3672205" y="2794000"/>
              <a:ext cx="1000760" cy="0"/>
            </a:xfrm>
            <a:prstGeom prst="straightConnector1">
              <a:avLst/>
            </a:prstGeom>
            <a:ln w="38100">
              <a:solidFill>
                <a:srgbClr val="64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DF8FEC-DA3A-EFC6-D2EB-B4562678A827}"/>
                </a:ext>
              </a:extLst>
            </p:cNvPr>
            <p:cNvCxnSpPr>
              <a:cxnSpLocks/>
            </p:cNvCxnSpPr>
            <p:nvPr/>
          </p:nvCxnSpPr>
          <p:spPr>
            <a:xfrm>
              <a:off x="7037070" y="2794000"/>
              <a:ext cx="1089660" cy="0"/>
            </a:xfrm>
            <a:prstGeom prst="straightConnector1">
              <a:avLst/>
            </a:prstGeom>
            <a:ln w="38100">
              <a:solidFill>
                <a:srgbClr val="64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3C68969-78FC-2FF9-7670-28C6FBD65700}"/>
              </a:ext>
            </a:extLst>
          </p:cNvPr>
          <p:cNvGrpSpPr/>
          <p:nvPr/>
        </p:nvGrpSpPr>
        <p:grpSpPr>
          <a:xfrm>
            <a:off x="460645" y="3400492"/>
            <a:ext cx="5435009" cy="2717426"/>
            <a:chOff x="531765" y="3400492"/>
            <a:chExt cx="5435009" cy="271742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A429F130-2DC5-868D-69FA-AF419359E8C9}"/>
                </a:ext>
              </a:extLst>
            </p:cNvPr>
            <p:cNvGrpSpPr/>
            <p:nvPr/>
          </p:nvGrpSpPr>
          <p:grpSpPr>
            <a:xfrm>
              <a:off x="630511" y="3400492"/>
              <a:ext cx="5243368" cy="2340869"/>
              <a:chOff x="630511" y="3429001"/>
              <a:chExt cx="5243368" cy="2340869"/>
            </a:xfrm>
          </p:grpSpPr>
          <p:pic>
            <p:nvPicPr>
              <p:cNvPr id="6" name="Imagem 5" descr="Uma imagem com captura de ecrã, preto, preto e branco, quadrado&#10;&#10;Os conteúdos gerados por IA podem estar incorretos.">
                <a:extLst>
                  <a:ext uri="{FF2B5EF4-FFF2-40B4-BE49-F238E27FC236}">
                    <a16:creationId xmlns:a16="http://schemas.microsoft.com/office/drawing/2014/main" id="{B839E574-4A1B-415B-B615-27E5E9B69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511" y="3429001"/>
                <a:ext cx="2340869" cy="2340869"/>
              </a:xfrm>
              <a:prstGeom prst="rect">
                <a:avLst/>
              </a:prstGeom>
            </p:spPr>
          </p:pic>
          <p:pic>
            <p:nvPicPr>
              <p:cNvPr id="11" name="Imagem 10" descr="Uma imagem com captura de ecrã, preto e branco, preto, monocromático&#10;&#10;Os conteúdos gerados por IA podem estar incorretos.">
                <a:extLst>
                  <a:ext uri="{FF2B5EF4-FFF2-40B4-BE49-F238E27FC236}">
                    <a16:creationId xmlns:a16="http://schemas.microsoft.com/office/drawing/2014/main" id="{E4CC486D-9482-98C1-0E97-79C9E575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010" y="3429001"/>
                <a:ext cx="2340869" cy="2340869"/>
              </a:xfrm>
              <a:prstGeom prst="rect">
                <a:avLst/>
              </a:prstGeom>
            </p:spPr>
          </p:pic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8A3B93B-EB81-E97D-8D76-A9EA5666887E}"/>
                </a:ext>
              </a:extLst>
            </p:cNvPr>
            <p:cNvSpPr txBox="1"/>
            <p:nvPr/>
          </p:nvSpPr>
          <p:spPr>
            <a:xfrm>
              <a:off x="531765" y="5748586"/>
              <a:ext cx="543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Fig. 1: Nodules Samples </a:t>
              </a:r>
              <a:r>
                <a:rPr lang="pt-PT" dirty="0" err="1"/>
                <a:t>Characterized</a:t>
              </a:r>
              <a:r>
                <a:rPr lang="pt-PT" dirty="0"/>
                <a:t> as </a:t>
              </a:r>
              <a:r>
                <a:rPr lang="pt-PT" dirty="0" err="1"/>
                <a:t>Benign</a:t>
              </a:r>
              <a:r>
                <a:rPr lang="pt-PT" dirty="0"/>
                <a:t> (0)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B3E5C71-30A7-B392-EC2E-BF4457BC1576}"/>
              </a:ext>
            </a:extLst>
          </p:cNvPr>
          <p:cNvGrpSpPr/>
          <p:nvPr/>
        </p:nvGrpSpPr>
        <p:grpSpPr>
          <a:xfrm>
            <a:off x="6276028" y="3400491"/>
            <a:ext cx="5703603" cy="2717427"/>
            <a:chOff x="6204908" y="3400491"/>
            <a:chExt cx="5703603" cy="2717427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D05EC9E-C05F-A185-BB4F-6809D770B7D7}"/>
                </a:ext>
              </a:extLst>
            </p:cNvPr>
            <p:cNvGrpSpPr/>
            <p:nvPr/>
          </p:nvGrpSpPr>
          <p:grpSpPr>
            <a:xfrm>
              <a:off x="6457917" y="3400491"/>
              <a:ext cx="5103572" cy="2348094"/>
              <a:chOff x="6457917" y="3481626"/>
              <a:chExt cx="5103572" cy="2355183"/>
            </a:xfrm>
          </p:grpSpPr>
          <p:pic>
            <p:nvPicPr>
              <p:cNvPr id="13" name="Imagem 12" descr="Uma imagem com captura de ecrã, preto, preto e branco, padrão&#10;&#10;Os conteúdos gerados por IA podem estar incorretos.">
                <a:extLst>
                  <a:ext uri="{FF2B5EF4-FFF2-40B4-BE49-F238E27FC236}">
                    <a16:creationId xmlns:a16="http://schemas.microsoft.com/office/drawing/2014/main" id="{A48421A0-66F0-9CFD-44C4-4316F9126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917" y="3488693"/>
                <a:ext cx="2340870" cy="2340870"/>
              </a:xfrm>
              <a:prstGeom prst="rect">
                <a:avLst/>
              </a:prstGeom>
            </p:spPr>
          </p:pic>
          <p:pic>
            <p:nvPicPr>
              <p:cNvPr id="15" name="Imagem 14" descr="Uma imagem com captura de ecrã, preto e branco, preto, padrão&#10;&#10;Os conteúdos gerados por IA podem estar incorretos.">
                <a:extLst>
                  <a:ext uri="{FF2B5EF4-FFF2-40B4-BE49-F238E27FC236}">
                    <a16:creationId xmlns:a16="http://schemas.microsoft.com/office/drawing/2014/main" id="{66B1A116-D2FB-74F9-4E41-B795EE2FF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620" y="3481626"/>
                <a:ext cx="2340869" cy="2355183"/>
              </a:xfrm>
              <a:prstGeom prst="rect">
                <a:avLst/>
              </a:prstGeom>
            </p:spPr>
          </p:pic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B094CFC-D64D-C6C2-8D8F-35B14A092F9E}"/>
                </a:ext>
              </a:extLst>
            </p:cNvPr>
            <p:cNvSpPr txBox="1"/>
            <p:nvPr/>
          </p:nvSpPr>
          <p:spPr>
            <a:xfrm>
              <a:off x="6204908" y="5748586"/>
              <a:ext cx="5703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Fig. 2: Nodules Samples </a:t>
              </a:r>
              <a:r>
                <a:rPr lang="pt-PT" dirty="0" err="1"/>
                <a:t>Characterized</a:t>
              </a:r>
              <a:r>
                <a:rPr lang="pt-PT" dirty="0"/>
                <a:t> as </a:t>
              </a:r>
              <a:r>
                <a:rPr lang="pt-PT" dirty="0" err="1"/>
                <a:t>Malignant</a:t>
              </a:r>
              <a:r>
                <a:rPr lang="pt-PT" dirty="0"/>
                <a:t> 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8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D5FF2-59DE-8B09-25A7-609368705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5373AEB-6E3B-0454-91EF-3B8DF236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7B9E58-6E03-D214-E57D-32F47A5129BE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EXPERIMENTAL PROCEDURE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3825F3-F119-A184-6FC5-72A3DC388CE6}"/>
              </a:ext>
            </a:extLst>
          </p:cNvPr>
          <p:cNvSpPr txBox="1"/>
          <p:nvPr/>
        </p:nvSpPr>
        <p:spPr>
          <a:xfrm>
            <a:off x="2245091" y="4381581"/>
            <a:ext cx="345762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800" dirty="0" err="1"/>
              <a:t>Baseline</a:t>
            </a:r>
            <a:r>
              <a:rPr lang="pt-PT" sz="2800" dirty="0"/>
              <a:t> </a:t>
            </a:r>
            <a:r>
              <a:rPr lang="pt-PT" sz="2800" dirty="0" err="1"/>
              <a:t>Selection</a:t>
            </a:r>
            <a:endParaRPr lang="pt-PT" sz="2800" b="1" dirty="0">
              <a:solidFill>
                <a:srgbClr val="0091BE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F9E9BA-A2AA-EFA0-1C19-FE1A4DD4897B}"/>
              </a:ext>
            </a:extLst>
          </p:cNvPr>
          <p:cNvSpPr txBox="1"/>
          <p:nvPr/>
        </p:nvSpPr>
        <p:spPr>
          <a:xfrm>
            <a:off x="194341" y="2781615"/>
            <a:ext cx="21333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Preprocessing</a:t>
            </a:r>
            <a:r>
              <a:rPr lang="pt-PT"/>
              <a:t> &amp; Data </a:t>
            </a:r>
            <a:r>
              <a:rPr lang="pt-PT" err="1"/>
              <a:t>Preparation</a:t>
            </a:r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AFD255B-46B5-11B3-BBC8-F98211192313}"/>
              </a:ext>
            </a:extLst>
          </p:cNvPr>
          <p:cNvSpPr/>
          <p:nvPr/>
        </p:nvSpPr>
        <p:spPr>
          <a:xfrm>
            <a:off x="-44824" y="3588654"/>
            <a:ext cx="12283087" cy="82807"/>
          </a:xfrm>
          <a:prstGeom prst="rect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8DCCEA-5D32-BC6D-A508-2C6710162FEA}"/>
              </a:ext>
            </a:extLst>
          </p:cNvPr>
          <p:cNvSpPr/>
          <p:nvPr/>
        </p:nvSpPr>
        <p:spPr>
          <a:xfrm>
            <a:off x="1065683" y="3432016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b="1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ED54C7-7827-730C-ADBA-F338FE1501A9}"/>
              </a:ext>
            </a:extLst>
          </p:cNvPr>
          <p:cNvSpPr/>
          <p:nvPr/>
        </p:nvSpPr>
        <p:spPr>
          <a:xfrm>
            <a:off x="42817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CCD983-7482-F4F3-4C0F-1FE8D2ACF89B}"/>
              </a:ext>
            </a:extLst>
          </p:cNvPr>
          <p:cNvSpPr/>
          <p:nvPr/>
        </p:nvSpPr>
        <p:spPr>
          <a:xfrm>
            <a:off x="75202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9D58D9-109C-822C-C4C7-BD51D5849391}"/>
              </a:ext>
            </a:extLst>
          </p:cNvPr>
          <p:cNvSpPr/>
          <p:nvPr/>
        </p:nvSpPr>
        <p:spPr>
          <a:xfrm>
            <a:off x="10613093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CADA68-6C34-FC21-A01A-390A2E8FBE1B}"/>
              </a:ext>
            </a:extLst>
          </p:cNvPr>
          <p:cNvSpPr/>
          <p:nvPr/>
        </p:nvSpPr>
        <p:spPr>
          <a:xfrm>
            <a:off x="26569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0E60C2-BA65-F56A-4FF7-1D86CA5918F6}"/>
              </a:ext>
            </a:extLst>
          </p:cNvPr>
          <p:cNvSpPr/>
          <p:nvPr/>
        </p:nvSpPr>
        <p:spPr>
          <a:xfrm>
            <a:off x="58954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9997EC-3287-4B43-11B5-C9954C7BE319}"/>
              </a:ext>
            </a:extLst>
          </p:cNvPr>
          <p:cNvSpPr/>
          <p:nvPr/>
        </p:nvSpPr>
        <p:spPr>
          <a:xfrm>
            <a:off x="9122711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5</a:t>
            </a:r>
          </a:p>
        </p:txBody>
      </p:sp>
      <p:sp>
        <p:nvSpPr>
          <p:cNvPr id="34" name="Seta: Para Cima 33">
            <a:extLst>
              <a:ext uri="{FF2B5EF4-FFF2-40B4-BE49-F238E27FC236}">
                <a16:creationId xmlns:a16="http://schemas.microsoft.com/office/drawing/2014/main" id="{46AA3A58-0343-9E83-0AD3-28B2B2DF27AB}"/>
              </a:ext>
            </a:extLst>
          </p:cNvPr>
          <p:cNvSpPr/>
          <p:nvPr/>
        </p:nvSpPr>
        <p:spPr>
          <a:xfrm rot="10800000">
            <a:off x="2797130" y="3787305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701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5B38B83F-E5D3-20B3-4AE3-83001C1E60C5}"/>
              </a:ext>
            </a:extLst>
          </p:cNvPr>
          <p:cNvSpPr/>
          <p:nvPr/>
        </p:nvSpPr>
        <p:spPr>
          <a:xfrm>
            <a:off x="4193099" y="3750258"/>
            <a:ext cx="763217" cy="1587750"/>
          </a:xfrm>
          <a:prstGeom prst="bentUpArrow">
            <a:avLst>
              <a:gd name="adj1" fmla="val 3455"/>
              <a:gd name="adj2" fmla="val 5957"/>
              <a:gd name="adj3" fmla="val 12689"/>
            </a:avLst>
          </a:prstGeom>
          <a:solidFill>
            <a:srgbClr val="64C8EB"/>
          </a:solidFill>
          <a:ln>
            <a:solidFill>
              <a:srgbClr val="64C8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52088C4-4D73-38AE-7320-DF52ED48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F20730D-B7B3-3173-3C40-A6542AEDF2CD}"/>
              </a:ext>
            </a:extLst>
          </p:cNvPr>
          <p:cNvSpPr>
            <a:spLocks/>
          </p:cNvSpPr>
          <p:nvPr/>
        </p:nvSpPr>
        <p:spPr>
          <a:xfrm>
            <a:off x="1099854" y="2084293"/>
            <a:ext cx="4204000" cy="1675173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pt-PT"/>
              <a:t>TRAIN SET (72%)</a:t>
            </a:r>
          </a:p>
        </p:txBody>
      </p:sp>
      <p:pic>
        <p:nvPicPr>
          <p:cNvPr id="4" name="Imagem 3" descr="Uma imagem com captura de ecrã, preto, preto e branco, quadrado&#10;&#10;Os conteúdos gerados por IA podem estar incorretos.">
            <a:extLst>
              <a:ext uri="{FF2B5EF4-FFF2-40B4-BE49-F238E27FC236}">
                <a16:creationId xmlns:a16="http://schemas.microsoft.com/office/drawing/2014/main" id="{4DAA005F-818B-45E7-B64A-10A99DF85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18" y="2570550"/>
            <a:ext cx="880966" cy="880966"/>
          </a:xfrm>
          <a:prstGeom prst="rect">
            <a:avLst/>
          </a:prstGeom>
          <a:solidFill>
            <a:srgbClr val="0091BE"/>
          </a:solidFill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9AF4F2-9A2C-7136-F386-5480C6215EB8}"/>
              </a:ext>
            </a:extLst>
          </p:cNvPr>
          <p:cNvSpPr txBox="1">
            <a:spLocks/>
          </p:cNvSpPr>
          <p:nvPr/>
        </p:nvSpPr>
        <p:spPr>
          <a:xfrm>
            <a:off x="3097548" y="2594110"/>
            <a:ext cx="1228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>
                <a:solidFill>
                  <a:srgbClr val="FFFFFF"/>
                </a:solidFill>
              </a:rPr>
              <a:t>…</a:t>
            </a:r>
            <a:endParaRPr lang="pt-PT" b="1">
              <a:solidFill>
                <a:srgbClr val="FFFFFF"/>
              </a:solidFill>
            </a:endParaRPr>
          </a:p>
        </p:txBody>
      </p:sp>
      <p:pic>
        <p:nvPicPr>
          <p:cNvPr id="6" name="Imagem 5" descr="Uma imagem com captura de ecrã, preto e branco, preto, padrão&#10;&#10;Os conteúdos gerados por IA podem estar incorretos.">
            <a:extLst>
              <a:ext uri="{FF2B5EF4-FFF2-40B4-BE49-F238E27FC236}">
                <a16:creationId xmlns:a16="http://schemas.microsoft.com/office/drawing/2014/main" id="{B00FDACF-30EA-EBC5-4695-44DB50E7E9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59" y="2570387"/>
            <a:ext cx="903378" cy="880967"/>
          </a:xfrm>
          <a:prstGeom prst="rect">
            <a:avLst/>
          </a:prstGeom>
          <a:solidFill>
            <a:srgbClr val="0091BE"/>
          </a:solidFill>
          <a:ln>
            <a:noFill/>
          </a:ln>
        </p:spPr>
      </p:pic>
      <p:pic>
        <p:nvPicPr>
          <p:cNvPr id="8" name="Imagem 7" descr="Uma imagem com captura de ecrã, preto e branco, preto, monocromático&#10;&#10;Os conteúdos gerados por IA podem estar incorretos.">
            <a:extLst>
              <a:ext uri="{FF2B5EF4-FFF2-40B4-BE49-F238E27FC236}">
                <a16:creationId xmlns:a16="http://schemas.microsoft.com/office/drawing/2014/main" id="{C0042319-C004-3534-9E59-A160941742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18" y="2569882"/>
            <a:ext cx="869760" cy="880966"/>
          </a:xfrm>
          <a:prstGeom prst="rect">
            <a:avLst/>
          </a:prstGeom>
          <a:solidFill>
            <a:srgbClr val="0091BE"/>
          </a:solidFill>
          <a:ln>
            <a:noFill/>
          </a:ln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458D78D-1945-8235-BF6B-6D80E7F1E80B}"/>
              </a:ext>
            </a:extLst>
          </p:cNvPr>
          <p:cNvSpPr>
            <a:spLocks/>
          </p:cNvSpPr>
          <p:nvPr/>
        </p:nvSpPr>
        <p:spPr>
          <a:xfrm>
            <a:off x="9136073" y="3281047"/>
            <a:ext cx="1615440" cy="732785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pt-PT"/>
              <a:t>TEST SET</a:t>
            </a:r>
          </a:p>
          <a:p>
            <a:pPr algn="ctr"/>
            <a:r>
              <a:rPr lang="pt-PT"/>
              <a:t>(20%)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9D2B358-83FA-9D52-6AD0-2A50672A56C2}"/>
              </a:ext>
            </a:extLst>
          </p:cNvPr>
          <p:cNvSpPr>
            <a:spLocks/>
          </p:cNvSpPr>
          <p:nvPr/>
        </p:nvSpPr>
        <p:spPr>
          <a:xfrm>
            <a:off x="-1823461" y="53848"/>
            <a:ext cx="1615440" cy="732785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/>
              <a:t>TRAIN SET</a:t>
            </a:r>
          </a:p>
          <a:p>
            <a:pPr algn="ctr"/>
            <a:r>
              <a:rPr lang="pt-PT"/>
              <a:t>(72%)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AB194B7-D739-3C66-0991-B55EC977E059}"/>
              </a:ext>
            </a:extLst>
          </p:cNvPr>
          <p:cNvSpPr>
            <a:spLocks/>
          </p:cNvSpPr>
          <p:nvPr/>
        </p:nvSpPr>
        <p:spPr>
          <a:xfrm>
            <a:off x="2207381" y="4923730"/>
            <a:ext cx="1992778" cy="732785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pt-PT"/>
              <a:t>VALIDATION SET</a:t>
            </a:r>
          </a:p>
          <a:p>
            <a:pPr algn="ctr"/>
            <a:r>
              <a:rPr lang="pt-PT"/>
              <a:t>(8%)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C3B476C-4C5E-D1F5-DC78-84AD1D734F21}"/>
              </a:ext>
            </a:extLst>
          </p:cNvPr>
          <p:cNvSpPr txBox="1"/>
          <p:nvPr/>
        </p:nvSpPr>
        <p:spPr>
          <a:xfrm>
            <a:off x="6093759" y="4734954"/>
            <a:ext cx="552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5-Fold Cross-</a:t>
            </a:r>
            <a:r>
              <a:rPr lang="pt-PT" dirty="0" err="1"/>
              <a:t>Validation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100 Max </a:t>
            </a:r>
            <a:r>
              <a:rPr lang="pt-PT" dirty="0" err="1"/>
              <a:t>Epochs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Adam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Optimizer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Binary</a:t>
            </a:r>
            <a:r>
              <a:rPr lang="pt-PT" dirty="0"/>
              <a:t> Cross-</a:t>
            </a:r>
            <a:r>
              <a:rPr lang="pt-PT" dirty="0" err="1"/>
              <a:t>Entropy</a:t>
            </a:r>
            <a:r>
              <a:rPr lang="pt-PT" dirty="0"/>
              <a:t> as </a:t>
            </a:r>
            <a:r>
              <a:rPr lang="pt-PT" dirty="0" err="1"/>
              <a:t>Loss</a:t>
            </a:r>
            <a:r>
              <a:rPr lang="pt-PT" dirty="0"/>
              <a:t> </a:t>
            </a:r>
            <a:r>
              <a:rPr lang="pt-PT" dirty="0" err="1"/>
              <a:t>Function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0239B-D270-DD93-1A94-043C66EE3EB2}"/>
              </a:ext>
            </a:extLst>
          </p:cNvPr>
          <p:cNvSpPr txBox="1"/>
          <p:nvPr/>
        </p:nvSpPr>
        <p:spPr>
          <a:xfrm>
            <a:off x="-4131" y="494246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BASELINE SELECTION</a:t>
            </a:r>
            <a:endParaRPr lang="pt-PT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97201221-DECA-F3F0-C50A-026B8BC74AC8}"/>
              </a:ext>
            </a:extLst>
          </p:cNvPr>
          <p:cNvSpPr/>
          <p:nvPr/>
        </p:nvSpPr>
        <p:spPr>
          <a:xfrm rot="5400000">
            <a:off x="1053349" y="4210450"/>
            <a:ext cx="1605013" cy="703047"/>
          </a:xfrm>
          <a:prstGeom prst="bentUpArrow">
            <a:avLst>
              <a:gd name="adj1" fmla="val 4005"/>
              <a:gd name="adj2" fmla="val 6157"/>
              <a:gd name="adj3" fmla="val 12126"/>
            </a:avLst>
          </a:prstGeom>
          <a:solidFill>
            <a:srgbClr val="64C8EB"/>
          </a:solidFill>
          <a:ln>
            <a:solidFill>
              <a:srgbClr val="64C8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E5C22-4B4A-386F-6273-E898D4FF43E8}"/>
              </a:ext>
            </a:extLst>
          </p:cNvPr>
          <p:cNvCxnSpPr/>
          <p:nvPr/>
        </p:nvCxnSpPr>
        <p:spPr>
          <a:xfrm>
            <a:off x="5679440" y="3647440"/>
            <a:ext cx="2824480" cy="0"/>
          </a:xfrm>
          <a:prstGeom prst="straightConnector1">
            <a:avLst/>
          </a:prstGeom>
          <a:ln w="57150">
            <a:solidFill>
              <a:srgbClr val="8C2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1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DFE0952-FAD3-F68E-9A6C-F02D40B9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F08533B-BC11-0989-45D5-77CCBDB40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2894"/>
              </p:ext>
            </p:extLst>
          </p:nvPr>
        </p:nvGraphicFramePr>
        <p:xfrm>
          <a:off x="2032000" y="1985795"/>
          <a:ext cx="8128000" cy="297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554458186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793203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39288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9176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4606506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r>
                        <a:rPr lang="pt-PT"/>
                        <a:t>MODEL</a:t>
                      </a:r>
                    </a:p>
                  </a:txBody>
                  <a:tcPr anchor="ctr"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 anchor="ctr"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</a:p>
                  </a:txBody>
                  <a:tcPr anchor="ctr"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</a:p>
                  </a:txBody>
                  <a:tcPr anchor="ctr"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</a:p>
                  </a:txBody>
                  <a:tcPr anchor="ctr"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27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Resnet-18</a:t>
                      </a:r>
                    </a:p>
                  </a:txBody>
                  <a:tcPr anchor="ctr"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 "/>
                        </a:rPr>
                        <a:t>0.82 ± 0.01</a:t>
                      </a:r>
                    </a:p>
                  </a:txBody>
                  <a:tcPr anchor="ctr"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 "/>
                        </a:rPr>
                        <a:t>0.82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 "/>
                        </a:rPr>
                        <a:t>± 0.02</a:t>
                      </a:r>
                    </a:p>
                  </a:txBody>
                  <a:tcPr anchor="ctr"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 "/>
                        </a:rPr>
                        <a:t>0.82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 "/>
                        </a:rPr>
                        <a:t>± 0.05</a:t>
                      </a:r>
                      <a:endParaRPr lang="pt-PT" b="1">
                        <a:latin typeface="Grandview "/>
                      </a:endParaRPr>
                    </a:p>
                  </a:txBody>
                  <a:tcPr anchor="ctr"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7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/>
                        <a:t>Resnet-50</a:t>
                      </a:r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0.81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0.81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 anchor="ctr"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0.80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0.05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0.78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0.07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/>
                        <a:t>Resnet-101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0.80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0.76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" panose="020B0502040204020203" pitchFamily="34" charset="0"/>
                        </a:rPr>
                        <a:t>0.79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 0.05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1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EfficientNet-B0</a:t>
                      </a:r>
                      <a:endParaRPr lang="pt-PT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0.80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0.80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0.78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0.76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0.07</a:t>
                      </a:r>
                      <a:endParaRPr lang="pt-PT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8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EfficientNet-B1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0.80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0.80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0.81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0.08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0.74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0.05</a:t>
                      </a:r>
                      <a:endParaRPr lang="pt-PT"/>
                    </a:p>
                  </a:txBody>
                  <a:tcPr anchor="ctr"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299317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EfficientNet-B2</a:t>
                      </a:r>
                      <a:endParaRPr lang="pt-PT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0.06</a:t>
                      </a:r>
                      <a:endParaRPr lang="pt-PT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0.76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0.07</a:t>
                      </a:r>
                      <a:endParaRPr lang="pt-PT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7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ConvNeXt-Tiny</a:t>
                      </a:r>
                      <a:endParaRPr lang="pt-PT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0.78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0.71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Grandview Display"/>
                        </a:rPr>
                        <a:t>± 0.06</a:t>
                      </a:r>
                      <a:endParaRPr lang="pt-PT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349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1E5FD8C-D2A3-384F-CC12-EEA7F779691E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BASELINE SELECTION</a:t>
            </a:r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A0E1CB-85DC-A3C0-37B9-4CE732799A32}"/>
              </a:ext>
            </a:extLst>
          </p:cNvPr>
          <p:cNvSpPr txBox="1"/>
          <p:nvPr/>
        </p:nvSpPr>
        <p:spPr>
          <a:xfrm>
            <a:off x="2032000" y="5192759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Comparison of Baseline Architectures on the Base Dataset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855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0F28-212D-18F9-C6D8-F9245BCC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D455019-5EC0-F37E-52FE-E5F270DF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1F5A9E-63BE-F172-0730-1B30D56BE54F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EXPERIMENTAL PROCEDURE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0DDC21-5D94-B154-CB07-1AB7DCF365EC}"/>
              </a:ext>
            </a:extLst>
          </p:cNvPr>
          <p:cNvSpPr txBox="1"/>
          <p:nvPr/>
        </p:nvSpPr>
        <p:spPr>
          <a:xfrm>
            <a:off x="1886504" y="3843699"/>
            <a:ext cx="19560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Baseline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 b="1">
              <a:solidFill>
                <a:srgbClr val="0091BE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173170-599B-C8F8-513B-18871B7C3B1E}"/>
              </a:ext>
            </a:extLst>
          </p:cNvPr>
          <p:cNvSpPr txBox="1"/>
          <p:nvPr/>
        </p:nvSpPr>
        <p:spPr>
          <a:xfrm>
            <a:off x="194341" y="2781615"/>
            <a:ext cx="21333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Preprocessing</a:t>
            </a:r>
            <a:r>
              <a:rPr lang="pt-PT"/>
              <a:t> &amp; Data </a:t>
            </a:r>
            <a:r>
              <a:rPr lang="pt-PT" err="1"/>
              <a:t>Preparation</a:t>
            </a:r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A47B6EE-B81A-31D3-01A5-2D90CD33B16C}"/>
              </a:ext>
            </a:extLst>
          </p:cNvPr>
          <p:cNvSpPr/>
          <p:nvPr/>
        </p:nvSpPr>
        <p:spPr>
          <a:xfrm>
            <a:off x="-44824" y="3588654"/>
            <a:ext cx="12283087" cy="82807"/>
          </a:xfrm>
          <a:prstGeom prst="rect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1917B6-7141-59C2-8F55-0463428095E3}"/>
              </a:ext>
            </a:extLst>
          </p:cNvPr>
          <p:cNvSpPr/>
          <p:nvPr/>
        </p:nvSpPr>
        <p:spPr>
          <a:xfrm>
            <a:off x="1065683" y="3432016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b="1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ECAB1A-7BDD-3FF2-F64D-5CE43338172C}"/>
              </a:ext>
            </a:extLst>
          </p:cNvPr>
          <p:cNvSpPr/>
          <p:nvPr/>
        </p:nvSpPr>
        <p:spPr>
          <a:xfrm>
            <a:off x="42817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D02F84-B98C-F12F-30F4-B427026C1C7A}"/>
              </a:ext>
            </a:extLst>
          </p:cNvPr>
          <p:cNvSpPr/>
          <p:nvPr/>
        </p:nvSpPr>
        <p:spPr>
          <a:xfrm>
            <a:off x="75202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401A0F-86F9-7090-340C-5E10A136D6ED}"/>
              </a:ext>
            </a:extLst>
          </p:cNvPr>
          <p:cNvSpPr/>
          <p:nvPr/>
        </p:nvSpPr>
        <p:spPr>
          <a:xfrm>
            <a:off x="10613093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503638-6496-474F-156A-F1E53BFE0226}"/>
              </a:ext>
            </a:extLst>
          </p:cNvPr>
          <p:cNvSpPr/>
          <p:nvPr/>
        </p:nvSpPr>
        <p:spPr>
          <a:xfrm>
            <a:off x="26569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36B6C0-2D8C-B465-A62A-7D61C8344754}"/>
              </a:ext>
            </a:extLst>
          </p:cNvPr>
          <p:cNvSpPr/>
          <p:nvPr/>
        </p:nvSpPr>
        <p:spPr>
          <a:xfrm>
            <a:off x="58954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320991-4228-6A14-E669-209203EA5CE2}"/>
              </a:ext>
            </a:extLst>
          </p:cNvPr>
          <p:cNvSpPr/>
          <p:nvPr/>
        </p:nvSpPr>
        <p:spPr>
          <a:xfrm>
            <a:off x="9122711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80971-E1BD-369C-88D6-B2B396D4654F}"/>
              </a:ext>
            </a:extLst>
          </p:cNvPr>
          <p:cNvSpPr txBox="1"/>
          <p:nvPr/>
        </p:nvSpPr>
        <p:spPr>
          <a:xfrm>
            <a:off x="2053717" y="2389410"/>
            <a:ext cx="6447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800" dirty="0"/>
              <a:t>Single </a:t>
            </a:r>
            <a:r>
              <a:rPr lang="pt-PT" sz="2800" dirty="0" err="1"/>
              <a:t>Fusion</a:t>
            </a:r>
            <a:endParaRPr lang="pt-PT" sz="2800" dirty="0"/>
          </a:p>
        </p:txBody>
      </p:sp>
      <p:sp>
        <p:nvSpPr>
          <p:cNvPr id="6" name="Seta: Para Cima 5">
            <a:extLst>
              <a:ext uri="{FF2B5EF4-FFF2-40B4-BE49-F238E27FC236}">
                <a16:creationId xmlns:a16="http://schemas.microsoft.com/office/drawing/2014/main" id="{F96F3913-2259-728F-DEF4-18F71DA65824}"/>
              </a:ext>
            </a:extLst>
          </p:cNvPr>
          <p:cNvSpPr/>
          <p:nvPr/>
        </p:nvSpPr>
        <p:spPr>
          <a:xfrm>
            <a:off x="4412869" y="2924452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27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16A63-EE15-E7C7-C4CD-24C5CA5C1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66BD6A0-1817-7EE9-9DB2-AC758ECA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07600B1-57EB-F651-573F-3BCB04021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3669"/>
              </p:ext>
            </p:extLst>
          </p:nvPr>
        </p:nvGraphicFramePr>
        <p:xfrm>
          <a:off x="2413875" y="1304442"/>
          <a:ext cx="7364248" cy="492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8A08CC2-0592-75EE-30AB-C4493EE81E82}"/>
              </a:ext>
            </a:extLst>
          </p:cNvPr>
          <p:cNvSpPr txBox="1"/>
          <p:nvPr/>
        </p:nvSpPr>
        <p:spPr>
          <a:xfrm>
            <a:off x="0" y="624194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EXTRACTION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346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0EE1E-0092-3E2A-8129-8C0B3F76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exão reta 6">
            <a:extLst>
              <a:ext uri="{FF2B5EF4-FFF2-40B4-BE49-F238E27FC236}">
                <a16:creationId xmlns:a16="http://schemas.microsoft.com/office/drawing/2014/main" id="{B92BB2DA-1311-60DA-AB59-C39D2AC1C681}"/>
              </a:ext>
            </a:extLst>
          </p:cNvPr>
          <p:cNvSpPr/>
          <p:nvPr/>
        </p:nvSpPr>
        <p:spPr>
          <a:xfrm>
            <a:off x="7256084" y="4373287"/>
            <a:ext cx="290761" cy="12088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20626"/>
                </a:lnTo>
                <a:lnTo>
                  <a:pt x="279050" y="1020626"/>
                </a:lnTo>
              </a:path>
            </a:pathLst>
          </a:custGeom>
          <a:noFill/>
          <a:ln w="28575">
            <a:solidFill>
              <a:srgbClr val="0091BE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240841C8-AC8E-3723-42BB-B6912FD24752}"/>
              </a:ext>
            </a:extLst>
          </p:cNvPr>
          <p:cNvGrpSpPr/>
          <p:nvPr/>
        </p:nvGrpSpPr>
        <p:grpSpPr>
          <a:xfrm>
            <a:off x="7575421" y="5533849"/>
            <a:ext cx="2556513" cy="399816"/>
            <a:chOff x="3018093" y="1422676"/>
            <a:chExt cx="2556513" cy="399816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5F15F4CC-753C-2E7F-7CE8-8145770C469B}"/>
                </a:ext>
              </a:extLst>
            </p:cNvPr>
            <p:cNvSpPr/>
            <p:nvPr/>
          </p:nvSpPr>
          <p:spPr>
            <a:xfrm>
              <a:off x="3018093" y="1422676"/>
              <a:ext cx="2277461" cy="399816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8" name="Retângulo: Cantos Arredondados 8">
              <a:extLst>
                <a:ext uri="{FF2B5EF4-FFF2-40B4-BE49-F238E27FC236}">
                  <a16:creationId xmlns:a16="http://schemas.microsoft.com/office/drawing/2014/main" id="{F69E375D-3985-F85E-D3C0-EC9BB736CB36}"/>
                </a:ext>
              </a:extLst>
            </p:cNvPr>
            <p:cNvSpPr txBox="1"/>
            <p:nvPr/>
          </p:nvSpPr>
          <p:spPr>
            <a:xfrm>
              <a:off x="3029803" y="1434386"/>
              <a:ext cx="2544803" cy="376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>
                  <a:latin typeface="Grandview" panose="020B0502040204020203" pitchFamily="34" charset="0"/>
                </a:rPr>
                <a:t>…</a:t>
              </a:r>
            </a:p>
          </p:txBody>
        </p:sp>
      </p:grp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BB55C6F-89AC-713A-0B35-E8EFDAB4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AB2E3E-DC7E-3590-E1CF-8C23867C4BA2}"/>
              </a:ext>
            </a:extLst>
          </p:cNvPr>
          <p:cNvSpPr txBox="1"/>
          <p:nvPr/>
        </p:nvSpPr>
        <p:spPr>
          <a:xfrm>
            <a:off x="0" y="624194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EXTRACTION</a:t>
            </a:r>
            <a:endParaRPr lang="pt-PT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A338172-61D5-5339-D1C3-4E805BC01826}"/>
              </a:ext>
            </a:extLst>
          </p:cNvPr>
          <p:cNvSpPr/>
          <p:nvPr/>
        </p:nvSpPr>
        <p:spPr>
          <a:xfrm>
            <a:off x="-2355049" y="1652291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pic>
        <p:nvPicPr>
          <p:cNvPr id="14" name="Imagem 13" descr="Uma imagem com captura de ecrã, preto e branco, preto, padrão&#10;&#10;Os conteúdos gerados por IA podem estar incorretos.">
            <a:extLst>
              <a:ext uri="{FF2B5EF4-FFF2-40B4-BE49-F238E27FC236}">
                <a16:creationId xmlns:a16="http://schemas.microsoft.com/office/drawing/2014/main" id="{F20D890D-083F-45AE-DD32-1D47691E0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15" y="1946327"/>
            <a:ext cx="903378" cy="880967"/>
          </a:xfrm>
          <a:prstGeom prst="rect">
            <a:avLst/>
          </a:prstGeom>
          <a:solidFill>
            <a:srgbClr val="0091BE"/>
          </a:solidFill>
          <a:ln>
            <a:noFill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5ACD6B-0E6C-F1A8-1C59-AE7D7D6145A3}"/>
              </a:ext>
            </a:extLst>
          </p:cNvPr>
          <p:cNvSpPr txBox="1"/>
          <p:nvPr/>
        </p:nvSpPr>
        <p:spPr>
          <a:xfrm>
            <a:off x="-3511026" y="2782102"/>
            <a:ext cx="3743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1"/>
                </a:solidFill>
              </a:rPr>
              <a:t>Image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chemeClr val="bg1"/>
                </a:solidFill>
              </a:rPr>
              <a:t>DataConversion</a:t>
            </a:r>
            <a:r>
              <a:rPr lang="pt-PT" b="1" dirty="0">
                <a:solidFill>
                  <a:schemeClr val="bg1"/>
                </a:solidFill>
              </a:rPr>
              <a:t>: </a:t>
            </a:r>
            <a:r>
              <a:rPr lang="pt-PT" b="1" dirty="0" err="1">
                <a:solidFill>
                  <a:schemeClr val="bg1"/>
                </a:solidFill>
              </a:rPr>
              <a:t>numpy</a:t>
            </a:r>
            <a:r>
              <a:rPr lang="pt-PT" b="1" dirty="0">
                <a:solidFill>
                  <a:schemeClr val="bg1"/>
                </a:solidFill>
              </a:rPr>
              <a:t> </a:t>
            </a:r>
            <a:r>
              <a:rPr lang="pt-PT" b="1" dirty="0" err="1">
                <a:solidFill>
                  <a:schemeClr val="bg1"/>
                </a:solidFill>
              </a:rPr>
              <a:t>array</a:t>
            </a:r>
            <a:endParaRPr lang="pt-P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chemeClr val="bg1"/>
                </a:solidFill>
              </a:rPr>
              <a:t>Mask</a:t>
            </a:r>
            <a:r>
              <a:rPr lang="pt-PT" b="1" dirty="0">
                <a:solidFill>
                  <a:schemeClr val="bg1"/>
                </a:solidFill>
              </a:rPr>
              <a:t> </a:t>
            </a:r>
            <a:r>
              <a:rPr lang="pt-PT" b="1" dirty="0" err="1">
                <a:solidFill>
                  <a:schemeClr val="bg1"/>
                </a:solidFill>
              </a:rPr>
              <a:t>Application</a:t>
            </a:r>
            <a:endParaRPr lang="pt-P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chemeClr val="bg1"/>
                </a:solidFill>
              </a:rPr>
              <a:t>Feature</a:t>
            </a:r>
            <a:r>
              <a:rPr lang="pt-PT" b="1" dirty="0">
                <a:solidFill>
                  <a:schemeClr val="bg1"/>
                </a:solidFill>
              </a:rPr>
              <a:t> </a:t>
            </a:r>
            <a:r>
              <a:rPr lang="pt-PT" b="1" dirty="0" err="1">
                <a:solidFill>
                  <a:schemeClr val="bg1"/>
                </a:solidFill>
              </a:rPr>
              <a:t>Computation</a:t>
            </a:r>
            <a:endParaRPr lang="pt-PT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Shape: </a:t>
            </a:r>
            <a:r>
              <a:rPr lang="pt-PT" b="1" dirty="0" err="1">
                <a:solidFill>
                  <a:schemeClr val="bg1"/>
                </a:solidFill>
              </a:rPr>
              <a:t>Area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Perimeter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Sphericity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Elongation</a:t>
            </a:r>
            <a:r>
              <a:rPr lang="pt-PT" b="1" dirty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 FOF: </a:t>
            </a:r>
            <a:r>
              <a:rPr lang="pt-PT" dirty="0" err="1">
                <a:solidFill>
                  <a:schemeClr val="bg1"/>
                </a:solidFill>
              </a:rPr>
              <a:t>Mean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Variance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Skewness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Kurtosis</a:t>
            </a:r>
            <a:r>
              <a:rPr lang="pt-PT" dirty="0">
                <a:solidFill>
                  <a:schemeClr val="bg1"/>
                </a:solidFill>
              </a:rPr>
              <a:t>….</a:t>
            </a:r>
            <a:endParaRPr lang="pt-P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chemeClr val="bg1"/>
                </a:solidFill>
              </a:rPr>
              <a:t>Extracted</a:t>
            </a:r>
            <a:r>
              <a:rPr lang="pt-PT" b="1" dirty="0">
                <a:solidFill>
                  <a:schemeClr val="bg1"/>
                </a:solidFill>
              </a:rPr>
              <a:t> 1D </a:t>
            </a:r>
            <a:r>
              <a:rPr lang="pt-PT" b="1" dirty="0" err="1">
                <a:solidFill>
                  <a:schemeClr val="bg1"/>
                </a:solidFill>
              </a:rPr>
              <a:t>vector</a:t>
            </a:r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A2E452F-D9E0-9230-D0E5-38D602AC1BAD}"/>
              </a:ext>
            </a:extLst>
          </p:cNvPr>
          <p:cNvGrpSpPr/>
          <p:nvPr/>
        </p:nvGrpSpPr>
        <p:grpSpPr>
          <a:xfrm>
            <a:off x="3397026" y="2322043"/>
            <a:ext cx="446773" cy="129536"/>
            <a:chOff x="2322986" y="2421420"/>
            <a:chExt cx="446773" cy="129536"/>
          </a:xfrm>
        </p:grpSpPr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10EC7594-5C6D-1440-639A-F308B39AF85A}"/>
                </a:ext>
              </a:extLst>
            </p:cNvPr>
            <p:cNvSpPr/>
            <p:nvPr/>
          </p:nvSpPr>
          <p:spPr>
            <a:xfrm>
              <a:off x="2322986" y="2421420"/>
              <a:ext cx="446773" cy="12953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4C8EB"/>
            </a:solidFill>
            <a:ln>
              <a:solidFill>
                <a:srgbClr val="64C8EB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4" name="Seta: Para a Direita 4">
              <a:extLst>
                <a:ext uri="{FF2B5EF4-FFF2-40B4-BE49-F238E27FC236}">
                  <a16:creationId xmlns:a16="http://schemas.microsoft.com/office/drawing/2014/main" id="{F5D74A45-B1E2-C68C-0CCB-772DB4093678}"/>
                </a:ext>
              </a:extLst>
            </p:cNvPr>
            <p:cNvSpPr txBox="1"/>
            <p:nvPr/>
          </p:nvSpPr>
          <p:spPr>
            <a:xfrm>
              <a:off x="2322986" y="2447327"/>
              <a:ext cx="407912" cy="77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00" kern="1200"/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F5B66E9-6FC2-2CA0-92C4-E19265A1BD7A}"/>
              </a:ext>
            </a:extLst>
          </p:cNvPr>
          <p:cNvSpPr/>
          <p:nvPr/>
        </p:nvSpPr>
        <p:spPr>
          <a:xfrm>
            <a:off x="4874232" y="1946327"/>
            <a:ext cx="1670756" cy="880967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Data </a:t>
            </a:r>
            <a:r>
              <a:rPr lang="pt-PT" dirty="0" err="1"/>
              <a:t>Conversion</a:t>
            </a:r>
            <a:endParaRPr lang="pt-PT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BEE7316-D0CD-0303-8028-F988BA2545DE}"/>
              </a:ext>
            </a:extLst>
          </p:cNvPr>
          <p:cNvGrpSpPr/>
          <p:nvPr/>
        </p:nvGrpSpPr>
        <p:grpSpPr>
          <a:xfrm>
            <a:off x="7575421" y="2322043"/>
            <a:ext cx="446773" cy="129536"/>
            <a:chOff x="2322986" y="2421420"/>
            <a:chExt cx="446773" cy="129536"/>
          </a:xfrm>
        </p:grpSpPr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5DE41F84-47E9-702D-A0B8-E2A9327FAF09}"/>
                </a:ext>
              </a:extLst>
            </p:cNvPr>
            <p:cNvSpPr/>
            <p:nvPr/>
          </p:nvSpPr>
          <p:spPr>
            <a:xfrm>
              <a:off x="2322986" y="2421420"/>
              <a:ext cx="446773" cy="12953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4C8EB"/>
            </a:solidFill>
            <a:ln>
              <a:solidFill>
                <a:srgbClr val="64C8EB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9" name="Seta: Para a Direita 4">
              <a:extLst>
                <a:ext uri="{FF2B5EF4-FFF2-40B4-BE49-F238E27FC236}">
                  <a16:creationId xmlns:a16="http://schemas.microsoft.com/office/drawing/2014/main" id="{EF04C539-A892-6137-561E-1753E33E9998}"/>
                </a:ext>
              </a:extLst>
            </p:cNvPr>
            <p:cNvSpPr txBox="1"/>
            <p:nvPr/>
          </p:nvSpPr>
          <p:spPr>
            <a:xfrm>
              <a:off x="2322986" y="2447327"/>
              <a:ext cx="407912" cy="77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00" kern="1200"/>
            </a:p>
          </p:txBody>
        </p:sp>
      </p:grp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B17148D-D302-8C32-1002-0AA9CEA7EE71}"/>
              </a:ext>
            </a:extLst>
          </p:cNvPr>
          <p:cNvSpPr/>
          <p:nvPr/>
        </p:nvSpPr>
        <p:spPr>
          <a:xfrm>
            <a:off x="9052627" y="1946327"/>
            <a:ext cx="1670756" cy="880967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Mask</a:t>
            </a:r>
            <a:r>
              <a:rPr lang="pt-PT" dirty="0"/>
              <a:t> </a:t>
            </a:r>
            <a:r>
              <a:rPr lang="pt-PT" dirty="0" err="1"/>
              <a:t>Application</a:t>
            </a:r>
            <a:endParaRPr lang="pt-PT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24D3824-265F-2F13-5436-E7CEE6CFDAE2}"/>
              </a:ext>
            </a:extLst>
          </p:cNvPr>
          <p:cNvGrpSpPr/>
          <p:nvPr/>
        </p:nvGrpSpPr>
        <p:grpSpPr>
          <a:xfrm>
            <a:off x="9441232" y="3852585"/>
            <a:ext cx="501255" cy="472681"/>
            <a:chOff x="9441232" y="3996750"/>
            <a:chExt cx="501255" cy="472681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BDC2B96E-68C2-A4C3-01A9-95255EC43438}"/>
                </a:ext>
              </a:extLst>
            </p:cNvPr>
            <p:cNvGrpSpPr/>
            <p:nvPr/>
          </p:nvGrpSpPr>
          <p:grpSpPr>
            <a:xfrm flipH="1">
              <a:off x="9441232" y="4339895"/>
              <a:ext cx="446773" cy="129536"/>
              <a:chOff x="2322986" y="2421420"/>
              <a:chExt cx="446773" cy="129536"/>
            </a:xfrm>
          </p:grpSpPr>
          <p:sp>
            <p:nvSpPr>
              <p:cNvPr id="36" name="Seta: Para a Direita 35">
                <a:extLst>
                  <a:ext uri="{FF2B5EF4-FFF2-40B4-BE49-F238E27FC236}">
                    <a16:creationId xmlns:a16="http://schemas.microsoft.com/office/drawing/2014/main" id="{79F409FF-1727-715A-8067-2373F80F6335}"/>
                  </a:ext>
                </a:extLst>
              </p:cNvPr>
              <p:cNvSpPr/>
              <p:nvPr/>
            </p:nvSpPr>
            <p:spPr>
              <a:xfrm>
                <a:off x="2322986" y="2421420"/>
                <a:ext cx="446773" cy="12953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64C8EB"/>
              </a:solidFill>
              <a:ln>
                <a:solidFill>
                  <a:srgbClr val="64C8EB"/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PT"/>
              </a:p>
            </p:txBody>
          </p:sp>
          <p:sp>
            <p:nvSpPr>
              <p:cNvPr id="37" name="Seta: Para a Direita 4">
                <a:extLst>
                  <a:ext uri="{FF2B5EF4-FFF2-40B4-BE49-F238E27FC236}">
                    <a16:creationId xmlns:a16="http://schemas.microsoft.com/office/drawing/2014/main" id="{45378572-16E7-1DEB-0AFD-9574E136072C}"/>
                  </a:ext>
                </a:extLst>
              </p:cNvPr>
              <p:cNvSpPr txBox="1"/>
              <p:nvPr/>
            </p:nvSpPr>
            <p:spPr>
              <a:xfrm>
                <a:off x="2322986" y="2447327"/>
                <a:ext cx="407912" cy="777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pt-PT" sz="500" kern="1200"/>
              </a:p>
            </p:txBody>
          </p:sp>
        </p:grp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65330AA-1352-7194-F1AA-D33AB9CE415F}"/>
                </a:ext>
              </a:extLst>
            </p:cNvPr>
            <p:cNvSpPr/>
            <p:nvPr/>
          </p:nvSpPr>
          <p:spPr>
            <a:xfrm rot="5400000" flipH="1">
              <a:off x="9680239" y="4181276"/>
              <a:ext cx="446773" cy="77722"/>
            </a:xfrm>
            <a:prstGeom prst="rect">
              <a:avLst/>
            </a:prstGeom>
            <a:solidFill>
              <a:srgbClr val="64C8EB"/>
            </a:solidFill>
            <a:ln>
              <a:solidFill>
                <a:srgbClr val="64C8EB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dirty="0"/>
            </a:p>
          </p:txBody>
        </p:sp>
      </p:grp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42BFCF3F-7F20-93BD-A41C-43B4E631D16D}"/>
              </a:ext>
            </a:extLst>
          </p:cNvPr>
          <p:cNvSpPr/>
          <p:nvPr/>
        </p:nvSpPr>
        <p:spPr>
          <a:xfrm>
            <a:off x="6963429" y="3820014"/>
            <a:ext cx="1670756" cy="880967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Computation</a:t>
            </a:r>
            <a:endParaRPr lang="pt-PT" dirty="0"/>
          </a:p>
        </p:txBody>
      </p:sp>
      <p:sp>
        <p:nvSpPr>
          <p:cNvPr id="45" name="Conexão reta 3">
            <a:extLst>
              <a:ext uri="{FF2B5EF4-FFF2-40B4-BE49-F238E27FC236}">
                <a16:creationId xmlns:a16="http://schemas.microsoft.com/office/drawing/2014/main" id="{F400B95A-C474-F18C-10CB-7455BE2EAF4E}"/>
              </a:ext>
            </a:extLst>
          </p:cNvPr>
          <p:cNvSpPr/>
          <p:nvPr/>
        </p:nvSpPr>
        <p:spPr>
          <a:xfrm>
            <a:off x="7256085" y="4546007"/>
            <a:ext cx="271436" cy="4362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266"/>
                </a:lnTo>
                <a:lnTo>
                  <a:pt x="271436" y="436266"/>
                </a:lnTo>
              </a:path>
            </a:pathLst>
          </a:custGeom>
          <a:noFill/>
          <a:ln w="28575">
            <a:solidFill>
              <a:srgbClr val="0091BE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3D12272-1108-F33F-33C2-3C7069DE8327}"/>
              </a:ext>
            </a:extLst>
          </p:cNvPr>
          <p:cNvGrpSpPr/>
          <p:nvPr/>
        </p:nvGrpSpPr>
        <p:grpSpPr>
          <a:xfrm>
            <a:off x="7527521" y="4802487"/>
            <a:ext cx="3195861" cy="379894"/>
            <a:chOff x="3010478" y="848278"/>
            <a:chExt cx="3195861" cy="379894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F146A0F-A2CA-97C9-D7FF-3141E084AAF4}"/>
                </a:ext>
              </a:extLst>
            </p:cNvPr>
            <p:cNvSpPr/>
            <p:nvPr/>
          </p:nvSpPr>
          <p:spPr>
            <a:xfrm>
              <a:off x="3010478" y="848278"/>
              <a:ext cx="2334560" cy="37989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2B87079D-F657-DE7D-DD5D-0E5DDE7C8A3F}"/>
                </a:ext>
              </a:extLst>
            </p:cNvPr>
            <p:cNvSpPr txBox="1"/>
            <p:nvPr/>
          </p:nvSpPr>
          <p:spPr>
            <a:xfrm>
              <a:off x="3021604" y="859405"/>
              <a:ext cx="3184735" cy="357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>
                  <a:latin typeface="Grandview" panose="020B0502040204020203" pitchFamily="34" charset="0"/>
                </a:rPr>
                <a:t>Shape</a:t>
              </a:r>
              <a:r>
                <a:rPr lang="pt-PT" sz="2000" kern="1200" dirty="0"/>
                <a:t>: </a:t>
              </a:r>
              <a:r>
                <a:rPr lang="pt-PT" sz="2000" kern="1200" dirty="0" err="1"/>
                <a:t>Area</a:t>
              </a:r>
              <a:r>
                <a:rPr lang="pt-PT" sz="2000" kern="1200" dirty="0"/>
                <a:t>, </a:t>
              </a:r>
              <a:r>
                <a:rPr lang="pt-PT" sz="2000" kern="1200" dirty="0" err="1"/>
                <a:t>Perimeter</a:t>
              </a:r>
              <a:r>
                <a:rPr lang="pt-PT" sz="2000" dirty="0"/>
                <a:t>…</a:t>
              </a:r>
              <a:endParaRPr lang="pt-PT" sz="2000" kern="1200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703A62B-C3E4-DB69-D856-2428363CA0F0}"/>
              </a:ext>
            </a:extLst>
          </p:cNvPr>
          <p:cNvGrpSpPr/>
          <p:nvPr/>
        </p:nvGrpSpPr>
        <p:grpSpPr>
          <a:xfrm>
            <a:off x="7535136" y="5204165"/>
            <a:ext cx="2556513" cy="399816"/>
            <a:chOff x="3018093" y="1422676"/>
            <a:chExt cx="2556513" cy="399816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6950D333-D987-BC78-FFB8-C2C5F7E9EF5C}"/>
                </a:ext>
              </a:extLst>
            </p:cNvPr>
            <p:cNvSpPr/>
            <p:nvPr/>
          </p:nvSpPr>
          <p:spPr>
            <a:xfrm>
              <a:off x="3018093" y="1422676"/>
              <a:ext cx="2277461" cy="399816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0" name="Retângulo: Cantos Arredondados 8">
              <a:extLst>
                <a:ext uri="{FF2B5EF4-FFF2-40B4-BE49-F238E27FC236}">
                  <a16:creationId xmlns:a16="http://schemas.microsoft.com/office/drawing/2014/main" id="{4C3808BC-B636-342B-B4AA-733567812B84}"/>
                </a:ext>
              </a:extLst>
            </p:cNvPr>
            <p:cNvSpPr txBox="1"/>
            <p:nvPr/>
          </p:nvSpPr>
          <p:spPr>
            <a:xfrm>
              <a:off x="3029803" y="1434386"/>
              <a:ext cx="2544803" cy="376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>
                  <a:latin typeface="Grandview" panose="020B0502040204020203" pitchFamily="34" charset="0"/>
                </a:rPr>
                <a:t>FOF</a:t>
              </a:r>
              <a:r>
                <a:rPr lang="pt-PT" sz="2000" kern="1200" dirty="0"/>
                <a:t>: </a:t>
              </a:r>
              <a:r>
                <a:rPr lang="pt-PT" sz="2000" kern="1200" dirty="0" err="1"/>
                <a:t>Mean</a:t>
              </a:r>
              <a:r>
                <a:rPr lang="pt-PT" sz="2000" kern="1200" dirty="0"/>
                <a:t>, </a:t>
              </a:r>
              <a:r>
                <a:rPr lang="pt-PT" sz="2000" kern="1200" dirty="0" err="1"/>
                <a:t>Variance</a:t>
              </a:r>
              <a:r>
                <a:rPr lang="pt-PT" sz="2000" kern="1200" dirty="0"/>
                <a:t>...</a:t>
              </a:r>
            </a:p>
          </p:txBody>
        </p:sp>
      </p:grpSp>
      <p:sp>
        <p:nvSpPr>
          <p:cNvPr id="53" name="Conexão reta 3">
            <a:extLst>
              <a:ext uri="{FF2B5EF4-FFF2-40B4-BE49-F238E27FC236}">
                <a16:creationId xmlns:a16="http://schemas.microsoft.com/office/drawing/2014/main" id="{D598F14B-0244-D1B7-A0E3-8A1C67F3EDFF}"/>
              </a:ext>
            </a:extLst>
          </p:cNvPr>
          <p:cNvSpPr/>
          <p:nvPr/>
        </p:nvSpPr>
        <p:spPr>
          <a:xfrm>
            <a:off x="5166888" y="2668141"/>
            <a:ext cx="271436" cy="4362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6266"/>
                </a:lnTo>
                <a:lnTo>
                  <a:pt x="271436" y="436266"/>
                </a:lnTo>
              </a:path>
            </a:pathLst>
          </a:custGeom>
          <a:noFill/>
          <a:ln w="28575">
            <a:solidFill>
              <a:srgbClr val="0091BE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AF27346-1770-248D-D220-C3E126C2D76F}"/>
              </a:ext>
            </a:extLst>
          </p:cNvPr>
          <p:cNvGrpSpPr/>
          <p:nvPr/>
        </p:nvGrpSpPr>
        <p:grpSpPr>
          <a:xfrm>
            <a:off x="5438324" y="2924621"/>
            <a:ext cx="3195861" cy="379894"/>
            <a:chOff x="3010478" y="848278"/>
            <a:chExt cx="3195861" cy="379894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92939B7-885B-F5C3-4B00-A48F2C6FFDC5}"/>
                </a:ext>
              </a:extLst>
            </p:cNvPr>
            <p:cNvSpPr/>
            <p:nvPr/>
          </p:nvSpPr>
          <p:spPr>
            <a:xfrm>
              <a:off x="3010478" y="848278"/>
              <a:ext cx="2334560" cy="37989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C5AEE1A1-CD2C-F5AF-67A7-8FA5FA82346F}"/>
                </a:ext>
              </a:extLst>
            </p:cNvPr>
            <p:cNvSpPr txBox="1"/>
            <p:nvPr/>
          </p:nvSpPr>
          <p:spPr>
            <a:xfrm>
              <a:off x="3021604" y="859405"/>
              <a:ext cx="3184735" cy="357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 err="1"/>
                <a:t>Array</a:t>
              </a:r>
              <a:endParaRPr lang="pt-PT" sz="2000" kern="1200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66D7565F-882D-E822-B2CA-1551F22F5200}"/>
              </a:ext>
            </a:extLst>
          </p:cNvPr>
          <p:cNvGrpSpPr/>
          <p:nvPr/>
        </p:nvGrpSpPr>
        <p:grpSpPr>
          <a:xfrm flipH="1">
            <a:off x="5709610" y="4195729"/>
            <a:ext cx="446773" cy="129536"/>
            <a:chOff x="2322986" y="2421420"/>
            <a:chExt cx="446773" cy="129536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A7CEFC85-7A25-55B7-19FC-8327E0032B21}"/>
                </a:ext>
              </a:extLst>
            </p:cNvPr>
            <p:cNvSpPr/>
            <p:nvPr/>
          </p:nvSpPr>
          <p:spPr>
            <a:xfrm>
              <a:off x="2322986" y="2421420"/>
              <a:ext cx="446773" cy="12953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4C8EB"/>
            </a:solidFill>
            <a:ln>
              <a:solidFill>
                <a:srgbClr val="64C8EB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0" name="Seta: Para a Direita 4">
              <a:extLst>
                <a:ext uri="{FF2B5EF4-FFF2-40B4-BE49-F238E27FC236}">
                  <a16:creationId xmlns:a16="http://schemas.microsoft.com/office/drawing/2014/main" id="{3D0064C6-993B-5D9E-03A4-FFD4E52DF198}"/>
                </a:ext>
              </a:extLst>
            </p:cNvPr>
            <p:cNvSpPr txBox="1"/>
            <p:nvPr/>
          </p:nvSpPr>
          <p:spPr>
            <a:xfrm>
              <a:off x="2322986" y="2447327"/>
              <a:ext cx="407912" cy="77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00" kern="1200"/>
            </a:p>
          </p:txBody>
        </p:sp>
      </p:grpSp>
      <p:sp>
        <p:nvSpPr>
          <p:cNvPr id="62" name="Retângulo: Cantos Arredondados 5">
            <a:extLst>
              <a:ext uri="{FF2B5EF4-FFF2-40B4-BE49-F238E27FC236}">
                <a16:creationId xmlns:a16="http://schemas.microsoft.com/office/drawing/2014/main" id="{5D98603E-D74E-294E-B3DB-B72D3A7DF7BD}"/>
              </a:ext>
            </a:extLst>
          </p:cNvPr>
          <p:cNvSpPr txBox="1"/>
          <p:nvPr/>
        </p:nvSpPr>
        <p:spPr>
          <a:xfrm>
            <a:off x="1463216" y="1590009"/>
            <a:ext cx="903378" cy="3576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25400" rIns="381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000" kern="1200" dirty="0" err="1"/>
              <a:t>Image</a:t>
            </a:r>
            <a:endParaRPr lang="pt-PT" sz="2000" kern="1200" dirty="0"/>
          </a:p>
        </p:txBody>
      </p:sp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39728D56-DD1E-48A0-E68F-D8F2D45A0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18347"/>
              </p:ext>
            </p:extLst>
          </p:nvPr>
        </p:nvGraphicFramePr>
        <p:xfrm>
          <a:off x="1463214" y="4090843"/>
          <a:ext cx="3436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06">
                  <a:extLst>
                    <a:ext uri="{9D8B030D-6E8A-4147-A177-3AD203B41FA5}">
                      <a16:colId xmlns:a16="http://schemas.microsoft.com/office/drawing/2014/main" val="234667419"/>
                    </a:ext>
                  </a:extLst>
                </a:gridCol>
                <a:gridCol w="429506">
                  <a:extLst>
                    <a:ext uri="{9D8B030D-6E8A-4147-A177-3AD203B41FA5}">
                      <a16:colId xmlns:a16="http://schemas.microsoft.com/office/drawing/2014/main" val="339919388"/>
                    </a:ext>
                  </a:extLst>
                </a:gridCol>
                <a:gridCol w="429506">
                  <a:extLst>
                    <a:ext uri="{9D8B030D-6E8A-4147-A177-3AD203B41FA5}">
                      <a16:colId xmlns:a16="http://schemas.microsoft.com/office/drawing/2014/main" val="971617394"/>
                    </a:ext>
                  </a:extLst>
                </a:gridCol>
                <a:gridCol w="429506">
                  <a:extLst>
                    <a:ext uri="{9D8B030D-6E8A-4147-A177-3AD203B41FA5}">
                      <a16:colId xmlns:a16="http://schemas.microsoft.com/office/drawing/2014/main" val="1179631521"/>
                    </a:ext>
                  </a:extLst>
                </a:gridCol>
                <a:gridCol w="429506">
                  <a:extLst>
                    <a:ext uri="{9D8B030D-6E8A-4147-A177-3AD203B41FA5}">
                      <a16:colId xmlns:a16="http://schemas.microsoft.com/office/drawing/2014/main" val="908540906"/>
                    </a:ext>
                  </a:extLst>
                </a:gridCol>
                <a:gridCol w="429506">
                  <a:extLst>
                    <a:ext uri="{9D8B030D-6E8A-4147-A177-3AD203B41FA5}">
                      <a16:colId xmlns:a16="http://schemas.microsoft.com/office/drawing/2014/main" val="3039061884"/>
                    </a:ext>
                  </a:extLst>
                </a:gridCol>
                <a:gridCol w="429506">
                  <a:extLst>
                    <a:ext uri="{9D8B030D-6E8A-4147-A177-3AD203B41FA5}">
                      <a16:colId xmlns:a16="http://schemas.microsoft.com/office/drawing/2014/main" val="1928773643"/>
                    </a:ext>
                  </a:extLst>
                </a:gridCol>
                <a:gridCol w="429506">
                  <a:extLst>
                    <a:ext uri="{9D8B030D-6E8A-4147-A177-3AD203B41FA5}">
                      <a16:colId xmlns:a16="http://schemas.microsoft.com/office/drawing/2014/main" val="1834371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58638"/>
                  </a:ext>
                </a:extLst>
              </a:tr>
            </a:tbl>
          </a:graphicData>
        </a:graphic>
      </p:graphicFrame>
      <p:sp>
        <p:nvSpPr>
          <p:cNvPr id="64" name="Retângulo: Cantos Arredondados 5">
            <a:extLst>
              <a:ext uri="{FF2B5EF4-FFF2-40B4-BE49-F238E27FC236}">
                <a16:creationId xmlns:a16="http://schemas.microsoft.com/office/drawing/2014/main" id="{3170EFA3-00D6-F309-516B-26FCCEA42703}"/>
              </a:ext>
            </a:extLst>
          </p:cNvPr>
          <p:cNvSpPr txBox="1"/>
          <p:nvPr/>
        </p:nvSpPr>
        <p:spPr>
          <a:xfrm>
            <a:off x="1463214" y="3687852"/>
            <a:ext cx="3436048" cy="3576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25400" rIns="381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000" kern="1200" dirty="0" err="1"/>
              <a:t>Extracted</a:t>
            </a:r>
            <a:r>
              <a:rPr lang="pt-PT" sz="2000" kern="1200" dirty="0"/>
              <a:t> 1D </a:t>
            </a:r>
            <a:r>
              <a:rPr lang="pt-PT" sz="2000" kern="1200" dirty="0" err="1"/>
              <a:t>vector</a:t>
            </a:r>
            <a:endParaRPr lang="pt-PT" sz="2000" kern="1200" dirty="0"/>
          </a:p>
        </p:txBody>
      </p:sp>
      <p:sp>
        <p:nvSpPr>
          <p:cNvPr id="65" name="Conexão reta 6">
            <a:extLst>
              <a:ext uri="{FF2B5EF4-FFF2-40B4-BE49-F238E27FC236}">
                <a16:creationId xmlns:a16="http://schemas.microsoft.com/office/drawing/2014/main" id="{C8F8134F-532A-A5CA-4AE5-25C491D3E7BD}"/>
              </a:ext>
            </a:extLst>
          </p:cNvPr>
          <p:cNvSpPr/>
          <p:nvPr/>
        </p:nvSpPr>
        <p:spPr>
          <a:xfrm>
            <a:off x="7256084" y="4783160"/>
            <a:ext cx="290761" cy="12088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20626"/>
                </a:lnTo>
                <a:lnTo>
                  <a:pt x="279050" y="1020626"/>
                </a:lnTo>
              </a:path>
            </a:pathLst>
          </a:custGeom>
          <a:noFill/>
          <a:ln w="28575">
            <a:solidFill>
              <a:srgbClr val="0091BE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5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1F9FC-5C4F-A36E-A395-03870E8B5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13A5F7B-22BD-2F9D-3069-E845D2B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641DC819-19F0-0B0D-E275-C9DBE4E57EB8}"/>
              </a:ext>
            </a:extLst>
          </p:cNvPr>
          <p:cNvSpPr/>
          <p:nvPr/>
        </p:nvSpPr>
        <p:spPr>
          <a:xfrm>
            <a:off x="1716556" y="1692619"/>
            <a:ext cx="219294" cy="4658492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63F5805-5AB0-49C2-54A1-E6ADFEA27348}"/>
              </a:ext>
            </a:extLst>
          </p:cNvPr>
          <p:cNvGrpSpPr/>
          <p:nvPr/>
        </p:nvGrpSpPr>
        <p:grpSpPr>
          <a:xfrm>
            <a:off x="2361650" y="1692621"/>
            <a:ext cx="1889855" cy="4663729"/>
            <a:chOff x="1085856" y="1034145"/>
            <a:chExt cx="1889855" cy="466372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064BC32-4A8E-A79D-909A-90CE020AB123}"/>
                </a:ext>
              </a:extLst>
            </p:cNvPr>
            <p:cNvSpPr/>
            <p:nvPr/>
          </p:nvSpPr>
          <p:spPr>
            <a:xfrm>
              <a:off x="1085857" y="2686810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0698961-A4AF-96E0-7444-1C0C9E8E217C}"/>
                </a:ext>
              </a:extLst>
            </p:cNvPr>
            <p:cNvSpPr/>
            <p:nvPr/>
          </p:nvSpPr>
          <p:spPr>
            <a:xfrm>
              <a:off x="1085856" y="336766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9DAAF0F-77F1-58CD-8F3B-29954763F1D8}"/>
                </a:ext>
              </a:extLst>
            </p:cNvPr>
            <p:cNvSpPr/>
            <p:nvPr/>
          </p:nvSpPr>
          <p:spPr>
            <a:xfrm>
              <a:off x="1085856" y="4073144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46AE7A9-1DD5-F5D8-AE21-FEDD383A2ACC}"/>
                </a:ext>
              </a:extLst>
            </p:cNvPr>
            <p:cNvSpPr/>
            <p:nvPr/>
          </p:nvSpPr>
          <p:spPr>
            <a:xfrm>
              <a:off x="1085862" y="47518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Average</a:t>
              </a:r>
              <a:r>
                <a:rPr lang="pt-PT" b="1"/>
                <a:t>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B3C22C3-8777-7AED-90D2-700D95B89E05}"/>
                </a:ext>
              </a:extLst>
            </p:cNvPr>
            <p:cNvSpPr/>
            <p:nvPr/>
          </p:nvSpPr>
          <p:spPr>
            <a:xfrm>
              <a:off x="1085859" y="52413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D56D021-F90E-0E97-1F83-194ABB93D51E}"/>
                </a:ext>
              </a:extLst>
            </p:cNvPr>
            <p:cNvSpPr/>
            <p:nvPr/>
          </p:nvSpPr>
          <p:spPr>
            <a:xfrm>
              <a:off x="1085860" y="1518334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Max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1DA1D18-879E-ABB0-6020-19BAD4C575D0}"/>
                </a:ext>
              </a:extLst>
            </p:cNvPr>
            <p:cNvSpPr/>
            <p:nvPr/>
          </p:nvSpPr>
          <p:spPr>
            <a:xfrm>
              <a:off x="1085860" y="200837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DE3CD40-E578-E0F0-CEA3-B952BC3ACEAF}"/>
                </a:ext>
              </a:extLst>
            </p:cNvPr>
            <p:cNvSpPr/>
            <p:nvPr/>
          </p:nvSpPr>
          <p:spPr>
            <a:xfrm>
              <a:off x="1085862" y="1034145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Convolution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E304C3-BE00-8BE6-B543-74E1E88DC04B}"/>
              </a:ext>
            </a:extLst>
          </p:cNvPr>
          <p:cNvSpPr txBox="1"/>
          <p:nvPr/>
        </p:nvSpPr>
        <p:spPr>
          <a:xfrm>
            <a:off x="1055499" y="1292779"/>
            <a:ext cx="10063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Image</a:t>
            </a:r>
            <a:endParaRPr lang="pt-PT" sz="20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42F12A-A3DB-0544-94B6-C450DAACF7D1}"/>
              </a:ext>
            </a:extLst>
          </p:cNvPr>
          <p:cNvSpPr txBox="1"/>
          <p:nvPr/>
        </p:nvSpPr>
        <p:spPr>
          <a:xfrm>
            <a:off x="552927" y="64578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7E7CA7-E8E9-EAF4-38AE-B352E389FA9B}"/>
              </a:ext>
            </a:extLst>
          </p:cNvPr>
          <p:cNvSpPr txBox="1"/>
          <p:nvPr/>
        </p:nvSpPr>
        <p:spPr>
          <a:xfrm>
            <a:off x="0" y="624194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SINGLE FUSION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940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766B-4F27-48E4-D6A1-69AA1B70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27C3BF-869F-7FCB-A4CF-47A263824B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24194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SINGLE FUSION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12DB97A-E704-764F-A02D-3CBD3668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18</a:t>
            </a:fld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48EA6A8C-D587-2C6D-93CD-681D6D548F1A}"/>
              </a:ext>
            </a:extLst>
          </p:cNvPr>
          <p:cNvSpPr/>
          <p:nvPr/>
        </p:nvSpPr>
        <p:spPr>
          <a:xfrm>
            <a:off x="1716556" y="1692619"/>
            <a:ext cx="219294" cy="4658492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07578DA-9EEE-CB6A-8C02-0FA98B1FB3D3}"/>
              </a:ext>
            </a:extLst>
          </p:cNvPr>
          <p:cNvGrpSpPr/>
          <p:nvPr/>
        </p:nvGrpSpPr>
        <p:grpSpPr>
          <a:xfrm>
            <a:off x="2361650" y="1692621"/>
            <a:ext cx="1889855" cy="4663729"/>
            <a:chOff x="1085856" y="1034145"/>
            <a:chExt cx="1889855" cy="466372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4D4AF66-B1CD-F0AE-E5E0-0E09DE7333AA}"/>
                </a:ext>
              </a:extLst>
            </p:cNvPr>
            <p:cNvSpPr/>
            <p:nvPr/>
          </p:nvSpPr>
          <p:spPr>
            <a:xfrm>
              <a:off x="1085857" y="2686810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F30E0BD-6E8B-DCBF-4C0C-798A50209CE1}"/>
                </a:ext>
              </a:extLst>
            </p:cNvPr>
            <p:cNvSpPr/>
            <p:nvPr/>
          </p:nvSpPr>
          <p:spPr>
            <a:xfrm>
              <a:off x="1085856" y="336766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34C6F57-70D8-E715-E234-D752E68273C0}"/>
                </a:ext>
              </a:extLst>
            </p:cNvPr>
            <p:cNvSpPr/>
            <p:nvPr/>
          </p:nvSpPr>
          <p:spPr>
            <a:xfrm>
              <a:off x="1085856" y="4073144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06F4F06-8E65-6617-B97B-80EC86BEA3B3}"/>
                </a:ext>
              </a:extLst>
            </p:cNvPr>
            <p:cNvSpPr/>
            <p:nvPr/>
          </p:nvSpPr>
          <p:spPr>
            <a:xfrm>
              <a:off x="1085862" y="47518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Average</a:t>
              </a:r>
              <a:r>
                <a:rPr lang="pt-PT" b="1"/>
                <a:t>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866ED06-E3D0-630F-D1D5-6DCF088D8ADA}"/>
                </a:ext>
              </a:extLst>
            </p:cNvPr>
            <p:cNvSpPr/>
            <p:nvPr/>
          </p:nvSpPr>
          <p:spPr>
            <a:xfrm>
              <a:off x="1085859" y="52413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03E5E02-F773-5511-26AB-2533354C81D6}"/>
                </a:ext>
              </a:extLst>
            </p:cNvPr>
            <p:cNvSpPr/>
            <p:nvPr/>
          </p:nvSpPr>
          <p:spPr>
            <a:xfrm>
              <a:off x="1085860" y="1518334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Max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3B3ACF8-30C4-44F4-7F96-0201F9C3761B}"/>
                </a:ext>
              </a:extLst>
            </p:cNvPr>
            <p:cNvSpPr/>
            <p:nvPr/>
          </p:nvSpPr>
          <p:spPr>
            <a:xfrm>
              <a:off x="1085860" y="200837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FE1916F-61C9-A011-6CE2-E93A55A841CB}"/>
                </a:ext>
              </a:extLst>
            </p:cNvPr>
            <p:cNvSpPr/>
            <p:nvPr/>
          </p:nvSpPr>
          <p:spPr>
            <a:xfrm>
              <a:off x="1085862" y="1034145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Convolution</a:t>
              </a:r>
              <a:endParaRPr lang="pt-PT" b="1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0F0DCD-1402-C198-2470-9E53EC757AB0}"/>
              </a:ext>
            </a:extLst>
          </p:cNvPr>
          <p:cNvSpPr txBox="1"/>
          <p:nvPr/>
        </p:nvSpPr>
        <p:spPr>
          <a:xfrm>
            <a:off x="1055499" y="1292779"/>
            <a:ext cx="10063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Image</a:t>
            </a:r>
            <a:endParaRPr lang="pt-PT" sz="20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EA5103-F0E9-B7A0-D39A-61410FB0B06A}"/>
              </a:ext>
            </a:extLst>
          </p:cNvPr>
          <p:cNvSpPr txBox="1"/>
          <p:nvPr/>
        </p:nvSpPr>
        <p:spPr>
          <a:xfrm>
            <a:off x="552927" y="64578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>
                <a:solidFill>
                  <a:schemeClr val="bg1"/>
                </a:solidFill>
              </a:rPr>
              <a:t>Output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E388269-5BC0-D655-1730-C069DC2FD6DF}"/>
              </a:ext>
            </a:extLst>
          </p:cNvPr>
          <p:cNvGrpSpPr/>
          <p:nvPr/>
        </p:nvGrpSpPr>
        <p:grpSpPr>
          <a:xfrm>
            <a:off x="8256460" y="1714877"/>
            <a:ext cx="1889855" cy="2767831"/>
            <a:chOff x="8918141" y="2250042"/>
            <a:chExt cx="1889855" cy="276783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A3FF7AE-A9F3-B39A-3464-A82255AAD779}"/>
                </a:ext>
              </a:extLst>
            </p:cNvPr>
            <p:cNvSpPr/>
            <p:nvPr/>
          </p:nvSpPr>
          <p:spPr>
            <a:xfrm>
              <a:off x="8918147" y="225004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BA18D14-46D5-452D-14F6-2CA351856011}"/>
                </a:ext>
              </a:extLst>
            </p:cNvPr>
            <p:cNvSpPr/>
            <p:nvPr/>
          </p:nvSpPr>
          <p:spPr>
            <a:xfrm>
              <a:off x="8918143" y="2940257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Normalization</a:t>
              </a:r>
              <a:endParaRPr lang="pt-PT" b="1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9AA7B9F-71AD-AC20-F1F3-18AA75A959C2}"/>
                </a:ext>
              </a:extLst>
            </p:cNvPr>
            <p:cNvSpPr/>
            <p:nvPr/>
          </p:nvSpPr>
          <p:spPr>
            <a:xfrm>
              <a:off x="8918142" y="376736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Activation</a:t>
              </a:r>
              <a:endParaRPr lang="pt-PT" b="1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0A83D8-B691-FFB8-F7DB-0A1F1258FD92}"/>
                </a:ext>
              </a:extLst>
            </p:cNvPr>
            <p:cNvSpPr/>
            <p:nvPr/>
          </p:nvSpPr>
          <p:spPr>
            <a:xfrm>
              <a:off x="8918141" y="4424418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Channel</a:t>
              </a:r>
              <a:endParaRPr lang="pt-PT" b="1"/>
            </a:p>
            <a:p>
              <a:pPr algn="ctr"/>
              <a:r>
                <a:rPr lang="pt-PT" b="1" err="1"/>
                <a:t>Adapter</a:t>
              </a:r>
              <a:endParaRPr lang="pt-PT" b="1"/>
            </a:p>
          </p:txBody>
        </p:sp>
      </p:grp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5A887C5-AD4F-9509-C6C3-E1CB4BFF2C26}"/>
              </a:ext>
            </a:extLst>
          </p:cNvPr>
          <p:cNvSpPr/>
          <p:nvPr/>
        </p:nvSpPr>
        <p:spPr>
          <a:xfrm rot="10800000">
            <a:off x="4944507" y="3718900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EAD72A8D-D486-2872-FDC1-2F3DE4F2551B}"/>
              </a:ext>
            </a:extLst>
          </p:cNvPr>
          <p:cNvSpPr/>
          <p:nvPr/>
        </p:nvSpPr>
        <p:spPr>
          <a:xfrm>
            <a:off x="10288868" y="1692619"/>
            <a:ext cx="219294" cy="2790089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2222C83-9A50-E642-2FE4-15620366CA78}"/>
              </a:ext>
            </a:extLst>
          </p:cNvPr>
          <p:cNvSpPr txBox="1"/>
          <p:nvPr/>
        </p:nvSpPr>
        <p:spPr>
          <a:xfrm>
            <a:off x="10288868" y="984733"/>
            <a:ext cx="24331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Feature</a:t>
            </a:r>
            <a:endParaRPr lang="pt-PT" sz="2000"/>
          </a:p>
          <a:p>
            <a:r>
              <a:rPr lang="pt-PT" sz="2000" err="1"/>
              <a:t>Vector</a:t>
            </a:r>
            <a:endParaRPr lang="pt-PT" sz="200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9747E36-B6BB-F39D-6165-A605E756458B}"/>
              </a:ext>
            </a:extLst>
          </p:cNvPr>
          <p:cNvSpPr txBox="1"/>
          <p:nvPr/>
        </p:nvSpPr>
        <p:spPr>
          <a:xfrm>
            <a:off x="4931072" y="3464097"/>
            <a:ext cx="19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Stage</a:t>
            </a:r>
            <a:r>
              <a:rPr lang="pt-PT" dirty="0"/>
              <a:t> 2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DCD6560D-DE1F-A33A-1BC9-C1A9457C7B56}"/>
              </a:ext>
            </a:extLst>
          </p:cNvPr>
          <p:cNvSpPr/>
          <p:nvPr/>
        </p:nvSpPr>
        <p:spPr>
          <a:xfrm rot="10800000">
            <a:off x="4944507" y="4430100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8A164C-29C1-EDE6-F18D-43AA7371D147}"/>
              </a:ext>
            </a:extLst>
          </p:cNvPr>
          <p:cNvSpPr txBox="1"/>
          <p:nvPr/>
        </p:nvSpPr>
        <p:spPr>
          <a:xfrm>
            <a:off x="4944500" y="4157277"/>
            <a:ext cx="19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Stage</a:t>
            </a:r>
            <a:r>
              <a:rPr lang="pt-PT" dirty="0"/>
              <a:t>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1211CB0-8D8F-56D5-9137-69383838DD21}"/>
              </a:ext>
            </a:extLst>
          </p:cNvPr>
          <p:cNvSpPr/>
          <p:nvPr/>
        </p:nvSpPr>
        <p:spPr>
          <a:xfrm rot="10800000">
            <a:off x="4944507" y="5151460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97E54A-59B1-C274-4C4F-830583D250E5}"/>
              </a:ext>
            </a:extLst>
          </p:cNvPr>
          <p:cNvSpPr txBox="1"/>
          <p:nvPr/>
        </p:nvSpPr>
        <p:spPr>
          <a:xfrm>
            <a:off x="4944500" y="4858003"/>
            <a:ext cx="19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Stage</a:t>
            </a:r>
            <a:r>
              <a:rPr lang="pt-PT" dirty="0"/>
              <a:t> 4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552675C-23E4-F183-E653-B1DD4E9F3FBD}"/>
              </a:ext>
            </a:extLst>
          </p:cNvPr>
          <p:cNvSpPr/>
          <p:nvPr/>
        </p:nvSpPr>
        <p:spPr>
          <a:xfrm rot="10800000">
            <a:off x="4944507" y="3048340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14E1C2-1494-DCDF-9E7E-1A77CF3B7651}"/>
              </a:ext>
            </a:extLst>
          </p:cNvPr>
          <p:cNvSpPr txBox="1"/>
          <p:nvPr/>
        </p:nvSpPr>
        <p:spPr>
          <a:xfrm>
            <a:off x="4931072" y="2719332"/>
            <a:ext cx="19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Stage</a:t>
            </a:r>
            <a:r>
              <a:rPr lang="pt-PT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595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4" grpId="0" animBg="1"/>
      <p:bldP spid="19" grpId="0"/>
      <p:bldP spid="20" grpId="0" animBg="1"/>
      <p:bldP spid="23" grpId="0"/>
      <p:bldP spid="25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33C5-DB24-36AA-DA49-ACCF7079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A8C9C7D-6D58-4FB2-7C45-FF6E14AC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5ADEE4-7A0A-85B7-5200-D5B26E762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6042"/>
              </p:ext>
            </p:extLst>
          </p:nvPr>
        </p:nvGraphicFramePr>
        <p:xfrm>
          <a:off x="2310190" y="1754050"/>
          <a:ext cx="7587579" cy="296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95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413831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580969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err="1"/>
                        <a:t>Baseline</a:t>
                      </a:r>
                      <a:endParaRPr lang="pt-PT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±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0.05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0.08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HOG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0.80 ± 0.03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Gabor</a:t>
                      </a:r>
                      <a:endParaRPr lang="pt-PT" err="1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0.04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0.07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Shape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" panose="020B0502040204020203" pitchFamily="34" charset="0"/>
                        </a:rPr>
                        <a:t>0.84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0.04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0.05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6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Haralick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169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BD8497C-488C-E07C-D525-1B8F0DF66529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SINGLE FUSION EVALUATION</a:t>
            </a: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D6FD51-0D02-0F74-80C2-FDCDE304F55E}"/>
              </a:ext>
            </a:extLst>
          </p:cNvPr>
          <p:cNvSpPr txBox="1"/>
          <p:nvPr/>
        </p:nvSpPr>
        <p:spPr>
          <a:xfrm>
            <a:off x="2310190" y="4959512"/>
            <a:ext cx="75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Performance of Single Feature Fusion with ResNet-18 at Stage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853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0DD9B-CBBD-86A8-6992-6A7B5E0C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759D561-D4A4-40E8-F118-6A3E556F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0106A7-BFA2-390E-0A38-D9C66372CA6A}"/>
              </a:ext>
            </a:extLst>
          </p:cNvPr>
          <p:cNvSpPr txBox="1"/>
          <p:nvPr/>
        </p:nvSpPr>
        <p:spPr>
          <a:xfrm>
            <a:off x="71" y="467312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CONTEXT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D5FE956-084D-EF9B-B495-275457066752}"/>
              </a:ext>
            </a:extLst>
          </p:cNvPr>
          <p:cNvSpPr/>
          <p:nvPr/>
        </p:nvSpPr>
        <p:spPr>
          <a:xfrm>
            <a:off x="917245" y="2426178"/>
            <a:ext cx="2800078" cy="2699393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b="1">
              <a:solidFill>
                <a:schemeClr val="bg1"/>
              </a:solidFill>
            </a:endParaRPr>
          </a:p>
          <a:p>
            <a:pPr algn="ctr"/>
            <a:r>
              <a:rPr lang="pt-PT" sz="2400" err="1">
                <a:solidFill>
                  <a:schemeClr val="bg1"/>
                </a:solidFill>
              </a:rPr>
              <a:t>Leading</a:t>
            </a:r>
            <a:r>
              <a:rPr lang="pt-PT" sz="2400">
                <a:solidFill>
                  <a:schemeClr val="bg1"/>
                </a:solidFill>
              </a:rPr>
              <a:t> cause </a:t>
            </a:r>
            <a:r>
              <a:rPr lang="pt-PT" sz="2400" err="1">
                <a:solidFill>
                  <a:schemeClr val="bg1"/>
                </a:solidFill>
              </a:rPr>
              <a:t>of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cancer-related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deaths</a:t>
            </a:r>
            <a:endParaRPr lang="pt-PT" sz="200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F63CAE3-D8A3-C855-6382-84E17F9B46C0}"/>
              </a:ext>
            </a:extLst>
          </p:cNvPr>
          <p:cNvSpPr/>
          <p:nvPr/>
        </p:nvSpPr>
        <p:spPr>
          <a:xfrm>
            <a:off x="8475461" y="2426178"/>
            <a:ext cx="2800078" cy="2699393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 sz="2400">
              <a:solidFill>
                <a:schemeClr val="bg1"/>
              </a:solidFill>
            </a:endParaRPr>
          </a:p>
          <a:p>
            <a:pPr algn="ctr"/>
            <a:r>
              <a:rPr lang="pt-PT" sz="2400">
                <a:solidFill>
                  <a:schemeClr val="bg1"/>
                </a:solidFill>
              </a:rPr>
              <a:t>Medical </a:t>
            </a:r>
            <a:r>
              <a:rPr lang="pt-PT" sz="2400" err="1">
                <a:solidFill>
                  <a:schemeClr val="bg1"/>
                </a:solidFill>
              </a:rPr>
              <a:t>imaging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with</a:t>
            </a:r>
            <a:r>
              <a:rPr lang="pt-PT" sz="2400">
                <a:solidFill>
                  <a:schemeClr val="bg1"/>
                </a:solidFill>
              </a:rPr>
              <a:t> DL leads to </a:t>
            </a:r>
            <a:r>
              <a:rPr lang="pt-PT" sz="2400" err="1">
                <a:solidFill>
                  <a:schemeClr val="bg1"/>
                </a:solidFill>
              </a:rPr>
              <a:t>safer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diagnosis</a:t>
            </a:r>
            <a:endParaRPr lang="pt-PT" sz="240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86B152D-1522-FFA0-E11C-003010E08E84}"/>
              </a:ext>
            </a:extLst>
          </p:cNvPr>
          <p:cNvSpPr/>
          <p:nvPr/>
        </p:nvSpPr>
        <p:spPr>
          <a:xfrm>
            <a:off x="4696353" y="2426178"/>
            <a:ext cx="2800078" cy="2699393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 sz="2400">
              <a:solidFill>
                <a:schemeClr val="bg1"/>
              </a:solidFill>
            </a:endParaRPr>
          </a:p>
          <a:p>
            <a:pPr algn="ctr"/>
            <a:r>
              <a:rPr lang="pt-PT" sz="2400" err="1">
                <a:solidFill>
                  <a:schemeClr val="bg1"/>
                </a:solidFill>
              </a:rPr>
              <a:t>Growing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need</a:t>
            </a:r>
            <a:r>
              <a:rPr lang="pt-PT" sz="2400">
                <a:solidFill>
                  <a:schemeClr val="bg1"/>
                </a:solidFill>
              </a:rPr>
              <a:t> to </a:t>
            </a:r>
            <a:r>
              <a:rPr lang="pt-PT" sz="2400" err="1">
                <a:solidFill>
                  <a:schemeClr val="bg1"/>
                </a:solidFill>
              </a:rPr>
              <a:t>support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clinical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decision-making</a:t>
            </a:r>
            <a:endParaRPr lang="pt-PT" sz="2400">
              <a:solidFill>
                <a:schemeClr val="bg1"/>
              </a:solidFill>
            </a:endParaRPr>
          </a:p>
        </p:txBody>
      </p:sp>
      <p:pic>
        <p:nvPicPr>
          <p:cNvPr id="8" name="Imagem 7" descr="Uma imagem com símbolo, arte, Gráficos, desenho&#10;&#10;Os conteúdos gerados por IA poderão estar incorretos.">
            <a:extLst>
              <a:ext uri="{FF2B5EF4-FFF2-40B4-BE49-F238E27FC236}">
                <a16:creationId xmlns:a16="http://schemas.microsoft.com/office/drawing/2014/main" id="{A5336D9C-1CC3-4A36-8C94-171364D9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15" y="1808825"/>
            <a:ext cx="1252153" cy="1231558"/>
          </a:xfrm>
          <a:prstGeom prst="rect">
            <a:avLst/>
          </a:prstGeom>
        </p:spPr>
      </p:pic>
      <p:pic>
        <p:nvPicPr>
          <p:cNvPr id="10" name="Imagem 9" descr="Uma imagem com símbolo, Gráficos, círculo, Tipo de letra&#10;&#10;Os conteúdos gerados por IA poderão estar incorretos.">
            <a:extLst>
              <a:ext uri="{FF2B5EF4-FFF2-40B4-BE49-F238E27FC236}">
                <a16:creationId xmlns:a16="http://schemas.microsoft.com/office/drawing/2014/main" id="{19F67ABB-F6AF-D5AF-1D93-F34DA294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78" y="1870610"/>
            <a:ext cx="1149180" cy="1169774"/>
          </a:xfrm>
          <a:prstGeom prst="rect">
            <a:avLst/>
          </a:prstGeom>
        </p:spPr>
      </p:pic>
      <p:pic>
        <p:nvPicPr>
          <p:cNvPr id="11" name="Imagem 10" descr="Uma imagem com Tipo de letra, Gráficos, símbolo, design&#10;&#10;Os conteúdos gerados por IA podem estar incorretos.">
            <a:extLst>
              <a:ext uri="{FF2B5EF4-FFF2-40B4-BE49-F238E27FC236}">
                <a16:creationId xmlns:a16="http://schemas.microsoft.com/office/drawing/2014/main" id="{93D2D2FA-C81B-7B3C-2790-620CF7E2D9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29" b="92812" l="6390" r="93291">
                        <a14:foregroundMark x1="45208" y1="7029" x2="34824" y2="38658"/>
                        <a14:foregroundMark x1="34824" y1="38658" x2="34505" y2="38658"/>
                        <a14:foregroundMark x1="56869" y1="7188" x2="80351" y2="71725"/>
                        <a14:foregroundMark x1="80351" y1="71725" x2="74281" y2="81949"/>
                        <a14:foregroundMark x1="74281" y1="81949" x2="92971" y2="51278"/>
                        <a14:foregroundMark x1="92971" y1="51278" x2="93291" y2="50799"/>
                        <a14:foregroundMark x1="92173" y1="53195" x2="55272" y2="27955"/>
                        <a14:foregroundMark x1="79233" y1="35942" x2="60224" y2="13419"/>
                        <a14:foregroundMark x1="60224" y1="13419" x2="60224" y2="13419"/>
                        <a14:foregroundMark x1="87220" y1="47764" x2="73642" y2="19649"/>
                        <a14:foregroundMark x1="73642" y1="19649" x2="73163" y2="19169"/>
                        <a14:foregroundMark x1="74760" y1="19808" x2="55591" y2="8786"/>
                        <a14:foregroundMark x1="64696" y1="15335" x2="35463" y2="17732"/>
                        <a14:foregroundMark x1="41374" y1="14696" x2="31150" y2="18530"/>
                        <a14:foregroundMark x1="33227" y1="19649" x2="22843" y2="39617"/>
                        <a14:foregroundMark x1="22843" y1="39617" x2="22684" y2="39617"/>
                        <a14:foregroundMark x1="20447" y1="31789" x2="16134" y2="61182"/>
                        <a14:foregroundMark x1="10543" y1="51597" x2="48083" y2="71086"/>
                        <a14:foregroundMark x1="39617" y1="92812" x2="33227" y2="12620"/>
                        <a14:foregroundMark x1="33227" y1="12620" x2="33227" y2="12620"/>
                        <a14:foregroundMark x1="44888" y1="46006" x2="40415" y2="27157"/>
                        <a14:foregroundMark x1="63099" y1="86102" x2="59744" y2="35623"/>
                        <a14:foregroundMark x1="64217" y1="92492" x2="55751" y2="88019"/>
                        <a14:foregroundMark x1="55751" y1="88019" x2="55751" y2="88019"/>
                        <a14:foregroundMark x1="67732" y1="87859" x2="57668" y2="74601"/>
                        <a14:foregroundMark x1="57668" y1="74601" x2="54473" y2="57188"/>
                        <a14:foregroundMark x1="54473" y1="57188" x2="55591" y2="42332"/>
                        <a14:foregroundMark x1="64856" y1="78594" x2="65655" y2="53514"/>
                        <a14:foregroundMark x1="65655" y1="53514" x2="65974" y2="53514"/>
                        <a14:foregroundMark x1="79712" y1="54952" x2="79712" y2="54952"/>
                        <a14:foregroundMark x1="59105" y1="45847" x2="59105" y2="45847"/>
                        <a14:foregroundMark x1="54633" y1="38498" x2="54633" y2="38498"/>
                        <a14:foregroundMark x1="20607" y1="27157" x2="20607" y2="27157"/>
                        <a14:foregroundMark x1="21086" y1="65815" x2="21086" y2="65815"/>
                        <a14:foregroundMark x1="34984" y1="84505" x2="16454" y2="65016"/>
                        <a14:foregroundMark x1="16454" y1="65016" x2="16294" y2="64696"/>
                        <a14:foregroundMark x1="23962" y1="78275" x2="19329" y2="71565"/>
                        <a14:foregroundMark x1="6390" y1="56070" x2="6390" y2="53195"/>
                        <a14:foregroundMark x1="52716" y1="52396" x2="70927" y2="27316"/>
                      </a14:backgroundRemoval>
                    </a14:imgEffect>
                    <a14:imgEffect>
                      <a14:sharpenSoften amount="69000"/>
                    </a14:imgEffect>
                    <a14:imgEffect>
                      <a14:colorTemperature colorTemp="5000"/>
                    </a14:imgEffect>
                    <a14:imgEffect>
                      <a14:saturation sat="1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93" y="1870610"/>
            <a:ext cx="1217892" cy="1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9EE92-0C02-EAC1-7620-4D696AAAC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0394724-6F08-D12E-E883-B5D31ADD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7F1304E-B1CA-D988-9914-7F12736BAD2A}"/>
              </a:ext>
            </a:extLst>
          </p:cNvPr>
          <p:cNvGraphicFramePr>
            <a:graphicFrameLocks noGrp="1"/>
          </p:cNvGraphicFramePr>
          <p:nvPr/>
        </p:nvGraphicFramePr>
        <p:xfrm>
          <a:off x="2310190" y="1754050"/>
          <a:ext cx="7587579" cy="296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95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413831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580969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err="1"/>
                        <a:t>Baseline</a:t>
                      </a:r>
                      <a:endParaRPr lang="pt-PT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±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0.05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0.08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HOG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0.80 ± 0.03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Gabor</a:t>
                      </a:r>
                      <a:endParaRPr lang="pt-PT" err="1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0.04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0.07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Shape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" panose="020B0502040204020203" pitchFamily="34" charset="0"/>
                        </a:rPr>
                        <a:t>0.84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0.04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0.05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6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Haralick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169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02C805A-E957-E13C-7088-508FC81D3438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SINGLE FUSION EVALUATION</a:t>
            </a:r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2454A-B798-6F2B-8C07-8EC6DFB30418}"/>
              </a:ext>
            </a:extLst>
          </p:cNvPr>
          <p:cNvSpPr/>
          <p:nvPr/>
        </p:nvSpPr>
        <p:spPr>
          <a:xfrm>
            <a:off x="2304062" y="4001729"/>
            <a:ext cx="7587579" cy="32446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3A8BB8-1BA7-3955-F2FF-17CBD7D6F870}"/>
              </a:ext>
            </a:extLst>
          </p:cNvPr>
          <p:cNvSpPr txBox="1"/>
          <p:nvPr/>
        </p:nvSpPr>
        <p:spPr>
          <a:xfrm>
            <a:off x="2310190" y="4959512"/>
            <a:ext cx="75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Performance of Single Feature Fusion with ResNet-18 at Stage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237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A665-D7CC-18E3-1E78-00E5A31F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A916B00-1E86-F345-80D9-0EA033A6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D07CECD-A2C9-D6B7-A85E-564DB4132ED1}"/>
              </a:ext>
            </a:extLst>
          </p:cNvPr>
          <p:cNvGraphicFramePr>
            <a:graphicFrameLocks noGrp="1"/>
          </p:cNvGraphicFramePr>
          <p:nvPr/>
        </p:nvGraphicFramePr>
        <p:xfrm>
          <a:off x="2310190" y="1754050"/>
          <a:ext cx="7587579" cy="296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95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413831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580969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err="1"/>
                        <a:t>Baseline</a:t>
                      </a:r>
                      <a:endParaRPr lang="pt-PT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±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0.05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0.08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HOG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0.80 ± 0.03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Gabor</a:t>
                      </a:r>
                      <a:endParaRPr lang="pt-PT" err="1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0.04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0.07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Shape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" panose="020B0502040204020203" pitchFamily="34" charset="0"/>
                        </a:rPr>
                        <a:t>0.84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0.04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0.05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6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Haralick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169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7266D9C-02DE-A445-6493-A9832F1B309C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SINGLE FUSION EVALUATION</a:t>
            </a:r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CC2B6-A88A-441E-3E8E-3F27A7A0826A}"/>
              </a:ext>
            </a:extLst>
          </p:cNvPr>
          <p:cNvSpPr/>
          <p:nvPr/>
        </p:nvSpPr>
        <p:spPr>
          <a:xfrm>
            <a:off x="2310190" y="3237197"/>
            <a:ext cx="1524391" cy="3614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B42B0-01B4-66ED-C82F-D53661999CCF}"/>
              </a:ext>
            </a:extLst>
          </p:cNvPr>
          <p:cNvSpPr/>
          <p:nvPr/>
        </p:nvSpPr>
        <p:spPr>
          <a:xfrm>
            <a:off x="8298427" y="3237197"/>
            <a:ext cx="1599342" cy="3614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39C821-C26E-6932-595C-EE54ABE709FB}"/>
              </a:ext>
            </a:extLst>
          </p:cNvPr>
          <p:cNvSpPr txBox="1"/>
          <p:nvPr/>
        </p:nvSpPr>
        <p:spPr>
          <a:xfrm>
            <a:off x="2310190" y="4959512"/>
            <a:ext cx="75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Performance of Single Feature Fusion with ResNet-18 at Stage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586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A6DD4-B4B1-A5B2-26C1-AB3BA1BA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90F3E0-8AD4-FBBE-8DDF-6B0C41E1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0E171B-3387-77E0-102C-DA0CA2421719}"/>
              </a:ext>
            </a:extLst>
          </p:cNvPr>
          <p:cNvGraphicFramePr>
            <a:graphicFrameLocks noGrp="1"/>
          </p:cNvGraphicFramePr>
          <p:nvPr/>
        </p:nvGraphicFramePr>
        <p:xfrm>
          <a:off x="2310190" y="1754050"/>
          <a:ext cx="7587579" cy="296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95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413831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580969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err="1"/>
                        <a:t>Baseline</a:t>
                      </a:r>
                      <a:endParaRPr lang="pt-PT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±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0.05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0.08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HOG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0.01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0.80 ± 0.03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Gabor</a:t>
                      </a:r>
                      <a:endParaRPr lang="pt-PT" err="1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0.04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0.07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Shape</a:t>
                      </a: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Grandview" panose="020B0502040204020203" pitchFamily="34" charset="0"/>
                        </a:rPr>
                        <a:t>0.84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0.84 ± 0.04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0.05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6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Haralick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0.81 ± 0.03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169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4443D8A-0748-A068-B840-69CC2084DB6D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SINGLE FUSION EVALUATION</a:t>
            </a: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057BD0-8E38-570A-0EEE-A5ED29AFF78D}"/>
              </a:ext>
            </a:extLst>
          </p:cNvPr>
          <p:cNvSpPr txBox="1"/>
          <p:nvPr/>
        </p:nvSpPr>
        <p:spPr>
          <a:xfrm>
            <a:off x="2310190" y="4959512"/>
            <a:ext cx="75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Performance of Single Feature Fusion with ResNet-18 at Stage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324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4F7D0-2442-2852-4B67-CABE49291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F8D15F5-ADAD-56EC-7637-035F779E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23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A7394F-CAB9-E7B0-5485-ACC640ABD77F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EXPERIMENTAL PROCEDURE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9265E7-89A5-C946-723D-0361EFEA362F}"/>
              </a:ext>
            </a:extLst>
          </p:cNvPr>
          <p:cNvSpPr txBox="1"/>
          <p:nvPr/>
        </p:nvSpPr>
        <p:spPr>
          <a:xfrm>
            <a:off x="1886504" y="3843699"/>
            <a:ext cx="19560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Baseline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 b="1">
              <a:solidFill>
                <a:srgbClr val="0091BE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1AED5E-3312-537D-EFFA-27318DFD0D47}"/>
              </a:ext>
            </a:extLst>
          </p:cNvPr>
          <p:cNvSpPr txBox="1"/>
          <p:nvPr/>
        </p:nvSpPr>
        <p:spPr>
          <a:xfrm>
            <a:off x="194341" y="2781615"/>
            <a:ext cx="21333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Preprocessing</a:t>
            </a:r>
            <a:r>
              <a:rPr lang="pt-PT"/>
              <a:t> &amp; Data </a:t>
            </a:r>
            <a:r>
              <a:rPr lang="pt-PT" err="1"/>
              <a:t>Preparation</a:t>
            </a:r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B2C8E09-AEDF-7C66-CB3E-98B0FE8ACECD}"/>
              </a:ext>
            </a:extLst>
          </p:cNvPr>
          <p:cNvSpPr/>
          <p:nvPr/>
        </p:nvSpPr>
        <p:spPr>
          <a:xfrm>
            <a:off x="-44824" y="3588654"/>
            <a:ext cx="12283087" cy="82807"/>
          </a:xfrm>
          <a:prstGeom prst="rect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897C92-D2DD-90E6-1EED-B649441A0189}"/>
              </a:ext>
            </a:extLst>
          </p:cNvPr>
          <p:cNvSpPr/>
          <p:nvPr/>
        </p:nvSpPr>
        <p:spPr>
          <a:xfrm>
            <a:off x="1065683" y="3432016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b="1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194CA-8D46-247B-C316-62B10DA9C6C1}"/>
              </a:ext>
            </a:extLst>
          </p:cNvPr>
          <p:cNvSpPr/>
          <p:nvPr/>
        </p:nvSpPr>
        <p:spPr>
          <a:xfrm>
            <a:off x="42817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453879-6661-9A8C-B1E2-3DDCEFC94622}"/>
              </a:ext>
            </a:extLst>
          </p:cNvPr>
          <p:cNvSpPr/>
          <p:nvPr/>
        </p:nvSpPr>
        <p:spPr>
          <a:xfrm>
            <a:off x="75202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C0F140-0B08-19C7-AB40-2E4A53F1D3ED}"/>
              </a:ext>
            </a:extLst>
          </p:cNvPr>
          <p:cNvSpPr/>
          <p:nvPr/>
        </p:nvSpPr>
        <p:spPr>
          <a:xfrm>
            <a:off x="10613093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B78CB8-712C-2CB9-FD67-D3ACA3D40DA0}"/>
              </a:ext>
            </a:extLst>
          </p:cNvPr>
          <p:cNvSpPr/>
          <p:nvPr/>
        </p:nvSpPr>
        <p:spPr>
          <a:xfrm>
            <a:off x="26569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766FC4-EFC1-6C06-1E2C-AF53B6C770B7}"/>
              </a:ext>
            </a:extLst>
          </p:cNvPr>
          <p:cNvSpPr/>
          <p:nvPr/>
        </p:nvSpPr>
        <p:spPr>
          <a:xfrm>
            <a:off x="58954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87BA18-848F-BA1A-3C19-4CBD197CD672}"/>
              </a:ext>
            </a:extLst>
          </p:cNvPr>
          <p:cNvSpPr/>
          <p:nvPr/>
        </p:nvSpPr>
        <p:spPr>
          <a:xfrm>
            <a:off x="9122711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215102-79CD-97FA-73BD-4FEB14F4C7DA}"/>
              </a:ext>
            </a:extLst>
          </p:cNvPr>
          <p:cNvSpPr txBox="1"/>
          <p:nvPr/>
        </p:nvSpPr>
        <p:spPr>
          <a:xfrm>
            <a:off x="3402734" y="2836150"/>
            <a:ext cx="214450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/>
              <a:t>Single</a:t>
            </a:r>
          </a:p>
          <a:p>
            <a:pPr algn="ctr"/>
            <a:r>
              <a:rPr lang="pt-PT" err="1"/>
              <a:t>Fusion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2AFF1-1EF1-CCAA-DB45-D363D114BEEB}"/>
              </a:ext>
            </a:extLst>
          </p:cNvPr>
          <p:cNvSpPr txBox="1"/>
          <p:nvPr/>
        </p:nvSpPr>
        <p:spPr>
          <a:xfrm>
            <a:off x="3007018" y="4328028"/>
            <a:ext cx="6447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800" dirty="0" err="1"/>
              <a:t>Feature</a:t>
            </a:r>
            <a:r>
              <a:rPr lang="pt-PT" sz="2800" dirty="0"/>
              <a:t> </a:t>
            </a:r>
            <a:r>
              <a:rPr lang="pt-PT" sz="2800" dirty="0" err="1"/>
              <a:t>Selection</a:t>
            </a:r>
            <a:endParaRPr lang="pt-PT" sz="2800" dirty="0"/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03F70095-E457-DA95-55BF-3DC358E604BF}"/>
              </a:ext>
            </a:extLst>
          </p:cNvPr>
          <p:cNvSpPr/>
          <p:nvPr/>
        </p:nvSpPr>
        <p:spPr>
          <a:xfrm rot="10800000">
            <a:off x="6025470" y="3787305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6554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E417C40-68A8-FEA2-DDEC-35C29E2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24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61F3EA-8FBC-40C2-417A-2DACC9A14A66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FEATURE SELECTION</a:t>
            </a:r>
            <a:endParaRPr lang="pt-PT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77599FB-94DD-6FC0-4CC0-191AA30C4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74371"/>
              </p:ext>
            </p:extLst>
          </p:nvPr>
        </p:nvGraphicFramePr>
        <p:xfrm>
          <a:off x="2309488" y="2388303"/>
          <a:ext cx="7587579" cy="259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95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413831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580969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  <a:endParaRPr lang="pt-PT" err="1"/>
                    </a:p>
                  </a:txBody>
                  <a:tcPr>
                    <a:lnB w="38100" cmpd="sng">
                      <a:noFill/>
                    </a:lnB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  <a:endParaRPr lang="pt-PT" err="1"/>
                    </a:p>
                  </a:txBody>
                  <a:tcPr>
                    <a:lnB w="38100" cmpd="sng">
                      <a:noFill/>
                    </a:lnB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lnB w="38100" cmpd="sng">
                      <a:noFill/>
                    </a:lnB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/>
                        <a:t>FOF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0.08</a:t>
                      </a:r>
                      <a:endParaRPr lang="pt-PT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0.11</a:t>
                      </a:r>
                      <a:endParaRPr lang="pt-PT" sz="1800" b="0" i="0" u="none" strike="noStrike" noProof="0">
                        <a:solidFill>
                          <a:srgbClr val="000000"/>
                        </a:solidFill>
                        <a:latin typeface="Grandview Display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0.10</a:t>
                      </a:r>
                      <a:endParaRPr lang="pt-PT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0.13</a:t>
                      </a:r>
                      <a:endParaRPr lang="pt-PT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</a:t>
                      </a:r>
                    </a:p>
                  </a:txBody>
                  <a:tcPr>
                    <a:lnT w="12700">
                      <a:noFill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0.06</a:t>
                      </a:r>
                      <a:endParaRPr lang="pt-PT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0.09</a:t>
                      </a:r>
                      <a:endParaRPr lang="pt-PT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0.23</a:t>
                      </a:r>
                      <a:endParaRPr lang="pt-PT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0.37</a:t>
                      </a:r>
                      <a:endParaRPr lang="pt-PT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HOG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0.09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0.09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0.16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Gabor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0.65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</a:t>
                      </a:r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0.03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0.65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</a:t>
                      </a:r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0.04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0.61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</a:t>
                      </a:r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0.05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0.09</a:t>
                      </a:r>
                      <a:endParaRPr lang="pt-PT" b="1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Shape</a:t>
                      </a:r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0.12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0.14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0.11</a:t>
                      </a:r>
                      <a:endParaRPr lang="pt-PT"/>
                    </a:p>
                  </a:txBody>
                  <a:tcPr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0.93 </a:t>
                      </a: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±</a:t>
                      </a:r>
                      <a:r>
                        <a:rPr lang="pt-PT" sz="1800" b="1" i="0" u="none" strike="noStrike" kern="1200" baseline="0">
                          <a:solidFill>
                            <a:schemeClr val="dk1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0.07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Haralick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0.13</a:t>
                      </a:r>
                      <a:endParaRPr lang="pt-PT" b="1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0.15</a:t>
                      </a:r>
                      <a:endParaRPr lang="pt-PT" b="1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0.25</a:t>
                      </a:r>
                      <a:endParaRPr lang="pt-PT" b="1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0.77 </a:t>
                      </a:r>
                      <a:r>
                        <a:rPr lang="pt-PT" noProof="0"/>
                        <a:t>±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 0.39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630040"/>
                  </a:ext>
                </a:extLst>
              </a:tr>
            </a:tbl>
          </a:graphicData>
        </a:graphic>
      </p:graphicFrame>
      <p:sp>
        <p:nvSpPr>
          <p:cNvPr id="3" name="CaixaDeTexto 3">
            <a:extLst>
              <a:ext uri="{FF2B5EF4-FFF2-40B4-BE49-F238E27FC236}">
                <a16:creationId xmlns:a16="http://schemas.microsoft.com/office/drawing/2014/main" id="{FD87E903-BE0C-A79D-5501-CFBAB006FF0A}"/>
              </a:ext>
            </a:extLst>
          </p:cNvPr>
          <p:cNvSpPr txBox="1"/>
          <p:nvPr/>
        </p:nvSpPr>
        <p:spPr>
          <a:xfrm>
            <a:off x="-14414" y="1435355"/>
            <a:ext cx="12206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 err="1"/>
              <a:t>Predictive</a:t>
            </a:r>
            <a:r>
              <a:rPr lang="pt-PT" sz="2400" b="1"/>
              <a:t> </a:t>
            </a:r>
            <a:r>
              <a:rPr lang="pt-PT" sz="2400" b="1" err="1"/>
              <a:t>Power</a:t>
            </a:r>
            <a:endParaRPr lang="pt-PT" sz="14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992D77-FC0F-B15F-61BC-A1C42D7217A3}"/>
              </a:ext>
            </a:extLst>
          </p:cNvPr>
          <p:cNvSpPr txBox="1"/>
          <p:nvPr/>
        </p:nvSpPr>
        <p:spPr>
          <a:xfrm>
            <a:off x="2061181" y="5136158"/>
            <a:ext cx="808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3: Performance of Individual Radiomics Feature Vectors with Linear SVM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5822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1BA8-70D4-28C4-8A33-42BF4151C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DF31EF4-AF7E-95EF-0466-CF1E9E6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25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6747E1-A60A-78F3-C85E-51E26860310D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FEATURE SELECTION</a:t>
            </a:r>
            <a:endParaRPr lang="pt-PT"/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7F6DBD8B-E773-2A40-39DA-815963E3513F}"/>
              </a:ext>
            </a:extLst>
          </p:cNvPr>
          <p:cNvSpPr txBox="1"/>
          <p:nvPr/>
        </p:nvSpPr>
        <p:spPr>
          <a:xfrm>
            <a:off x="-14414" y="1435355"/>
            <a:ext cx="12206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/>
              <a:t>FOF</a:t>
            </a:r>
            <a:endParaRPr lang="pt-PT" sz="1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482600-EFF5-E6C8-05A3-98143A58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15281"/>
              </p:ext>
            </p:extLst>
          </p:nvPr>
        </p:nvGraphicFramePr>
        <p:xfrm>
          <a:off x="1770927" y="2484297"/>
          <a:ext cx="8396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53">
                  <a:extLst>
                    <a:ext uri="{9D8B030D-6E8A-4147-A177-3AD203B41FA5}">
                      <a16:colId xmlns:a16="http://schemas.microsoft.com/office/drawing/2014/main" val="1834820172"/>
                    </a:ext>
                  </a:extLst>
                </a:gridCol>
                <a:gridCol w="1310574">
                  <a:extLst>
                    <a:ext uri="{9D8B030D-6E8A-4147-A177-3AD203B41FA5}">
                      <a16:colId xmlns:a16="http://schemas.microsoft.com/office/drawing/2014/main" val="3263542363"/>
                    </a:ext>
                  </a:extLst>
                </a:gridCol>
                <a:gridCol w="1045392">
                  <a:extLst>
                    <a:ext uri="{9D8B030D-6E8A-4147-A177-3AD203B41FA5}">
                      <a16:colId xmlns:a16="http://schemas.microsoft.com/office/drawing/2014/main" val="70765850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110443924"/>
                    </a:ext>
                  </a:extLst>
                </a:gridCol>
                <a:gridCol w="1040122">
                  <a:extLst>
                    <a:ext uri="{9D8B030D-6E8A-4147-A177-3AD203B41FA5}">
                      <a16:colId xmlns:a16="http://schemas.microsoft.com/office/drawing/2014/main" val="1355623426"/>
                    </a:ext>
                  </a:extLst>
                </a:gridCol>
                <a:gridCol w="1355837">
                  <a:extLst>
                    <a:ext uri="{9D8B030D-6E8A-4147-A177-3AD203B41FA5}">
                      <a16:colId xmlns:a16="http://schemas.microsoft.com/office/drawing/2014/main" val="3421185793"/>
                    </a:ext>
                  </a:extLst>
                </a:gridCol>
                <a:gridCol w="1000129">
                  <a:extLst>
                    <a:ext uri="{9D8B030D-6E8A-4147-A177-3AD203B41FA5}">
                      <a16:colId xmlns:a16="http://schemas.microsoft.com/office/drawing/2014/main" val="160842076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Batch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Size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LEARNING RATE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7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-3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-4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r>
                        <a:rPr lang="pt-PT" baseline="30000" dirty="0"/>
                        <a:t>-5</a:t>
                      </a:r>
                      <a:endParaRPr lang="en-US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12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0.82 ± 0.02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0.81 ± 0.01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2*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 "/>
                        </a:rPr>
                        <a:t>0.80 ± 0.01</a:t>
                      </a:r>
                      <a:endParaRPr lang="en-US" b="1" dirty="0">
                        <a:latin typeface="Grandview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 "/>
                        </a:rPr>
                        <a:t>0.83 ± 0.03</a:t>
                      </a:r>
                      <a:endParaRPr lang="en-US" b="1" dirty="0">
                        <a:latin typeface="Grandview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" panose="020B0502040204020203" pitchFamily="34" charset="0"/>
                        </a:rPr>
                        <a:t>0.82 ± 0.02</a:t>
                      </a:r>
                      <a:endParaRPr lang="en-US" b="1" dirty="0">
                        <a:latin typeface="Grandview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 "/>
                        </a:rPr>
                        <a:t>0.80 ± 0.01</a:t>
                      </a:r>
                      <a:endParaRPr lang="en-US" b="1" dirty="0">
                        <a:latin typeface="Grandview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1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0.82 ± 0.02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0.80 ± 0.01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0.79 ± 0.01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2**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3869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198D782-9BFF-BE5E-9405-C3835AFCD322}"/>
              </a:ext>
            </a:extLst>
          </p:cNvPr>
          <p:cNvSpPr txBox="1"/>
          <p:nvPr/>
        </p:nvSpPr>
        <p:spPr>
          <a:xfrm>
            <a:off x="1770927" y="4861737"/>
            <a:ext cx="83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4: Best AUC and Stage for FOF Fusion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824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03C7B-12F8-0257-EB19-9955CD37F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EB47207-8E54-22B4-453C-8C1BB3F4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26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32D96B-B2B7-83D3-0052-951E3893C74D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SELECTION</a:t>
            </a:r>
            <a:endParaRPr lang="pt-PT" dirty="0"/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6CC4BA50-65DD-7A43-0F14-0515B5287810}"/>
              </a:ext>
            </a:extLst>
          </p:cNvPr>
          <p:cNvSpPr txBox="1"/>
          <p:nvPr/>
        </p:nvSpPr>
        <p:spPr>
          <a:xfrm>
            <a:off x="-14414" y="1435355"/>
            <a:ext cx="12206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/>
              <a:t>LBP</a:t>
            </a:r>
            <a:endParaRPr lang="pt-PT" sz="1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BA56A2-3DE4-6932-5E57-15EE5F438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81350"/>
              </p:ext>
            </p:extLst>
          </p:nvPr>
        </p:nvGraphicFramePr>
        <p:xfrm>
          <a:off x="1770927" y="2484297"/>
          <a:ext cx="8396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53">
                  <a:extLst>
                    <a:ext uri="{9D8B030D-6E8A-4147-A177-3AD203B41FA5}">
                      <a16:colId xmlns:a16="http://schemas.microsoft.com/office/drawing/2014/main" val="1834820172"/>
                    </a:ext>
                  </a:extLst>
                </a:gridCol>
                <a:gridCol w="1310574">
                  <a:extLst>
                    <a:ext uri="{9D8B030D-6E8A-4147-A177-3AD203B41FA5}">
                      <a16:colId xmlns:a16="http://schemas.microsoft.com/office/drawing/2014/main" val="3263542363"/>
                    </a:ext>
                  </a:extLst>
                </a:gridCol>
                <a:gridCol w="1045392">
                  <a:extLst>
                    <a:ext uri="{9D8B030D-6E8A-4147-A177-3AD203B41FA5}">
                      <a16:colId xmlns:a16="http://schemas.microsoft.com/office/drawing/2014/main" val="70765850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110443924"/>
                    </a:ext>
                  </a:extLst>
                </a:gridCol>
                <a:gridCol w="1040122">
                  <a:extLst>
                    <a:ext uri="{9D8B030D-6E8A-4147-A177-3AD203B41FA5}">
                      <a16:colId xmlns:a16="http://schemas.microsoft.com/office/drawing/2014/main" val="1355623426"/>
                    </a:ext>
                  </a:extLst>
                </a:gridCol>
                <a:gridCol w="1355837">
                  <a:extLst>
                    <a:ext uri="{9D8B030D-6E8A-4147-A177-3AD203B41FA5}">
                      <a16:colId xmlns:a16="http://schemas.microsoft.com/office/drawing/2014/main" val="3421185793"/>
                    </a:ext>
                  </a:extLst>
                </a:gridCol>
                <a:gridCol w="1000129">
                  <a:extLst>
                    <a:ext uri="{9D8B030D-6E8A-4147-A177-3AD203B41FA5}">
                      <a16:colId xmlns:a16="http://schemas.microsoft.com/office/drawing/2014/main" val="160842076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PT" err="1"/>
                        <a:t>Batch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Size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LEARNING RATE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7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-3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r>
                        <a:rPr lang="pt-PT" baseline="30000" dirty="0"/>
                        <a:t>-4</a:t>
                      </a:r>
                      <a:endParaRPr lang="en-US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-5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12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Stage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" panose="020B0502040204020203" pitchFamily="34" charset="0"/>
                        </a:rPr>
                        <a:t>0.83 ± 0.01</a:t>
                      </a:r>
                      <a:endParaRPr lang="en-US" b="1" dirty="0">
                        <a:latin typeface="Grandview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0.81 ± 0.02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" panose="020B0502040204020203" pitchFamily="34" charset="0"/>
                        </a:rPr>
                        <a:t>0.81 ± 0.01</a:t>
                      </a:r>
                      <a:endParaRPr lang="en-US" b="1" dirty="0">
                        <a:latin typeface="Grandview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0.82 ± 0.02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" panose="020B0502040204020203" pitchFamily="34" charset="0"/>
                        </a:rPr>
                        <a:t>0.82 ± 0.00</a:t>
                      </a:r>
                      <a:endParaRPr lang="en-US" b="1" dirty="0">
                        <a:latin typeface="Grandview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" panose="020B0502040204020203" pitchFamily="34" charset="0"/>
                        </a:rPr>
                        <a:t>0.81 ± 0.01</a:t>
                      </a:r>
                      <a:endParaRPr lang="en-US" b="1" dirty="0">
                        <a:latin typeface="Grandview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1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0.81 ± 0.01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latin typeface="Grandview" panose="020B0502040204020203" pitchFamily="34" charset="0"/>
                        </a:rPr>
                        <a:t>0.82 ± 0.00</a:t>
                      </a:r>
                      <a:endParaRPr lang="en-US" b="1" dirty="0">
                        <a:latin typeface="Grandview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0.81 ± 0.02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2*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3869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B0DA81D-D073-1790-B488-2F15A2C2019B}"/>
              </a:ext>
            </a:extLst>
          </p:cNvPr>
          <p:cNvSpPr txBox="1"/>
          <p:nvPr/>
        </p:nvSpPr>
        <p:spPr>
          <a:xfrm>
            <a:off x="1770927" y="4861737"/>
            <a:ext cx="83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5: Best AUC and Stage for LBP Fusion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601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DF59-B688-306B-BC80-421BC1D2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B99009E-F5EF-B973-45CC-D5D7A017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27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FCEFE0-9E4F-4F35-D8EE-CF11E3906457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SELECTION</a:t>
            </a:r>
            <a:endParaRPr lang="pt-PT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7F95B63-AE9C-9CE6-CA5D-AF5493BD7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624763"/>
              </p:ext>
            </p:extLst>
          </p:nvPr>
        </p:nvGraphicFramePr>
        <p:xfrm>
          <a:off x="1245475" y="1317977"/>
          <a:ext cx="7364248" cy="492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431791A3-A956-5F89-C97E-10239FC0A063}"/>
              </a:ext>
            </a:extLst>
          </p:cNvPr>
          <p:cNvGrpSpPr/>
          <p:nvPr/>
        </p:nvGrpSpPr>
        <p:grpSpPr>
          <a:xfrm>
            <a:off x="4169186" y="1786938"/>
            <a:ext cx="446773" cy="129536"/>
            <a:chOff x="2322986" y="2421420"/>
            <a:chExt cx="446773" cy="129536"/>
          </a:xfrm>
        </p:grpSpPr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8CEFC355-D3D0-CCA9-E95C-71F46EC25AB9}"/>
                </a:ext>
              </a:extLst>
            </p:cNvPr>
            <p:cNvSpPr/>
            <p:nvPr/>
          </p:nvSpPr>
          <p:spPr>
            <a:xfrm>
              <a:off x="2322986" y="2421420"/>
              <a:ext cx="446773" cy="12953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4C8EB"/>
            </a:solidFill>
            <a:ln>
              <a:solidFill>
                <a:srgbClr val="64C8EB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9" name="Seta: Para a Direita 4">
              <a:extLst>
                <a:ext uri="{FF2B5EF4-FFF2-40B4-BE49-F238E27FC236}">
                  <a16:creationId xmlns:a16="http://schemas.microsoft.com/office/drawing/2014/main" id="{BD26930B-2E6C-D165-20ED-4FDEBC79CC66}"/>
                </a:ext>
              </a:extLst>
            </p:cNvPr>
            <p:cNvSpPr txBox="1"/>
            <p:nvPr/>
          </p:nvSpPr>
          <p:spPr>
            <a:xfrm>
              <a:off x="2322986" y="2447327"/>
              <a:ext cx="407912" cy="77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00" kern="120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83E811F-CAF7-9858-7AFC-9912C87A9CAB}"/>
              </a:ext>
            </a:extLst>
          </p:cNvPr>
          <p:cNvGrpSpPr/>
          <p:nvPr/>
        </p:nvGrpSpPr>
        <p:grpSpPr>
          <a:xfrm>
            <a:off x="4496084" y="3347287"/>
            <a:ext cx="446773" cy="129536"/>
            <a:chOff x="2322986" y="2421420"/>
            <a:chExt cx="446773" cy="129536"/>
          </a:xfrm>
        </p:grpSpPr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B2CFC55D-3E76-9DC5-9CB0-3011A6FB6924}"/>
                </a:ext>
              </a:extLst>
            </p:cNvPr>
            <p:cNvSpPr/>
            <p:nvPr/>
          </p:nvSpPr>
          <p:spPr>
            <a:xfrm>
              <a:off x="2322986" y="2421420"/>
              <a:ext cx="446773" cy="12953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4C8EB"/>
            </a:solidFill>
            <a:ln>
              <a:solidFill>
                <a:srgbClr val="64C8EB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2" name="Seta: Para a Direita 4">
              <a:extLst>
                <a:ext uri="{FF2B5EF4-FFF2-40B4-BE49-F238E27FC236}">
                  <a16:creationId xmlns:a16="http://schemas.microsoft.com/office/drawing/2014/main" id="{F9B97570-4960-79AE-C940-04E9F148E206}"/>
                </a:ext>
              </a:extLst>
            </p:cNvPr>
            <p:cNvSpPr txBox="1"/>
            <p:nvPr/>
          </p:nvSpPr>
          <p:spPr>
            <a:xfrm>
              <a:off x="2322986" y="2447327"/>
              <a:ext cx="407912" cy="77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00" kern="120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06C2BC1-A5A0-D4B0-026E-2BD6CB8FB24A}"/>
              </a:ext>
            </a:extLst>
          </p:cNvPr>
          <p:cNvGrpSpPr/>
          <p:nvPr/>
        </p:nvGrpSpPr>
        <p:grpSpPr>
          <a:xfrm>
            <a:off x="5926866" y="4916218"/>
            <a:ext cx="446773" cy="129536"/>
            <a:chOff x="2322986" y="2421420"/>
            <a:chExt cx="446773" cy="129536"/>
          </a:xfrm>
        </p:grpSpPr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F7E6D084-A66E-4144-9674-62F3C6429172}"/>
                </a:ext>
              </a:extLst>
            </p:cNvPr>
            <p:cNvSpPr/>
            <p:nvPr/>
          </p:nvSpPr>
          <p:spPr>
            <a:xfrm>
              <a:off x="2322986" y="2421420"/>
              <a:ext cx="446773" cy="12953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4C8EB"/>
            </a:solidFill>
            <a:ln>
              <a:solidFill>
                <a:srgbClr val="64C8EB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Seta: Para a Direita 4">
              <a:extLst>
                <a:ext uri="{FF2B5EF4-FFF2-40B4-BE49-F238E27FC236}">
                  <a16:creationId xmlns:a16="http://schemas.microsoft.com/office/drawing/2014/main" id="{D447521A-7D76-ACA0-AA40-C630719D6B61}"/>
                </a:ext>
              </a:extLst>
            </p:cNvPr>
            <p:cNvSpPr txBox="1"/>
            <p:nvPr/>
          </p:nvSpPr>
          <p:spPr>
            <a:xfrm>
              <a:off x="2322986" y="2447327"/>
              <a:ext cx="407912" cy="77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00" kern="1200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DB187B-C239-6352-0672-0606313C1885}"/>
              </a:ext>
            </a:extLst>
          </p:cNvPr>
          <p:cNvSpPr txBox="1"/>
          <p:nvPr/>
        </p:nvSpPr>
        <p:spPr>
          <a:xfrm>
            <a:off x="4866675" y="1497763"/>
            <a:ext cx="477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Low</a:t>
            </a:r>
            <a:r>
              <a:rPr lang="pt-PT" sz="2000" dirty="0"/>
              <a:t> standard </a:t>
            </a:r>
            <a:r>
              <a:rPr lang="pt-PT" sz="2000" dirty="0" err="1"/>
              <a:t>deviation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Relatively</a:t>
            </a:r>
            <a:r>
              <a:rPr lang="pt-PT" sz="2000" dirty="0"/>
              <a:t> </a:t>
            </a:r>
            <a:r>
              <a:rPr lang="pt-PT" sz="2000" dirty="0" err="1"/>
              <a:t>high</a:t>
            </a:r>
            <a:r>
              <a:rPr lang="pt-PT" sz="2000" dirty="0"/>
              <a:t> </a:t>
            </a:r>
            <a:r>
              <a:rPr lang="pt-PT" sz="2000" dirty="0" err="1"/>
              <a:t>increments</a:t>
            </a:r>
            <a:endParaRPr lang="pt-PT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CF6EE3-6BFA-4BFA-DB06-1AB19F57FEE8}"/>
              </a:ext>
            </a:extLst>
          </p:cNvPr>
          <p:cNvSpPr txBox="1"/>
          <p:nvPr/>
        </p:nvSpPr>
        <p:spPr>
          <a:xfrm>
            <a:off x="5270830" y="3057828"/>
            <a:ext cx="436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Relatively</a:t>
            </a:r>
            <a:r>
              <a:rPr lang="pt-PT" sz="2000" dirty="0"/>
              <a:t> </a:t>
            </a:r>
            <a:r>
              <a:rPr lang="pt-PT" sz="2000" dirty="0" err="1"/>
              <a:t>high</a:t>
            </a:r>
            <a:r>
              <a:rPr lang="pt-PT" sz="2000" dirty="0"/>
              <a:t> </a:t>
            </a:r>
            <a:r>
              <a:rPr lang="pt-PT" sz="2000" dirty="0" err="1"/>
              <a:t>predictive</a:t>
            </a:r>
            <a:r>
              <a:rPr lang="pt-PT" sz="2000" dirty="0"/>
              <a:t> </a:t>
            </a:r>
            <a:r>
              <a:rPr lang="pt-PT" sz="2000" dirty="0" err="1"/>
              <a:t>power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Highest</a:t>
            </a:r>
            <a:r>
              <a:rPr lang="pt-PT" sz="2000" dirty="0"/>
              <a:t> </a:t>
            </a:r>
            <a:r>
              <a:rPr lang="pt-PT" sz="2000" dirty="0" err="1"/>
              <a:t>increments</a:t>
            </a:r>
            <a:r>
              <a:rPr lang="pt-PT" sz="2000" dirty="0"/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01B653C-5D7A-07A2-62A8-768CAACB0C13}"/>
              </a:ext>
            </a:extLst>
          </p:cNvPr>
          <p:cNvSpPr txBox="1"/>
          <p:nvPr/>
        </p:nvSpPr>
        <p:spPr>
          <a:xfrm>
            <a:off x="6577234" y="4639550"/>
            <a:ext cx="4477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Very</a:t>
            </a:r>
            <a:r>
              <a:rPr lang="pt-PT" sz="2000" dirty="0"/>
              <a:t> </a:t>
            </a:r>
            <a:r>
              <a:rPr lang="pt-PT" sz="2000" dirty="0" err="1"/>
              <a:t>stage</a:t>
            </a:r>
            <a:r>
              <a:rPr lang="pt-PT" sz="2000" dirty="0"/>
              <a:t> </a:t>
            </a:r>
            <a:r>
              <a:rPr lang="pt-PT" sz="2000" dirty="0" err="1"/>
              <a:t>stable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Low</a:t>
            </a:r>
            <a:r>
              <a:rPr lang="pt-PT" sz="2000" dirty="0"/>
              <a:t> standard </a:t>
            </a:r>
            <a:r>
              <a:rPr lang="pt-PT" sz="2000" dirty="0" err="1"/>
              <a:t>deviation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Second</a:t>
            </a:r>
            <a:r>
              <a:rPr lang="pt-PT" sz="2000" dirty="0"/>
              <a:t> </a:t>
            </a:r>
            <a:r>
              <a:rPr lang="pt-PT" sz="2000" dirty="0" err="1"/>
              <a:t>highest</a:t>
            </a:r>
            <a:r>
              <a:rPr lang="pt-PT" sz="2000" dirty="0"/>
              <a:t> </a:t>
            </a:r>
            <a:r>
              <a:rPr lang="pt-PT" sz="2000" dirty="0" err="1"/>
              <a:t>increments</a:t>
            </a:r>
            <a:r>
              <a:rPr lang="pt-P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8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A663-17F1-BD38-C7DD-28FF37FE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5498C02-0860-3FF9-2E8D-B8D91BC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28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60BF70-265C-5418-F204-A4FA988E8210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EXPERIMENTAL PROCEDURE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C2216A-553B-90E0-B5B4-F73D473A4E67}"/>
              </a:ext>
            </a:extLst>
          </p:cNvPr>
          <p:cNvSpPr txBox="1"/>
          <p:nvPr/>
        </p:nvSpPr>
        <p:spPr>
          <a:xfrm>
            <a:off x="1886504" y="3843699"/>
            <a:ext cx="19560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Baseline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 b="1">
              <a:solidFill>
                <a:srgbClr val="0091BE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BABD49-4AB4-FFDC-122E-4771547ADCF9}"/>
              </a:ext>
            </a:extLst>
          </p:cNvPr>
          <p:cNvSpPr txBox="1"/>
          <p:nvPr/>
        </p:nvSpPr>
        <p:spPr>
          <a:xfrm>
            <a:off x="194341" y="2781615"/>
            <a:ext cx="21333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Preprocessing</a:t>
            </a:r>
            <a:r>
              <a:rPr lang="pt-PT"/>
              <a:t> &amp; Data </a:t>
            </a:r>
            <a:r>
              <a:rPr lang="pt-PT" err="1"/>
              <a:t>Preparation</a:t>
            </a:r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0696B7-A8D0-0C1A-448C-5CB6864F8D83}"/>
              </a:ext>
            </a:extLst>
          </p:cNvPr>
          <p:cNvSpPr/>
          <p:nvPr/>
        </p:nvSpPr>
        <p:spPr>
          <a:xfrm>
            <a:off x="-44824" y="3588654"/>
            <a:ext cx="12283087" cy="82807"/>
          </a:xfrm>
          <a:prstGeom prst="rect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7C2576-2983-DB72-DC8B-FF28A424806B}"/>
              </a:ext>
            </a:extLst>
          </p:cNvPr>
          <p:cNvSpPr/>
          <p:nvPr/>
        </p:nvSpPr>
        <p:spPr>
          <a:xfrm>
            <a:off x="1065683" y="3432016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b="1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12E808-4702-131D-B31A-06C3592B4F69}"/>
              </a:ext>
            </a:extLst>
          </p:cNvPr>
          <p:cNvSpPr/>
          <p:nvPr/>
        </p:nvSpPr>
        <p:spPr>
          <a:xfrm>
            <a:off x="42817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EAC305-7635-268B-F4FF-36FD3A3A1C30}"/>
              </a:ext>
            </a:extLst>
          </p:cNvPr>
          <p:cNvSpPr/>
          <p:nvPr/>
        </p:nvSpPr>
        <p:spPr>
          <a:xfrm>
            <a:off x="75202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4DA921-3FD8-3052-19FD-3D828D3BBC0D}"/>
              </a:ext>
            </a:extLst>
          </p:cNvPr>
          <p:cNvSpPr/>
          <p:nvPr/>
        </p:nvSpPr>
        <p:spPr>
          <a:xfrm>
            <a:off x="10613093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4C316F-AA65-39EA-8601-E0AA9D690AAA}"/>
              </a:ext>
            </a:extLst>
          </p:cNvPr>
          <p:cNvSpPr/>
          <p:nvPr/>
        </p:nvSpPr>
        <p:spPr>
          <a:xfrm>
            <a:off x="26569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2FF43F-0311-12E0-E7E3-4848233FEEB4}"/>
              </a:ext>
            </a:extLst>
          </p:cNvPr>
          <p:cNvSpPr/>
          <p:nvPr/>
        </p:nvSpPr>
        <p:spPr>
          <a:xfrm>
            <a:off x="58954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924AFE-CEFE-9DC8-8B36-C041E131A060}"/>
              </a:ext>
            </a:extLst>
          </p:cNvPr>
          <p:cNvSpPr/>
          <p:nvPr/>
        </p:nvSpPr>
        <p:spPr>
          <a:xfrm>
            <a:off x="9122711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B91DF1-09AD-2517-2F7A-BF0F042D031E}"/>
              </a:ext>
            </a:extLst>
          </p:cNvPr>
          <p:cNvSpPr txBox="1"/>
          <p:nvPr/>
        </p:nvSpPr>
        <p:spPr>
          <a:xfrm>
            <a:off x="5270606" y="3846175"/>
            <a:ext cx="16290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Feature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905B1E-F448-14DC-AC3A-496C7D3D8CBD}"/>
              </a:ext>
            </a:extLst>
          </p:cNvPr>
          <p:cNvSpPr txBox="1"/>
          <p:nvPr/>
        </p:nvSpPr>
        <p:spPr>
          <a:xfrm>
            <a:off x="5080106" y="2366998"/>
            <a:ext cx="6447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800" err="1"/>
              <a:t>Multi-Feature</a:t>
            </a:r>
            <a:r>
              <a:rPr lang="pt-PT" sz="2800"/>
              <a:t> </a:t>
            </a:r>
            <a:r>
              <a:rPr lang="pt-PT" sz="2800" err="1"/>
              <a:t>Fusion</a:t>
            </a:r>
            <a:endParaRPr lang="pt-PT" sz="2800"/>
          </a:p>
        </p:txBody>
      </p:sp>
      <p:sp>
        <p:nvSpPr>
          <p:cNvPr id="9" name="Seta: Para Cima 8">
            <a:extLst>
              <a:ext uri="{FF2B5EF4-FFF2-40B4-BE49-F238E27FC236}">
                <a16:creationId xmlns:a16="http://schemas.microsoft.com/office/drawing/2014/main" id="{2F7AA541-1681-2723-A457-12753936233D}"/>
              </a:ext>
            </a:extLst>
          </p:cNvPr>
          <p:cNvSpPr/>
          <p:nvPr/>
        </p:nvSpPr>
        <p:spPr>
          <a:xfrm>
            <a:off x="7649277" y="2924452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780EEA-B399-B539-68B9-4602117A4408}"/>
              </a:ext>
            </a:extLst>
          </p:cNvPr>
          <p:cNvSpPr txBox="1"/>
          <p:nvPr/>
        </p:nvSpPr>
        <p:spPr>
          <a:xfrm>
            <a:off x="3402734" y="2836150"/>
            <a:ext cx="214450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/>
              <a:t>Single</a:t>
            </a:r>
          </a:p>
          <a:p>
            <a:pPr algn="ctr"/>
            <a:r>
              <a:rPr lang="pt-PT" err="1"/>
              <a:t>Fusion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399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5EF1B-0F56-DFBC-82B9-CC26E9C1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6F66A1-F501-36CA-6000-140BFBFA5DD5}"/>
              </a:ext>
            </a:extLst>
          </p:cNvPr>
          <p:cNvSpPr txBox="1">
            <a:spLocks/>
          </p:cNvSpPr>
          <p:nvPr/>
        </p:nvSpPr>
        <p:spPr>
          <a:xfrm>
            <a:off x="-1" y="624194"/>
            <a:ext cx="121920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MULTI-FEATURE FUSION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D180C7A-7C6E-B860-E7BA-7828825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29</a:t>
            </a:fld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F21795DF-424D-D957-364B-9908BFC8B86A}"/>
              </a:ext>
            </a:extLst>
          </p:cNvPr>
          <p:cNvSpPr/>
          <p:nvPr/>
        </p:nvSpPr>
        <p:spPr>
          <a:xfrm>
            <a:off x="1716556" y="1692619"/>
            <a:ext cx="219294" cy="4658492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BB44A59-23F9-FF74-AB45-089E8DF2D036}"/>
              </a:ext>
            </a:extLst>
          </p:cNvPr>
          <p:cNvGrpSpPr/>
          <p:nvPr/>
        </p:nvGrpSpPr>
        <p:grpSpPr>
          <a:xfrm>
            <a:off x="2361650" y="1692621"/>
            <a:ext cx="1889855" cy="4663729"/>
            <a:chOff x="1085856" y="1034145"/>
            <a:chExt cx="1889855" cy="466372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F6B14C3-6370-03D0-4CEF-8EDDB64ED18C}"/>
                </a:ext>
              </a:extLst>
            </p:cNvPr>
            <p:cNvSpPr/>
            <p:nvPr/>
          </p:nvSpPr>
          <p:spPr>
            <a:xfrm>
              <a:off x="1085857" y="2686810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CEAAFDC-577E-415D-F161-7A74DFB9802A}"/>
                </a:ext>
              </a:extLst>
            </p:cNvPr>
            <p:cNvSpPr/>
            <p:nvPr/>
          </p:nvSpPr>
          <p:spPr>
            <a:xfrm>
              <a:off x="1085856" y="336766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B3AB24A-61C5-6740-B7E0-8EA404992EDB}"/>
                </a:ext>
              </a:extLst>
            </p:cNvPr>
            <p:cNvSpPr/>
            <p:nvPr/>
          </p:nvSpPr>
          <p:spPr>
            <a:xfrm>
              <a:off x="1085856" y="4073144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F60FD36-2096-822E-4FF4-0FA9A4769E00}"/>
                </a:ext>
              </a:extLst>
            </p:cNvPr>
            <p:cNvSpPr/>
            <p:nvPr/>
          </p:nvSpPr>
          <p:spPr>
            <a:xfrm>
              <a:off x="1085862" y="47518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Average</a:t>
              </a:r>
              <a:r>
                <a:rPr lang="pt-PT" b="1"/>
                <a:t>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A47306B-21A7-4705-5E80-A9AF9BBF8DA6}"/>
                </a:ext>
              </a:extLst>
            </p:cNvPr>
            <p:cNvSpPr/>
            <p:nvPr/>
          </p:nvSpPr>
          <p:spPr>
            <a:xfrm>
              <a:off x="1085859" y="52413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2812FD8-C90D-5A4D-D3C8-A3103D71FE3C}"/>
                </a:ext>
              </a:extLst>
            </p:cNvPr>
            <p:cNvSpPr/>
            <p:nvPr/>
          </p:nvSpPr>
          <p:spPr>
            <a:xfrm>
              <a:off x="1085860" y="1518334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Max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03B22E9-4005-682C-6FC4-0835CC834B3B}"/>
                </a:ext>
              </a:extLst>
            </p:cNvPr>
            <p:cNvSpPr/>
            <p:nvPr/>
          </p:nvSpPr>
          <p:spPr>
            <a:xfrm>
              <a:off x="1085860" y="200837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36BF2C3-B7E5-B75C-D539-3CB618006E54}"/>
                </a:ext>
              </a:extLst>
            </p:cNvPr>
            <p:cNvSpPr/>
            <p:nvPr/>
          </p:nvSpPr>
          <p:spPr>
            <a:xfrm>
              <a:off x="1085862" y="1034145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Convolution</a:t>
              </a:r>
              <a:endParaRPr lang="pt-PT" b="1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BA4020-51A2-E61F-55D7-133E2A1B601D}"/>
              </a:ext>
            </a:extLst>
          </p:cNvPr>
          <p:cNvSpPr txBox="1"/>
          <p:nvPr/>
        </p:nvSpPr>
        <p:spPr>
          <a:xfrm>
            <a:off x="1055499" y="1292779"/>
            <a:ext cx="10063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Image</a:t>
            </a:r>
            <a:endParaRPr lang="pt-PT" sz="20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1977E9-C909-471C-E537-F92DC6F91439}"/>
              </a:ext>
            </a:extLst>
          </p:cNvPr>
          <p:cNvSpPr txBox="1"/>
          <p:nvPr/>
        </p:nvSpPr>
        <p:spPr>
          <a:xfrm>
            <a:off x="552927" y="64578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>
                <a:solidFill>
                  <a:schemeClr val="bg1"/>
                </a:solidFill>
              </a:rPr>
              <a:t>Output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5401AB2-997D-2F73-DB1F-EA555B63DED0}"/>
              </a:ext>
            </a:extLst>
          </p:cNvPr>
          <p:cNvGrpSpPr/>
          <p:nvPr/>
        </p:nvGrpSpPr>
        <p:grpSpPr>
          <a:xfrm>
            <a:off x="8256460" y="1714877"/>
            <a:ext cx="1889855" cy="2767831"/>
            <a:chOff x="8918141" y="2250042"/>
            <a:chExt cx="1889855" cy="276783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EE1F3A4-4EF4-E80F-B180-B15C796DEB07}"/>
                </a:ext>
              </a:extLst>
            </p:cNvPr>
            <p:cNvSpPr/>
            <p:nvPr/>
          </p:nvSpPr>
          <p:spPr>
            <a:xfrm>
              <a:off x="8918147" y="225004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0F580A0-9C9B-C115-0487-6B7A350C75CA}"/>
                </a:ext>
              </a:extLst>
            </p:cNvPr>
            <p:cNvSpPr/>
            <p:nvPr/>
          </p:nvSpPr>
          <p:spPr>
            <a:xfrm>
              <a:off x="8918143" y="2940257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Normalization</a:t>
              </a:r>
              <a:endParaRPr lang="pt-PT" b="1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9D510C9-2DD3-0A19-71C0-78BA96B29857}"/>
                </a:ext>
              </a:extLst>
            </p:cNvPr>
            <p:cNvSpPr/>
            <p:nvPr/>
          </p:nvSpPr>
          <p:spPr>
            <a:xfrm>
              <a:off x="8918142" y="376736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Activation</a:t>
              </a:r>
              <a:endParaRPr lang="pt-PT" b="1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ABF1B8C-4E88-5DCB-BDEF-35BD54A9DF30}"/>
                </a:ext>
              </a:extLst>
            </p:cNvPr>
            <p:cNvSpPr/>
            <p:nvPr/>
          </p:nvSpPr>
          <p:spPr>
            <a:xfrm>
              <a:off x="8918141" y="4424418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Channel</a:t>
              </a:r>
              <a:endParaRPr lang="pt-PT" b="1"/>
            </a:p>
            <a:p>
              <a:pPr algn="ctr"/>
              <a:r>
                <a:rPr lang="pt-PT" b="1" err="1"/>
                <a:t>Adapter</a:t>
              </a:r>
              <a:endParaRPr lang="pt-PT" b="1"/>
            </a:p>
          </p:txBody>
        </p:sp>
      </p:grp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99B84B2B-023D-7A19-82D6-7178D8F64B02}"/>
              </a:ext>
            </a:extLst>
          </p:cNvPr>
          <p:cNvSpPr/>
          <p:nvPr/>
        </p:nvSpPr>
        <p:spPr>
          <a:xfrm>
            <a:off x="10288868" y="1692619"/>
            <a:ext cx="219294" cy="2790089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22BFE52-90ED-8037-2213-57F8F28D3392}"/>
              </a:ext>
            </a:extLst>
          </p:cNvPr>
          <p:cNvSpPr txBox="1"/>
          <p:nvPr/>
        </p:nvSpPr>
        <p:spPr>
          <a:xfrm>
            <a:off x="10288868" y="984733"/>
            <a:ext cx="24331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Each</a:t>
            </a:r>
            <a:endParaRPr lang="pt-PT" sz="2000"/>
          </a:p>
          <a:p>
            <a:r>
              <a:rPr lang="pt-PT" sz="2000" err="1"/>
              <a:t>Vector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71746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AEBCC3A-09C6-69DE-8700-E88F68BA90F1}"/>
              </a:ext>
            </a:extLst>
          </p:cNvPr>
          <p:cNvSpPr/>
          <p:nvPr/>
        </p:nvSpPr>
        <p:spPr>
          <a:xfrm>
            <a:off x="1472743" y="2424891"/>
            <a:ext cx="3764396" cy="2003745"/>
          </a:xfrm>
          <a:prstGeom prst="roundRect">
            <a:avLst/>
          </a:prstGeom>
          <a:ln w="28575">
            <a:solidFill>
              <a:srgbClr val="0091B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/>
              <a:t>Pure </a:t>
            </a:r>
            <a:r>
              <a:rPr lang="en-US" sz="2000" b="1">
                <a:latin typeface="Grandview" panose="020B0502040204020203" pitchFamily="34" charset="0"/>
                <a:ea typeface="+mn-lt"/>
                <a:cs typeface="+mn-lt"/>
              </a:rPr>
              <a:t>DL-based</a:t>
            </a:r>
            <a:r>
              <a:rPr lang="en-US" sz="2000"/>
              <a:t> models have certain limitations regarding: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Grandview" panose="020B0502040204020203" pitchFamily="34" charset="0"/>
                <a:ea typeface="+mn-lt"/>
                <a:cs typeface="+mn-lt"/>
              </a:rPr>
              <a:t>Accuracy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Grandview" panose="020B0502040204020203" pitchFamily="34" charset="0"/>
                <a:ea typeface="+mn-lt"/>
                <a:cs typeface="+mn-lt"/>
              </a:rPr>
              <a:t>Generalization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/>
              <a:t>Lack of </a:t>
            </a:r>
            <a:r>
              <a:rPr lang="en-US" sz="2000" b="1">
                <a:latin typeface="Grandview" panose="020B0502040204020203" pitchFamily="34" charset="0"/>
                <a:ea typeface="+mn-lt"/>
                <a:cs typeface="+mn-lt"/>
              </a:rPr>
              <a:t>Explainability</a:t>
            </a:r>
            <a:endParaRPr lang="pt-PT" sz="2000" b="1">
              <a:latin typeface="Grandview" panose="020B0502040204020203" pitchFamily="34" charset="0"/>
              <a:ea typeface="+mn-lt"/>
              <a:cs typeface="+mn-lt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4FAC57F-230A-E5E1-1F34-FBFC2910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20A902-59BA-3D73-E20C-7DFCABE74AC2}"/>
              </a:ext>
            </a:extLst>
          </p:cNvPr>
          <p:cNvSpPr txBox="1"/>
          <p:nvPr/>
        </p:nvSpPr>
        <p:spPr>
          <a:xfrm>
            <a:off x="71" y="467312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PROBLEM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C96238F-FC14-72C6-729E-36EA6058315F}"/>
              </a:ext>
            </a:extLst>
          </p:cNvPr>
          <p:cNvSpPr/>
          <p:nvPr/>
        </p:nvSpPr>
        <p:spPr>
          <a:xfrm>
            <a:off x="6954861" y="2427125"/>
            <a:ext cx="3764396" cy="2003745"/>
          </a:xfrm>
          <a:prstGeom prst="roundRect">
            <a:avLst/>
          </a:prstGeom>
          <a:ln w="28575">
            <a:solidFill>
              <a:srgbClr val="0091B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/>
              <a:t>This </a:t>
            </a:r>
            <a:r>
              <a:rPr lang="en-US" sz="2000" b="1" dirty="0">
                <a:latin typeface="Grandview" panose="020B0502040204020203" pitchFamily="34" charset="0"/>
              </a:rPr>
              <a:t>research</a:t>
            </a:r>
            <a:r>
              <a:rPr lang="en-US" sz="2000" dirty="0"/>
              <a:t> aimed to use modern technologies to </a:t>
            </a:r>
            <a:r>
              <a:rPr lang="en-US" sz="2000" b="1" dirty="0">
                <a:latin typeface="Grandview" panose="020B0502040204020203" pitchFamily="34" charset="0"/>
              </a:rPr>
              <a:t>address</a:t>
            </a:r>
            <a:r>
              <a:rPr lang="en-US" sz="2000" dirty="0"/>
              <a:t> a key </a:t>
            </a:r>
            <a:r>
              <a:rPr lang="en-US" sz="2000" b="1" dirty="0">
                <a:latin typeface="Grandview" panose="020B0502040204020203" pitchFamily="34" charset="0"/>
              </a:rPr>
              <a:t>diagnostic issue</a:t>
            </a:r>
            <a:r>
              <a:rPr lang="en-US" sz="2000" dirty="0"/>
              <a:t> in oncology and promote health.</a:t>
            </a:r>
            <a:endParaRPr lang="pt-PT" sz="2000" dirty="0"/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2140DE2A-66D0-EAF2-EC75-B7FDD9F43E9D}"/>
              </a:ext>
            </a:extLst>
          </p:cNvPr>
          <p:cNvCxnSpPr>
            <a:cxnSpLocks/>
          </p:cNvCxnSpPr>
          <p:nvPr/>
        </p:nvCxnSpPr>
        <p:spPr>
          <a:xfrm>
            <a:off x="5428527" y="3429000"/>
            <a:ext cx="1388962" cy="0"/>
          </a:xfrm>
          <a:prstGeom prst="straightConnector1">
            <a:avLst/>
          </a:prstGeom>
          <a:ln w="38100">
            <a:solidFill>
              <a:srgbClr val="0091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DDA9-56F9-8525-DFDF-D21921E1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09B5D85-1AC7-060A-4B6E-043E6B30074C}"/>
              </a:ext>
            </a:extLst>
          </p:cNvPr>
          <p:cNvSpPr txBox="1">
            <a:spLocks/>
          </p:cNvSpPr>
          <p:nvPr/>
        </p:nvSpPr>
        <p:spPr>
          <a:xfrm>
            <a:off x="-1" y="624194"/>
            <a:ext cx="121920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MULTI-FEATURE FUSION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84E0829-A8D1-9152-59BF-C963BD3A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30</a:t>
            </a:fld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2E688648-2485-84FE-8D35-841C7C90B09F}"/>
              </a:ext>
            </a:extLst>
          </p:cNvPr>
          <p:cNvSpPr/>
          <p:nvPr/>
        </p:nvSpPr>
        <p:spPr>
          <a:xfrm>
            <a:off x="1716556" y="1692619"/>
            <a:ext cx="219294" cy="4658492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8762AC4-795F-C785-DC77-495E55BC1234}"/>
              </a:ext>
            </a:extLst>
          </p:cNvPr>
          <p:cNvGrpSpPr/>
          <p:nvPr/>
        </p:nvGrpSpPr>
        <p:grpSpPr>
          <a:xfrm>
            <a:off x="2361650" y="1692621"/>
            <a:ext cx="1889855" cy="4663729"/>
            <a:chOff x="1085856" y="1034145"/>
            <a:chExt cx="1889855" cy="466372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5281710-B0AE-71CE-8439-4FC8FE5BA5B6}"/>
                </a:ext>
              </a:extLst>
            </p:cNvPr>
            <p:cNvSpPr/>
            <p:nvPr/>
          </p:nvSpPr>
          <p:spPr>
            <a:xfrm>
              <a:off x="1085857" y="2686810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E6129CF-DE03-D886-3DA8-4CEB2863E57D}"/>
                </a:ext>
              </a:extLst>
            </p:cNvPr>
            <p:cNvSpPr/>
            <p:nvPr/>
          </p:nvSpPr>
          <p:spPr>
            <a:xfrm>
              <a:off x="1085856" y="336766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3518E5D-83AE-A696-59C4-194405626F5E}"/>
                </a:ext>
              </a:extLst>
            </p:cNvPr>
            <p:cNvSpPr/>
            <p:nvPr/>
          </p:nvSpPr>
          <p:spPr>
            <a:xfrm>
              <a:off x="1085856" y="4073144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827FBA5-E822-A9A6-ADC0-00638EC9F22A}"/>
                </a:ext>
              </a:extLst>
            </p:cNvPr>
            <p:cNvSpPr/>
            <p:nvPr/>
          </p:nvSpPr>
          <p:spPr>
            <a:xfrm>
              <a:off x="1085862" y="47518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Average</a:t>
              </a:r>
              <a:r>
                <a:rPr lang="pt-PT" b="1"/>
                <a:t>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721B606-5375-ACF4-B8B1-7FC8FD51A58B}"/>
                </a:ext>
              </a:extLst>
            </p:cNvPr>
            <p:cNvSpPr/>
            <p:nvPr/>
          </p:nvSpPr>
          <p:spPr>
            <a:xfrm>
              <a:off x="1085859" y="52413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3FA27CF-0944-9785-E9AC-B4137D5454E0}"/>
                </a:ext>
              </a:extLst>
            </p:cNvPr>
            <p:cNvSpPr/>
            <p:nvPr/>
          </p:nvSpPr>
          <p:spPr>
            <a:xfrm>
              <a:off x="1085860" y="1518334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Max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0AD3B6-A1BE-40A0-CC01-929E3C10892E}"/>
                </a:ext>
              </a:extLst>
            </p:cNvPr>
            <p:cNvSpPr/>
            <p:nvPr/>
          </p:nvSpPr>
          <p:spPr>
            <a:xfrm>
              <a:off x="1085860" y="200837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E75BD6D-B503-BCA3-DE17-4829FA47F946}"/>
                </a:ext>
              </a:extLst>
            </p:cNvPr>
            <p:cNvSpPr/>
            <p:nvPr/>
          </p:nvSpPr>
          <p:spPr>
            <a:xfrm>
              <a:off x="1085862" y="1034145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Convolution</a:t>
              </a:r>
              <a:endParaRPr lang="pt-PT" b="1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65581A-BC47-E035-94E1-468A8D151833}"/>
              </a:ext>
            </a:extLst>
          </p:cNvPr>
          <p:cNvSpPr txBox="1"/>
          <p:nvPr/>
        </p:nvSpPr>
        <p:spPr>
          <a:xfrm>
            <a:off x="1055499" y="1292779"/>
            <a:ext cx="10063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Image</a:t>
            </a:r>
            <a:endParaRPr lang="pt-PT" sz="20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C2543F-F703-766D-7526-6DF78EEB8EFF}"/>
              </a:ext>
            </a:extLst>
          </p:cNvPr>
          <p:cNvSpPr txBox="1"/>
          <p:nvPr/>
        </p:nvSpPr>
        <p:spPr>
          <a:xfrm>
            <a:off x="552927" y="64578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>
                <a:solidFill>
                  <a:schemeClr val="bg1"/>
                </a:solidFill>
              </a:rPr>
              <a:t>Output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A292A4E-90D4-FA03-42DA-896BEF1D95C7}"/>
              </a:ext>
            </a:extLst>
          </p:cNvPr>
          <p:cNvGrpSpPr/>
          <p:nvPr/>
        </p:nvGrpSpPr>
        <p:grpSpPr>
          <a:xfrm>
            <a:off x="8256460" y="1714877"/>
            <a:ext cx="1889855" cy="2767831"/>
            <a:chOff x="8918141" y="2250042"/>
            <a:chExt cx="1889855" cy="276783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975F4CE-3A52-3E25-A8A2-CE2AE6620747}"/>
                </a:ext>
              </a:extLst>
            </p:cNvPr>
            <p:cNvSpPr/>
            <p:nvPr/>
          </p:nvSpPr>
          <p:spPr>
            <a:xfrm>
              <a:off x="8918147" y="225004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76671B2-297C-803C-38BD-2A68F88EAB96}"/>
                </a:ext>
              </a:extLst>
            </p:cNvPr>
            <p:cNvSpPr/>
            <p:nvPr/>
          </p:nvSpPr>
          <p:spPr>
            <a:xfrm>
              <a:off x="8918143" y="2940257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Normalization</a:t>
              </a:r>
              <a:endParaRPr lang="pt-PT" b="1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4ED1576-F0C9-8613-AB14-BE47AC8C741A}"/>
                </a:ext>
              </a:extLst>
            </p:cNvPr>
            <p:cNvSpPr/>
            <p:nvPr/>
          </p:nvSpPr>
          <p:spPr>
            <a:xfrm>
              <a:off x="8918142" y="376736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Activation</a:t>
              </a:r>
              <a:endParaRPr lang="pt-PT" b="1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D16E393-97DC-5C7D-D843-B7854785D700}"/>
                </a:ext>
              </a:extLst>
            </p:cNvPr>
            <p:cNvSpPr/>
            <p:nvPr/>
          </p:nvSpPr>
          <p:spPr>
            <a:xfrm>
              <a:off x="8918141" y="4424418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Channel</a:t>
              </a:r>
              <a:endParaRPr lang="pt-PT" b="1"/>
            </a:p>
            <a:p>
              <a:pPr algn="ctr"/>
              <a:r>
                <a:rPr lang="pt-PT" b="1" err="1"/>
                <a:t>Adapter</a:t>
              </a:r>
              <a:endParaRPr lang="pt-PT" b="1"/>
            </a:p>
          </p:txBody>
        </p:sp>
      </p:grp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31002334-8895-2E46-75AC-DCFBECB9523F}"/>
              </a:ext>
            </a:extLst>
          </p:cNvPr>
          <p:cNvSpPr/>
          <p:nvPr/>
        </p:nvSpPr>
        <p:spPr>
          <a:xfrm rot="10800000" flipV="1">
            <a:off x="4944507" y="3048340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F136252B-4F73-FED5-8A27-0C560A4E29CC}"/>
              </a:ext>
            </a:extLst>
          </p:cNvPr>
          <p:cNvSpPr/>
          <p:nvPr/>
        </p:nvSpPr>
        <p:spPr>
          <a:xfrm>
            <a:off x="10288868" y="1692619"/>
            <a:ext cx="219294" cy="2790089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BAAA480-890A-983C-E073-250560E2CC10}"/>
              </a:ext>
            </a:extLst>
          </p:cNvPr>
          <p:cNvSpPr txBox="1"/>
          <p:nvPr/>
        </p:nvSpPr>
        <p:spPr>
          <a:xfrm>
            <a:off x="10288868" y="984733"/>
            <a:ext cx="24331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Each</a:t>
            </a:r>
            <a:endParaRPr lang="pt-PT" sz="2000"/>
          </a:p>
          <a:p>
            <a:r>
              <a:rPr lang="pt-PT" sz="2000" err="1"/>
              <a:t>Vector</a:t>
            </a:r>
            <a:endParaRPr lang="pt-PT" sz="200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66C5F58-83B0-2CBD-4F41-4811C412AD40}"/>
              </a:ext>
            </a:extLst>
          </p:cNvPr>
          <p:cNvSpPr txBox="1"/>
          <p:nvPr/>
        </p:nvSpPr>
        <p:spPr>
          <a:xfrm>
            <a:off x="4865110" y="2754086"/>
            <a:ext cx="22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LBP + FOF + Shape</a:t>
            </a:r>
          </a:p>
        </p:txBody>
      </p:sp>
    </p:spTree>
    <p:extLst>
      <p:ext uri="{BB962C8B-B14F-4D97-AF65-F5344CB8AC3E}">
        <p14:creationId xmlns:p14="http://schemas.microsoft.com/office/powerpoint/2010/main" val="2204767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9D918-10CF-42F1-E869-5C747AF2A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3B1627-2332-7F93-E221-961F375EEF5C}"/>
              </a:ext>
            </a:extLst>
          </p:cNvPr>
          <p:cNvSpPr txBox="1">
            <a:spLocks/>
          </p:cNvSpPr>
          <p:nvPr/>
        </p:nvSpPr>
        <p:spPr>
          <a:xfrm>
            <a:off x="-1" y="624194"/>
            <a:ext cx="121920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MULTI-FEATURE FUSION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A5C88FD-DADB-9B78-50FF-8FE85581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31</a:t>
            </a:fld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0FEC8EED-952C-A980-FB45-E2AB938602D1}"/>
              </a:ext>
            </a:extLst>
          </p:cNvPr>
          <p:cNvSpPr/>
          <p:nvPr/>
        </p:nvSpPr>
        <p:spPr>
          <a:xfrm>
            <a:off x="1716556" y="1692619"/>
            <a:ext cx="219294" cy="4658492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49DB2B-ECCF-2933-1446-4E747FC97DB7}"/>
              </a:ext>
            </a:extLst>
          </p:cNvPr>
          <p:cNvGrpSpPr/>
          <p:nvPr/>
        </p:nvGrpSpPr>
        <p:grpSpPr>
          <a:xfrm>
            <a:off x="2361650" y="1692621"/>
            <a:ext cx="1889855" cy="4663729"/>
            <a:chOff x="1085856" y="1034145"/>
            <a:chExt cx="1889855" cy="466372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F80C304-B7A9-C0E8-9C99-DA07F36798F7}"/>
                </a:ext>
              </a:extLst>
            </p:cNvPr>
            <p:cNvSpPr/>
            <p:nvPr/>
          </p:nvSpPr>
          <p:spPr>
            <a:xfrm>
              <a:off x="1085857" y="2686810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50C8AE8-AE86-D4D2-EF1C-82E52453538E}"/>
                </a:ext>
              </a:extLst>
            </p:cNvPr>
            <p:cNvSpPr/>
            <p:nvPr/>
          </p:nvSpPr>
          <p:spPr>
            <a:xfrm>
              <a:off x="1085856" y="336766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1CA2086-6F70-9674-D318-C6D2B127BCEE}"/>
                </a:ext>
              </a:extLst>
            </p:cNvPr>
            <p:cNvSpPr/>
            <p:nvPr/>
          </p:nvSpPr>
          <p:spPr>
            <a:xfrm>
              <a:off x="1085856" y="4073144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5F21A40-F260-B1C2-B4BA-ED382D820823}"/>
                </a:ext>
              </a:extLst>
            </p:cNvPr>
            <p:cNvSpPr/>
            <p:nvPr/>
          </p:nvSpPr>
          <p:spPr>
            <a:xfrm>
              <a:off x="1085862" y="47518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Average</a:t>
              </a:r>
              <a:r>
                <a:rPr lang="pt-PT" b="1"/>
                <a:t>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7BE93C6-9CC8-F5FA-0B56-47A255D5EABD}"/>
                </a:ext>
              </a:extLst>
            </p:cNvPr>
            <p:cNvSpPr/>
            <p:nvPr/>
          </p:nvSpPr>
          <p:spPr>
            <a:xfrm>
              <a:off x="1085859" y="5241309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D44C167-86A1-3D4F-9AE7-FB1658F3D40F}"/>
                </a:ext>
              </a:extLst>
            </p:cNvPr>
            <p:cNvSpPr/>
            <p:nvPr/>
          </p:nvSpPr>
          <p:spPr>
            <a:xfrm>
              <a:off x="1085860" y="1518334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Max </a:t>
              </a:r>
              <a:r>
                <a:rPr lang="pt-PT" b="1" err="1"/>
                <a:t>Pooling</a:t>
              </a:r>
              <a:endParaRPr lang="pt-PT" b="1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6438464-D043-AE81-D81B-586778BDBF07}"/>
                </a:ext>
              </a:extLst>
            </p:cNvPr>
            <p:cNvSpPr/>
            <p:nvPr/>
          </p:nvSpPr>
          <p:spPr>
            <a:xfrm>
              <a:off x="1085860" y="2008377"/>
              <a:ext cx="1889849" cy="456565"/>
            </a:xfrm>
            <a:prstGeom prst="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ResNet</a:t>
              </a:r>
              <a:r>
                <a:rPr lang="pt-PT" b="1"/>
                <a:t> </a:t>
              </a:r>
              <a:r>
                <a:rPr lang="pt-PT" b="1" err="1"/>
                <a:t>Block</a:t>
              </a:r>
              <a:endParaRPr lang="pt-PT" b="1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BAD72A3-F90C-A306-3357-F419EF7EAD7C}"/>
                </a:ext>
              </a:extLst>
            </p:cNvPr>
            <p:cNvSpPr/>
            <p:nvPr/>
          </p:nvSpPr>
          <p:spPr>
            <a:xfrm>
              <a:off x="1085862" y="1034145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Convolution</a:t>
              </a:r>
              <a:endParaRPr lang="pt-PT" b="1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5E836E-CC0C-A9AF-1CF6-335D2A2C6FE2}"/>
              </a:ext>
            </a:extLst>
          </p:cNvPr>
          <p:cNvSpPr txBox="1"/>
          <p:nvPr/>
        </p:nvSpPr>
        <p:spPr>
          <a:xfrm>
            <a:off x="1055499" y="1292779"/>
            <a:ext cx="10063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Image</a:t>
            </a:r>
            <a:endParaRPr lang="pt-PT" sz="20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2B76AA-F5A1-576E-6BA9-D35306EE2AC2}"/>
              </a:ext>
            </a:extLst>
          </p:cNvPr>
          <p:cNvSpPr txBox="1"/>
          <p:nvPr/>
        </p:nvSpPr>
        <p:spPr>
          <a:xfrm>
            <a:off x="552927" y="64578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>
                <a:solidFill>
                  <a:schemeClr val="bg1"/>
                </a:solidFill>
              </a:rPr>
              <a:t>Output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70E24DD-A657-0435-F34A-4F3367135BF9}"/>
              </a:ext>
            </a:extLst>
          </p:cNvPr>
          <p:cNvGrpSpPr/>
          <p:nvPr/>
        </p:nvGrpSpPr>
        <p:grpSpPr>
          <a:xfrm>
            <a:off x="8256460" y="1714877"/>
            <a:ext cx="1889855" cy="2767831"/>
            <a:chOff x="8918141" y="2250042"/>
            <a:chExt cx="1889855" cy="276783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1EB8E68-BFD2-CB2E-103E-134C6C4C36AD}"/>
                </a:ext>
              </a:extLst>
            </p:cNvPr>
            <p:cNvSpPr/>
            <p:nvPr/>
          </p:nvSpPr>
          <p:spPr>
            <a:xfrm>
              <a:off x="8918147" y="225004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/>
                <a:t>FC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9B59A1C-B6B8-69B6-B250-48796CA0FF51}"/>
                </a:ext>
              </a:extLst>
            </p:cNvPr>
            <p:cNvSpPr/>
            <p:nvPr/>
          </p:nvSpPr>
          <p:spPr>
            <a:xfrm>
              <a:off x="8918143" y="2940257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Normalization</a:t>
              </a:r>
              <a:endParaRPr lang="pt-PT" b="1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CFEB816-EE09-D64D-1D3B-286EC0010F6D}"/>
                </a:ext>
              </a:extLst>
            </p:cNvPr>
            <p:cNvSpPr/>
            <p:nvPr/>
          </p:nvSpPr>
          <p:spPr>
            <a:xfrm>
              <a:off x="8918142" y="3767362"/>
              <a:ext cx="1889849" cy="45656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Activation</a:t>
              </a:r>
              <a:endParaRPr lang="pt-PT" b="1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3586860-CC63-C615-AEF1-C88CBA006F94}"/>
                </a:ext>
              </a:extLst>
            </p:cNvPr>
            <p:cNvSpPr/>
            <p:nvPr/>
          </p:nvSpPr>
          <p:spPr>
            <a:xfrm>
              <a:off x="8918141" y="4424418"/>
              <a:ext cx="1889849" cy="593455"/>
            </a:xfrm>
            <a:prstGeom prst="rect">
              <a:avLst/>
            </a:prstGeom>
            <a:solidFill>
              <a:srgbClr val="64C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b="1" err="1"/>
                <a:t>Channel</a:t>
              </a:r>
              <a:endParaRPr lang="pt-PT" b="1"/>
            </a:p>
            <a:p>
              <a:pPr algn="ctr"/>
              <a:r>
                <a:rPr lang="pt-PT" b="1" err="1"/>
                <a:t>Adapter</a:t>
              </a:r>
              <a:endParaRPr lang="pt-PT" b="1"/>
            </a:p>
          </p:txBody>
        </p:sp>
      </p:grp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46A64A45-C1AB-AE00-FE9F-A25FB6297FFE}"/>
              </a:ext>
            </a:extLst>
          </p:cNvPr>
          <p:cNvSpPr/>
          <p:nvPr/>
        </p:nvSpPr>
        <p:spPr>
          <a:xfrm rot="10800000" flipV="1">
            <a:off x="4944507" y="3048340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7C3A7B80-C8E6-2DC7-D86A-B6ABEF3DFFCA}"/>
              </a:ext>
            </a:extLst>
          </p:cNvPr>
          <p:cNvSpPr/>
          <p:nvPr/>
        </p:nvSpPr>
        <p:spPr>
          <a:xfrm>
            <a:off x="10288868" y="1692619"/>
            <a:ext cx="219294" cy="2790089"/>
          </a:xfrm>
          <a:prstGeom prst="down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E69856-9DAF-D309-E4C7-B447022C5D33}"/>
              </a:ext>
            </a:extLst>
          </p:cNvPr>
          <p:cNvSpPr txBox="1"/>
          <p:nvPr/>
        </p:nvSpPr>
        <p:spPr>
          <a:xfrm>
            <a:off x="10288868" y="984733"/>
            <a:ext cx="24331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/>
              <a:t>Each</a:t>
            </a:r>
            <a:endParaRPr lang="pt-PT" sz="2000"/>
          </a:p>
          <a:p>
            <a:r>
              <a:rPr lang="pt-PT" sz="2000" err="1"/>
              <a:t>Vector</a:t>
            </a:r>
            <a:endParaRPr lang="pt-PT" sz="200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9DC8E3A-966C-1584-5687-E14228EF4EA1}"/>
              </a:ext>
            </a:extLst>
          </p:cNvPr>
          <p:cNvSpPr txBox="1"/>
          <p:nvPr/>
        </p:nvSpPr>
        <p:spPr>
          <a:xfrm>
            <a:off x="4944502" y="2746434"/>
            <a:ext cx="19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LBP + FOF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D5CC0889-ADDF-CA7F-CAD2-331F12F65AC4}"/>
              </a:ext>
            </a:extLst>
          </p:cNvPr>
          <p:cNvSpPr/>
          <p:nvPr/>
        </p:nvSpPr>
        <p:spPr>
          <a:xfrm rot="10800000" flipV="1">
            <a:off x="4944503" y="3742235"/>
            <a:ext cx="1992608" cy="294036"/>
          </a:xfrm>
          <a:prstGeom prst="rightArrow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7A7255-BD01-BD53-6269-EEE5C56340F3}"/>
              </a:ext>
            </a:extLst>
          </p:cNvPr>
          <p:cNvSpPr txBox="1"/>
          <p:nvPr/>
        </p:nvSpPr>
        <p:spPr>
          <a:xfrm>
            <a:off x="4944502" y="3968844"/>
            <a:ext cx="19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261001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524AC-B3C9-BE95-7813-66CDCA42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B1E4158-8574-0872-9265-CF1FF52E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86B2B11-3FAE-6281-DC2C-80D3465E7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03730"/>
              </p:ext>
            </p:extLst>
          </p:nvPr>
        </p:nvGraphicFramePr>
        <p:xfrm>
          <a:off x="1347537" y="2404086"/>
          <a:ext cx="9496926" cy="222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888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502435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769609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978805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997189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err="1"/>
                        <a:t>Baseline</a:t>
                      </a:r>
                      <a:endParaRPr lang="pt-PT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±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0.05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0.77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 + LBP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0.83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0.84 ± 0.01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0.83 ± 0.03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0.02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 + Shape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0.84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0.84 ± 0.03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0.86 ± 0.07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0.78 ± 0.02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 + Shape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0.84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0.85 ± 0.02</a:t>
                      </a:r>
                      <a:endParaRPr lang="pt-P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0.85 ± 0.03</a:t>
                      </a:r>
                      <a:endParaRPr lang="pt-P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0.80 ± 0.02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/>
                        <a:t>FOF + LBP + Shape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</a:t>
                      </a: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</a:t>
                      </a: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0.89 </a:t>
                      </a: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0.04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523302E-E52A-EDE9-22A2-3F547949F0BB}"/>
              </a:ext>
            </a:extLst>
          </p:cNvPr>
          <p:cNvSpPr txBox="1"/>
          <p:nvPr/>
        </p:nvSpPr>
        <p:spPr>
          <a:xfrm>
            <a:off x="0" y="607689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MULTI-FEATURE FUSION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9E3898-76B9-CDB3-4881-CD7EA3DD6D1B}"/>
              </a:ext>
            </a:extLst>
          </p:cNvPr>
          <p:cNvSpPr txBox="1"/>
          <p:nvPr/>
        </p:nvSpPr>
        <p:spPr>
          <a:xfrm>
            <a:off x="1347537" y="4775395"/>
            <a:ext cx="94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6: Comparative Performance of ResNet-18 Backbone with Fused Features.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480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9EE91-2B57-DACA-ED0B-1FFBE47F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269AC3B-A99B-4741-EB06-72C79074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33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BF68EE-2571-6BFE-5473-ED58D39521AE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EXPERIMENTAL PROCEDURE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5F5095-C262-CF73-E032-51491B4191E7}"/>
              </a:ext>
            </a:extLst>
          </p:cNvPr>
          <p:cNvSpPr txBox="1"/>
          <p:nvPr/>
        </p:nvSpPr>
        <p:spPr>
          <a:xfrm>
            <a:off x="1886504" y="3843699"/>
            <a:ext cx="19560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Baseline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 b="1">
              <a:solidFill>
                <a:srgbClr val="0091BE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6888E3-51CA-B09D-E6E9-1F953E947A07}"/>
              </a:ext>
            </a:extLst>
          </p:cNvPr>
          <p:cNvSpPr txBox="1"/>
          <p:nvPr/>
        </p:nvSpPr>
        <p:spPr>
          <a:xfrm>
            <a:off x="194341" y="2781615"/>
            <a:ext cx="21333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Preprocessing</a:t>
            </a:r>
            <a:r>
              <a:rPr lang="pt-PT"/>
              <a:t> &amp; Data </a:t>
            </a:r>
            <a:r>
              <a:rPr lang="pt-PT" err="1"/>
              <a:t>Preparation</a:t>
            </a:r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0AA4D80-EF46-F3FE-AF7C-EBC1B11E1414}"/>
              </a:ext>
            </a:extLst>
          </p:cNvPr>
          <p:cNvSpPr/>
          <p:nvPr/>
        </p:nvSpPr>
        <p:spPr>
          <a:xfrm>
            <a:off x="-44824" y="3588654"/>
            <a:ext cx="12283087" cy="82807"/>
          </a:xfrm>
          <a:prstGeom prst="rect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5ABA06-3533-18B7-F311-205F9ECC9A5C}"/>
              </a:ext>
            </a:extLst>
          </p:cNvPr>
          <p:cNvSpPr/>
          <p:nvPr/>
        </p:nvSpPr>
        <p:spPr>
          <a:xfrm>
            <a:off x="1065683" y="3432016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b="1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D19446-DDF4-9697-3DD3-6BCE6065AA37}"/>
              </a:ext>
            </a:extLst>
          </p:cNvPr>
          <p:cNvSpPr/>
          <p:nvPr/>
        </p:nvSpPr>
        <p:spPr>
          <a:xfrm>
            <a:off x="42817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69E65E-2D42-90A6-22E6-D4F33EF1007B}"/>
              </a:ext>
            </a:extLst>
          </p:cNvPr>
          <p:cNvSpPr/>
          <p:nvPr/>
        </p:nvSpPr>
        <p:spPr>
          <a:xfrm>
            <a:off x="75202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AF25B5-D78C-ED70-B1F3-B2CEC2804321}"/>
              </a:ext>
            </a:extLst>
          </p:cNvPr>
          <p:cNvSpPr/>
          <p:nvPr/>
        </p:nvSpPr>
        <p:spPr>
          <a:xfrm>
            <a:off x="10613093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951154-FE99-2311-65B2-1C1747C0EB31}"/>
              </a:ext>
            </a:extLst>
          </p:cNvPr>
          <p:cNvSpPr/>
          <p:nvPr/>
        </p:nvSpPr>
        <p:spPr>
          <a:xfrm>
            <a:off x="26569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2CC870-C187-B384-CAD7-B766A91AA470}"/>
              </a:ext>
            </a:extLst>
          </p:cNvPr>
          <p:cNvSpPr/>
          <p:nvPr/>
        </p:nvSpPr>
        <p:spPr>
          <a:xfrm>
            <a:off x="58954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2629BE-BC98-F41C-8E4A-4D030D7765D1}"/>
              </a:ext>
            </a:extLst>
          </p:cNvPr>
          <p:cNvSpPr/>
          <p:nvPr/>
        </p:nvSpPr>
        <p:spPr>
          <a:xfrm>
            <a:off x="9122711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FDEAA5-9E91-F4DF-784E-71E1FB5B1B20}"/>
              </a:ext>
            </a:extLst>
          </p:cNvPr>
          <p:cNvSpPr txBox="1"/>
          <p:nvPr/>
        </p:nvSpPr>
        <p:spPr>
          <a:xfrm>
            <a:off x="5270606" y="3846175"/>
            <a:ext cx="16290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Feature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69D2CF-13AD-6E96-A120-91CB17CE6978}"/>
              </a:ext>
            </a:extLst>
          </p:cNvPr>
          <p:cNvSpPr txBox="1"/>
          <p:nvPr/>
        </p:nvSpPr>
        <p:spPr>
          <a:xfrm>
            <a:off x="6716165" y="2781616"/>
            <a:ext cx="19988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Multi-Feature</a:t>
            </a:r>
            <a:r>
              <a:rPr lang="pt-PT"/>
              <a:t> </a:t>
            </a:r>
            <a:r>
              <a:rPr lang="pt-PT" err="1"/>
              <a:t>Fusion</a:t>
            </a:r>
            <a:endParaRPr lang="pt-PT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90C30462-4A86-189C-0E4E-1D06D73572A2}"/>
              </a:ext>
            </a:extLst>
          </p:cNvPr>
          <p:cNvSpPr/>
          <p:nvPr/>
        </p:nvSpPr>
        <p:spPr>
          <a:xfrm rot="10800000">
            <a:off x="9262924" y="3787305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6A6D14-F3A3-0805-2CD2-8595A25E5D4E}"/>
              </a:ext>
            </a:extLst>
          </p:cNvPr>
          <p:cNvSpPr txBox="1"/>
          <p:nvPr/>
        </p:nvSpPr>
        <p:spPr>
          <a:xfrm>
            <a:off x="5741253" y="4473703"/>
            <a:ext cx="6447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800" dirty="0" err="1"/>
              <a:t>Dataset</a:t>
            </a:r>
            <a:r>
              <a:rPr lang="pt-PT" sz="2800" dirty="0"/>
              <a:t> </a:t>
            </a:r>
            <a:r>
              <a:rPr lang="pt-PT" sz="2800" dirty="0" err="1"/>
              <a:t>Ablation</a:t>
            </a:r>
            <a:endParaRPr lang="pt-PT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10C508-3B08-0B5F-7AB7-B287CF130BBA}"/>
              </a:ext>
            </a:extLst>
          </p:cNvPr>
          <p:cNvSpPr txBox="1"/>
          <p:nvPr/>
        </p:nvSpPr>
        <p:spPr>
          <a:xfrm>
            <a:off x="3402734" y="2836150"/>
            <a:ext cx="214450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/>
              <a:t>Single</a:t>
            </a:r>
          </a:p>
          <a:p>
            <a:pPr algn="ctr"/>
            <a:r>
              <a:rPr lang="pt-PT" err="1"/>
              <a:t>Fusion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361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E726105-2575-4FCF-553D-46C03B55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34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60BEFF-DF57-C9A0-BCB6-97A1BCE1E7C4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79FE742-2203-DDE1-B9EB-AD8EE805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69108"/>
              </p:ext>
            </p:extLst>
          </p:nvPr>
        </p:nvGraphicFramePr>
        <p:xfrm>
          <a:off x="1292440" y="2222583"/>
          <a:ext cx="9621675" cy="241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35">
                  <a:extLst>
                    <a:ext uri="{9D8B030D-6E8A-4147-A177-3AD203B41FA5}">
                      <a16:colId xmlns:a16="http://schemas.microsoft.com/office/drawing/2014/main" val="3875695779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3112133141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2579761167"/>
                    </a:ext>
                  </a:extLst>
                </a:gridCol>
                <a:gridCol w="1488929">
                  <a:extLst>
                    <a:ext uri="{9D8B030D-6E8A-4147-A177-3AD203B41FA5}">
                      <a16:colId xmlns:a16="http://schemas.microsoft.com/office/drawing/2014/main" val="2218509006"/>
                    </a:ext>
                  </a:extLst>
                </a:gridCol>
                <a:gridCol w="2359741">
                  <a:extLst>
                    <a:ext uri="{9D8B030D-6E8A-4147-A177-3AD203B41FA5}">
                      <a16:colId xmlns:a16="http://schemas.microsoft.com/office/drawing/2014/main" val="1188888860"/>
                    </a:ext>
                  </a:extLst>
                </a:gridCol>
              </a:tblGrid>
              <a:tr h="402139">
                <a:tc>
                  <a:txBody>
                    <a:bodyPr/>
                    <a:lstStyle/>
                    <a:p>
                      <a:r>
                        <a:rPr lang="pt-PT"/>
                        <a:t>Set Name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 Shape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56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26127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 Scores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&lt; 2 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∪ 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&gt; 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93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Scores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≤ LNM ≤ 4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39961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Resolution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16995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2.5D Multi-Plane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2.5D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4935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D08D6A1-DC3F-0AA1-A4E4-094E7EFDCAF6}"/>
              </a:ext>
            </a:extLst>
          </p:cNvPr>
          <p:cNvSpPr txBox="1"/>
          <p:nvPr/>
        </p:nvSpPr>
        <p:spPr>
          <a:xfrm>
            <a:off x="1292440" y="4787817"/>
            <a:ext cx="96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7: Summary of LIDC-IDRI Dataset Variants Used in Experiments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984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042A8-C611-AF10-B8B3-14B5B846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1B4BF22-1DE7-C714-C731-51414D70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35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B99B9D-B7C0-DD27-DE34-1723F22AFCF4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E3F8A1D-9B19-99BC-1F7D-6AFD4BD66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05764"/>
              </p:ext>
            </p:extLst>
          </p:nvPr>
        </p:nvGraphicFramePr>
        <p:xfrm>
          <a:off x="1292440" y="2222583"/>
          <a:ext cx="9621675" cy="241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35">
                  <a:extLst>
                    <a:ext uri="{9D8B030D-6E8A-4147-A177-3AD203B41FA5}">
                      <a16:colId xmlns:a16="http://schemas.microsoft.com/office/drawing/2014/main" val="3875695779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3112133141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2579761167"/>
                    </a:ext>
                  </a:extLst>
                </a:gridCol>
                <a:gridCol w="1488929">
                  <a:extLst>
                    <a:ext uri="{9D8B030D-6E8A-4147-A177-3AD203B41FA5}">
                      <a16:colId xmlns:a16="http://schemas.microsoft.com/office/drawing/2014/main" val="2218509006"/>
                    </a:ext>
                  </a:extLst>
                </a:gridCol>
                <a:gridCol w="2359741">
                  <a:extLst>
                    <a:ext uri="{9D8B030D-6E8A-4147-A177-3AD203B41FA5}">
                      <a16:colId xmlns:a16="http://schemas.microsoft.com/office/drawing/2014/main" val="1188888860"/>
                    </a:ext>
                  </a:extLst>
                </a:gridCol>
              </a:tblGrid>
              <a:tr h="402139">
                <a:tc>
                  <a:txBody>
                    <a:bodyPr/>
                    <a:lstStyle/>
                    <a:p>
                      <a:r>
                        <a:rPr lang="pt-PT"/>
                        <a:t>Set </a:t>
                      </a:r>
                      <a:r>
                        <a:rPr lang="pt-PT" err="1"/>
                        <a:t>Name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Shape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56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26127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 Scores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&lt; 2 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∪ 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&gt; 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93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Scores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≤ LNM ≤ 4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39961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Resolution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16995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2.5D </a:t>
                      </a:r>
                      <a:r>
                        <a:rPr lang="pt-PT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Multi-Plane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2.5D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4935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A2FC311-375E-9441-7522-0B20397385FF}"/>
              </a:ext>
            </a:extLst>
          </p:cNvPr>
          <p:cNvSpPr/>
          <p:nvPr/>
        </p:nvSpPr>
        <p:spPr>
          <a:xfrm>
            <a:off x="1292440" y="3025141"/>
            <a:ext cx="9607120" cy="4038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CED106-61AD-E5E0-132A-D2DEC6B856EF}"/>
              </a:ext>
            </a:extLst>
          </p:cNvPr>
          <p:cNvSpPr txBox="1"/>
          <p:nvPr/>
        </p:nvSpPr>
        <p:spPr>
          <a:xfrm>
            <a:off x="1292440" y="4787817"/>
            <a:ext cx="96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7: Summary of LIDC-IDRI Dataset Variants Used in Experiments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4753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B37B-D508-E9CF-E329-517299B59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2F5E303-FAE4-652D-EFC2-C890F7C7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CF878F-95A3-FF57-695B-62512F70722D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FCF39B-D5E2-803C-4B59-82910974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009"/>
              </p:ext>
            </p:extLst>
          </p:nvPr>
        </p:nvGraphicFramePr>
        <p:xfrm>
          <a:off x="1292440" y="2222583"/>
          <a:ext cx="9621675" cy="241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35">
                  <a:extLst>
                    <a:ext uri="{9D8B030D-6E8A-4147-A177-3AD203B41FA5}">
                      <a16:colId xmlns:a16="http://schemas.microsoft.com/office/drawing/2014/main" val="3875695779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3112133141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2579761167"/>
                    </a:ext>
                  </a:extLst>
                </a:gridCol>
                <a:gridCol w="1488929">
                  <a:extLst>
                    <a:ext uri="{9D8B030D-6E8A-4147-A177-3AD203B41FA5}">
                      <a16:colId xmlns:a16="http://schemas.microsoft.com/office/drawing/2014/main" val="2218509006"/>
                    </a:ext>
                  </a:extLst>
                </a:gridCol>
                <a:gridCol w="2359741">
                  <a:extLst>
                    <a:ext uri="{9D8B030D-6E8A-4147-A177-3AD203B41FA5}">
                      <a16:colId xmlns:a16="http://schemas.microsoft.com/office/drawing/2014/main" val="1188888860"/>
                    </a:ext>
                  </a:extLst>
                </a:gridCol>
              </a:tblGrid>
              <a:tr h="402139">
                <a:tc>
                  <a:txBody>
                    <a:bodyPr/>
                    <a:lstStyle/>
                    <a:p>
                      <a:r>
                        <a:rPr lang="pt-PT"/>
                        <a:t>Set </a:t>
                      </a:r>
                      <a:r>
                        <a:rPr lang="pt-PT" err="1"/>
                        <a:t>Name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Shape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56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26127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 Scores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&lt; 2 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∪ 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&gt; 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93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Scores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≤ LNM ≤ 4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39961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Resolution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16995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2.5D </a:t>
                      </a:r>
                      <a:r>
                        <a:rPr lang="pt-PT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Multi-Plane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2.5D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4935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B8ABDC4-C45C-0480-C9E9-FEE5B2EE13FA}"/>
              </a:ext>
            </a:extLst>
          </p:cNvPr>
          <p:cNvSpPr/>
          <p:nvPr/>
        </p:nvSpPr>
        <p:spPr>
          <a:xfrm>
            <a:off x="1292440" y="3429001"/>
            <a:ext cx="9607120" cy="4038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FC9C30-6FA0-1807-1FE6-0DBBF08A6CA8}"/>
              </a:ext>
            </a:extLst>
          </p:cNvPr>
          <p:cNvSpPr txBox="1"/>
          <p:nvPr/>
        </p:nvSpPr>
        <p:spPr>
          <a:xfrm>
            <a:off x="1292440" y="4787817"/>
            <a:ext cx="96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7: Summary of LIDC-IDRI Dataset Variants Used in Experiments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1780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B39C-2224-7849-CA4B-98B0DD66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76FA2BE-1F3D-CCF6-5F9E-1D1554C6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E579C7-2FB9-99E4-C1EF-08A29B0CFE54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4F3F924-38C4-1A3F-2F8A-0DA81E22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02784"/>
              </p:ext>
            </p:extLst>
          </p:nvPr>
        </p:nvGraphicFramePr>
        <p:xfrm>
          <a:off x="1292440" y="2222583"/>
          <a:ext cx="9621675" cy="241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35">
                  <a:extLst>
                    <a:ext uri="{9D8B030D-6E8A-4147-A177-3AD203B41FA5}">
                      <a16:colId xmlns:a16="http://schemas.microsoft.com/office/drawing/2014/main" val="3875695779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3112133141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2579761167"/>
                    </a:ext>
                  </a:extLst>
                </a:gridCol>
                <a:gridCol w="1488929">
                  <a:extLst>
                    <a:ext uri="{9D8B030D-6E8A-4147-A177-3AD203B41FA5}">
                      <a16:colId xmlns:a16="http://schemas.microsoft.com/office/drawing/2014/main" val="2218509006"/>
                    </a:ext>
                  </a:extLst>
                </a:gridCol>
                <a:gridCol w="2359741">
                  <a:extLst>
                    <a:ext uri="{9D8B030D-6E8A-4147-A177-3AD203B41FA5}">
                      <a16:colId xmlns:a16="http://schemas.microsoft.com/office/drawing/2014/main" val="1188888860"/>
                    </a:ext>
                  </a:extLst>
                </a:gridCol>
              </a:tblGrid>
              <a:tr h="402139">
                <a:tc>
                  <a:txBody>
                    <a:bodyPr/>
                    <a:lstStyle/>
                    <a:p>
                      <a:r>
                        <a:rPr lang="pt-PT" dirty="0"/>
                        <a:t>Set </a:t>
                      </a:r>
                      <a:r>
                        <a:rPr lang="pt-PT" dirty="0" err="1"/>
                        <a:t>Name</a:t>
                      </a:r>
                      <a:endParaRPr lang="pt-PT" dirty="0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Shape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56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26127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 Scores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&lt; 2 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∪ 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&gt; 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93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Scores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≤ LNM ≤ 4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39961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Resolution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16995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2.5D </a:t>
                      </a:r>
                      <a:r>
                        <a:rPr lang="pt-PT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Multi-Plane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2.5D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4935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F144B1D-6E6E-4134-9B12-0702E5B3BCA6}"/>
              </a:ext>
            </a:extLst>
          </p:cNvPr>
          <p:cNvSpPr/>
          <p:nvPr/>
        </p:nvSpPr>
        <p:spPr>
          <a:xfrm>
            <a:off x="1292440" y="3832861"/>
            <a:ext cx="9607120" cy="4038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070ED-395B-E772-7762-26B0DCE20015}"/>
              </a:ext>
            </a:extLst>
          </p:cNvPr>
          <p:cNvSpPr txBox="1"/>
          <p:nvPr/>
        </p:nvSpPr>
        <p:spPr>
          <a:xfrm>
            <a:off x="1292440" y="4787817"/>
            <a:ext cx="96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7: Summary of LIDC-IDRI Dataset Variants Used in Experiments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1512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6F53-300B-CE0C-5BDE-E36494D3B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CAE782C-AD5E-1AF4-596C-BE93B3352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43026"/>
              </p:ext>
            </p:extLst>
          </p:nvPr>
        </p:nvGraphicFramePr>
        <p:xfrm>
          <a:off x="1292440" y="2222583"/>
          <a:ext cx="9621675" cy="241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35">
                  <a:extLst>
                    <a:ext uri="{9D8B030D-6E8A-4147-A177-3AD203B41FA5}">
                      <a16:colId xmlns:a16="http://schemas.microsoft.com/office/drawing/2014/main" val="3875695779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3112133141"/>
                    </a:ext>
                  </a:extLst>
                </a:gridCol>
                <a:gridCol w="1924335">
                  <a:extLst>
                    <a:ext uri="{9D8B030D-6E8A-4147-A177-3AD203B41FA5}">
                      <a16:colId xmlns:a16="http://schemas.microsoft.com/office/drawing/2014/main" val="2579761167"/>
                    </a:ext>
                  </a:extLst>
                </a:gridCol>
                <a:gridCol w="1488929">
                  <a:extLst>
                    <a:ext uri="{9D8B030D-6E8A-4147-A177-3AD203B41FA5}">
                      <a16:colId xmlns:a16="http://schemas.microsoft.com/office/drawing/2014/main" val="2218509006"/>
                    </a:ext>
                  </a:extLst>
                </a:gridCol>
                <a:gridCol w="2359741">
                  <a:extLst>
                    <a:ext uri="{9D8B030D-6E8A-4147-A177-3AD203B41FA5}">
                      <a16:colId xmlns:a16="http://schemas.microsoft.com/office/drawing/2014/main" val="1188888860"/>
                    </a:ext>
                  </a:extLst>
                </a:gridCol>
              </a:tblGrid>
              <a:tr h="402139">
                <a:tc>
                  <a:txBody>
                    <a:bodyPr/>
                    <a:lstStyle/>
                    <a:p>
                      <a:r>
                        <a:rPr lang="pt-PT" dirty="0"/>
                        <a:t>Set </a:t>
                      </a:r>
                      <a:r>
                        <a:rPr lang="pt-PT" dirty="0" err="1"/>
                        <a:t>Name</a:t>
                      </a:r>
                      <a:endParaRPr lang="pt-PT" dirty="0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Shape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pt-PT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56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26127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 Scores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&lt; 2 </a:t>
                      </a:r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∪ 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LNM &gt; 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9379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Scores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≤ LNM ≤ 4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39961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Resolution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16995"/>
                  </a:ext>
                </a:extLst>
              </a:tr>
              <a:tr h="402139">
                <a:tc>
                  <a:txBody>
                    <a:bodyPr/>
                    <a:lstStyle/>
                    <a:p>
                      <a:r>
                        <a:rPr lang="pt-P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2.5D </a:t>
                      </a:r>
                      <a:r>
                        <a:rPr lang="pt-PT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Multi-Plane</a:t>
                      </a:r>
                      <a:endParaRPr lang="pt-PT"/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2.5D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32x32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49357"/>
                  </a:ext>
                </a:extLst>
              </a:tr>
            </a:tbl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01AAE74-B567-AB8C-4396-36A7B85F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38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B82368-659B-FB9E-05AE-9F6AF0A29D0C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0BFCB-0234-3770-0DB2-8E328CC5B67A}"/>
              </a:ext>
            </a:extLst>
          </p:cNvPr>
          <p:cNvSpPr/>
          <p:nvPr/>
        </p:nvSpPr>
        <p:spPr>
          <a:xfrm>
            <a:off x="1292440" y="4236721"/>
            <a:ext cx="9607120" cy="4038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717184-5EE9-6322-63B0-8A955714DAD7}"/>
              </a:ext>
            </a:extLst>
          </p:cNvPr>
          <p:cNvSpPr txBox="1"/>
          <p:nvPr/>
        </p:nvSpPr>
        <p:spPr>
          <a:xfrm>
            <a:off x="1292440" y="4787817"/>
            <a:ext cx="96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7: Summary of LIDC-IDRI Dataset Variants Used in Experiments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595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620D-FDD0-F1AD-B6E3-A7D1C85B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7006296-17CB-88F8-3D15-BB252EE4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39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C29784-DDD5-50D1-A16D-645EF4CE1458}"/>
              </a:ext>
            </a:extLst>
          </p:cNvPr>
          <p:cNvSpPr txBox="1"/>
          <p:nvPr/>
        </p:nvSpPr>
        <p:spPr>
          <a:xfrm>
            <a:off x="0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4D6C9BE-A8BD-B522-26BB-8AF118DFD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72162"/>
              </p:ext>
            </p:extLst>
          </p:nvPr>
        </p:nvGraphicFramePr>
        <p:xfrm>
          <a:off x="1029763" y="1387439"/>
          <a:ext cx="101468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1269519106"/>
                    </a:ext>
                  </a:extLst>
                </a:gridCol>
                <a:gridCol w="1533831">
                  <a:extLst>
                    <a:ext uri="{9D8B030D-6E8A-4147-A177-3AD203B41FA5}">
                      <a16:colId xmlns:a16="http://schemas.microsoft.com/office/drawing/2014/main" val="3074399093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241809685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797750926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322662598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89417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pt-PT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Model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AUC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Accuracy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Precision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Sensitivity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62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Baseline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0.04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67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Fusion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0.89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885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 Scores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0.97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0.97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0.97 ± 0.03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0.97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94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Fusion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0.98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0.98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0.99 ± 0.02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0.97 ± 0.00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764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Scores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0.76 ± 0.04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0.76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0.72 ± 0.07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0.73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957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Fusion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0.80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0.73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854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pt-PT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0.03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053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Fusion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0.85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0.85 ± 0.02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98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2.5D </a:t>
                      </a:r>
                      <a:r>
                        <a:rPr lang="pt-PT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Multi-Plane</a:t>
                      </a:r>
                      <a:endParaRPr lang="pt-PT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9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Fusion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0.80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2211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7CE58D6B-ADF1-F3EA-0DF2-622035EC2424}"/>
              </a:ext>
            </a:extLst>
          </p:cNvPr>
          <p:cNvSpPr txBox="1"/>
          <p:nvPr/>
        </p:nvSpPr>
        <p:spPr>
          <a:xfrm>
            <a:off x="1029763" y="5619079"/>
            <a:ext cx="1014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8: Comparison of ResNet-18 vs. Fused ResNet-18 Across Subsets of Data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196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BEBB6BB-147F-77D1-52EC-94AAED60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7E5FD2-40EF-0FFF-FA81-0DD1B47C0D5D}"/>
              </a:ext>
            </a:extLst>
          </p:cNvPr>
          <p:cNvSpPr txBox="1"/>
          <p:nvPr/>
        </p:nvSpPr>
        <p:spPr>
          <a:xfrm>
            <a:off x="71" y="1507339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HYPOTHESIS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5B888-E90C-E211-DCEE-988A29D6B432}"/>
              </a:ext>
            </a:extLst>
          </p:cNvPr>
          <p:cNvSpPr txBox="1"/>
          <p:nvPr/>
        </p:nvSpPr>
        <p:spPr>
          <a:xfrm>
            <a:off x="1252051" y="2784776"/>
            <a:ext cx="967327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dirty="0" err="1">
                <a:ea typeface="+mn-lt"/>
                <a:cs typeface="+mn-lt"/>
              </a:rPr>
              <a:t>Information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fusion-based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model</a:t>
            </a:r>
            <a:r>
              <a:rPr lang="pt-PT" sz="2800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approaches</a:t>
            </a:r>
            <a:r>
              <a:rPr lang="pt-PT" sz="2800" dirty="0">
                <a:ea typeface="+mn-lt"/>
                <a:cs typeface="+mn-lt"/>
              </a:rPr>
              <a:t>, </a:t>
            </a:r>
            <a:r>
              <a:rPr lang="pt-PT" sz="2800" dirty="0" err="1">
                <a:ea typeface="+mn-lt"/>
                <a:cs typeface="+mn-lt"/>
              </a:rPr>
              <a:t>with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shallow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and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deep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features</a:t>
            </a:r>
            <a:r>
              <a:rPr lang="pt-PT" sz="2800" dirty="0">
                <a:ea typeface="+mn-lt"/>
                <a:cs typeface="+mn-lt"/>
              </a:rPr>
              <a:t>, </a:t>
            </a:r>
            <a:r>
              <a:rPr lang="pt-PT" sz="2800" dirty="0" err="1">
                <a:ea typeface="+mn-lt"/>
                <a:cs typeface="+mn-lt"/>
              </a:rPr>
              <a:t>will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result</a:t>
            </a:r>
            <a:r>
              <a:rPr lang="pt-PT" sz="2800" dirty="0">
                <a:ea typeface="+mn-lt"/>
                <a:cs typeface="+mn-lt"/>
              </a:rPr>
              <a:t> in a 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more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accurate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and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reliable</a:t>
            </a:r>
            <a:r>
              <a:rPr lang="pt-PT" sz="2800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model</a:t>
            </a:r>
            <a:r>
              <a:rPr lang="pt-PT" sz="2800" dirty="0">
                <a:ea typeface="+mn-lt"/>
                <a:cs typeface="+mn-lt"/>
              </a:rPr>
              <a:t> for </a:t>
            </a:r>
            <a:r>
              <a:rPr lang="pt-PT" sz="2800" dirty="0" err="1">
                <a:ea typeface="+mn-lt"/>
                <a:cs typeface="+mn-lt"/>
              </a:rPr>
              <a:t>lung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cancer</a:t>
            </a:r>
            <a:r>
              <a:rPr lang="pt-PT" sz="28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800" b="1" dirty="0" err="1">
                <a:latin typeface="Grandview" panose="020B0502040204020203" pitchFamily="34" charset="0"/>
                <a:ea typeface="+mn-lt"/>
                <a:cs typeface="+mn-lt"/>
              </a:rPr>
              <a:t>characterization</a:t>
            </a:r>
            <a:r>
              <a:rPr lang="pt-PT" sz="2800" dirty="0">
                <a:ea typeface="+mn-lt"/>
                <a:cs typeface="+mn-lt"/>
              </a:rPr>
              <a:t>, </a:t>
            </a:r>
            <a:r>
              <a:rPr lang="pt-PT" sz="2800" dirty="0" err="1">
                <a:ea typeface="+mn-lt"/>
                <a:cs typeface="+mn-lt"/>
              </a:rPr>
              <a:t>making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it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better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suited</a:t>
            </a:r>
            <a:r>
              <a:rPr lang="pt-PT" sz="2800" dirty="0">
                <a:ea typeface="+mn-lt"/>
                <a:cs typeface="+mn-lt"/>
              </a:rPr>
              <a:t> for </a:t>
            </a:r>
            <a:r>
              <a:rPr lang="pt-PT" sz="2800" dirty="0" err="1">
                <a:ea typeface="+mn-lt"/>
                <a:cs typeface="+mn-lt"/>
              </a:rPr>
              <a:t>early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detection</a:t>
            </a:r>
            <a:r>
              <a:rPr lang="pt-PT" sz="2800" dirty="0">
                <a:ea typeface="+mn-lt"/>
                <a:cs typeface="+mn-lt"/>
              </a:rPr>
              <a:t> </a:t>
            </a:r>
            <a:r>
              <a:rPr lang="pt-PT" sz="2800" dirty="0" err="1">
                <a:ea typeface="+mn-lt"/>
                <a:cs typeface="+mn-lt"/>
              </a:rPr>
              <a:t>and</a:t>
            </a:r>
            <a:r>
              <a:rPr lang="pt-PT" sz="2800" dirty="0">
                <a:ea typeface="+mn-lt"/>
                <a:cs typeface="+mn-lt"/>
              </a:rPr>
              <a:t> precise </a:t>
            </a:r>
            <a:r>
              <a:rPr lang="pt-PT" sz="2800" dirty="0" err="1">
                <a:ea typeface="+mn-lt"/>
                <a:cs typeface="+mn-lt"/>
              </a:rPr>
              <a:t>diagnosis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70406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4E3F-4617-D959-AA8D-F97E3B7D0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B8F5F32-46E9-F30E-2CF2-E59D4513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40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45640C-1382-2501-478F-64955312CC2D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EXPERIMENTAL PROCEDURE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825D88-0369-E771-449C-2C7A74CC91F3}"/>
              </a:ext>
            </a:extLst>
          </p:cNvPr>
          <p:cNvSpPr txBox="1"/>
          <p:nvPr/>
        </p:nvSpPr>
        <p:spPr>
          <a:xfrm>
            <a:off x="1886504" y="3843699"/>
            <a:ext cx="19560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Baseline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 b="1">
              <a:solidFill>
                <a:srgbClr val="0091BE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F85CF3-F08E-E3F0-D12E-56A503DF7926}"/>
              </a:ext>
            </a:extLst>
          </p:cNvPr>
          <p:cNvSpPr txBox="1"/>
          <p:nvPr/>
        </p:nvSpPr>
        <p:spPr>
          <a:xfrm>
            <a:off x="194341" y="2781615"/>
            <a:ext cx="21333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Preprocessing</a:t>
            </a:r>
            <a:r>
              <a:rPr lang="pt-PT"/>
              <a:t> &amp; Data </a:t>
            </a:r>
            <a:r>
              <a:rPr lang="pt-PT" err="1"/>
              <a:t>Preparation</a:t>
            </a:r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ECCF9EE-BA4C-2CAE-77B7-B4844B2B98F4}"/>
              </a:ext>
            </a:extLst>
          </p:cNvPr>
          <p:cNvSpPr/>
          <p:nvPr/>
        </p:nvSpPr>
        <p:spPr>
          <a:xfrm>
            <a:off x="-44824" y="3588654"/>
            <a:ext cx="12283087" cy="82807"/>
          </a:xfrm>
          <a:prstGeom prst="rect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BE1119-C2AF-5700-867D-BA2AF9258BBA}"/>
              </a:ext>
            </a:extLst>
          </p:cNvPr>
          <p:cNvSpPr/>
          <p:nvPr/>
        </p:nvSpPr>
        <p:spPr>
          <a:xfrm>
            <a:off x="1065683" y="3432016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b="1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524D7A-0A9C-DB64-25D2-E22E401078F9}"/>
              </a:ext>
            </a:extLst>
          </p:cNvPr>
          <p:cNvSpPr/>
          <p:nvPr/>
        </p:nvSpPr>
        <p:spPr>
          <a:xfrm>
            <a:off x="42817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C4B2EE-8764-17E9-328B-1B145AD60641}"/>
              </a:ext>
            </a:extLst>
          </p:cNvPr>
          <p:cNvSpPr/>
          <p:nvPr/>
        </p:nvSpPr>
        <p:spPr>
          <a:xfrm>
            <a:off x="75202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EFBACE-09BE-72C7-3585-69C6BA0F9ADE}"/>
              </a:ext>
            </a:extLst>
          </p:cNvPr>
          <p:cNvSpPr/>
          <p:nvPr/>
        </p:nvSpPr>
        <p:spPr>
          <a:xfrm>
            <a:off x="10613093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12ECC8-5D09-5C26-5B92-8A9C1FBF01ED}"/>
              </a:ext>
            </a:extLst>
          </p:cNvPr>
          <p:cNvSpPr/>
          <p:nvPr/>
        </p:nvSpPr>
        <p:spPr>
          <a:xfrm>
            <a:off x="26569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26C67-4E08-F049-8048-38C71C71DC82}"/>
              </a:ext>
            </a:extLst>
          </p:cNvPr>
          <p:cNvSpPr/>
          <p:nvPr/>
        </p:nvSpPr>
        <p:spPr>
          <a:xfrm>
            <a:off x="58954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0D4229-481A-1A0D-3555-8895ED4AC59D}"/>
              </a:ext>
            </a:extLst>
          </p:cNvPr>
          <p:cNvSpPr/>
          <p:nvPr/>
        </p:nvSpPr>
        <p:spPr>
          <a:xfrm>
            <a:off x="9122711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DFD75-4C64-D075-BA22-17D070615737}"/>
              </a:ext>
            </a:extLst>
          </p:cNvPr>
          <p:cNvSpPr txBox="1"/>
          <p:nvPr/>
        </p:nvSpPr>
        <p:spPr>
          <a:xfrm>
            <a:off x="5270606" y="3846175"/>
            <a:ext cx="16290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Feature</a:t>
            </a:r>
            <a:r>
              <a:rPr lang="pt-PT"/>
              <a:t> </a:t>
            </a:r>
            <a:r>
              <a:rPr lang="pt-PT" err="1"/>
              <a:t>Selection</a:t>
            </a:r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0B4732-3CDD-73E0-7A72-FF2FC0525475}"/>
              </a:ext>
            </a:extLst>
          </p:cNvPr>
          <p:cNvSpPr txBox="1"/>
          <p:nvPr/>
        </p:nvSpPr>
        <p:spPr>
          <a:xfrm>
            <a:off x="6716165" y="2781616"/>
            <a:ext cx="19988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Multi-Feature</a:t>
            </a:r>
            <a:r>
              <a:rPr lang="pt-PT"/>
              <a:t> </a:t>
            </a:r>
            <a:r>
              <a:rPr lang="pt-PT" err="1"/>
              <a:t>Fusion</a:t>
            </a:r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C2DACD-3A20-8DA4-1811-39AB25F41E3A}"/>
              </a:ext>
            </a:extLst>
          </p:cNvPr>
          <p:cNvSpPr txBox="1"/>
          <p:nvPr/>
        </p:nvSpPr>
        <p:spPr>
          <a:xfrm>
            <a:off x="8576341" y="3846173"/>
            <a:ext cx="14833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err="1"/>
              <a:t>Dataset</a:t>
            </a:r>
            <a:r>
              <a:rPr lang="pt-PT"/>
              <a:t> </a:t>
            </a:r>
            <a:r>
              <a:rPr lang="pt-PT" err="1"/>
              <a:t>Ablation</a:t>
            </a:r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176381-E12E-6060-41F4-3F387CC9A0C1}"/>
              </a:ext>
            </a:extLst>
          </p:cNvPr>
          <p:cNvSpPr txBox="1"/>
          <p:nvPr/>
        </p:nvSpPr>
        <p:spPr>
          <a:xfrm>
            <a:off x="7388517" y="2322173"/>
            <a:ext cx="6447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800" err="1"/>
              <a:t>Explainability</a:t>
            </a: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6F28C0DB-4299-D915-DD19-7AC1149E6862}"/>
              </a:ext>
            </a:extLst>
          </p:cNvPr>
          <p:cNvSpPr/>
          <p:nvPr/>
        </p:nvSpPr>
        <p:spPr>
          <a:xfrm>
            <a:off x="10742101" y="2924452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8912B-C9A7-0664-EF67-997FB237D26B}"/>
              </a:ext>
            </a:extLst>
          </p:cNvPr>
          <p:cNvSpPr txBox="1"/>
          <p:nvPr/>
        </p:nvSpPr>
        <p:spPr>
          <a:xfrm>
            <a:off x="3402734" y="2836150"/>
            <a:ext cx="214450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/>
              <a:t>Single</a:t>
            </a:r>
          </a:p>
          <a:p>
            <a:pPr algn="ctr"/>
            <a:r>
              <a:rPr lang="pt-PT" err="1"/>
              <a:t>Fusion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544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EFF2544-014B-2A3F-466F-F468415A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41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CD4790-9567-30C2-3003-2D364D4B1092}"/>
              </a:ext>
            </a:extLst>
          </p:cNvPr>
          <p:cNvSpPr txBox="1"/>
          <p:nvPr/>
        </p:nvSpPr>
        <p:spPr>
          <a:xfrm>
            <a:off x="71" y="366459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GRAD-CAM</a:t>
            </a:r>
          </a:p>
        </p:txBody>
      </p:sp>
      <p:sp>
        <p:nvSpPr>
          <p:cNvPr id="5" name="CaixaDeTexto 15">
            <a:extLst>
              <a:ext uri="{FF2B5EF4-FFF2-40B4-BE49-F238E27FC236}">
                <a16:creationId xmlns:a16="http://schemas.microsoft.com/office/drawing/2014/main" id="{4705C8F6-6B78-2499-F3AE-C5F238D622B3}"/>
              </a:ext>
            </a:extLst>
          </p:cNvPr>
          <p:cNvSpPr txBox="1"/>
          <p:nvPr/>
        </p:nvSpPr>
        <p:spPr>
          <a:xfrm>
            <a:off x="8070731" y="2781639"/>
            <a:ext cx="40382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 err="1"/>
              <a:t>Without</a:t>
            </a:r>
            <a:r>
              <a:rPr lang="pt-PT" sz="2000" b="1" dirty="0"/>
              <a:t> </a:t>
            </a:r>
            <a:r>
              <a:rPr lang="pt-PT" sz="2000" b="1" dirty="0" err="1"/>
              <a:t>fusion</a:t>
            </a:r>
            <a:r>
              <a:rPr lang="pt-PT" sz="2000" b="1" dirty="0"/>
              <a:t>:</a:t>
            </a:r>
          </a:p>
          <a:p>
            <a:pPr marL="342900" indent="-342900">
              <a:buFontTx/>
              <a:buChar char="-"/>
            </a:pPr>
            <a:r>
              <a:rPr lang="pt-PT" sz="2000" dirty="0" err="1"/>
              <a:t>Activation</a:t>
            </a:r>
            <a:r>
              <a:rPr lang="pt-PT" sz="2000" dirty="0"/>
              <a:t> </a:t>
            </a:r>
            <a:r>
              <a:rPr lang="pt-PT" sz="2000" dirty="0" err="1"/>
              <a:t>patterns</a:t>
            </a:r>
            <a:r>
              <a:rPr lang="pt-PT" sz="2000" dirty="0"/>
              <a:t> more </a:t>
            </a:r>
            <a:r>
              <a:rPr lang="pt-PT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difuse</a:t>
            </a:r>
            <a:endParaRPr lang="pt-PT" b="1" dirty="0">
              <a:solidFill>
                <a:srgbClr val="000000"/>
              </a:solidFill>
              <a:latin typeface="Grandview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/>
              <a:t>Captures more background </a:t>
            </a:r>
          </a:p>
        </p:txBody>
      </p:sp>
      <p:sp>
        <p:nvSpPr>
          <p:cNvPr id="6" name="CaixaDeTexto 16">
            <a:extLst>
              <a:ext uri="{FF2B5EF4-FFF2-40B4-BE49-F238E27FC236}">
                <a16:creationId xmlns:a16="http://schemas.microsoft.com/office/drawing/2014/main" id="{E8EAB30D-A3D0-E946-30F1-4F6EE6692377}"/>
              </a:ext>
            </a:extLst>
          </p:cNvPr>
          <p:cNvSpPr txBox="1"/>
          <p:nvPr/>
        </p:nvSpPr>
        <p:spPr>
          <a:xfrm>
            <a:off x="8070731" y="4058047"/>
            <a:ext cx="36071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 err="1"/>
              <a:t>With</a:t>
            </a:r>
            <a:r>
              <a:rPr lang="pt-PT" sz="2000" b="1" dirty="0"/>
              <a:t> </a:t>
            </a:r>
            <a:r>
              <a:rPr lang="pt-PT" sz="2000" b="1" dirty="0" err="1"/>
              <a:t>fusion</a:t>
            </a:r>
            <a:r>
              <a:rPr lang="pt-PT" sz="2000" b="1" dirty="0"/>
              <a:t>:</a:t>
            </a:r>
          </a:p>
          <a:p>
            <a:pPr marL="342900" indent="-342900">
              <a:buFontTx/>
              <a:buChar char="-"/>
            </a:pPr>
            <a:r>
              <a:rPr lang="pt-PT" sz="2000" dirty="0" err="1"/>
              <a:t>Activation</a:t>
            </a:r>
            <a:r>
              <a:rPr lang="pt-PT" sz="2000" dirty="0"/>
              <a:t> </a:t>
            </a:r>
            <a:r>
              <a:rPr lang="pt-PT" sz="2000" dirty="0" err="1"/>
              <a:t>patterns</a:t>
            </a:r>
            <a:r>
              <a:rPr lang="pt-PT" sz="2000" dirty="0"/>
              <a:t> more </a:t>
            </a:r>
            <a:r>
              <a:rPr lang="pt-PT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focused</a:t>
            </a:r>
            <a:endParaRPr lang="pt-PT" b="1" dirty="0">
              <a:solidFill>
                <a:srgbClr val="000000"/>
              </a:solidFill>
              <a:latin typeface="Grandview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/>
              <a:t>Nodules </a:t>
            </a:r>
            <a:r>
              <a:rPr lang="pt-PT" sz="2000" dirty="0" err="1"/>
              <a:t>captured</a:t>
            </a:r>
            <a:r>
              <a:rPr lang="pt-PT" sz="2000" dirty="0"/>
              <a:t> more </a:t>
            </a:r>
            <a:r>
              <a:rPr lang="pt-PT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consistently</a:t>
            </a:r>
            <a:endParaRPr lang="pt-PT" b="1" dirty="0">
              <a:solidFill>
                <a:srgbClr val="000000"/>
              </a:solidFill>
              <a:latin typeface="Grandview" panose="020B0502040204020203" pitchFamily="34" charset="0"/>
            </a:endParaRPr>
          </a:p>
        </p:txBody>
      </p:sp>
      <p:sp>
        <p:nvSpPr>
          <p:cNvPr id="7" name="Seta: Para Cima 18">
            <a:extLst>
              <a:ext uri="{FF2B5EF4-FFF2-40B4-BE49-F238E27FC236}">
                <a16:creationId xmlns:a16="http://schemas.microsoft.com/office/drawing/2014/main" id="{D590D1CA-BE19-FFF6-739F-C4EAEB79F0AF}"/>
              </a:ext>
            </a:extLst>
          </p:cNvPr>
          <p:cNvSpPr/>
          <p:nvPr/>
        </p:nvSpPr>
        <p:spPr>
          <a:xfrm rot="10800000" flipV="1">
            <a:off x="9932726" y="2247845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19">
            <a:extLst>
              <a:ext uri="{FF2B5EF4-FFF2-40B4-BE49-F238E27FC236}">
                <a16:creationId xmlns:a16="http://schemas.microsoft.com/office/drawing/2014/main" id="{453D94DF-5D60-B5D1-5B90-BAEC06627569}"/>
              </a:ext>
            </a:extLst>
          </p:cNvPr>
          <p:cNvSpPr txBox="1"/>
          <p:nvPr/>
        </p:nvSpPr>
        <p:spPr>
          <a:xfrm>
            <a:off x="8070731" y="1407769"/>
            <a:ext cx="39516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 err="1"/>
              <a:t>Fusion</a:t>
            </a:r>
            <a:r>
              <a:rPr lang="pt-PT" sz="2000" dirty="0"/>
              <a:t> </a:t>
            </a:r>
            <a:r>
              <a:rPr lang="pt-PT" sz="2000" dirty="0" err="1"/>
              <a:t>representations</a:t>
            </a:r>
            <a:r>
              <a:rPr lang="pt-PT" sz="2000" dirty="0"/>
              <a:t> </a:t>
            </a:r>
            <a:r>
              <a:rPr lang="pt-PT" b="1" dirty="0">
                <a:solidFill>
                  <a:srgbClr val="000000"/>
                </a:solidFill>
                <a:latin typeface="Grandview" panose="020B0502040204020203" pitchFamily="34" charset="0"/>
              </a:rPr>
              <a:t>improve</a:t>
            </a:r>
            <a:r>
              <a:rPr lang="pt-PT" sz="2000" dirty="0"/>
              <a:t> </a:t>
            </a:r>
            <a:r>
              <a:rPr lang="pt-PT" sz="2000" dirty="0" err="1"/>
              <a:t>model</a:t>
            </a:r>
            <a:r>
              <a:rPr lang="pt-PT" sz="2000" dirty="0"/>
              <a:t> </a:t>
            </a:r>
            <a:r>
              <a:rPr lang="pt-PT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interpretability</a:t>
            </a:r>
            <a:endParaRPr lang="pt-PT" b="1" dirty="0">
              <a:solidFill>
                <a:srgbClr val="000000"/>
              </a:solidFill>
              <a:latin typeface="Grandview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669385-0946-1E06-9135-22CC8329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3" y="1466680"/>
            <a:ext cx="7613040" cy="392464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835305-67D2-AD71-B060-7C0F8A452048}"/>
              </a:ext>
            </a:extLst>
          </p:cNvPr>
          <p:cNvSpPr/>
          <p:nvPr/>
        </p:nvSpPr>
        <p:spPr>
          <a:xfrm>
            <a:off x="792481" y="5677358"/>
            <a:ext cx="7083552" cy="242907"/>
          </a:xfrm>
          <a:prstGeom prst="rect">
            <a:avLst/>
          </a:prstGeom>
          <a:gradFill flip="none" rotWithShape="1">
            <a:gsLst>
              <a:gs pos="0">
                <a:srgbClr val="430404"/>
              </a:gs>
              <a:gs pos="41000">
                <a:srgbClr val="826D03"/>
              </a:gs>
              <a:gs pos="84000">
                <a:srgbClr val="021481"/>
              </a:gs>
              <a:gs pos="71232">
                <a:srgbClr val="117C73"/>
              </a:gs>
              <a:gs pos="60000">
                <a:srgbClr val="438543"/>
              </a:gs>
              <a:gs pos="22000">
                <a:srgbClr val="861D07"/>
              </a:gs>
              <a:gs pos="100000">
                <a:srgbClr val="02024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28C3AEE-2A90-02D1-DD01-74925386DB2A}"/>
              </a:ext>
            </a:extLst>
          </p:cNvPr>
          <p:cNvGrpSpPr/>
          <p:nvPr/>
        </p:nvGrpSpPr>
        <p:grpSpPr>
          <a:xfrm>
            <a:off x="792480" y="5920265"/>
            <a:ext cx="7083553" cy="298446"/>
            <a:chOff x="792481" y="5920265"/>
            <a:chExt cx="7083553" cy="345331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A2F78BE-F7EB-9E28-4AEF-5455C037C316}"/>
                </a:ext>
              </a:extLst>
            </p:cNvPr>
            <p:cNvSpPr txBox="1"/>
            <p:nvPr/>
          </p:nvSpPr>
          <p:spPr>
            <a:xfrm>
              <a:off x="1971041" y="5920265"/>
              <a:ext cx="4778072" cy="30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50" b="1" dirty="0" err="1"/>
                <a:t>Activation</a:t>
              </a:r>
              <a:r>
                <a:rPr lang="pt-PT" sz="1050" b="1" dirty="0"/>
                <a:t> </a:t>
              </a:r>
              <a:r>
                <a:rPr lang="pt-PT" sz="1050" b="1" dirty="0" err="1"/>
                <a:t>Intensity</a:t>
              </a:r>
              <a:endParaRPr lang="pt-PT" sz="105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06F5F47-FBD2-11AA-FD29-23A09BDE1D01}"/>
                </a:ext>
              </a:extLst>
            </p:cNvPr>
            <p:cNvSpPr txBox="1"/>
            <p:nvPr/>
          </p:nvSpPr>
          <p:spPr>
            <a:xfrm>
              <a:off x="792481" y="5920265"/>
              <a:ext cx="1178559" cy="30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50" b="1" dirty="0" err="1"/>
                <a:t>Low</a:t>
              </a:r>
              <a:endParaRPr lang="pt-PT" sz="105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9132DA4-4BCA-D632-B4BE-DEF00EC145E7}"/>
                </a:ext>
              </a:extLst>
            </p:cNvPr>
            <p:cNvSpPr txBox="1"/>
            <p:nvPr/>
          </p:nvSpPr>
          <p:spPr>
            <a:xfrm>
              <a:off x="6749112" y="5962888"/>
              <a:ext cx="1126922" cy="30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050" b="1" dirty="0" err="1"/>
                <a:t>High</a:t>
              </a:r>
              <a:endParaRPr lang="pt-PT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96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26BF3-1DAC-F5F1-7D4C-FA4F64E62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21923C1-0218-9DB1-D2C9-D133FCD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42</a:t>
            </a:fld>
            <a:endParaRPr lang="en-US"/>
          </a:p>
        </p:txBody>
      </p:sp>
      <p:pic>
        <p:nvPicPr>
          <p:cNvPr id="8" name="Imagem 7" descr="Uma imagem com texto, captura de ecrã, file, Retângulo&#10;&#10;Os conteúdos gerados por IA podem estar incorretos.">
            <a:extLst>
              <a:ext uri="{FF2B5EF4-FFF2-40B4-BE49-F238E27FC236}">
                <a16:creationId xmlns:a16="http://schemas.microsoft.com/office/drawing/2014/main" id="{1938B1CC-2E55-7C51-389D-51A0C4AFC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5" y="1058810"/>
            <a:ext cx="3362965" cy="2241976"/>
          </a:xfrm>
          <a:prstGeom prst="rect">
            <a:avLst/>
          </a:prstGeom>
        </p:spPr>
      </p:pic>
      <p:pic>
        <p:nvPicPr>
          <p:cNvPr id="10" name="Imagem 9" descr="Uma imagem com texto, captura de ecrã, file, Retângulo&#10;&#10;Os conteúdos gerados por IA podem estar incorretos.">
            <a:extLst>
              <a:ext uri="{FF2B5EF4-FFF2-40B4-BE49-F238E27FC236}">
                <a16:creationId xmlns:a16="http://schemas.microsoft.com/office/drawing/2014/main" id="{EE424ACF-7D13-27C0-77BA-D32DAD7DA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5" y="3849876"/>
            <a:ext cx="3362965" cy="2241976"/>
          </a:xfrm>
          <a:prstGeom prst="rect">
            <a:avLst/>
          </a:prstGeom>
        </p:spPr>
      </p:pic>
      <p:pic>
        <p:nvPicPr>
          <p:cNvPr id="12" name="Imagem 11" descr="Uma imagem com texto, captura de ecrã, Retângulo, file&#10;&#10;Os conteúdos gerados por IA podem estar incorretos.">
            <a:extLst>
              <a:ext uri="{FF2B5EF4-FFF2-40B4-BE49-F238E27FC236}">
                <a16:creationId xmlns:a16="http://schemas.microsoft.com/office/drawing/2014/main" id="{E2446999-24DD-F924-6458-1ACBDDF95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37" y="1058811"/>
            <a:ext cx="3362964" cy="2241976"/>
          </a:xfrm>
          <a:prstGeom prst="rect">
            <a:avLst/>
          </a:prstGeom>
        </p:spPr>
      </p:pic>
      <p:pic>
        <p:nvPicPr>
          <p:cNvPr id="14" name="Imagem 13" descr="Uma imagem com texto, captura de ecrã, Retângulo, file&#10;&#10;Os conteúdos gerados por IA podem estar incorretos.">
            <a:extLst>
              <a:ext uri="{FF2B5EF4-FFF2-40B4-BE49-F238E27FC236}">
                <a16:creationId xmlns:a16="http://schemas.microsoft.com/office/drawing/2014/main" id="{B966340B-92E5-2134-6E39-EED684797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36" y="3850341"/>
            <a:ext cx="3362965" cy="224197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F5D9BE-1D72-4468-3496-379E5A8E509E}"/>
              </a:ext>
            </a:extLst>
          </p:cNvPr>
          <p:cNvSpPr txBox="1"/>
          <p:nvPr/>
        </p:nvSpPr>
        <p:spPr>
          <a:xfrm>
            <a:off x="71" y="366459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SHAP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4A3CA8-9C25-0563-E9B8-F9A25E0B295B}"/>
              </a:ext>
            </a:extLst>
          </p:cNvPr>
          <p:cNvSpPr txBox="1"/>
          <p:nvPr/>
        </p:nvSpPr>
        <p:spPr>
          <a:xfrm>
            <a:off x="951986" y="336266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EB48C3-D82F-F8E4-3492-50B3BA3DD8EF}"/>
              </a:ext>
            </a:extLst>
          </p:cNvPr>
          <p:cNvSpPr txBox="1"/>
          <p:nvPr/>
        </p:nvSpPr>
        <p:spPr>
          <a:xfrm>
            <a:off x="1329265" y="33112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True</a:t>
            </a:r>
            <a:r>
              <a:rPr lang="pt-PT"/>
              <a:t> Positive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0D2D8D-4628-6507-DD11-78AD62514CDC}"/>
              </a:ext>
            </a:extLst>
          </p:cNvPr>
          <p:cNvSpPr txBox="1"/>
          <p:nvPr/>
        </p:nvSpPr>
        <p:spPr>
          <a:xfrm>
            <a:off x="5116853" y="33112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False Positive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77E10E-E65A-70E6-324F-553B9B8A6424}"/>
              </a:ext>
            </a:extLst>
          </p:cNvPr>
          <p:cNvSpPr txBox="1"/>
          <p:nvPr/>
        </p:nvSpPr>
        <p:spPr>
          <a:xfrm>
            <a:off x="1273235" y="609031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False Negative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64ED155-4C6E-F56E-A56F-F26714B12702}"/>
              </a:ext>
            </a:extLst>
          </p:cNvPr>
          <p:cNvSpPr txBox="1"/>
          <p:nvPr/>
        </p:nvSpPr>
        <p:spPr>
          <a:xfrm>
            <a:off x="5105646" y="610151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True</a:t>
            </a:r>
            <a:r>
              <a:rPr lang="pt-PT"/>
              <a:t> Negative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34CFDB-211C-440D-6066-C3C2F5F7D3F5}"/>
              </a:ext>
            </a:extLst>
          </p:cNvPr>
          <p:cNvSpPr txBox="1"/>
          <p:nvPr/>
        </p:nvSpPr>
        <p:spPr>
          <a:xfrm>
            <a:off x="7839112" y="1047408"/>
            <a:ext cx="418960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 err="1"/>
              <a:t>Across</a:t>
            </a:r>
            <a:r>
              <a:rPr lang="pt-PT" sz="2000" dirty="0"/>
              <a:t> </a:t>
            </a:r>
            <a:r>
              <a:rPr lang="pt-PT" sz="2000" dirty="0" err="1"/>
              <a:t>all</a:t>
            </a:r>
            <a:r>
              <a:rPr lang="pt-PT" sz="2000" dirty="0"/>
              <a:t> 4 </a:t>
            </a:r>
            <a:r>
              <a:rPr lang="pt-PT" sz="2000" dirty="0" err="1"/>
              <a:t>categories</a:t>
            </a:r>
            <a:r>
              <a:rPr lang="pt-PT" sz="2000" dirty="0"/>
              <a:t>:</a:t>
            </a:r>
          </a:p>
          <a:p>
            <a:pPr marL="285750" indent="-285750">
              <a:buFont typeface="Calibri"/>
              <a:buChar char="-"/>
            </a:pPr>
            <a:r>
              <a:rPr lang="pt-PT" sz="2000" b="1" dirty="0">
                <a:solidFill>
                  <a:srgbClr val="000000"/>
                </a:solidFill>
                <a:latin typeface="Grandview" panose="020B0502040204020203" pitchFamily="34" charset="0"/>
              </a:rPr>
              <a:t>Shape</a:t>
            </a:r>
            <a:r>
              <a:rPr lang="pt-PT" sz="2000" dirty="0"/>
              <a:t> </a:t>
            </a:r>
            <a:r>
              <a:rPr lang="pt-PT" sz="2000" dirty="0" err="1"/>
              <a:t>values</a:t>
            </a:r>
            <a:r>
              <a:rPr lang="pt-PT" sz="2000" dirty="0"/>
              <a:t> </a:t>
            </a:r>
            <a:r>
              <a:rPr lang="pt-PT" sz="2000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strongly</a:t>
            </a:r>
            <a:r>
              <a:rPr lang="pt-PT" sz="2000" b="1" dirty="0">
                <a:solidFill>
                  <a:srgbClr val="000000"/>
                </a:solidFill>
                <a:latin typeface="Grandview" panose="020B0502040204020203" pitchFamily="34" charset="0"/>
              </a:rPr>
              <a:t> </a:t>
            </a:r>
            <a:r>
              <a:rPr lang="pt-PT" sz="2000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contribute</a:t>
            </a:r>
            <a:endParaRPr lang="pt-PT" b="1" dirty="0">
              <a:solidFill>
                <a:srgbClr val="000000"/>
              </a:solidFill>
              <a:latin typeface="Grandview" panose="020B0502040204020203" pitchFamily="34" charset="0"/>
            </a:endParaRPr>
          </a:p>
          <a:p>
            <a:pPr marL="285750" indent="-285750">
              <a:buFont typeface="Calibri"/>
              <a:buChar char="-"/>
            </a:pPr>
            <a:r>
              <a:rPr lang="pt-PT" sz="2000" dirty="0"/>
              <a:t>FOF </a:t>
            </a:r>
            <a:r>
              <a:rPr lang="pt-PT" sz="2000" dirty="0" err="1"/>
              <a:t>and</a:t>
            </a:r>
            <a:r>
              <a:rPr lang="pt-PT" sz="2000" dirty="0"/>
              <a:t> LBP </a:t>
            </a:r>
            <a:r>
              <a:rPr lang="pt-PT" sz="2000" dirty="0" err="1"/>
              <a:t>exhibit</a:t>
            </a:r>
            <a:r>
              <a:rPr lang="pt-PT" sz="2000" dirty="0"/>
              <a:t> </a:t>
            </a:r>
            <a:r>
              <a:rPr lang="pt-PT" sz="2000" dirty="0" err="1"/>
              <a:t>small</a:t>
            </a:r>
            <a:r>
              <a:rPr lang="pt-PT" sz="2000" dirty="0"/>
              <a:t> </a:t>
            </a:r>
            <a:r>
              <a:rPr lang="pt-PT" sz="2000" dirty="0" err="1"/>
              <a:t>contributions</a:t>
            </a:r>
            <a:endParaRPr lang="pt-PT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FE1B284-F726-FF7A-5096-47C18755048F}"/>
              </a:ext>
            </a:extLst>
          </p:cNvPr>
          <p:cNvSpPr txBox="1"/>
          <p:nvPr/>
        </p:nvSpPr>
        <p:spPr>
          <a:xfrm>
            <a:off x="7839113" y="3165319"/>
            <a:ext cx="391981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/>
              <a:t>In FP </a:t>
            </a:r>
            <a:r>
              <a:rPr lang="pt-PT" sz="2000" dirty="0" err="1"/>
              <a:t>and</a:t>
            </a:r>
            <a:r>
              <a:rPr lang="pt-PT" sz="2000" dirty="0"/>
              <a:t> TN:</a:t>
            </a:r>
          </a:p>
          <a:p>
            <a:pPr marL="285750" indent="-285750">
              <a:buFont typeface="Calibri"/>
              <a:buChar char="-"/>
            </a:pPr>
            <a:r>
              <a:rPr lang="pt-PT" sz="2000" b="1" dirty="0">
                <a:solidFill>
                  <a:srgbClr val="000000"/>
                </a:solidFill>
                <a:latin typeface="Grandview" panose="020B0502040204020203" pitchFamily="34" charset="0"/>
              </a:rPr>
              <a:t>LBP</a:t>
            </a:r>
            <a:r>
              <a:rPr lang="pt-PT" sz="2000" dirty="0"/>
              <a:t> </a:t>
            </a:r>
            <a:r>
              <a:rPr lang="pt-PT" sz="2000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contributes</a:t>
            </a:r>
            <a:r>
              <a:rPr lang="pt-PT" sz="2000" b="1" dirty="0">
                <a:solidFill>
                  <a:srgbClr val="000000"/>
                </a:solidFill>
                <a:latin typeface="Grandview" panose="020B0502040204020203" pitchFamily="34" charset="0"/>
              </a:rPr>
              <a:t> more </a:t>
            </a:r>
            <a:r>
              <a:rPr lang="pt-PT" sz="2000" dirty="0"/>
              <a:t>to </a:t>
            </a:r>
            <a:r>
              <a:rPr lang="pt-PT" sz="2000" dirty="0" err="1"/>
              <a:t>characterizing</a:t>
            </a:r>
            <a:r>
              <a:rPr lang="pt-PT" sz="2000" dirty="0"/>
              <a:t> </a:t>
            </a:r>
            <a:r>
              <a:rPr lang="pt-PT" sz="2000" b="1" dirty="0">
                <a:solidFill>
                  <a:srgbClr val="000000"/>
                </a:solidFill>
                <a:latin typeface="Grandview" panose="020B0502040204020203" pitchFamily="34" charset="0"/>
              </a:rPr>
              <a:t>non-</a:t>
            </a:r>
            <a:r>
              <a:rPr lang="pt-PT" sz="2000" b="1" dirty="0" err="1">
                <a:solidFill>
                  <a:srgbClr val="000000"/>
                </a:solidFill>
                <a:latin typeface="Grandview" panose="020B0502040204020203" pitchFamily="34" charset="0"/>
              </a:rPr>
              <a:t>malignant</a:t>
            </a:r>
            <a:r>
              <a:rPr lang="pt-PT" sz="2000" dirty="0"/>
              <a:t> nodules</a:t>
            </a:r>
          </a:p>
        </p:txBody>
      </p:sp>
      <p:sp>
        <p:nvSpPr>
          <p:cNvPr id="19" name="Seta: Para Cima 18">
            <a:extLst>
              <a:ext uri="{FF2B5EF4-FFF2-40B4-BE49-F238E27FC236}">
                <a16:creationId xmlns:a16="http://schemas.microsoft.com/office/drawing/2014/main" id="{AA5D3AB5-7D9D-FF93-662F-4E055052E652}"/>
              </a:ext>
            </a:extLst>
          </p:cNvPr>
          <p:cNvSpPr/>
          <p:nvPr/>
        </p:nvSpPr>
        <p:spPr>
          <a:xfrm rot="10800000">
            <a:off x="9464630" y="4426040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60528A-8479-71CA-31E7-6D7D25DA8B59}"/>
              </a:ext>
            </a:extLst>
          </p:cNvPr>
          <p:cNvSpPr txBox="1"/>
          <p:nvPr/>
        </p:nvSpPr>
        <p:spPr>
          <a:xfrm>
            <a:off x="7839113" y="5260819"/>
            <a:ext cx="391981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err="1">
                <a:solidFill>
                  <a:srgbClr val="000000"/>
                </a:solidFill>
                <a:latin typeface="Grandview" panose="020B0502040204020203" pitchFamily="34" charset="0"/>
              </a:rPr>
              <a:t>Incorporating</a:t>
            </a:r>
            <a:r>
              <a:rPr lang="pt-PT" sz="2000" b="1">
                <a:solidFill>
                  <a:srgbClr val="000000"/>
                </a:solidFill>
                <a:latin typeface="Grandview" panose="020B0502040204020203" pitchFamily="34" charset="0"/>
              </a:rPr>
              <a:t> </a:t>
            </a:r>
            <a:r>
              <a:rPr lang="pt-PT" sz="2000" b="1" err="1">
                <a:solidFill>
                  <a:srgbClr val="000000"/>
                </a:solidFill>
                <a:latin typeface="Grandview" panose="020B0502040204020203" pitchFamily="34" charset="0"/>
              </a:rPr>
              <a:t>features</a:t>
            </a:r>
            <a:r>
              <a:rPr lang="pt-PT" sz="2000"/>
              <a:t>, </a:t>
            </a:r>
            <a:r>
              <a:rPr lang="pt-PT" sz="2000" err="1"/>
              <a:t>specially</a:t>
            </a:r>
            <a:r>
              <a:rPr lang="pt-PT" sz="2000"/>
              <a:t> Shape, </a:t>
            </a:r>
            <a:r>
              <a:rPr lang="pt-PT" sz="2000" b="1" err="1">
                <a:solidFill>
                  <a:srgbClr val="000000"/>
                </a:solidFill>
                <a:latin typeface="Grandview" panose="020B0502040204020203" pitchFamily="34" charset="0"/>
              </a:rPr>
              <a:t>leans</a:t>
            </a:r>
            <a:r>
              <a:rPr lang="pt-PT" sz="2000"/>
              <a:t> </a:t>
            </a:r>
            <a:r>
              <a:rPr lang="pt-PT" sz="2000" err="1"/>
              <a:t>the</a:t>
            </a:r>
            <a:r>
              <a:rPr lang="pt-PT" sz="2000"/>
              <a:t> </a:t>
            </a:r>
            <a:r>
              <a:rPr lang="pt-PT" sz="2000" err="1"/>
              <a:t>model</a:t>
            </a:r>
            <a:r>
              <a:rPr lang="pt-PT" sz="2000"/>
              <a:t> to a </a:t>
            </a:r>
            <a:r>
              <a:rPr lang="pt-PT" sz="2000" b="1" err="1">
                <a:solidFill>
                  <a:srgbClr val="000000"/>
                </a:solidFill>
                <a:latin typeface="Grandview" panose="020B0502040204020203" pitchFamily="34" charset="0"/>
              </a:rPr>
              <a:t>better</a:t>
            </a:r>
            <a:r>
              <a:rPr lang="pt-PT" sz="2000" b="1">
                <a:solidFill>
                  <a:srgbClr val="000000"/>
                </a:solidFill>
                <a:latin typeface="Grandview" panose="020B0502040204020203" pitchFamily="34" charset="0"/>
              </a:rPr>
              <a:t> </a:t>
            </a:r>
            <a:r>
              <a:rPr lang="pt-PT" sz="2000" b="1" err="1">
                <a:solidFill>
                  <a:srgbClr val="000000"/>
                </a:solidFill>
                <a:latin typeface="Grandview" panose="020B0502040204020203" pitchFamily="34" charset="0"/>
              </a:rPr>
              <a:t>decision</a:t>
            </a:r>
            <a:endParaRPr lang="pt-PT" sz="2000" b="1">
              <a:solidFill>
                <a:srgbClr val="000000"/>
              </a:solidFill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B0C9B-0EB2-FCDA-75EF-C67BD3FEC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7B4932F-E295-43C9-6F51-3BFEFD80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013C1A-E5B7-D999-8851-02D21B5A7AB6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RESEARCH QUESTIONS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D839599-B7F6-3BE3-A7D5-854104E90A0C}"/>
              </a:ext>
            </a:extLst>
          </p:cNvPr>
          <p:cNvSpPr/>
          <p:nvPr/>
        </p:nvSpPr>
        <p:spPr>
          <a:xfrm>
            <a:off x="953539" y="1743447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978B25-3C0D-9430-A37D-7F66B411C01A}"/>
              </a:ext>
            </a:extLst>
          </p:cNvPr>
          <p:cNvSpPr txBox="1"/>
          <p:nvPr/>
        </p:nvSpPr>
        <p:spPr>
          <a:xfrm>
            <a:off x="1790448" y="1839876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Does </a:t>
            </a:r>
            <a:r>
              <a:rPr lang="en-US" b="1">
                <a:latin typeface="Grandview" panose="020B0502040204020203" pitchFamily="34" charset="0"/>
              </a:rPr>
              <a:t>fusing</a:t>
            </a:r>
            <a:r>
              <a:rPr lang="en-US"/>
              <a:t> information from </a:t>
            </a:r>
            <a:r>
              <a:rPr lang="en-US" b="1">
                <a:latin typeface="Grandview" panose="020B0502040204020203" pitchFamily="34" charset="0"/>
              </a:rPr>
              <a:t>shallow</a:t>
            </a:r>
            <a:r>
              <a:rPr lang="en-US"/>
              <a:t> and </a:t>
            </a:r>
            <a:r>
              <a:rPr lang="en-US" b="1">
                <a:latin typeface="Grandview" panose="020B0502040204020203" pitchFamily="34" charset="0"/>
              </a:rPr>
              <a:t>deep</a:t>
            </a:r>
            <a:r>
              <a:rPr lang="en-US"/>
              <a:t> feature extractors </a:t>
            </a:r>
            <a:r>
              <a:rPr lang="en-US" b="1">
                <a:latin typeface="Grandview" panose="020B0502040204020203" pitchFamily="34" charset="0"/>
              </a:rPr>
              <a:t>improve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classification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or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generalization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performance</a:t>
            </a:r>
            <a:r>
              <a:rPr lang="en-US"/>
              <a:t> when compared to using a deep approach only?</a:t>
            </a:r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6B4D437-EA00-DB22-6546-04D9E27B1D9D}"/>
              </a:ext>
            </a:extLst>
          </p:cNvPr>
          <p:cNvSpPr/>
          <p:nvPr/>
        </p:nvSpPr>
        <p:spPr>
          <a:xfrm>
            <a:off x="953538" y="3173660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CBB091-9F3A-54A5-D5E4-4CEACCCEF43D}"/>
              </a:ext>
            </a:extLst>
          </p:cNvPr>
          <p:cNvSpPr txBox="1"/>
          <p:nvPr/>
        </p:nvSpPr>
        <p:spPr>
          <a:xfrm>
            <a:off x="1790448" y="3270089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How does the </a:t>
            </a:r>
            <a:r>
              <a:rPr lang="en-US" b="1">
                <a:latin typeface="Grandview" panose="020B0502040204020203" pitchFamily="34" charset="0"/>
              </a:rPr>
              <a:t>fusion</a:t>
            </a:r>
            <a:r>
              <a:rPr lang="en-US"/>
              <a:t> approach </a:t>
            </a:r>
            <a:r>
              <a:rPr lang="en-US" b="1">
                <a:latin typeface="Grandview" panose="020B0502040204020203" pitchFamily="34" charset="0"/>
              </a:rPr>
              <a:t>behave</a:t>
            </a:r>
            <a:r>
              <a:rPr lang="en-US"/>
              <a:t> under </a:t>
            </a:r>
            <a:r>
              <a:rPr lang="en-US" b="1">
                <a:latin typeface="Grandview" panose="020B0502040204020203" pitchFamily="34" charset="0"/>
              </a:rPr>
              <a:t>varying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dataset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conditions</a:t>
            </a:r>
            <a:r>
              <a:rPr lang="en-US"/>
              <a:t>, such as different sample sizes, bounding‐box definitions, and image representations?</a:t>
            </a:r>
            <a:endParaRPr lang="pt-PT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DADD0C6-C258-2295-10F5-A72D8FDDF2A0}"/>
              </a:ext>
            </a:extLst>
          </p:cNvPr>
          <p:cNvSpPr/>
          <p:nvPr/>
        </p:nvSpPr>
        <p:spPr>
          <a:xfrm>
            <a:off x="953538" y="4589125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D56B8AE-410F-FF67-D4C7-603C05ECE3C3}"/>
              </a:ext>
            </a:extLst>
          </p:cNvPr>
          <p:cNvSpPr txBox="1"/>
          <p:nvPr/>
        </p:nvSpPr>
        <p:spPr>
          <a:xfrm>
            <a:off x="1790448" y="4695575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In what ways does information </a:t>
            </a:r>
            <a:r>
              <a:rPr lang="en-US" b="1">
                <a:latin typeface="Grandview" panose="020B0502040204020203" pitchFamily="34" charset="0"/>
              </a:rPr>
              <a:t>fusion</a:t>
            </a:r>
            <a:r>
              <a:rPr lang="en-US"/>
              <a:t> </a:t>
            </a:r>
            <a:r>
              <a:rPr lang="en-US" b="1">
                <a:latin typeface="Grandview" panose="020B0502040204020203" pitchFamily="34" charset="0"/>
              </a:rPr>
              <a:t>contribute</a:t>
            </a:r>
            <a:r>
              <a:rPr lang="en-US"/>
              <a:t> to the </a:t>
            </a:r>
            <a:r>
              <a:rPr lang="en-US" b="1">
                <a:latin typeface="Grandview" panose="020B0502040204020203" pitchFamily="34" charset="0"/>
              </a:rPr>
              <a:t>explainability</a:t>
            </a:r>
            <a:r>
              <a:rPr lang="en-US"/>
              <a:t> of lung nodule </a:t>
            </a:r>
            <a:r>
              <a:rPr lang="en-US" b="1">
                <a:latin typeface="Grandview" panose="020B0502040204020203" pitchFamily="34" charset="0"/>
              </a:rPr>
              <a:t>malignancy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predictions</a:t>
            </a:r>
            <a:r>
              <a:rPr lang="en-US"/>
              <a:t>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3787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6A2B-AE0E-243E-A360-43C8004B0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A3A978D-B0B1-3089-B684-D220D3A915E6}"/>
              </a:ext>
            </a:extLst>
          </p:cNvPr>
          <p:cNvSpPr txBox="1"/>
          <p:nvPr/>
        </p:nvSpPr>
        <p:spPr>
          <a:xfrm>
            <a:off x="1790448" y="3429000"/>
            <a:ext cx="9448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/>
              <a:t>Best fused ResNet-18 models </a:t>
            </a:r>
            <a:r>
              <a:rPr lang="en-US" b="1">
                <a:latin typeface="Grandview" panose="020B0502040204020203" pitchFamily="34" charset="0"/>
              </a:rPr>
              <a:t>outperform non-fused baselines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/>
              <a:t>Specially, 2D Shape-based features </a:t>
            </a:r>
            <a:r>
              <a:rPr lang="en-US" b="1">
                <a:latin typeface="Grandview" panose="020B0502040204020203" pitchFamily="34" charset="0"/>
              </a:rPr>
              <a:t>complement deep representations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>
                <a:latin typeface="Grandview" panose="020B0502040204020203" pitchFamily="34" charset="0"/>
              </a:rPr>
              <a:t>Improvements are consistent </a:t>
            </a:r>
            <a:r>
              <a:rPr lang="en-US"/>
              <a:t>across </a:t>
            </a:r>
            <a:r>
              <a:rPr lang="en-US" err="1"/>
              <a:t>ResNet</a:t>
            </a:r>
            <a:r>
              <a:rPr lang="en-US"/>
              <a:t>, </a:t>
            </a:r>
            <a:r>
              <a:rPr lang="en-US" err="1"/>
              <a:t>EfficientNet</a:t>
            </a:r>
            <a:r>
              <a:rPr lang="en-US"/>
              <a:t>, and </a:t>
            </a:r>
            <a:r>
              <a:rPr lang="en-US" err="1"/>
              <a:t>ConvNeXt</a:t>
            </a:r>
            <a:r>
              <a:rPr lang="en-US"/>
              <a:t>, showing generalizability</a:t>
            </a:r>
            <a:endParaRPr lang="pt-PT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975B4C7-3D71-C579-309B-B9E5138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44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EB6EDE-3E9D-473E-59F1-F7868120DAB1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RESEARCH QUESTIONS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EDC5929-A152-2FA5-9178-C927D9468DDA}"/>
              </a:ext>
            </a:extLst>
          </p:cNvPr>
          <p:cNvSpPr/>
          <p:nvPr/>
        </p:nvSpPr>
        <p:spPr>
          <a:xfrm>
            <a:off x="953539" y="1743447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368D74-83F2-1B64-12B7-21A1961347A6}"/>
              </a:ext>
            </a:extLst>
          </p:cNvPr>
          <p:cNvSpPr txBox="1"/>
          <p:nvPr/>
        </p:nvSpPr>
        <p:spPr>
          <a:xfrm>
            <a:off x="1790448" y="1839876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Does </a:t>
            </a:r>
            <a:r>
              <a:rPr lang="en-US" b="1">
                <a:latin typeface="Grandview" panose="020B0502040204020203" pitchFamily="34" charset="0"/>
              </a:rPr>
              <a:t>fusing</a:t>
            </a:r>
            <a:r>
              <a:rPr lang="en-US"/>
              <a:t> information from </a:t>
            </a:r>
            <a:r>
              <a:rPr lang="en-US" b="1">
                <a:latin typeface="Grandview" panose="020B0502040204020203" pitchFamily="34" charset="0"/>
              </a:rPr>
              <a:t>shallow</a:t>
            </a:r>
            <a:r>
              <a:rPr lang="en-US"/>
              <a:t> and </a:t>
            </a:r>
            <a:r>
              <a:rPr lang="en-US" b="1">
                <a:latin typeface="Grandview" panose="020B0502040204020203" pitchFamily="34" charset="0"/>
              </a:rPr>
              <a:t>deep</a:t>
            </a:r>
            <a:r>
              <a:rPr lang="en-US"/>
              <a:t> feature extractors </a:t>
            </a:r>
            <a:r>
              <a:rPr lang="en-US" b="1">
                <a:latin typeface="Grandview" panose="020B0502040204020203" pitchFamily="34" charset="0"/>
              </a:rPr>
              <a:t>improve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classification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or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generalization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performance</a:t>
            </a:r>
            <a:r>
              <a:rPr lang="en-US"/>
              <a:t> when compared to using a deep approach only?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4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C39F-569A-7042-F170-B51B874B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2041CA-D353-57E0-4304-2B8938F755A4}"/>
              </a:ext>
            </a:extLst>
          </p:cNvPr>
          <p:cNvSpPr txBox="1"/>
          <p:nvPr/>
        </p:nvSpPr>
        <p:spPr>
          <a:xfrm>
            <a:off x="1790448" y="1841339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How does the </a:t>
            </a:r>
            <a:r>
              <a:rPr lang="en-US" b="1">
                <a:latin typeface="Grandview" panose="020B0502040204020203" pitchFamily="34" charset="0"/>
              </a:rPr>
              <a:t>fusion</a:t>
            </a:r>
            <a:r>
              <a:rPr lang="en-US"/>
              <a:t> approach </a:t>
            </a:r>
            <a:r>
              <a:rPr lang="en-US" b="1">
                <a:latin typeface="Grandview" panose="020B0502040204020203" pitchFamily="34" charset="0"/>
              </a:rPr>
              <a:t>behave</a:t>
            </a:r>
            <a:r>
              <a:rPr lang="en-US"/>
              <a:t> under </a:t>
            </a:r>
            <a:r>
              <a:rPr lang="en-US" b="1">
                <a:latin typeface="Grandview" panose="020B0502040204020203" pitchFamily="34" charset="0"/>
              </a:rPr>
              <a:t>varying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dataset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conditions</a:t>
            </a:r>
            <a:r>
              <a:rPr lang="en-US"/>
              <a:t>, such as different sample sizes, bounding‐box definitions, and image representations?</a:t>
            </a:r>
            <a:endParaRPr lang="pt-PT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B0D3878-B0E8-E3F2-8572-08566B07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45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5B3005-9A42-8D8C-46F9-9D4CA8BC349D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RESEARCH QUESTIONS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8AE730E-C479-6348-13FC-4700332BE477}"/>
              </a:ext>
            </a:extLst>
          </p:cNvPr>
          <p:cNvSpPr/>
          <p:nvPr/>
        </p:nvSpPr>
        <p:spPr>
          <a:xfrm>
            <a:off x="953539" y="1743447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AE7AE77-45F2-E439-C5BB-6E545AFFB22F}"/>
              </a:ext>
            </a:extLst>
          </p:cNvPr>
          <p:cNvSpPr/>
          <p:nvPr/>
        </p:nvSpPr>
        <p:spPr>
          <a:xfrm>
            <a:off x="953538" y="1744910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A9E642D5-CBAC-38FF-61E9-64FFA6492456}"/>
              </a:ext>
            </a:extLst>
          </p:cNvPr>
          <p:cNvSpPr txBox="1"/>
          <p:nvPr/>
        </p:nvSpPr>
        <p:spPr>
          <a:xfrm>
            <a:off x="1790448" y="3429000"/>
            <a:ext cx="9448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 </a:t>
            </a:r>
            <a:r>
              <a:rPr lang="en-US" b="1" dirty="0">
                <a:latin typeface="Grandview" panose="020B0502040204020203" pitchFamily="34" charset="0"/>
              </a:rPr>
              <a:t>various</a:t>
            </a:r>
            <a:r>
              <a:rPr lang="en-US" dirty="0"/>
              <a:t> datasets </a:t>
            </a:r>
            <a:r>
              <a:rPr lang="en-US" b="1" dirty="0">
                <a:latin typeface="Grandview" panose="020B0502040204020203" pitchFamily="34" charset="0"/>
              </a:rPr>
              <a:t>conditions</a:t>
            </a:r>
            <a:r>
              <a:rPr lang="en-US" dirty="0"/>
              <a:t>, performance metrics are </a:t>
            </a:r>
            <a:r>
              <a:rPr lang="en-US" b="1" dirty="0">
                <a:latin typeface="Grandview" panose="020B0502040204020203" pitchFamily="34" charset="0"/>
              </a:rPr>
              <a:t>higher</a:t>
            </a:r>
            <a:r>
              <a:rPr lang="en-US" dirty="0"/>
              <a:t> than respective baseline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Fusion</a:t>
            </a:r>
            <a:r>
              <a:rPr lang="en-US" b="1" dirty="0">
                <a:latin typeface="Grandview" panose="020B0502040204020203" pitchFamily="34" charset="0"/>
              </a:rPr>
              <a:t> compensates </a:t>
            </a:r>
            <a:r>
              <a:rPr lang="en-US" dirty="0"/>
              <a:t>for data </a:t>
            </a:r>
            <a:r>
              <a:rPr lang="en-US" b="1" dirty="0">
                <a:latin typeface="Grandview" panose="020B0502040204020203" pitchFamily="34" charset="0"/>
              </a:rPr>
              <a:t>sparsity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Fusion strategies </a:t>
            </a:r>
            <a:r>
              <a:rPr lang="en-US" b="1" dirty="0">
                <a:latin typeface="Grandview" panose="020B0502040204020203" pitchFamily="34" charset="0"/>
              </a:rPr>
              <a:t>adapt better </a:t>
            </a:r>
            <a:r>
              <a:rPr lang="en-US" dirty="0"/>
              <a:t>to input variability than pure DL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08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D28A-1E70-4BDE-7FC8-13D18CA1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1EF6236-A6FE-CE41-B87E-86945432150B}"/>
              </a:ext>
            </a:extLst>
          </p:cNvPr>
          <p:cNvSpPr/>
          <p:nvPr/>
        </p:nvSpPr>
        <p:spPr>
          <a:xfrm>
            <a:off x="953538" y="1743055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1FA086C-4134-8B04-26EC-94939BB1A429}"/>
              </a:ext>
            </a:extLst>
          </p:cNvPr>
          <p:cNvSpPr txBox="1"/>
          <p:nvPr/>
        </p:nvSpPr>
        <p:spPr>
          <a:xfrm>
            <a:off x="1790448" y="1838075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In what ways does information </a:t>
            </a:r>
            <a:r>
              <a:rPr lang="en-US" b="1">
                <a:latin typeface="Grandview" panose="020B0502040204020203" pitchFamily="34" charset="0"/>
              </a:rPr>
              <a:t>fusion</a:t>
            </a:r>
            <a:r>
              <a:rPr lang="en-US"/>
              <a:t> </a:t>
            </a:r>
            <a:r>
              <a:rPr lang="en-US" b="1">
                <a:latin typeface="Grandview" panose="020B0502040204020203" pitchFamily="34" charset="0"/>
              </a:rPr>
              <a:t>contribute</a:t>
            </a:r>
            <a:r>
              <a:rPr lang="en-US"/>
              <a:t> to the </a:t>
            </a:r>
            <a:r>
              <a:rPr lang="en-US" b="1">
                <a:latin typeface="Grandview" panose="020B0502040204020203" pitchFamily="34" charset="0"/>
              </a:rPr>
              <a:t>explainability</a:t>
            </a:r>
            <a:r>
              <a:rPr lang="en-US"/>
              <a:t> of lung nodule </a:t>
            </a:r>
            <a:r>
              <a:rPr lang="en-US" b="1">
                <a:latin typeface="Grandview" panose="020B0502040204020203" pitchFamily="34" charset="0"/>
              </a:rPr>
              <a:t>malignancy</a:t>
            </a:r>
            <a:r>
              <a:rPr lang="en-US" b="1"/>
              <a:t> </a:t>
            </a:r>
            <a:r>
              <a:rPr lang="en-US" b="1">
                <a:latin typeface="Grandview" panose="020B0502040204020203" pitchFamily="34" charset="0"/>
              </a:rPr>
              <a:t>predictions</a:t>
            </a:r>
            <a:r>
              <a:rPr lang="en-US"/>
              <a:t>?</a:t>
            </a:r>
            <a:endParaRPr lang="pt-PT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01CB06-0A6A-84A4-3C73-565FD8AA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46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DBB2E6-66C6-ED8E-425A-9C927225B061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RESEARCH QUESTIONS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56CF6E-7523-A381-61EF-207A1D8A261B}"/>
              </a:ext>
            </a:extLst>
          </p:cNvPr>
          <p:cNvSpPr txBox="1"/>
          <p:nvPr/>
        </p:nvSpPr>
        <p:spPr>
          <a:xfrm>
            <a:off x="1790448" y="3429000"/>
            <a:ext cx="9448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Grandview" panose="020B0502040204020203" pitchFamily="34" charset="0"/>
              </a:rPr>
              <a:t>Grad-CAM</a:t>
            </a:r>
            <a:r>
              <a:rPr lang="en-US" dirty="0"/>
              <a:t> heatmaps for fused models show </a:t>
            </a:r>
            <a:r>
              <a:rPr lang="en-US" b="1" dirty="0">
                <a:latin typeface="Grandview" panose="020B0502040204020203" pitchFamily="34" charset="0"/>
              </a:rPr>
              <a:t>more focused </a:t>
            </a:r>
            <a:r>
              <a:rPr lang="en-US" dirty="0"/>
              <a:t>and more </a:t>
            </a:r>
            <a:r>
              <a:rPr lang="en-US" b="1" dirty="0">
                <a:latin typeface="Grandview" panose="020B0502040204020203" pitchFamily="34" charset="0"/>
              </a:rPr>
              <a:t>clinically meaningful</a:t>
            </a:r>
            <a:r>
              <a:rPr lang="en-US" dirty="0"/>
              <a:t> activations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Grandview" panose="020B0502040204020203" pitchFamily="34" charset="0"/>
              </a:rPr>
              <a:t>SHAP</a:t>
            </a:r>
            <a:r>
              <a:rPr lang="en-US" dirty="0"/>
              <a:t> analysis highlights the importance of </a:t>
            </a:r>
            <a:r>
              <a:rPr lang="en-US" b="1" dirty="0">
                <a:latin typeface="Grandview" panose="020B0502040204020203" pitchFamily="34" charset="0"/>
              </a:rPr>
              <a:t>handcrafted features </a:t>
            </a:r>
            <a:r>
              <a:rPr lang="en-US" dirty="0"/>
              <a:t>in </a:t>
            </a:r>
            <a:r>
              <a:rPr lang="en-US" b="1" dirty="0">
                <a:latin typeface="Grandview" panose="020B0502040204020203" pitchFamily="34" charset="0"/>
              </a:rPr>
              <a:t>influencing</a:t>
            </a:r>
            <a:r>
              <a:rPr lang="en-US" dirty="0"/>
              <a:t> the model </a:t>
            </a:r>
            <a:r>
              <a:rPr lang="en-US" b="1" dirty="0">
                <a:latin typeface="Grandview" panose="020B0502040204020203" pitchFamily="34" charset="0"/>
              </a:rPr>
              <a:t>towards the right decision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Grandview" panose="020B0502040204020203" pitchFamily="34" charset="0"/>
              </a:rPr>
              <a:t>Fused models </a:t>
            </a:r>
            <a:r>
              <a:rPr lang="en-US" dirty="0"/>
              <a:t>provide a </a:t>
            </a:r>
            <a:r>
              <a:rPr lang="en-US" b="1" dirty="0">
                <a:latin typeface="Grandview" panose="020B0502040204020203" pitchFamily="34" charset="0"/>
              </a:rPr>
              <a:t>better rationale </a:t>
            </a:r>
            <a:r>
              <a:rPr lang="en-US" dirty="0"/>
              <a:t>for predictions, which supports clinical trust and decision-making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51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7C23-FEBB-5E28-2FC7-8A99CD86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BFB9AE1-B265-49F4-7A81-1B3DA2BD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47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19387D-4044-BC47-9C00-1DD38C097E34}"/>
              </a:ext>
            </a:extLst>
          </p:cNvPr>
          <p:cNvSpPr txBox="1"/>
          <p:nvPr/>
        </p:nvSpPr>
        <p:spPr>
          <a:xfrm>
            <a:off x="-14414" y="582058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HYPOTHESIS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242664-902F-687C-ED57-9A555F6941C8}"/>
              </a:ext>
            </a:extLst>
          </p:cNvPr>
          <p:cNvSpPr txBox="1"/>
          <p:nvPr/>
        </p:nvSpPr>
        <p:spPr>
          <a:xfrm>
            <a:off x="1259361" y="1479066"/>
            <a:ext cx="96732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 dirty="0" err="1">
                <a:ea typeface="+mn-lt"/>
                <a:cs typeface="+mn-lt"/>
              </a:rPr>
              <a:t>Information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fusion-based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model</a:t>
            </a:r>
            <a:r>
              <a:rPr lang="pt-PT" sz="2000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approaches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with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shallow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and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deep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features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will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result</a:t>
            </a:r>
            <a:r>
              <a:rPr lang="pt-PT" sz="2000" dirty="0">
                <a:ea typeface="+mn-lt"/>
                <a:cs typeface="+mn-lt"/>
              </a:rPr>
              <a:t> in a 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more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accurate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and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reliable</a:t>
            </a:r>
            <a:r>
              <a:rPr lang="pt-PT" sz="2000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model</a:t>
            </a:r>
            <a:r>
              <a:rPr lang="pt-PT" sz="2000" dirty="0">
                <a:ea typeface="+mn-lt"/>
                <a:cs typeface="+mn-lt"/>
              </a:rPr>
              <a:t> for </a:t>
            </a:r>
            <a:r>
              <a:rPr lang="pt-PT" sz="2000" dirty="0" err="1">
                <a:ea typeface="+mn-lt"/>
                <a:cs typeface="+mn-lt"/>
              </a:rPr>
              <a:t>lung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cancer</a:t>
            </a:r>
            <a:r>
              <a:rPr lang="pt-PT" sz="2000" b="1" dirty="0">
                <a:latin typeface="Grandview" panose="020B0502040204020203" pitchFamily="34" charset="0"/>
                <a:ea typeface="+mn-lt"/>
                <a:cs typeface="+mn-lt"/>
              </a:rPr>
              <a:t> </a:t>
            </a:r>
            <a:r>
              <a:rPr lang="pt-PT" sz="2000" b="1" dirty="0" err="1">
                <a:latin typeface="Grandview" panose="020B0502040204020203" pitchFamily="34" charset="0"/>
                <a:ea typeface="+mn-lt"/>
                <a:cs typeface="+mn-lt"/>
              </a:rPr>
              <a:t>characterization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making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better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suited</a:t>
            </a:r>
            <a:r>
              <a:rPr lang="pt-PT" sz="2000" dirty="0">
                <a:ea typeface="+mn-lt"/>
                <a:cs typeface="+mn-lt"/>
              </a:rPr>
              <a:t> for </a:t>
            </a:r>
            <a:r>
              <a:rPr lang="pt-PT" sz="2000" dirty="0" err="1">
                <a:ea typeface="+mn-lt"/>
                <a:cs typeface="+mn-lt"/>
              </a:rPr>
              <a:t>early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detection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precise </a:t>
            </a:r>
            <a:r>
              <a:rPr lang="pt-PT" sz="2000" dirty="0" err="1">
                <a:ea typeface="+mn-lt"/>
                <a:cs typeface="+mn-lt"/>
              </a:rPr>
              <a:t>diagnosis</a:t>
            </a:r>
            <a:endParaRPr lang="pt-PT" sz="2000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084FD5B-1A58-93D9-5FC4-1E7F34C9CA63}"/>
              </a:ext>
            </a:extLst>
          </p:cNvPr>
          <p:cNvGrpSpPr/>
          <p:nvPr/>
        </p:nvGrpSpPr>
        <p:grpSpPr>
          <a:xfrm>
            <a:off x="2469131" y="3015342"/>
            <a:ext cx="7093718" cy="839191"/>
            <a:chOff x="2469131" y="3429000"/>
            <a:chExt cx="7093718" cy="839191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1483888-4871-E045-F30D-3F7E7883E7DD}"/>
                </a:ext>
              </a:extLst>
            </p:cNvPr>
            <p:cNvSpPr/>
            <p:nvPr/>
          </p:nvSpPr>
          <p:spPr>
            <a:xfrm>
              <a:off x="2469131" y="3429000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DEABE25-0E12-6B9C-8F37-4EF64DA83E66}"/>
                </a:ext>
              </a:extLst>
            </p:cNvPr>
            <p:cNvSpPr/>
            <p:nvPr/>
          </p:nvSpPr>
          <p:spPr>
            <a:xfrm>
              <a:off x="5677545" y="3429000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3767A20-C698-BBDF-9DB4-FD77194C185B}"/>
                </a:ext>
              </a:extLst>
            </p:cNvPr>
            <p:cNvSpPr/>
            <p:nvPr/>
          </p:nvSpPr>
          <p:spPr>
            <a:xfrm>
              <a:off x="8725939" y="3429000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89D1DB6-4DE6-0231-F513-6F3F6788FF52}"/>
              </a:ext>
            </a:extLst>
          </p:cNvPr>
          <p:cNvGrpSpPr/>
          <p:nvPr/>
        </p:nvGrpSpPr>
        <p:grpSpPr>
          <a:xfrm>
            <a:off x="1979025" y="4058148"/>
            <a:ext cx="1817120" cy="1785734"/>
            <a:chOff x="1979025" y="4471806"/>
            <a:chExt cx="1817120" cy="1785734"/>
          </a:xfrm>
        </p:grpSpPr>
        <p:sp>
          <p:nvSpPr>
            <p:cNvPr id="9" name="Seta: Para Cima 8">
              <a:extLst>
                <a:ext uri="{FF2B5EF4-FFF2-40B4-BE49-F238E27FC236}">
                  <a16:creationId xmlns:a16="http://schemas.microsoft.com/office/drawing/2014/main" id="{6306B046-B44A-7ECA-F223-FB8E42D0D747}"/>
                </a:ext>
              </a:extLst>
            </p:cNvPr>
            <p:cNvSpPr/>
            <p:nvPr/>
          </p:nvSpPr>
          <p:spPr>
            <a:xfrm rot="10800000">
              <a:off x="2830671" y="4471806"/>
              <a:ext cx="113830" cy="527041"/>
            </a:xfrm>
            <a:prstGeom prst="upArrow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251F7394-9D25-B804-DBF4-46B398D6A015}"/>
                </a:ext>
              </a:extLst>
            </p:cNvPr>
            <p:cNvSpPr/>
            <p:nvPr/>
          </p:nvSpPr>
          <p:spPr>
            <a:xfrm>
              <a:off x="1979025" y="5202462"/>
              <a:ext cx="1817120" cy="1055078"/>
            </a:xfrm>
            <a:prstGeom prst="roundRect">
              <a:avLst/>
            </a:prstGeom>
            <a:noFill/>
            <a:ln w="28575">
              <a:solidFill>
                <a:srgbClr val="0091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>
                  <a:solidFill>
                    <a:schemeClr val="tx1"/>
                  </a:solidFill>
                </a:rPr>
                <a:t>Performance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8BBDC7B-993B-6D9B-BF25-5F5277DFE128}"/>
              </a:ext>
            </a:extLst>
          </p:cNvPr>
          <p:cNvGrpSpPr/>
          <p:nvPr/>
        </p:nvGrpSpPr>
        <p:grpSpPr>
          <a:xfrm>
            <a:off x="5172954" y="4058148"/>
            <a:ext cx="1817120" cy="1785734"/>
            <a:chOff x="5172954" y="4471806"/>
            <a:chExt cx="1817120" cy="1785734"/>
          </a:xfrm>
        </p:grpSpPr>
        <p:sp>
          <p:nvSpPr>
            <p:cNvPr id="11" name="Seta: Para Cima 10">
              <a:extLst>
                <a:ext uri="{FF2B5EF4-FFF2-40B4-BE49-F238E27FC236}">
                  <a16:creationId xmlns:a16="http://schemas.microsoft.com/office/drawing/2014/main" id="{F3B47A9C-F31C-ADF9-9E13-9D74E75F428A}"/>
                </a:ext>
              </a:extLst>
            </p:cNvPr>
            <p:cNvSpPr/>
            <p:nvPr/>
          </p:nvSpPr>
          <p:spPr>
            <a:xfrm rot="10800000">
              <a:off x="6024600" y="4471806"/>
              <a:ext cx="113830" cy="527041"/>
            </a:xfrm>
            <a:prstGeom prst="upArrow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61BF0BF-B194-3362-87D7-5C0DA67C64CC}"/>
                </a:ext>
              </a:extLst>
            </p:cNvPr>
            <p:cNvSpPr/>
            <p:nvPr/>
          </p:nvSpPr>
          <p:spPr>
            <a:xfrm>
              <a:off x="5172954" y="5202462"/>
              <a:ext cx="1817120" cy="1055078"/>
            </a:xfrm>
            <a:prstGeom prst="roundRect">
              <a:avLst/>
            </a:prstGeom>
            <a:noFill/>
            <a:ln w="28575">
              <a:solidFill>
                <a:srgbClr val="0091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err="1">
                  <a:solidFill>
                    <a:schemeClr val="tx1"/>
                  </a:solidFill>
                </a:rPr>
                <a:t>Robustness</a:t>
              </a:r>
              <a:endParaRPr lang="pt-PT" b="1" dirty="0">
                <a:solidFill>
                  <a:schemeClr val="tx1"/>
                </a:solidFill>
              </a:endParaRPr>
            </a:p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pt-PT" b="1" dirty="0" err="1">
                  <a:solidFill>
                    <a:schemeClr val="tx1"/>
                  </a:solidFill>
                </a:rPr>
                <a:t>Generalization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1749F28-9598-D20B-F21E-CDCB5F74B126}"/>
              </a:ext>
            </a:extLst>
          </p:cNvPr>
          <p:cNvGrpSpPr/>
          <p:nvPr/>
        </p:nvGrpSpPr>
        <p:grpSpPr>
          <a:xfrm>
            <a:off x="8235834" y="4058147"/>
            <a:ext cx="1817120" cy="1785734"/>
            <a:chOff x="8235834" y="4471805"/>
            <a:chExt cx="1817120" cy="1785734"/>
          </a:xfrm>
        </p:grpSpPr>
        <p:sp>
          <p:nvSpPr>
            <p:cNvPr id="10" name="Seta: Para Cima 9">
              <a:extLst>
                <a:ext uri="{FF2B5EF4-FFF2-40B4-BE49-F238E27FC236}">
                  <a16:creationId xmlns:a16="http://schemas.microsoft.com/office/drawing/2014/main" id="{50149244-911F-B52F-CC27-BC26499239F1}"/>
                </a:ext>
              </a:extLst>
            </p:cNvPr>
            <p:cNvSpPr/>
            <p:nvPr/>
          </p:nvSpPr>
          <p:spPr>
            <a:xfrm rot="10800000">
              <a:off x="9087479" y="4471805"/>
              <a:ext cx="113830" cy="527041"/>
            </a:xfrm>
            <a:prstGeom prst="upArrow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DCDB373-4CBC-76B1-DDE7-6B9970C5ECCD}"/>
                </a:ext>
              </a:extLst>
            </p:cNvPr>
            <p:cNvSpPr/>
            <p:nvPr/>
          </p:nvSpPr>
          <p:spPr>
            <a:xfrm>
              <a:off x="8235834" y="5202461"/>
              <a:ext cx="1817120" cy="1055078"/>
            </a:xfrm>
            <a:prstGeom prst="roundRect">
              <a:avLst/>
            </a:prstGeom>
            <a:noFill/>
            <a:ln w="28575">
              <a:solidFill>
                <a:srgbClr val="0091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err="1">
                  <a:solidFill>
                    <a:schemeClr val="tx1"/>
                  </a:solidFill>
                </a:rPr>
                <a:t>Explainability</a:t>
              </a:r>
              <a:endParaRPr lang="pt-PT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8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F4D05-CA32-311D-67FD-C6F30358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630302C-2456-7E44-6BCE-2FB110AC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48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13FB72-A900-B480-184E-08F29874B4D6}"/>
              </a:ext>
            </a:extLst>
          </p:cNvPr>
          <p:cNvSpPr txBox="1"/>
          <p:nvPr/>
        </p:nvSpPr>
        <p:spPr>
          <a:xfrm>
            <a:off x="71" y="1507339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FINAL STATEMENT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A013E4-E5B3-9FE4-37C5-AEF74C6FEEFB}"/>
              </a:ext>
            </a:extLst>
          </p:cNvPr>
          <p:cNvSpPr txBox="1"/>
          <p:nvPr/>
        </p:nvSpPr>
        <p:spPr>
          <a:xfrm>
            <a:off x="1252051" y="2784776"/>
            <a:ext cx="967327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The proposed fusion approach leads to more </a:t>
            </a:r>
            <a:r>
              <a:rPr lang="en-US" sz="2800" b="1" dirty="0">
                <a:latin typeface="Grandview" panose="020B0502040204020203" pitchFamily="34" charset="0"/>
                <a:ea typeface="+mn-lt"/>
                <a:cs typeface="+mn-lt"/>
              </a:rPr>
              <a:t>accurate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b="1" dirty="0">
                <a:latin typeface="Grandview" panose="020B0502040204020203" pitchFamily="34" charset="0"/>
                <a:ea typeface="+mn-lt"/>
                <a:cs typeface="+mn-lt"/>
              </a:rPr>
              <a:t>robust</a:t>
            </a:r>
            <a:r>
              <a:rPr lang="en-US" sz="2800" dirty="0">
                <a:ea typeface="+mn-lt"/>
                <a:cs typeface="+mn-lt"/>
              </a:rPr>
              <a:t>, and </a:t>
            </a:r>
            <a:r>
              <a:rPr lang="en-US" sz="2800" b="1" dirty="0">
                <a:latin typeface="Grandview" panose="020B0502040204020203" pitchFamily="34" charset="0"/>
                <a:ea typeface="+mn-lt"/>
                <a:cs typeface="+mn-lt"/>
              </a:rPr>
              <a:t>interpretable</a:t>
            </a:r>
            <a:r>
              <a:rPr lang="en-US" sz="2800" dirty="0">
                <a:ea typeface="+mn-lt"/>
                <a:cs typeface="+mn-lt"/>
              </a:rPr>
              <a:t> models for lung nodule characterization, making it better </a:t>
            </a:r>
            <a:r>
              <a:rPr lang="en-US" sz="2800" b="1" dirty="0">
                <a:latin typeface="Grandview" panose="020B0502040204020203" pitchFamily="34" charset="0"/>
                <a:ea typeface="+mn-lt"/>
                <a:cs typeface="+mn-lt"/>
              </a:rPr>
              <a:t>suited</a:t>
            </a:r>
            <a:r>
              <a:rPr lang="en-US" sz="2800" dirty="0">
                <a:ea typeface="+mn-lt"/>
                <a:cs typeface="+mn-lt"/>
              </a:rPr>
              <a:t> for early </a:t>
            </a:r>
            <a:r>
              <a:rPr lang="en-US" sz="2800" b="1" dirty="0">
                <a:latin typeface="Grandview" panose="020B0502040204020203" pitchFamily="34" charset="0"/>
                <a:ea typeface="+mn-lt"/>
                <a:cs typeface="+mn-lt"/>
              </a:rPr>
              <a:t>detection</a:t>
            </a:r>
            <a:r>
              <a:rPr lang="en-US" sz="2800" dirty="0">
                <a:ea typeface="+mn-lt"/>
                <a:cs typeface="+mn-lt"/>
              </a:rPr>
              <a:t> and </a:t>
            </a:r>
            <a:r>
              <a:rPr lang="en-US" sz="2800" b="1" dirty="0">
                <a:latin typeface="Grandview" panose="020B0502040204020203" pitchFamily="34" charset="0"/>
                <a:ea typeface="+mn-lt"/>
                <a:cs typeface="+mn-lt"/>
              </a:rPr>
              <a:t>clinical application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214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56C9-3A97-2799-50AD-3D8A9A7D4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7774B9-059A-702A-9B05-02136666B984}"/>
              </a:ext>
            </a:extLst>
          </p:cNvPr>
          <p:cNvSpPr txBox="1"/>
          <p:nvPr/>
        </p:nvSpPr>
        <p:spPr>
          <a:xfrm>
            <a:off x="1916595" y="2460620"/>
            <a:ext cx="83621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err="1">
                <a:ea typeface="+mn-lt"/>
                <a:cs typeface="+mn-lt"/>
              </a:rPr>
              <a:t>Information</a:t>
            </a:r>
            <a:r>
              <a:rPr lang="pt-PT" sz="3600" b="1">
                <a:ea typeface="+mn-lt"/>
                <a:cs typeface="+mn-lt"/>
              </a:rPr>
              <a:t> </a:t>
            </a:r>
            <a:r>
              <a:rPr lang="pt-PT" sz="3600" b="1" err="1">
                <a:ea typeface="+mn-lt"/>
                <a:cs typeface="+mn-lt"/>
              </a:rPr>
              <a:t>Fusion-Based</a:t>
            </a:r>
            <a:r>
              <a:rPr lang="pt-PT" sz="3600" b="1">
                <a:ea typeface="+mn-lt"/>
                <a:cs typeface="+mn-lt"/>
              </a:rPr>
              <a:t> </a:t>
            </a:r>
            <a:r>
              <a:rPr lang="pt-PT" sz="3600" b="1" err="1">
                <a:ea typeface="+mn-lt"/>
                <a:cs typeface="+mn-lt"/>
              </a:rPr>
              <a:t>Model</a:t>
            </a:r>
            <a:r>
              <a:rPr lang="pt-PT" sz="3600" b="1">
                <a:ea typeface="+mn-lt"/>
                <a:cs typeface="+mn-lt"/>
              </a:rPr>
              <a:t> for </a:t>
            </a:r>
            <a:r>
              <a:rPr lang="pt-PT" sz="3600" b="1" err="1">
                <a:ea typeface="+mn-lt"/>
                <a:cs typeface="+mn-lt"/>
              </a:rPr>
              <a:t>Lung</a:t>
            </a:r>
            <a:r>
              <a:rPr lang="pt-PT" sz="3600" b="1">
                <a:ea typeface="+mn-lt"/>
                <a:cs typeface="+mn-lt"/>
              </a:rPr>
              <a:t> Nodule </a:t>
            </a:r>
            <a:r>
              <a:rPr lang="pt-PT" sz="3600" b="1" err="1">
                <a:ea typeface="+mn-lt"/>
                <a:cs typeface="+mn-lt"/>
              </a:rPr>
              <a:t>Characterization</a:t>
            </a:r>
            <a:endParaRPr lang="pt-PT" sz="3600" b="1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23CBC7-AA0A-393A-5E9F-1F175291C6B2}"/>
              </a:ext>
            </a:extLst>
          </p:cNvPr>
          <p:cNvSpPr txBox="1"/>
          <p:nvPr/>
        </p:nvSpPr>
        <p:spPr>
          <a:xfrm>
            <a:off x="1036565" y="5150096"/>
            <a:ext cx="48896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​</a:t>
            </a:r>
            <a:r>
              <a:rPr lang="pt-PT" b="1">
                <a:solidFill>
                  <a:srgbClr val="0091BE"/>
                </a:solidFill>
              </a:rPr>
              <a:t>SUPERVISOR</a:t>
            </a:r>
            <a:r>
              <a:rPr lang="pt-PT"/>
              <a:t>: HÉLDER OLIVEIRA​ </a:t>
            </a:r>
          </a:p>
          <a:p>
            <a:r>
              <a:rPr lang="pt-PT" b="1">
                <a:solidFill>
                  <a:srgbClr val="0091BE"/>
                </a:solidFill>
              </a:rPr>
              <a:t>CO-SUPERVISOR</a:t>
            </a:r>
            <a:r>
              <a:rPr lang="pt-PT"/>
              <a:t>: TÂNIA PEREIRA​ </a:t>
            </a:r>
          </a:p>
          <a:p>
            <a:pPr algn="l"/>
            <a:r>
              <a:rPr lang="pt-PT" b="1">
                <a:solidFill>
                  <a:srgbClr val="0091BE"/>
                </a:solidFill>
              </a:rPr>
              <a:t>CO-SUPERVISOR</a:t>
            </a:r>
            <a:r>
              <a:rPr lang="pt-PT"/>
              <a:t>: EDUARDO RODRIGUES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08A675-727E-78E1-8CFD-B26D2E75E03B}"/>
              </a:ext>
            </a:extLst>
          </p:cNvPr>
          <p:cNvSpPr txBox="1"/>
          <p:nvPr/>
        </p:nvSpPr>
        <p:spPr>
          <a:xfrm>
            <a:off x="8849661" y="5255355"/>
            <a:ext cx="232565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400" b="1">
                <a:solidFill>
                  <a:srgbClr val="8C2D19"/>
                </a:solidFill>
              </a:rPr>
              <a:t>AUTHOR</a:t>
            </a:r>
            <a:r>
              <a:rPr lang="pt-PT" sz="2400"/>
              <a:t>:</a:t>
            </a:r>
            <a:endParaRPr lang="pt-PT"/>
          </a:p>
          <a:p>
            <a:pPr algn="r"/>
            <a:r>
              <a:rPr lang="pt-PT" sz="2400"/>
              <a:t>JOÃO MALVA​</a:t>
            </a:r>
            <a:r>
              <a:rPr lang="pt-PT"/>
              <a:t> </a:t>
            </a:r>
          </a:p>
          <a:p>
            <a:pPr algn="r"/>
            <a:endParaRPr lang="pt-PT"/>
          </a:p>
        </p:txBody>
      </p:sp>
      <p:pic>
        <p:nvPicPr>
          <p:cNvPr id="5" name="Imagem 4" descr="Uma imagem com texto, Gráficos, Tipo de letra, captura de ecrã&#10;&#10;Os conteúdos gerados por IA poderão estar incorretos.">
            <a:extLst>
              <a:ext uri="{FF2B5EF4-FFF2-40B4-BE49-F238E27FC236}">
                <a16:creationId xmlns:a16="http://schemas.microsoft.com/office/drawing/2014/main" id="{8EB71714-9622-D1D4-52A8-172DAA57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40" y="688632"/>
            <a:ext cx="3019425" cy="1057275"/>
          </a:xfrm>
          <a:prstGeom prst="rect">
            <a:avLst/>
          </a:prstGeom>
        </p:spPr>
      </p:pic>
      <p:pic>
        <p:nvPicPr>
          <p:cNvPr id="7" name="Imagem 6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973EC37E-143B-29EB-956E-49AEEF87B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07" y="697642"/>
            <a:ext cx="3257550" cy="10477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E184D2-95F9-46BE-50DD-99797A82D4D5}"/>
              </a:ext>
            </a:extLst>
          </p:cNvPr>
          <p:cNvSpPr txBox="1"/>
          <p:nvPr/>
        </p:nvSpPr>
        <p:spPr>
          <a:xfrm>
            <a:off x="3220996" y="3941807"/>
            <a:ext cx="5750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/>
              <a:t>Master's in Informatics and Computing Engineering</a:t>
            </a:r>
            <a:endParaRPr lang="en-US">
              <a:solidFill>
                <a:srgbClr val="455B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9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00DC-EE9C-0F7D-C453-ACC14388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E82740-E30D-46F6-DADD-03A0AE8629E0}"/>
              </a:ext>
            </a:extLst>
          </p:cNvPr>
          <p:cNvSpPr txBox="1"/>
          <p:nvPr/>
        </p:nvSpPr>
        <p:spPr>
          <a:xfrm>
            <a:off x="712245" y="174775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err="1"/>
              <a:t>Information</a:t>
            </a:r>
            <a:endParaRPr lang="pt-PT" sz="20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882A919-5594-FFF8-6AAE-9D530522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BFFA28-1722-B0A5-8549-AE8B85359041}"/>
              </a:ext>
            </a:extLst>
          </p:cNvPr>
          <p:cNvSpPr txBox="1"/>
          <p:nvPr/>
        </p:nvSpPr>
        <p:spPr>
          <a:xfrm>
            <a:off x="0" y="684379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THEORETICALLY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3CBF43-8CBB-CAA0-85BB-406E7CD71C7B}"/>
              </a:ext>
            </a:extLst>
          </p:cNvPr>
          <p:cNvSpPr/>
          <p:nvPr/>
        </p:nvSpPr>
        <p:spPr>
          <a:xfrm>
            <a:off x="2239190" y="1798320"/>
            <a:ext cx="904240" cy="660400"/>
          </a:xfrm>
          <a:prstGeom prst="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Grandview" panose="020B0502040204020203" pitchFamily="34" charset="0"/>
              </a:rPr>
              <a:t>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DC2517-3485-3398-FC88-122C9CEB23B2}"/>
              </a:ext>
            </a:extLst>
          </p:cNvPr>
          <p:cNvSpPr/>
          <p:nvPr/>
        </p:nvSpPr>
        <p:spPr>
          <a:xfrm>
            <a:off x="2237247" y="3113768"/>
            <a:ext cx="904240" cy="660400"/>
          </a:xfrm>
          <a:prstGeom prst="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Grandview" panose="020B0502040204020203" pitchFamily="34" charset="0"/>
              </a:rPr>
              <a:t>DL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02874-1599-C313-F2A8-28E26C71935C}"/>
              </a:ext>
            </a:extLst>
          </p:cNvPr>
          <p:cNvSpPr/>
          <p:nvPr/>
        </p:nvSpPr>
        <p:spPr>
          <a:xfrm>
            <a:off x="2237247" y="4413309"/>
            <a:ext cx="904240" cy="660400"/>
          </a:xfrm>
          <a:prstGeom prst="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latin typeface="Grandview" panose="020B0502040204020203" pitchFamily="34" charset="0"/>
              </a:rPr>
              <a:t>Fusion</a:t>
            </a:r>
            <a:endParaRPr lang="pt-PT" dirty="0">
              <a:latin typeface="Grandview" panose="020B0502040204020203" pitchFamily="34" charset="0"/>
            </a:endParaRPr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89DBA6B8-8855-F862-1BC1-8B199FA84FB2}"/>
              </a:ext>
            </a:extLst>
          </p:cNvPr>
          <p:cNvSpPr/>
          <p:nvPr/>
        </p:nvSpPr>
        <p:spPr>
          <a:xfrm rot="5400000" flipH="1">
            <a:off x="1422982" y="1469707"/>
            <a:ext cx="113830" cy="1317625"/>
          </a:xfrm>
          <a:prstGeom prst="upArrow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Cima 8">
            <a:extLst>
              <a:ext uri="{FF2B5EF4-FFF2-40B4-BE49-F238E27FC236}">
                <a16:creationId xmlns:a16="http://schemas.microsoft.com/office/drawing/2014/main" id="{902F7603-15D7-ABA3-26A6-949316418FA2}"/>
              </a:ext>
            </a:extLst>
          </p:cNvPr>
          <p:cNvSpPr/>
          <p:nvPr/>
        </p:nvSpPr>
        <p:spPr>
          <a:xfrm rot="5400000" flipH="1">
            <a:off x="1421037" y="2785154"/>
            <a:ext cx="113830" cy="1317625"/>
          </a:xfrm>
          <a:prstGeom prst="upArrow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5F17F1-8DE3-5B87-8680-0BD16947A3B4}"/>
              </a:ext>
            </a:extLst>
          </p:cNvPr>
          <p:cNvSpPr txBox="1"/>
          <p:nvPr/>
        </p:nvSpPr>
        <p:spPr>
          <a:xfrm>
            <a:off x="710302" y="3069806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err="1"/>
              <a:t>Image</a:t>
            </a:r>
            <a:endParaRPr lang="pt-PT" sz="2000" dirty="0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52EDC6B2-1565-BA3A-8333-E44A06D7C8DF}"/>
              </a:ext>
            </a:extLst>
          </p:cNvPr>
          <p:cNvSpPr/>
          <p:nvPr/>
        </p:nvSpPr>
        <p:spPr>
          <a:xfrm rot="5400000" flipH="1">
            <a:off x="1421037" y="4114629"/>
            <a:ext cx="113830" cy="1317625"/>
          </a:xfrm>
          <a:prstGeom prst="upArrow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123D5D-1EDB-91E8-6BEC-E02194D8021E}"/>
              </a:ext>
            </a:extLst>
          </p:cNvPr>
          <p:cNvSpPr txBox="1"/>
          <p:nvPr/>
        </p:nvSpPr>
        <p:spPr>
          <a:xfrm>
            <a:off x="710302" y="4399281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err="1"/>
              <a:t>Image</a:t>
            </a:r>
            <a:endParaRPr lang="pt-PT" sz="2000" dirty="0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39FB1C0B-2273-198C-2F5F-ED0C25FADD80}"/>
              </a:ext>
            </a:extLst>
          </p:cNvPr>
          <p:cNvSpPr/>
          <p:nvPr/>
        </p:nvSpPr>
        <p:spPr>
          <a:xfrm flipH="1">
            <a:off x="2632452" y="5172685"/>
            <a:ext cx="113830" cy="660401"/>
          </a:xfrm>
          <a:prstGeom prst="upArrow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3B3AEE-E7D2-1730-F8D5-B9F0D698678C}"/>
              </a:ext>
            </a:extLst>
          </p:cNvPr>
          <p:cNvSpPr txBox="1"/>
          <p:nvPr/>
        </p:nvSpPr>
        <p:spPr>
          <a:xfrm>
            <a:off x="1953428" y="5707055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err="1"/>
              <a:t>Information</a:t>
            </a:r>
            <a:endParaRPr lang="pt-PT" sz="2000" dirty="0"/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2C71EDD1-7B67-C7B0-76AD-3C26AC97A133}"/>
              </a:ext>
            </a:extLst>
          </p:cNvPr>
          <p:cNvSpPr/>
          <p:nvPr/>
        </p:nvSpPr>
        <p:spPr>
          <a:xfrm rot="5400000" flipH="1">
            <a:off x="3514542" y="3114479"/>
            <a:ext cx="113830" cy="658977"/>
          </a:xfrm>
          <a:prstGeom prst="upArrow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61362059-C8BC-36B1-50CA-E927E956134B}"/>
              </a:ext>
            </a:extLst>
          </p:cNvPr>
          <p:cNvSpPr/>
          <p:nvPr/>
        </p:nvSpPr>
        <p:spPr>
          <a:xfrm rot="5400000" flipH="1">
            <a:off x="3516486" y="1799030"/>
            <a:ext cx="113830" cy="658978"/>
          </a:xfrm>
          <a:prstGeom prst="upArrow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Cima 18">
            <a:extLst>
              <a:ext uri="{FF2B5EF4-FFF2-40B4-BE49-F238E27FC236}">
                <a16:creationId xmlns:a16="http://schemas.microsoft.com/office/drawing/2014/main" id="{7C5FE06A-CA71-7EA4-60E2-27F22BCF197A}"/>
              </a:ext>
            </a:extLst>
          </p:cNvPr>
          <p:cNvSpPr/>
          <p:nvPr/>
        </p:nvSpPr>
        <p:spPr>
          <a:xfrm rot="5400000" flipH="1">
            <a:off x="3514542" y="4443952"/>
            <a:ext cx="113830" cy="658977"/>
          </a:xfrm>
          <a:prstGeom prst="upArrow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B36A522-ED3A-99B6-D418-BE4CD59FA5F7}"/>
              </a:ext>
            </a:extLst>
          </p:cNvPr>
          <p:cNvSpPr txBox="1"/>
          <p:nvPr/>
        </p:nvSpPr>
        <p:spPr>
          <a:xfrm>
            <a:off x="4003370" y="187154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err="1"/>
              <a:t>Prevision</a:t>
            </a:r>
            <a:endParaRPr lang="pt-PT" sz="20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01D292-43A7-5DD0-C405-23767DD29D9C}"/>
              </a:ext>
            </a:extLst>
          </p:cNvPr>
          <p:cNvSpPr txBox="1"/>
          <p:nvPr/>
        </p:nvSpPr>
        <p:spPr>
          <a:xfrm>
            <a:off x="4001427" y="3186996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err="1"/>
              <a:t>Prevision</a:t>
            </a:r>
            <a:endParaRPr lang="pt-PT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F3AFE89-2AFC-CF36-A602-2966E4E7FC31}"/>
              </a:ext>
            </a:extLst>
          </p:cNvPr>
          <p:cNvSpPr txBox="1"/>
          <p:nvPr/>
        </p:nvSpPr>
        <p:spPr>
          <a:xfrm>
            <a:off x="4001427" y="4543454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err="1"/>
              <a:t>Prevision</a:t>
            </a:r>
            <a:endParaRPr lang="pt-PT" sz="2000" dirty="0"/>
          </a:p>
        </p:txBody>
      </p:sp>
      <p:cxnSp>
        <p:nvCxnSpPr>
          <p:cNvPr id="25" name="Straight Arrow Connector 12">
            <a:extLst>
              <a:ext uri="{FF2B5EF4-FFF2-40B4-BE49-F238E27FC236}">
                <a16:creationId xmlns:a16="http://schemas.microsoft.com/office/drawing/2014/main" id="{AB831677-82F8-9C32-CEC6-36B3C56FCBFE}"/>
              </a:ext>
            </a:extLst>
          </p:cNvPr>
          <p:cNvCxnSpPr>
            <a:cxnSpLocks/>
          </p:cNvCxnSpPr>
          <p:nvPr/>
        </p:nvCxnSpPr>
        <p:spPr>
          <a:xfrm>
            <a:off x="5659984" y="1903323"/>
            <a:ext cx="0" cy="3040241"/>
          </a:xfrm>
          <a:prstGeom prst="straightConnector1">
            <a:avLst/>
          </a:prstGeom>
          <a:ln w="57150">
            <a:solidFill>
              <a:srgbClr val="8C2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C5203D-7E4C-4768-6DBA-0882463FAF48}"/>
              </a:ext>
            </a:extLst>
          </p:cNvPr>
          <p:cNvSpPr txBox="1"/>
          <p:nvPr/>
        </p:nvSpPr>
        <p:spPr>
          <a:xfrm>
            <a:off x="5703686" y="4657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4EF17F4-16CA-405C-C306-23927DD2EBF0}"/>
              </a:ext>
            </a:extLst>
          </p:cNvPr>
          <p:cNvSpPr txBox="1"/>
          <p:nvPr/>
        </p:nvSpPr>
        <p:spPr>
          <a:xfrm>
            <a:off x="5703686" y="17500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-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188526-921C-4019-9425-5B2ABF67F3E4}"/>
              </a:ext>
            </a:extLst>
          </p:cNvPr>
          <p:cNvSpPr txBox="1"/>
          <p:nvPr/>
        </p:nvSpPr>
        <p:spPr>
          <a:xfrm>
            <a:off x="7422452" y="1798320"/>
            <a:ext cx="3599062" cy="187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000" b="1" dirty="0">
                <a:solidFill>
                  <a:schemeClr val="dk1"/>
                </a:solidFill>
                <a:latin typeface="Grandview" panose="020B0502040204020203" pitchFamily="34" charset="0"/>
              </a:rPr>
              <a:t>DL</a:t>
            </a:r>
            <a:r>
              <a:rPr lang="pt-PT" sz="2000" dirty="0"/>
              <a:t> </a:t>
            </a:r>
            <a:r>
              <a:rPr lang="pt-PT" sz="2000" dirty="0" err="1"/>
              <a:t>has</a:t>
            </a:r>
            <a:r>
              <a:rPr lang="pt-PT" sz="2000" dirty="0"/>
              <a:t> </a:t>
            </a:r>
            <a:r>
              <a:rPr lang="pt-PT" sz="2000" b="1" dirty="0" err="1">
                <a:solidFill>
                  <a:schemeClr val="dk1"/>
                </a:solidFill>
                <a:latin typeface="Grandview" panose="020B0502040204020203" pitchFamily="34" charset="0"/>
              </a:rPr>
              <a:t>better</a:t>
            </a:r>
            <a:r>
              <a:rPr lang="pt-PT" sz="2000" b="1" dirty="0">
                <a:solidFill>
                  <a:schemeClr val="dk1"/>
                </a:solidFill>
                <a:latin typeface="Grandview" panose="020B0502040204020203" pitchFamily="34" charset="0"/>
              </a:rPr>
              <a:t> performance</a:t>
            </a:r>
          </a:p>
          <a:p>
            <a:pPr>
              <a:lnSpc>
                <a:spcPct val="150000"/>
              </a:lnSpc>
            </a:pPr>
            <a:endParaRPr lang="pt-PT" sz="2000" dirty="0"/>
          </a:p>
          <a:p>
            <a:pPr marL="342900" indent="-342900">
              <a:lnSpc>
                <a:spcPct val="150000"/>
              </a:lnSpc>
              <a:buFont typeface="Grandview Display" panose="020B0502040204020203" pitchFamily="34" charset="0"/>
              <a:buChar char="Х"/>
            </a:pPr>
            <a:r>
              <a:rPr lang="pt-PT" sz="2000" b="1" dirty="0" err="1">
                <a:solidFill>
                  <a:schemeClr val="dk1"/>
                </a:solidFill>
                <a:latin typeface="Grandview" panose="020B0502040204020203" pitchFamily="34" charset="0"/>
              </a:rPr>
              <a:t>Loss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b="1" dirty="0" err="1">
                <a:solidFill>
                  <a:schemeClr val="dk1"/>
                </a:solidFill>
                <a:latin typeface="Grandview" panose="020B0502040204020203" pitchFamily="34" charset="0"/>
              </a:rPr>
              <a:t>information</a:t>
            </a:r>
            <a:r>
              <a:rPr lang="pt-PT" sz="2000" dirty="0"/>
              <a:t> </a:t>
            </a:r>
            <a:r>
              <a:rPr lang="pt-PT" sz="2000" dirty="0" err="1"/>
              <a:t>usage</a:t>
            </a:r>
            <a:endParaRPr lang="pt-PT" sz="2000" dirty="0"/>
          </a:p>
          <a:p>
            <a:pPr marL="342900" indent="-342900">
              <a:lnSpc>
                <a:spcPct val="150000"/>
              </a:lnSpc>
              <a:buFont typeface="Grandview Display" panose="020B0502040204020203" pitchFamily="34" charset="0"/>
              <a:buChar char="Х"/>
            </a:pPr>
            <a:r>
              <a:rPr lang="pt-PT" sz="2000" b="1" dirty="0" err="1">
                <a:solidFill>
                  <a:schemeClr val="dk1"/>
                </a:solidFill>
                <a:latin typeface="Grandview" panose="020B0502040204020203" pitchFamily="34" charset="0"/>
              </a:rPr>
              <a:t>Black</a:t>
            </a:r>
            <a:r>
              <a:rPr lang="pt-PT" sz="2000" b="1" dirty="0">
                <a:solidFill>
                  <a:schemeClr val="dk1"/>
                </a:solidFill>
                <a:latin typeface="Grandview" panose="020B0502040204020203" pitchFamily="34" charset="0"/>
              </a:rPr>
              <a:t>-box</a:t>
            </a:r>
            <a:r>
              <a:rPr lang="pt-PT" sz="2000" dirty="0"/>
              <a:t> </a:t>
            </a:r>
            <a:r>
              <a:rPr lang="pt-PT" sz="2000" dirty="0" err="1"/>
              <a:t>Problem</a:t>
            </a:r>
            <a:endParaRPr lang="pt-PT" sz="20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CA614B0-030D-0BB8-FF01-A758BA2FAC3E}"/>
              </a:ext>
            </a:extLst>
          </p:cNvPr>
          <p:cNvSpPr/>
          <p:nvPr/>
        </p:nvSpPr>
        <p:spPr>
          <a:xfrm>
            <a:off x="7422452" y="4342668"/>
            <a:ext cx="3488453" cy="1411587"/>
          </a:xfrm>
          <a:prstGeom prst="roundRect">
            <a:avLst/>
          </a:prstGeom>
          <a:ln w="28575">
            <a:solidFill>
              <a:srgbClr val="0091B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randview" panose="020B0502040204020203" pitchFamily="34" charset="0"/>
              </a:rPr>
              <a:t>Combination</a:t>
            </a:r>
            <a:r>
              <a:rPr lang="en-US" sz="2000" dirty="0"/>
              <a:t> of DL representation with image’s extracted information may </a:t>
            </a:r>
            <a:r>
              <a:rPr lang="en-US" sz="2000" b="1" dirty="0">
                <a:latin typeface="Grandview" panose="020B0502040204020203" pitchFamily="34" charset="0"/>
              </a:rPr>
              <a:t>increase</a:t>
            </a:r>
            <a:r>
              <a:rPr lang="en-US" sz="2000" dirty="0"/>
              <a:t> </a:t>
            </a:r>
            <a:r>
              <a:rPr lang="en-US" sz="2000" b="1" dirty="0">
                <a:latin typeface="Grandview" panose="020B0502040204020203" pitchFamily="34" charset="0"/>
              </a:rPr>
              <a:t>performance</a:t>
            </a:r>
            <a:endParaRPr lang="pt-PT" sz="2000" b="1" dirty="0">
              <a:latin typeface="Grandview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DE3937E-D690-AB0A-97A4-5884F5F5D0E3}"/>
              </a:ext>
            </a:extLst>
          </p:cNvPr>
          <p:cNvSpPr txBox="1"/>
          <p:nvPr/>
        </p:nvSpPr>
        <p:spPr>
          <a:xfrm>
            <a:off x="5695505" y="2736823"/>
            <a:ext cx="461665" cy="13843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pt-PT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7263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2E9F-1B26-FC75-684C-7969F25C5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3B7B81B-2A09-ECCA-A28F-B1120D2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4" y="5807351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582628F-D99D-E386-6E5F-1DB5AB6B64D8}"/>
              </a:ext>
            </a:extLst>
          </p:cNvPr>
          <p:cNvGrpSpPr/>
          <p:nvPr/>
        </p:nvGrpSpPr>
        <p:grpSpPr>
          <a:xfrm>
            <a:off x="3341978" y="2029578"/>
            <a:ext cx="6380756" cy="419596"/>
            <a:chOff x="953539" y="1743447"/>
            <a:chExt cx="11101829" cy="839191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493DB63-4FE2-7B76-6027-D0209E2B01D9}"/>
                </a:ext>
              </a:extLst>
            </p:cNvPr>
            <p:cNvSpPr/>
            <p:nvPr/>
          </p:nvSpPr>
          <p:spPr>
            <a:xfrm>
              <a:off x="953539" y="1743447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8BFD81A-CAF2-EEA0-9441-ABC901D13EEB}"/>
                </a:ext>
              </a:extLst>
            </p:cNvPr>
            <p:cNvSpPr txBox="1"/>
            <p:nvPr/>
          </p:nvSpPr>
          <p:spPr>
            <a:xfrm>
              <a:off x="1790447" y="1839877"/>
              <a:ext cx="10264921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Development of a Fusion-Based Diagnostic Framework</a:t>
              </a:r>
              <a:endParaRPr lang="pt-PT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55868C8-5067-0ABA-4DCA-A29BB8302B80}"/>
              </a:ext>
            </a:extLst>
          </p:cNvPr>
          <p:cNvGrpSpPr/>
          <p:nvPr/>
        </p:nvGrpSpPr>
        <p:grpSpPr>
          <a:xfrm>
            <a:off x="3341978" y="3350383"/>
            <a:ext cx="6380755" cy="419596"/>
            <a:chOff x="953538" y="3173660"/>
            <a:chExt cx="10284924" cy="839191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02B94A6-2A3F-850D-498F-CD5C00C28CF6}"/>
                </a:ext>
              </a:extLst>
            </p:cNvPr>
            <p:cNvSpPr/>
            <p:nvPr/>
          </p:nvSpPr>
          <p:spPr>
            <a:xfrm>
              <a:off x="953538" y="3173660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FA3F771-79DA-05A4-D82E-02DAE11B6C02}"/>
                </a:ext>
              </a:extLst>
            </p:cNvPr>
            <p:cNvSpPr txBox="1"/>
            <p:nvPr/>
          </p:nvSpPr>
          <p:spPr>
            <a:xfrm>
              <a:off x="1790448" y="3270090"/>
              <a:ext cx="944801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Enhanced Explainability in AI-Driven Diagnostics</a:t>
              </a:r>
              <a:endParaRPr lang="pt-PT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8ABE14C-9B01-E100-4273-569953303592}"/>
              </a:ext>
            </a:extLst>
          </p:cNvPr>
          <p:cNvGrpSpPr/>
          <p:nvPr/>
        </p:nvGrpSpPr>
        <p:grpSpPr>
          <a:xfrm>
            <a:off x="3341977" y="4021218"/>
            <a:ext cx="6380755" cy="419596"/>
            <a:chOff x="953538" y="4589125"/>
            <a:chExt cx="10284924" cy="839191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32CCAAB8-B39E-10B5-C628-1A815AB04A96}"/>
                </a:ext>
              </a:extLst>
            </p:cNvPr>
            <p:cNvSpPr/>
            <p:nvPr/>
          </p:nvSpPr>
          <p:spPr>
            <a:xfrm>
              <a:off x="953538" y="4589125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3839E53-EA11-1743-0D80-1FD0F102DAFC}"/>
                </a:ext>
              </a:extLst>
            </p:cNvPr>
            <p:cNvSpPr txBox="1"/>
            <p:nvPr/>
          </p:nvSpPr>
          <p:spPr>
            <a:xfrm>
              <a:off x="1790448" y="4625657"/>
              <a:ext cx="944801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dirty="0" err="1"/>
                <a:t>Empirical</a:t>
              </a:r>
              <a:r>
                <a:rPr lang="pt-PT" dirty="0"/>
                <a:t> </a:t>
              </a:r>
              <a:r>
                <a:rPr lang="pt-PT" dirty="0" err="1"/>
                <a:t>Validation</a:t>
              </a:r>
              <a:r>
                <a:rPr lang="pt-PT" dirty="0"/>
                <a:t> </a:t>
              </a:r>
              <a:r>
                <a:rPr lang="pt-PT" dirty="0" err="1"/>
                <a:t>Across</a:t>
              </a:r>
              <a:r>
                <a:rPr lang="pt-PT" dirty="0"/>
                <a:t> </a:t>
              </a:r>
              <a:r>
                <a:rPr lang="pt-PT" dirty="0" err="1"/>
                <a:t>Diverse</a:t>
              </a:r>
              <a:r>
                <a:rPr lang="pt-PT" dirty="0"/>
                <a:t> Data </a:t>
              </a:r>
              <a:r>
                <a:rPr lang="pt-PT" dirty="0" err="1"/>
                <a:t>Conditions</a:t>
              </a:r>
              <a:endParaRPr lang="pt-PT" dirty="0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07B4B2-2E02-F52A-F456-7694F80963DC}"/>
              </a:ext>
            </a:extLst>
          </p:cNvPr>
          <p:cNvSpPr txBox="1"/>
          <p:nvPr/>
        </p:nvSpPr>
        <p:spPr>
          <a:xfrm>
            <a:off x="0" y="247362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MAIN CONTRIBUTIONS</a:t>
            </a:r>
            <a:endParaRPr lang="pt-PT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DE6502C-7810-7887-35F2-688AEFCCAEBD}"/>
              </a:ext>
            </a:extLst>
          </p:cNvPr>
          <p:cNvGrpSpPr/>
          <p:nvPr/>
        </p:nvGrpSpPr>
        <p:grpSpPr>
          <a:xfrm>
            <a:off x="3341978" y="2675909"/>
            <a:ext cx="6380756" cy="419596"/>
            <a:chOff x="953539" y="1743447"/>
            <a:chExt cx="10536746" cy="83919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8B651F8-5E82-8A91-4BA1-F49051F3F62E}"/>
                </a:ext>
              </a:extLst>
            </p:cNvPr>
            <p:cNvSpPr/>
            <p:nvPr/>
          </p:nvSpPr>
          <p:spPr>
            <a:xfrm>
              <a:off x="953539" y="1743447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723D036-4E3F-C43E-16B6-1FBE371BFAE0}"/>
                </a:ext>
              </a:extLst>
            </p:cNvPr>
            <p:cNvSpPr txBox="1"/>
            <p:nvPr/>
          </p:nvSpPr>
          <p:spPr>
            <a:xfrm>
              <a:off x="1790449" y="1839877"/>
              <a:ext cx="9699836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Systematic Evaluation of Fusion Strategies</a:t>
              </a:r>
              <a:endParaRPr lang="pt-PT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E995021-F1FD-E4FB-85B9-351716E04709}"/>
              </a:ext>
            </a:extLst>
          </p:cNvPr>
          <p:cNvGrpSpPr/>
          <p:nvPr/>
        </p:nvGrpSpPr>
        <p:grpSpPr>
          <a:xfrm>
            <a:off x="3341978" y="4692053"/>
            <a:ext cx="6380754" cy="419596"/>
            <a:chOff x="953539" y="1743447"/>
            <a:chExt cx="10284923" cy="839191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26A0D23-7926-D4C8-693B-6B7A8EAF0627}"/>
                </a:ext>
              </a:extLst>
            </p:cNvPr>
            <p:cNvSpPr/>
            <p:nvPr/>
          </p:nvSpPr>
          <p:spPr>
            <a:xfrm>
              <a:off x="953539" y="1743447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5E5FF-C96D-3813-EAE9-B62997C52AF1}"/>
                </a:ext>
              </a:extLst>
            </p:cNvPr>
            <p:cNvSpPr txBox="1"/>
            <p:nvPr/>
          </p:nvSpPr>
          <p:spPr>
            <a:xfrm>
              <a:off x="1790447" y="1839877"/>
              <a:ext cx="9448015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dirty="0" err="1"/>
                <a:t>Contribution</a:t>
              </a:r>
              <a:r>
                <a:rPr lang="pt-PT" dirty="0"/>
                <a:t> to </a:t>
              </a:r>
              <a:r>
                <a:rPr lang="pt-PT" dirty="0" err="1"/>
                <a:t>Sustainable</a:t>
              </a:r>
              <a:r>
                <a:rPr lang="pt-PT" dirty="0"/>
                <a:t> </a:t>
              </a:r>
              <a:r>
                <a:rPr lang="pt-PT" dirty="0" err="1"/>
                <a:t>Development</a:t>
              </a:r>
              <a:r>
                <a:rPr lang="pt-PT" dirty="0"/>
                <a:t> </a:t>
              </a:r>
              <a:r>
                <a:rPr lang="pt-PT" dirty="0" err="1"/>
                <a:t>Goal</a:t>
              </a:r>
              <a:r>
                <a:rPr lang="pt-PT" dirty="0"/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147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D9E4E-3BBC-9888-7162-3B9B2CD3A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0AC8016-D238-7BAE-CA9D-2A1B0575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4" y="5807351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7E36959-CA47-3B2A-388A-B6E8E76F7AB1}"/>
              </a:ext>
            </a:extLst>
          </p:cNvPr>
          <p:cNvGrpSpPr/>
          <p:nvPr/>
        </p:nvGrpSpPr>
        <p:grpSpPr>
          <a:xfrm>
            <a:off x="3341978" y="1746659"/>
            <a:ext cx="5508041" cy="419596"/>
            <a:chOff x="953539" y="1743447"/>
            <a:chExt cx="10284923" cy="839191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E145C4EE-4FC6-8694-1176-F5DB164C84E2}"/>
                </a:ext>
              </a:extLst>
            </p:cNvPr>
            <p:cNvSpPr/>
            <p:nvPr/>
          </p:nvSpPr>
          <p:spPr>
            <a:xfrm>
              <a:off x="953539" y="1743447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8FA1DE5-0CBA-E86E-6FC4-7D31798378FD}"/>
                </a:ext>
              </a:extLst>
            </p:cNvPr>
            <p:cNvSpPr txBox="1"/>
            <p:nvPr/>
          </p:nvSpPr>
          <p:spPr>
            <a:xfrm>
              <a:off x="1790449" y="1839877"/>
              <a:ext cx="9448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Application to 3D and Temporal Data</a:t>
              </a:r>
              <a:endParaRPr lang="pt-PT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E16DE88-CED1-5786-E5AF-124679983A82}"/>
              </a:ext>
            </a:extLst>
          </p:cNvPr>
          <p:cNvGrpSpPr/>
          <p:nvPr/>
        </p:nvGrpSpPr>
        <p:grpSpPr>
          <a:xfrm>
            <a:off x="3341979" y="3049441"/>
            <a:ext cx="5508042" cy="419596"/>
            <a:chOff x="953538" y="3173660"/>
            <a:chExt cx="10284924" cy="839191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9959698-10E7-6AF6-D2C7-9F49665E3626}"/>
                </a:ext>
              </a:extLst>
            </p:cNvPr>
            <p:cNvSpPr/>
            <p:nvPr/>
          </p:nvSpPr>
          <p:spPr>
            <a:xfrm>
              <a:off x="953538" y="3173660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062B8A8-BA2E-50BA-976C-EAD8F4252961}"/>
                </a:ext>
              </a:extLst>
            </p:cNvPr>
            <p:cNvSpPr txBox="1"/>
            <p:nvPr/>
          </p:nvSpPr>
          <p:spPr>
            <a:xfrm>
              <a:off x="1790448" y="3270089"/>
              <a:ext cx="944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Hyperparameter Tuning of Feature Extractors</a:t>
              </a:r>
              <a:endParaRPr lang="pt-PT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9E5B555-9873-CD11-F19F-89C4E1D10876}"/>
              </a:ext>
            </a:extLst>
          </p:cNvPr>
          <p:cNvGrpSpPr/>
          <p:nvPr/>
        </p:nvGrpSpPr>
        <p:grpSpPr>
          <a:xfrm>
            <a:off x="3341978" y="3720276"/>
            <a:ext cx="5508042" cy="419596"/>
            <a:chOff x="953538" y="4589125"/>
            <a:chExt cx="10284924" cy="839191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BF46DC0-B9B8-C4AD-E1B3-61CCBE8C57B4}"/>
                </a:ext>
              </a:extLst>
            </p:cNvPr>
            <p:cNvSpPr/>
            <p:nvPr/>
          </p:nvSpPr>
          <p:spPr>
            <a:xfrm>
              <a:off x="953538" y="4589125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E05C8C9-6712-C156-6494-BC10D69E5B1A}"/>
                </a:ext>
              </a:extLst>
            </p:cNvPr>
            <p:cNvSpPr txBox="1"/>
            <p:nvPr/>
          </p:nvSpPr>
          <p:spPr>
            <a:xfrm>
              <a:off x="1790448" y="4625657"/>
              <a:ext cx="944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dirty="0" err="1"/>
                <a:t>Multi-Label</a:t>
              </a:r>
              <a:r>
                <a:rPr lang="pt-PT" dirty="0"/>
                <a:t> </a:t>
              </a:r>
              <a:r>
                <a:rPr lang="pt-PT" dirty="0" err="1"/>
                <a:t>Classification</a:t>
              </a:r>
              <a:endParaRPr lang="pt-PT" dirty="0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802AD4-EAEA-10A9-82BE-FD8CA587894B}"/>
              </a:ext>
            </a:extLst>
          </p:cNvPr>
          <p:cNvSpPr txBox="1"/>
          <p:nvPr/>
        </p:nvSpPr>
        <p:spPr>
          <a:xfrm>
            <a:off x="0" y="247362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FUTURE WORK</a:t>
            </a:r>
            <a:endParaRPr lang="pt-PT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E8C117F-D5E0-57B7-7A18-E8BB1B81F078}"/>
              </a:ext>
            </a:extLst>
          </p:cNvPr>
          <p:cNvGrpSpPr/>
          <p:nvPr/>
        </p:nvGrpSpPr>
        <p:grpSpPr>
          <a:xfrm>
            <a:off x="3341978" y="2374967"/>
            <a:ext cx="5508042" cy="419596"/>
            <a:chOff x="953539" y="1743447"/>
            <a:chExt cx="10536746" cy="83919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80C21006-19B7-2254-0147-6D16F2BE4592}"/>
                </a:ext>
              </a:extLst>
            </p:cNvPr>
            <p:cNvSpPr/>
            <p:nvPr/>
          </p:nvSpPr>
          <p:spPr>
            <a:xfrm>
              <a:off x="953539" y="1743447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635880E-7776-E679-9A44-1F85AE8DFFF6}"/>
                </a:ext>
              </a:extLst>
            </p:cNvPr>
            <p:cNvSpPr txBox="1"/>
            <p:nvPr/>
          </p:nvSpPr>
          <p:spPr>
            <a:xfrm>
              <a:off x="1790449" y="1839877"/>
              <a:ext cx="9699836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Automated Feature Selection and Optimization</a:t>
              </a:r>
              <a:endParaRPr lang="pt-PT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6F642DE-7018-108C-DA1D-F9558A0D8B00}"/>
              </a:ext>
            </a:extLst>
          </p:cNvPr>
          <p:cNvGrpSpPr/>
          <p:nvPr/>
        </p:nvGrpSpPr>
        <p:grpSpPr>
          <a:xfrm>
            <a:off x="3341978" y="5061946"/>
            <a:ext cx="5508041" cy="419596"/>
            <a:chOff x="953539" y="1743447"/>
            <a:chExt cx="10284923" cy="839191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FA99B98-1376-EEA5-6A93-6A145F3D284A}"/>
                </a:ext>
              </a:extLst>
            </p:cNvPr>
            <p:cNvSpPr/>
            <p:nvPr/>
          </p:nvSpPr>
          <p:spPr>
            <a:xfrm>
              <a:off x="953539" y="1743447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4D06EEE-9532-106A-63CF-1D3232CC9611}"/>
                </a:ext>
              </a:extLst>
            </p:cNvPr>
            <p:cNvSpPr txBox="1"/>
            <p:nvPr/>
          </p:nvSpPr>
          <p:spPr>
            <a:xfrm>
              <a:off x="1790448" y="1839876"/>
              <a:ext cx="944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dirty="0"/>
                <a:t>Benchmarking </a:t>
              </a:r>
              <a:r>
                <a:rPr lang="pt-PT" dirty="0" err="1"/>
                <a:t>Against</a:t>
              </a:r>
              <a:r>
                <a:rPr lang="pt-PT" dirty="0"/>
                <a:t> </a:t>
              </a:r>
              <a:r>
                <a:rPr lang="pt-PT" dirty="0" err="1"/>
                <a:t>Multicenter</a:t>
              </a:r>
              <a:r>
                <a:rPr lang="pt-PT" dirty="0"/>
                <a:t> </a:t>
              </a:r>
              <a:r>
                <a:rPr lang="pt-PT" dirty="0" err="1"/>
                <a:t>Datasets</a:t>
              </a:r>
              <a:endParaRPr lang="pt-PT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70CE420-BAE0-F468-E95D-B01C38BD8222}"/>
              </a:ext>
            </a:extLst>
          </p:cNvPr>
          <p:cNvGrpSpPr/>
          <p:nvPr/>
        </p:nvGrpSpPr>
        <p:grpSpPr>
          <a:xfrm>
            <a:off x="3341978" y="4391111"/>
            <a:ext cx="5508041" cy="419596"/>
            <a:chOff x="953539" y="1743447"/>
            <a:chExt cx="10284923" cy="839191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1C88038-1E17-DCDC-F083-625CEF1FDD7B}"/>
                </a:ext>
              </a:extLst>
            </p:cNvPr>
            <p:cNvSpPr/>
            <p:nvPr/>
          </p:nvSpPr>
          <p:spPr>
            <a:xfrm>
              <a:off x="953539" y="1743447"/>
              <a:ext cx="836910" cy="839191"/>
            </a:xfrm>
            <a:prstGeom prst="roundRect">
              <a:avLst/>
            </a:prstGeom>
            <a:solidFill>
              <a:srgbClr val="0091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7B68C0C-6D5E-A7A2-AB06-3BAD27200142}"/>
                </a:ext>
              </a:extLst>
            </p:cNvPr>
            <p:cNvSpPr txBox="1"/>
            <p:nvPr/>
          </p:nvSpPr>
          <p:spPr>
            <a:xfrm>
              <a:off x="1790448" y="1839876"/>
              <a:ext cx="944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dirty="0" err="1"/>
                <a:t>Clinical</a:t>
              </a:r>
              <a:r>
                <a:rPr lang="pt-PT" dirty="0"/>
                <a:t> </a:t>
              </a:r>
              <a:r>
                <a:rPr lang="pt-PT" dirty="0" err="1"/>
                <a:t>Validation</a:t>
              </a:r>
              <a:r>
                <a:rPr lang="pt-PT" dirty="0"/>
                <a:t> </a:t>
              </a:r>
              <a:r>
                <a:rPr lang="pt-PT" dirty="0" err="1"/>
                <a:t>and</a:t>
              </a:r>
              <a:r>
                <a:rPr lang="pt-PT" dirty="0"/>
                <a:t> </a:t>
              </a:r>
              <a:r>
                <a:rPr lang="pt-PT" dirty="0" err="1"/>
                <a:t>Deployment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917852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B01D-357A-ED8E-4275-62D84641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0752847-77F7-A099-E752-D018C754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52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2D2444-6C5E-7F9D-7DB4-84C610859844}"/>
              </a:ext>
            </a:extLst>
          </p:cNvPr>
          <p:cNvSpPr txBox="1"/>
          <p:nvPr/>
        </p:nvSpPr>
        <p:spPr>
          <a:xfrm>
            <a:off x="0" y="624194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EXTRACTION</a:t>
            </a:r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303826-7FBD-41F6-8E20-D33E2BBD55E0}"/>
              </a:ext>
            </a:extLst>
          </p:cNvPr>
          <p:cNvSpPr txBox="1">
            <a:spLocks/>
          </p:cNvSpPr>
          <p:nvPr/>
        </p:nvSpPr>
        <p:spPr>
          <a:xfrm>
            <a:off x="2560410" y="2312317"/>
            <a:ext cx="1228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>
                <a:solidFill>
                  <a:srgbClr val="FFFFFF"/>
                </a:solidFill>
              </a:rPr>
              <a:t>…</a:t>
            </a:r>
            <a:endParaRPr lang="pt-PT" b="1" dirty="0">
              <a:solidFill>
                <a:srgbClr val="FFFFFF"/>
              </a:solidFill>
            </a:endParaRPr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A72641CA-8D4A-CB7B-296D-E2B53D665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06346"/>
              </p:ext>
            </p:extLst>
          </p:nvPr>
        </p:nvGraphicFramePr>
        <p:xfrm>
          <a:off x="1339754" y="1378711"/>
          <a:ext cx="9512490" cy="485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665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BBD9-7ED7-7E0D-BCEE-47DFE0D7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70E7FF3-A79B-16ED-CE17-8A1B56C5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87D5EE9-9A51-018E-6B7E-E67D67DDB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99325"/>
              </p:ext>
            </p:extLst>
          </p:nvPr>
        </p:nvGraphicFramePr>
        <p:xfrm>
          <a:off x="1347536" y="2741237"/>
          <a:ext cx="9496926" cy="222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888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502435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769609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978805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997189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err="1"/>
                        <a:t>Baseline</a:t>
                      </a:r>
                      <a:endParaRPr lang="pt-PT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0.80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0.80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0.78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0.04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0.76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0.07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 + LBP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0.02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0.02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0.05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 + Shape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0.82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0.82 ± 0.03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0.80 ± 0.03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0.80 ± 0.04</a:t>
                      </a:r>
                      <a:endParaRPr lang="pt-PT" sz="1800" b="1" i="0" u="none" strike="noStrike" kern="1200">
                        <a:solidFill>
                          <a:srgbClr val="000000"/>
                        </a:solidFill>
                        <a:latin typeface="Grandview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 + Shape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0.83 </a:t>
                      </a: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 0.03</a:t>
                      </a:r>
                      <a:endParaRPr lang="pt-PT" sz="1800" b="1" i="0" u="none" strike="noStrike" kern="1200">
                        <a:solidFill>
                          <a:srgbClr val="000000"/>
                        </a:solidFill>
                        <a:latin typeface="Grandview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0.02</a:t>
                      </a:r>
                      <a:endParaRPr lang="pt-PT" sz="1800" b="1" i="0" u="none" strike="noStrike" kern="1200">
                        <a:solidFill>
                          <a:srgbClr val="000000"/>
                        </a:solidFill>
                        <a:latin typeface="Grandview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0.02</a:t>
                      </a:r>
                      <a:endParaRPr lang="pt-PT" sz="1800" b="1" i="0" u="none" strike="noStrike" kern="1200">
                        <a:solidFill>
                          <a:srgbClr val="000000"/>
                        </a:solidFill>
                        <a:latin typeface="Grandview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kern="1200" noProof="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0.75 ± 0.06</a:t>
                      </a:r>
                      <a:endParaRPr lang="pt-PT" sz="1800" b="0" i="0" u="none" strike="noStrike" kern="1200">
                        <a:solidFill>
                          <a:srgbClr val="000000"/>
                        </a:solidFill>
                        <a:latin typeface="Grandview Display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/>
                        <a:t>FOF + LBP + Shape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PT" sz="1800" b="0" i="0" u="none" strike="noStrike" kern="120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0.81 </a:t>
                      </a:r>
                      <a:r>
                        <a:rPr lang="pt-PT" sz="1800" b="0" i="0" u="none" strike="noStrike" kern="1200" noProof="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0" i="0" u="none" strike="noStrike" kern="120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 0.02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PT" sz="1800" b="0" i="0" u="none" strike="noStrike" kern="120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0.81 </a:t>
                      </a:r>
                      <a:r>
                        <a:rPr lang="pt-PT" sz="1800" b="0" i="0" u="none" strike="noStrike" kern="1200" noProof="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0" i="0" u="none" strike="noStrike" kern="120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 0.02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PT" sz="1800" b="0" i="0" u="none" strike="noStrike" kern="120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0.81 </a:t>
                      </a:r>
                      <a:r>
                        <a:rPr lang="pt-PT" sz="1800" b="0" i="0" u="none" strike="noStrike" kern="1200" noProof="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0" i="0" u="none" strike="noStrike" kern="120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 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PT" sz="1800" b="0" i="0" u="none" strike="noStrike" kern="1200" dirty="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0.75 </a:t>
                      </a:r>
                      <a:r>
                        <a:rPr lang="pt-PT" sz="1800" b="0" i="0" u="none" strike="noStrike" kern="1200" noProof="0" dirty="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0" i="0" u="none" strike="noStrike" kern="1200" dirty="0">
                          <a:solidFill>
                            <a:srgbClr val="000000"/>
                          </a:solidFill>
                          <a:latin typeface="Grandview Display"/>
                          <a:ea typeface="+mn-ea"/>
                          <a:cs typeface="+mn-cs"/>
                        </a:rPr>
                        <a:t> 0.04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7A4E021-AA2F-501B-BBE4-4E2973A0966B}"/>
              </a:ext>
            </a:extLst>
          </p:cNvPr>
          <p:cNvSpPr txBox="1"/>
          <p:nvPr/>
        </p:nvSpPr>
        <p:spPr>
          <a:xfrm>
            <a:off x="0" y="607689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MULTI-FEATURE FUSION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51094-1429-2549-05A9-8E3D2E84AFF0}"/>
              </a:ext>
            </a:extLst>
          </p:cNvPr>
          <p:cNvSpPr txBox="1"/>
          <p:nvPr/>
        </p:nvSpPr>
        <p:spPr>
          <a:xfrm>
            <a:off x="0" y="1537843"/>
            <a:ext cx="121919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err="1"/>
              <a:t>Fused</a:t>
            </a:r>
            <a:r>
              <a:rPr lang="pt-PT" sz="2400"/>
              <a:t> </a:t>
            </a:r>
            <a:r>
              <a:rPr lang="pt-PT" sz="2400" b="1">
                <a:solidFill>
                  <a:srgbClr val="000000"/>
                </a:solidFill>
                <a:latin typeface="Grandview" panose="020B0502040204020203" pitchFamily="34" charset="0"/>
              </a:rPr>
              <a:t>EfficientNet-B0</a:t>
            </a:r>
            <a:r>
              <a:rPr lang="pt-PT" sz="2400"/>
              <a:t> </a:t>
            </a:r>
            <a:r>
              <a:rPr lang="pt-PT" sz="2400" err="1"/>
              <a:t>Model</a:t>
            </a:r>
            <a:r>
              <a:rPr lang="pt-PT" sz="2400"/>
              <a:t>: FOF, LBP, </a:t>
            </a:r>
            <a:r>
              <a:rPr lang="pt-PT" sz="2400" err="1"/>
              <a:t>and</a:t>
            </a:r>
            <a:r>
              <a:rPr lang="pt-PT" sz="2400"/>
              <a:t> Shape</a:t>
            </a:r>
          </a:p>
        </p:txBody>
      </p:sp>
    </p:spTree>
    <p:extLst>
      <p:ext uri="{BB962C8B-B14F-4D97-AF65-F5344CB8AC3E}">
        <p14:creationId xmlns:p14="http://schemas.microsoft.com/office/powerpoint/2010/main" val="2935144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E338-95D7-74AA-FFA5-6388B3148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4D62D2A-753E-7C00-7972-E41F59D6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6F4D98D-A532-3EC8-0159-C5157ADF6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88331"/>
              </p:ext>
            </p:extLst>
          </p:nvPr>
        </p:nvGraphicFramePr>
        <p:xfrm>
          <a:off x="1347536" y="2741235"/>
          <a:ext cx="9496926" cy="222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888">
                  <a:extLst>
                    <a:ext uri="{9D8B030D-6E8A-4147-A177-3AD203B41FA5}">
                      <a16:colId xmlns:a16="http://schemas.microsoft.com/office/drawing/2014/main" val="3054280402"/>
                    </a:ext>
                  </a:extLst>
                </a:gridCol>
                <a:gridCol w="1502435">
                  <a:extLst>
                    <a:ext uri="{9D8B030D-6E8A-4147-A177-3AD203B41FA5}">
                      <a16:colId xmlns:a16="http://schemas.microsoft.com/office/drawing/2014/main" val="3889805932"/>
                    </a:ext>
                  </a:extLst>
                </a:gridCol>
                <a:gridCol w="1769609">
                  <a:extLst>
                    <a:ext uri="{9D8B030D-6E8A-4147-A177-3AD203B41FA5}">
                      <a16:colId xmlns:a16="http://schemas.microsoft.com/office/drawing/2014/main" val="794992784"/>
                    </a:ext>
                  </a:extLst>
                </a:gridCol>
                <a:gridCol w="1978805">
                  <a:extLst>
                    <a:ext uri="{9D8B030D-6E8A-4147-A177-3AD203B41FA5}">
                      <a16:colId xmlns:a16="http://schemas.microsoft.com/office/drawing/2014/main" val="385397487"/>
                    </a:ext>
                  </a:extLst>
                </a:gridCol>
                <a:gridCol w="1997189">
                  <a:extLst>
                    <a:ext uri="{9D8B030D-6E8A-4147-A177-3AD203B41FA5}">
                      <a16:colId xmlns:a16="http://schemas.microsoft.com/office/drawing/2014/main" val="46487914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FEATURE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AUC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ACCURACY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PRECISION</a:t>
                      </a:r>
                    </a:p>
                  </a:txBody>
                  <a:tcP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/>
                        <a:t>SENSITIVITY</a:t>
                      </a:r>
                      <a:endParaRPr lang="pt-PT" err="1"/>
                    </a:p>
                  </a:txBody>
                  <a:tcP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989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err="1"/>
                        <a:t>Baseline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0.78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0.03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0.71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0.06</a:t>
                      </a:r>
                      <a:endParaRPr lang="pt-PT"/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 + LBP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0.78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Grandview Display"/>
                        </a:rPr>
                        <a:t>± 0.01</a:t>
                      </a:r>
                      <a:endParaRPr lang="pt-P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0.01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0.04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0.73 ± 0.04</a:t>
                      </a:r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FOF + Shape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0.79 </a:t>
                      </a: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± 0.02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0.02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0.76 ± 0.04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0.77 ± 0.04</a:t>
                      </a:r>
                      <a:endParaRPr lang="pt-PT"/>
                    </a:p>
                  </a:txBody>
                  <a:tcPr>
                    <a:lnB w="12700" cmpd="sng">
                      <a:noFill/>
                    </a:lnB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LBP + Shape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</a:t>
                      </a:r>
                      <a:r>
                        <a:rPr lang="pt-PT" sz="1800" b="1" i="0" u="none" strike="noStrike" kern="1200" noProof="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0.01</a:t>
                      </a:r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0.79 ± 0.01</a:t>
                      </a:r>
                      <a:endParaRPr lang="pt-P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0.76 ± 0.01</a:t>
                      </a:r>
                      <a:endParaRPr lang="pt-P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1" i="0" u="none" strike="noStrike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</a:rPr>
                        <a:t>0.77 ± 0.04</a:t>
                      </a:r>
                      <a:endParaRPr lang="pt-PT" b="1">
                        <a:latin typeface="Grandview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/>
                        <a:t>FOF + LBP + Shape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</a:t>
                      </a: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0.80 </a:t>
                      </a: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0.83 </a:t>
                      </a:r>
                      <a:r>
                        <a:rPr lang="pt-PT" sz="1800" b="1" i="0" u="none" strike="noStrike" kern="1200" noProof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 0.05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±</a:t>
                      </a:r>
                      <a:r>
                        <a:rPr lang="pt-P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0.05</a:t>
                      </a:r>
                      <a:endParaRPr lang="pt-P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0716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DF99243-E79B-24C5-0A11-81299E2D7832}"/>
              </a:ext>
            </a:extLst>
          </p:cNvPr>
          <p:cNvSpPr txBox="1"/>
          <p:nvPr/>
        </p:nvSpPr>
        <p:spPr>
          <a:xfrm>
            <a:off x="0" y="607689"/>
            <a:ext cx="12191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MULTI-FEATURE FUSION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B46A30-CBBC-BF55-C3BA-596F13CEEA8D}"/>
              </a:ext>
            </a:extLst>
          </p:cNvPr>
          <p:cNvSpPr txBox="1"/>
          <p:nvPr/>
        </p:nvSpPr>
        <p:spPr>
          <a:xfrm>
            <a:off x="2365327" y="1538117"/>
            <a:ext cx="74613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err="1"/>
              <a:t>Fused</a:t>
            </a:r>
            <a:r>
              <a:rPr lang="pt-PT" sz="2400"/>
              <a:t> </a:t>
            </a:r>
            <a:r>
              <a:rPr lang="pt-PT" sz="2400" b="1" err="1">
                <a:solidFill>
                  <a:srgbClr val="000000"/>
                </a:solidFill>
                <a:latin typeface="Grandview" panose="020B0502040204020203" pitchFamily="34" charset="0"/>
              </a:rPr>
              <a:t>ConvNeXt</a:t>
            </a:r>
            <a:r>
              <a:rPr lang="pt-PT" sz="2400"/>
              <a:t> (</a:t>
            </a:r>
            <a:r>
              <a:rPr lang="pt-PT" sz="2400" err="1"/>
              <a:t>Tiny</a:t>
            </a:r>
            <a:r>
              <a:rPr lang="pt-PT" sz="2400"/>
              <a:t>) </a:t>
            </a:r>
            <a:r>
              <a:rPr lang="pt-PT" sz="2400" err="1"/>
              <a:t>Model</a:t>
            </a:r>
            <a:r>
              <a:rPr lang="pt-PT" sz="2400"/>
              <a:t>: FOF, LBP, </a:t>
            </a:r>
            <a:r>
              <a:rPr lang="pt-PT" sz="2400" err="1"/>
              <a:t>and</a:t>
            </a:r>
            <a:r>
              <a:rPr lang="pt-PT" sz="2400"/>
              <a:t> Shape</a:t>
            </a:r>
          </a:p>
        </p:txBody>
      </p:sp>
    </p:spTree>
    <p:extLst>
      <p:ext uri="{BB962C8B-B14F-4D97-AF65-F5344CB8AC3E}">
        <p14:creationId xmlns:p14="http://schemas.microsoft.com/office/powerpoint/2010/main" val="1226506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552F7-D016-ECC8-DC51-6F026EE0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4C6921A-DAF4-5341-AEFE-96161783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55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8CE5B7-4446-C277-A36C-CC39864ABF46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SELECTION</a:t>
            </a:r>
            <a:endParaRPr lang="pt-PT" dirty="0"/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224C5B91-9D50-36FC-2141-049C54FE5F09}"/>
              </a:ext>
            </a:extLst>
          </p:cNvPr>
          <p:cNvSpPr txBox="1"/>
          <p:nvPr/>
        </p:nvSpPr>
        <p:spPr>
          <a:xfrm>
            <a:off x="-14414" y="1435355"/>
            <a:ext cx="12206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 dirty="0"/>
              <a:t>Shape</a:t>
            </a:r>
            <a:endParaRPr lang="pt-PT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46FD1E-24C3-A6D3-9A4A-367B3A9D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07550"/>
              </p:ext>
            </p:extLst>
          </p:nvPr>
        </p:nvGraphicFramePr>
        <p:xfrm>
          <a:off x="1770927" y="2484297"/>
          <a:ext cx="8396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53">
                  <a:extLst>
                    <a:ext uri="{9D8B030D-6E8A-4147-A177-3AD203B41FA5}">
                      <a16:colId xmlns:a16="http://schemas.microsoft.com/office/drawing/2014/main" val="1834820172"/>
                    </a:ext>
                  </a:extLst>
                </a:gridCol>
                <a:gridCol w="1310574">
                  <a:extLst>
                    <a:ext uri="{9D8B030D-6E8A-4147-A177-3AD203B41FA5}">
                      <a16:colId xmlns:a16="http://schemas.microsoft.com/office/drawing/2014/main" val="3263542363"/>
                    </a:ext>
                  </a:extLst>
                </a:gridCol>
                <a:gridCol w="1045392">
                  <a:extLst>
                    <a:ext uri="{9D8B030D-6E8A-4147-A177-3AD203B41FA5}">
                      <a16:colId xmlns:a16="http://schemas.microsoft.com/office/drawing/2014/main" val="70765850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110443924"/>
                    </a:ext>
                  </a:extLst>
                </a:gridCol>
                <a:gridCol w="1040122">
                  <a:extLst>
                    <a:ext uri="{9D8B030D-6E8A-4147-A177-3AD203B41FA5}">
                      <a16:colId xmlns:a16="http://schemas.microsoft.com/office/drawing/2014/main" val="1355623426"/>
                    </a:ext>
                  </a:extLst>
                </a:gridCol>
                <a:gridCol w="1355837">
                  <a:extLst>
                    <a:ext uri="{9D8B030D-6E8A-4147-A177-3AD203B41FA5}">
                      <a16:colId xmlns:a16="http://schemas.microsoft.com/office/drawing/2014/main" val="3421185793"/>
                    </a:ext>
                  </a:extLst>
                </a:gridCol>
                <a:gridCol w="1000129">
                  <a:extLst>
                    <a:ext uri="{9D8B030D-6E8A-4147-A177-3AD203B41FA5}">
                      <a16:colId xmlns:a16="http://schemas.microsoft.com/office/drawing/2014/main" val="160842076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PT" err="1"/>
                        <a:t>Batch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Size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LEARNING RATE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7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-3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r>
                        <a:rPr lang="pt-PT" baseline="30000" dirty="0"/>
                        <a:t>-4</a:t>
                      </a:r>
                      <a:endParaRPr lang="en-US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-5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12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Stage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0.83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0.83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1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3869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34E1D2C-F47B-AAD3-4C08-A4FC8431F6E9}"/>
              </a:ext>
            </a:extLst>
          </p:cNvPr>
          <p:cNvSpPr txBox="1"/>
          <p:nvPr/>
        </p:nvSpPr>
        <p:spPr>
          <a:xfrm>
            <a:off x="1770927" y="4861737"/>
            <a:ext cx="83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AUC and Stage for Shape Fusion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5093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7540C-DC4B-3767-8234-488209A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82A9F3C-5DF3-C822-9C8B-5A499DDF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56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044A94-623F-B818-BA4D-0F83F4A2E9BA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SELECTION</a:t>
            </a:r>
            <a:endParaRPr lang="pt-PT" dirty="0"/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3752C86B-A7EA-A33F-3172-090F6DEA7FE0}"/>
              </a:ext>
            </a:extLst>
          </p:cNvPr>
          <p:cNvSpPr txBox="1"/>
          <p:nvPr/>
        </p:nvSpPr>
        <p:spPr>
          <a:xfrm>
            <a:off x="-14414" y="1435355"/>
            <a:ext cx="12206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 dirty="0" err="1"/>
              <a:t>Gabor</a:t>
            </a:r>
            <a:endParaRPr lang="pt-PT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8F35DF-09F4-DE11-37C2-05D57428F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51316"/>
              </p:ext>
            </p:extLst>
          </p:nvPr>
        </p:nvGraphicFramePr>
        <p:xfrm>
          <a:off x="1770927" y="2484297"/>
          <a:ext cx="8396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53">
                  <a:extLst>
                    <a:ext uri="{9D8B030D-6E8A-4147-A177-3AD203B41FA5}">
                      <a16:colId xmlns:a16="http://schemas.microsoft.com/office/drawing/2014/main" val="1834820172"/>
                    </a:ext>
                  </a:extLst>
                </a:gridCol>
                <a:gridCol w="1310574">
                  <a:extLst>
                    <a:ext uri="{9D8B030D-6E8A-4147-A177-3AD203B41FA5}">
                      <a16:colId xmlns:a16="http://schemas.microsoft.com/office/drawing/2014/main" val="3263542363"/>
                    </a:ext>
                  </a:extLst>
                </a:gridCol>
                <a:gridCol w="1045392">
                  <a:extLst>
                    <a:ext uri="{9D8B030D-6E8A-4147-A177-3AD203B41FA5}">
                      <a16:colId xmlns:a16="http://schemas.microsoft.com/office/drawing/2014/main" val="70765850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110443924"/>
                    </a:ext>
                  </a:extLst>
                </a:gridCol>
                <a:gridCol w="1040122">
                  <a:extLst>
                    <a:ext uri="{9D8B030D-6E8A-4147-A177-3AD203B41FA5}">
                      <a16:colId xmlns:a16="http://schemas.microsoft.com/office/drawing/2014/main" val="1355623426"/>
                    </a:ext>
                  </a:extLst>
                </a:gridCol>
                <a:gridCol w="1355837">
                  <a:extLst>
                    <a:ext uri="{9D8B030D-6E8A-4147-A177-3AD203B41FA5}">
                      <a16:colId xmlns:a16="http://schemas.microsoft.com/office/drawing/2014/main" val="3421185793"/>
                    </a:ext>
                  </a:extLst>
                </a:gridCol>
                <a:gridCol w="1000129">
                  <a:extLst>
                    <a:ext uri="{9D8B030D-6E8A-4147-A177-3AD203B41FA5}">
                      <a16:colId xmlns:a16="http://schemas.microsoft.com/office/drawing/2014/main" val="160842076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PT" err="1"/>
                        <a:t>Batch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Size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LEARNING RATE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7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-3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r>
                        <a:rPr lang="pt-PT" baseline="30000" dirty="0"/>
                        <a:t>-4</a:t>
                      </a:r>
                      <a:endParaRPr lang="en-US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-5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12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Stage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3*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1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3869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8644259-8705-4164-FC2F-C22C309F88FB}"/>
              </a:ext>
            </a:extLst>
          </p:cNvPr>
          <p:cNvSpPr txBox="1"/>
          <p:nvPr/>
        </p:nvSpPr>
        <p:spPr>
          <a:xfrm>
            <a:off x="1770927" y="4861737"/>
            <a:ext cx="83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AUC and Stage for Gabor Fusion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380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DFD90-50B2-C9EF-93A9-50CB637A1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8DDABEE-929C-198E-2A0F-6187A0D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57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D11A2-7763-9DB2-35A4-B23E60DC7A53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SELECTION</a:t>
            </a:r>
            <a:endParaRPr lang="pt-PT" dirty="0"/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17843DCF-F8B9-85B5-E174-661D7129E867}"/>
              </a:ext>
            </a:extLst>
          </p:cNvPr>
          <p:cNvSpPr txBox="1"/>
          <p:nvPr/>
        </p:nvSpPr>
        <p:spPr>
          <a:xfrm>
            <a:off x="-14414" y="1435355"/>
            <a:ext cx="12206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 dirty="0" err="1"/>
              <a:t>Haralick</a:t>
            </a:r>
            <a:endParaRPr lang="pt-PT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EA736-314C-C845-42C5-32100C04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61493"/>
              </p:ext>
            </p:extLst>
          </p:nvPr>
        </p:nvGraphicFramePr>
        <p:xfrm>
          <a:off x="1770927" y="2484297"/>
          <a:ext cx="8396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53">
                  <a:extLst>
                    <a:ext uri="{9D8B030D-6E8A-4147-A177-3AD203B41FA5}">
                      <a16:colId xmlns:a16="http://schemas.microsoft.com/office/drawing/2014/main" val="1834820172"/>
                    </a:ext>
                  </a:extLst>
                </a:gridCol>
                <a:gridCol w="1310574">
                  <a:extLst>
                    <a:ext uri="{9D8B030D-6E8A-4147-A177-3AD203B41FA5}">
                      <a16:colId xmlns:a16="http://schemas.microsoft.com/office/drawing/2014/main" val="3263542363"/>
                    </a:ext>
                  </a:extLst>
                </a:gridCol>
                <a:gridCol w="1045392">
                  <a:extLst>
                    <a:ext uri="{9D8B030D-6E8A-4147-A177-3AD203B41FA5}">
                      <a16:colId xmlns:a16="http://schemas.microsoft.com/office/drawing/2014/main" val="70765850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110443924"/>
                    </a:ext>
                  </a:extLst>
                </a:gridCol>
                <a:gridCol w="1040122">
                  <a:extLst>
                    <a:ext uri="{9D8B030D-6E8A-4147-A177-3AD203B41FA5}">
                      <a16:colId xmlns:a16="http://schemas.microsoft.com/office/drawing/2014/main" val="1355623426"/>
                    </a:ext>
                  </a:extLst>
                </a:gridCol>
                <a:gridCol w="1355837">
                  <a:extLst>
                    <a:ext uri="{9D8B030D-6E8A-4147-A177-3AD203B41FA5}">
                      <a16:colId xmlns:a16="http://schemas.microsoft.com/office/drawing/2014/main" val="3421185793"/>
                    </a:ext>
                  </a:extLst>
                </a:gridCol>
                <a:gridCol w="1000129">
                  <a:extLst>
                    <a:ext uri="{9D8B030D-6E8A-4147-A177-3AD203B41FA5}">
                      <a16:colId xmlns:a16="http://schemas.microsoft.com/office/drawing/2014/main" val="160842076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PT" err="1"/>
                        <a:t>Batch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Size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LEARNING RATE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7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-3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r>
                        <a:rPr lang="pt-PT" baseline="30000" dirty="0"/>
                        <a:t>-4</a:t>
                      </a:r>
                      <a:endParaRPr lang="en-US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-5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12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Stage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0.80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0.78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1*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1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0.79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3869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8C56E0D-1E42-2326-C7DE-97914101A9C9}"/>
              </a:ext>
            </a:extLst>
          </p:cNvPr>
          <p:cNvSpPr txBox="1"/>
          <p:nvPr/>
        </p:nvSpPr>
        <p:spPr>
          <a:xfrm>
            <a:off x="1770927" y="4861737"/>
            <a:ext cx="83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AUC and Stage for </a:t>
            </a:r>
            <a:r>
              <a:rPr lang="en-US" dirty="0" err="1"/>
              <a:t>Haralick</a:t>
            </a:r>
            <a:r>
              <a:rPr lang="en-US" dirty="0"/>
              <a:t> Fusion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6062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9E5C6-1AE9-832B-B57F-B716055A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4464707-97E8-5451-E038-9B71EC97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58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73E58A-3980-724F-2621-B6189DD4F031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FEATURE SELECTION</a:t>
            </a:r>
            <a:endParaRPr lang="pt-PT" dirty="0"/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65B9990B-BE43-699A-B65E-010B11F468B2}"/>
              </a:ext>
            </a:extLst>
          </p:cNvPr>
          <p:cNvSpPr txBox="1"/>
          <p:nvPr/>
        </p:nvSpPr>
        <p:spPr>
          <a:xfrm>
            <a:off x="-14414" y="1435355"/>
            <a:ext cx="12206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 dirty="0"/>
              <a:t>HOG</a:t>
            </a:r>
            <a:endParaRPr lang="pt-PT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4BE2D2-FF28-2D71-5D30-C6045A1FE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29196"/>
              </p:ext>
            </p:extLst>
          </p:nvPr>
        </p:nvGraphicFramePr>
        <p:xfrm>
          <a:off x="1770927" y="2484297"/>
          <a:ext cx="839635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53">
                  <a:extLst>
                    <a:ext uri="{9D8B030D-6E8A-4147-A177-3AD203B41FA5}">
                      <a16:colId xmlns:a16="http://schemas.microsoft.com/office/drawing/2014/main" val="1834820172"/>
                    </a:ext>
                  </a:extLst>
                </a:gridCol>
                <a:gridCol w="1310574">
                  <a:extLst>
                    <a:ext uri="{9D8B030D-6E8A-4147-A177-3AD203B41FA5}">
                      <a16:colId xmlns:a16="http://schemas.microsoft.com/office/drawing/2014/main" val="3263542363"/>
                    </a:ext>
                  </a:extLst>
                </a:gridCol>
                <a:gridCol w="1045392">
                  <a:extLst>
                    <a:ext uri="{9D8B030D-6E8A-4147-A177-3AD203B41FA5}">
                      <a16:colId xmlns:a16="http://schemas.microsoft.com/office/drawing/2014/main" val="70765850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110443924"/>
                    </a:ext>
                  </a:extLst>
                </a:gridCol>
                <a:gridCol w="1040122">
                  <a:extLst>
                    <a:ext uri="{9D8B030D-6E8A-4147-A177-3AD203B41FA5}">
                      <a16:colId xmlns:a16="http://schemas.microsoft.com/office/drawing/2014/main" val="1355623426"/>
                    </a:ext>
                  </a:extLst>
                </a:gridCol>
                <a:gridCol w="1355837">
                  <a:extLst>
                    <a:ext uri="{9D8B030D-6E8A-4147-A177-3AD203B41FA5}">
                      <a16:colId xmlns:a16="http://schemas.microsoft.com/office/drawing/2014/main" val="3421185793"/>
                    </a:ext>
                  </a:extLst>
                </a:gridCol>
                <a:gridCol w="1000129">
                  <a:extLst>
                    <a:ext uri="{9D8B030D-6E8A-4147-A177-3AD203B41FA5}">
                      <a16:colId xmlns:a16="http://schemas.microsoft.com/office/drawing/2014/main" val="160842076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PT" err="1"/>
                        <a:t>Batch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Size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LEARNING RATE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7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-3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r>
                        <a:rPr lang="pt-PT" baseline="30000" dirty="0"/>
                        <a:t>-4</a:t>
                      </a:r>
                      <a:endParaRPr lang="en-US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  <a:r>
                        <a:rPr lang="pt-PT" baseline="30000"/>
                        <a:t>-5</a:t>
                      </a:r>
                      <a:endParaRPr lang="en-US" baseline="30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12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Stage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AUC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Stage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64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124770"/>
                  </a:ext>
                </a:extLst>
              </a:tr>
              <a:tr h="30295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 dirty="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0.79 ± 0.01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3869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EF88F48-4AA8-FDBA-CA77-D5A15F66873D}"/>
              </a:ext>
            </a:extLst>
          </p:cNvPr>
          <p:cNvSpPr txBox="1"/>
          <p:nvPr/>
        </p:nvSpPr>
        <p:spPr>
          <a:xfrm>
            <a:off x="1770927" y="4861737"/>
            <a:ext cx="83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AUC and Stage for HOG Fusion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67941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E8B70-EA37-D02B-1633-BF611F44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91FA72E-89B4-02CB-4F0E-A1070A1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59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8C11C5-7A89-2398-2900-0C4595AF846E}"/>
              </a:ext>
            </a:extLst>
          </p:cNvPr>
          <p:cNvSpPr txBox="1"/>
          <p:nvPr/>
        </p:nvSpPr>
        <p:spPr>
          <a:xfrm>
            <a:off x="0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36DEF31-4A14-E1AD-4D2D-97AD11C4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4511"/>
              </p:ext>
            </p:extLst>
          </p:nvPr>
        </p:nvGraphicFramePr>
        <p:xfrm>
          <a:off x="1022556" y="2501900"/>
          <a:ext cx="10146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1269519106"/>
                    </a:ext>
                  </a:extLst>
                </a:gridCol>
                <a:gridCol w="1533831">
                  <a:extLst>
                    <a:ext uri="{9D8B030D-6E8A-4147-A177-3AD203B41FA5}">
                      <a16:colId xmlns:a16="http://schemas.microsoft.com/office/drawing/2014/main" val="3074399093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241809685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797750926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322662598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89417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pt-PT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Model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AUC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Accuracy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Precision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Sensitivity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62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Baseline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0.04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67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Fusion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0.89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885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 Scores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0.97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0.97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0.97 ± 0.03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0.97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94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Fusion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0.98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0.98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0.99 ± 0.02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0.97 ± 0.00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7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4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6AE26-FA72-D60C-7CC6-C4A1A141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3D08150-35E4-07AE-8BBD-4A641996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A0C7F7-A4EB-D34C-AA3B-A97C1D838F56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RESEARCH QUESTIONS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256EC36-DA68-E41E-BA39-040240B38336}"/>
              </a:ext>
            </a:extLst>
          </p:cNvPr>
          <p:cNvSpPr/>
          <p:nvPr/>
        </p:nvSpPr>
        <p:spPr>
          <a:xfrm>
            <a:off x="953539" y="1743447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D731CA-15DE-801F-C547-6C21DA0A4EDA}"/>
              </a:ext>
            </a:extLst>
          </p:cNvPr>
          <p:cNvSpPr txBox="1"/>
          <p:nvPr/>
        </p:nvSpPr>
        <p:spPr>
          <a:xfrm>
            <a:off x="1790448" y="1839876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Does </a:t>
            </a:r>
            <a:r>
              <a:rPr lang="en-US" b="1" dirty="0">
                <a:latin typeface="Grandview" panose="020B0502040204020203" pitchFamily="34" charset="0"/>
              </a:rPr>
              <a:t>fusing</a:t>
            </a:r>
            <a:r>
              <a:rPr lang="en-US" dirty="0"/>
              <a:t> information from </a:t>
            </a:r>
            <a:r>
              <a:rPr lang="en-US" b="1" dirty="0">
                <a:latin typeface="Grandview" panose="020B0502040204020203" pitchFamily="34" charset="0"/>
              </a:rPr>
              <a:t>shallow</a:t>
            </a:r>
            <a:r>
              <a:rPr lang="en-US" dirty="0"/>
              <a:t> and </a:t>
            </a:r>
            <a:r>
              <a:rPr lang="en-US" b="1" dirty="0">
                <a:latin typeface="Grandview" panose="020B0502040204020203" pitchFamily="34" charset="0"/>
              </a:rPr>
              <a:t>deep</a:t>
            </a:r>
            <a:r>
              <a:rPr lang="en-US" dirty="0"/>
              <a:t> feature extractors </a:t>
            </a:r>
            <a:r>
              <a:rPr lang="en-US" b="1" dirty="0">
                <a:latin typeface="Grandview" panose="020B0502040204020203" pitchFamily="34" charset="0"/>
              </a:rPr>
              <a:t>improve</a:t>
            </a:r>
            <a:r>
              <a:rPr lang="en-US" b="1" dirty="0"/>
              <a:t> </a:t>
            </a:r>
            <a:r>
              <a:rPr lang="en-US" b="1" dirty="0">
                <a:latin typeface="Grandview" panose="020B0502040204020203" pitchFamily="34" charset="0"/>
              </a:rPr>
              <a:t>classification</a:t>
            </a:r>
            <a:r>
              <a:rPr lang="en-US" b="1" dirty="0"/>
              <a:t> </a:t>
            </a:r>
            <a:r>
              <a:rPr lang="en-US" b="1" dirty="0">
                <a:latin typeface="Grandview" panose="020B0502040204020203" pitchFamily="34" charset="0"/>
              </a:rPr>
              <a:t>or</a:t>
            </a:r>
            <a:r>
              <a:rPr lang="en-US" b="1" dirty="0"/>
              <a:t> </a:t>
            </a:r>
            <a:r>
              <a:rPr lang="en-US" b="1" dirty="0">
                <a:latin typeface="Grandview" panose="020B0502040204020203" pitchFamily="34" charset="0"/>
              </a:rPr>
              <a:t>generalization</a:t>
            </a:r>
            <a:r>
              <a:rPr lang="en-US" b="1" dirty="0"/>
              <a:t> </a:t>
            </a:r>
            <a:r>
              <a:rPr lang="en-US" b="1" dirty="0">
                <a:latin typeface="Grandview" panose="020B0502040204020203" pitchFamily="34" charset="0"/>
              </a:rPr>
              <a:t>performance</a:t>
            </a:r>
            <a:r>
              <a:rPr lang="en-US" dirty="0"/>
              <a:t> when compared to using a deep approach only?</a:t>
            </a:r>
            <a:endParaRPr lang="pt-PT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D5538F6-FBB7-72C9-5552-B909665AE71F}"/>
              </a:ext>
            </a:extLst>
          </p:cNvPr>
          <p:cNvSpPr/>
          <p:nvPr/>
        </p:nvSpPr>
        <p:spPr>
          <a:xfrm>
            <a:off x="953538" y="3173660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104D61-4ED3-54CF-754F-3C53E835ADBB}"/>
              </a:ext>
            </a:extLst>
          </p:cNvPr>
          <p:cNvSpPr txBox="1"/>
          <p:nvPr/>
        </p:nvSpPr>
        <p:spPr>
          <a:xfrm>
            <a:off x="1790448" y="3270089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How does the </a:t>
            </a:r>
            <a:r>
              <a:rPr lang="en-US" b="1" dirty="0">
                <a:latin typeface="Grandview" panose="020B0502040204020203" pitchFamily="34" charset="0"/>
              </a:rPr>
              <a:t>fusion</a:t>
            </a:r>
            <a:r>
              <a:rPr lang="en-US" dirty="0"/>
              <a:t> approach </a:t>
            </a:r>
            <a:r>
              <a:rPr lang="en-US" b="1" dirty="0">
                <a:latin typeface="Grandview" panose="020B0502040204020203" pitchFamily="34" charset="0"/>
              </a:rPr>
              <a:t>behave</a:t>
            </a:r>
            <a:r>
              <a:rPr lang="en-US" dirty="0"/>
              <a:t> under </a:t>
            </a:r>
            <a:r>
              <a:rPr lang="en-US" b="1" dirty="0">
                <a:latin typeface="Grandview" panose="020B0502040204020203" pitchFamily="34" charset="0"/>
              </a:rPr>
              <a:t>varying</a:t>
            </a:r>
            <a:r>
              <a:rPr lang="en-US" b="1" dirty="0"/>
              <a:t> </a:t>
            </a:r>
            <a:r>
              <a:rPr lang="en-US" b="1" dirty="0">
                <a:latin typeface="Grandview" panose="020B0502040204020203" pitchFamily="34" charset="0"/>
              </a:rPr>
              <a:t>dataset</a:t>
            </a:r>
            <a:r>
              <a:rPr lang="en-US" b="1" dirty="0"/>
              <a:t> </a:t>
            </a:r>
            <a:r>
              <a:rPr lang="en-US" b="1" dirty="0">
                <a:latin typeface="Grandview" panose="020B0502040204020203" pitchFamily="34" charset="0"/>
              </a:rPr>
              <a:t>conditions</a:t>
            </a:r>
            <a:r>
              <a:rPr lang="en-US" dirty="0"/>
              <a:t>, such as different sample sizes, bounding‐box definitions, and image representations?</a:t>
            </a:r>
            <a:endParaRPr lang="pt-PT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08BCDF2-5B55-AE2F-7525-13347D9DBAE1}"/>
              </a:ext>
            </a:extLst>
          </p:cNvPr>
          <p:cNvSpPr/>
          <p:nvPr/>
        </p:nvSpPr>
        <p:spPr>
          <a:xfrm>
            <a:off x="953538" y="4589125"/>
            <a:ext cx="836910" cy="839191"/>
          </a:xfrm>
          <a:prstGeom prst="roundRect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A44863-69C3-9B0C-0FE2-0689A4B51238}"/>
              </a:ext>
            </a:extLst>
          </p:cNvPr>
          <p:cNvSpPr txBox="1"/>
          <p:nvPr/>
        </p:nvSpPr>
        <p:spPr>
          <a:xfrm>
            <a:off x="1790448" y="4695575"/>
            <a:ext cx="944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what ways does information </a:t>
            </a:r>
            <a:r>
              <a:rPr lang="en-US" b="1" dirty="0">
                <a:latin typeface="Grandview" panose="020B0502040204020203" pitchFamily="34" charset="0"/>
              </a:rPr>
              <a:t>fusion</a:t>
            </a:r>
            <a:r>
              <a:rPr lang="en-US" dirty="0"/>
              <a:t> </a:t>
            </a:r>
            <a:r>
              <a:rPr lang="en-US" b="1" dirty="0">
                <a:latin typeface="Grandview" panose="020B0502040204020203" pitchFamily="34" charset="0"/>
              </a:rPr>
              <a:t>contribute</a:t>
            </a:r>
            <a:r>
              <a:rPr lang="en-US" dirty="0"/>
              <a:t> to the </a:t>
            </a:r>
            <a:r>
              <a:rPr lang="en-US" b="1" dirty="0">
                <a:latin typeface="Grandview" panose="020B0502040204020203" pitchFamily="34" charset="0"/>
              </a:rPr>
              <a:t>explainability</a:t>
            </a:r>
            <a:r>
              <a:rPr lang="en-US" dirty="0"/>
              <a:t> of lung nodule </a:t>
            </a:r>
            <a:r>
              <a:rPr lang="en-US" b="1" dirty="0">
                <a:latin typeface="Grandview" panose="020B0502040204020203" pitchFamily="34" charset="0"/>
              </a:rPr>
              <a:t>malignancy</a:t>
            </a:r>
            <a:r>
              <a:rPr lang="en-US" b="1" dirty="0"/>
              <a:t> </a:t>
            </a:r>
            <a:r>
              <a:rPr lang="en-US" b="1" dirty="0">
                <a:latin typeface="Grandview" panose="020B0502040204020203" pitchFamily="34" charset="0"/>
              </a:rPr>
              <a:t>predictions</a:t>
            </a:r>
            <a:r>
              <a:rPr lang="en-US" dirty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030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0CB70-B587-1058-163C-D07A4B9C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4979BE8-9708-5B3E-3BF7-59AA6F4A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60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ECF9F-036E-832F-E2CB-3E4C30BF3215}"/>
              </a:ext>
            </a:extLst>
          </p:cNvPr>
          <p:cNvSpPr txBox="1"/>
          <p:nvPr/>
        </p:nvSpPr>
        <p:spPr>
          <a:xfrm>
            <a:off x="0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E51A08B-0275-B03D-3F44-60D280351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16880"/>
              </p:ext>
            </p:extLst>
          </p:nvPr>
        </p:nvGraphicFramePr>
        <p:xfrm>
          <a:off x="1022556" y="2501900"/>
          <a:ext cx="10146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1269519106"/>
                    </a:ext>
                  </a:extLst>
                </a:gridCol>
                <a:gridCol w="1533831">
                  <a:extLst>
                    <a:ext uri="{9D8B030D-6E8A-4147-A177-3AD203B41FA5}">
                      <a16:colId xmlns:a16="http://schemas.microsoft.com/office/drawing/2014/main" val="3074399093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241809685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797750926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322662598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89417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pt-PT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Model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AUC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Accuracy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Precision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Sensitivity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62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Baseline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0.04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67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Fusion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0.89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885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Scores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0.76 ± 0.04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0.76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0.72 ± 0.07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0.73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957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Fusion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0.80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0.81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0.73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359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507C375-DB36-B219-4B7C-198AD03D1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F8A2D20-2AFA-B1FA-7D31-947FB04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61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9D906E-94D3-29A7-D608-77B43F636E9C}"/>
              </a:ext>
            </a:extLst>
          </p:cNvPr>
          <p:cNvSpPr txBox="1"/>
          <p:nvPr/>
        </p:nvSpPr>
        <p:spPr>
          <a:xfrm>
            <a:off x="0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C6C2ECA-CDC3-E999-6C1B-43502E1A2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30667"/>
              </p:ext>
            </p:extLst>
          </p:nvPr>
        </p:nvGraphicFramePr>
        <p:xfrm>
          <a:off x="1022556" y="2501900"/>
          <a:ext cx="10146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1269519106"/>
                    </a:ext>
                  </a:extLst>
                </a:gridCol>
                <a:gridCol w="1533831">
                  <a:extLst>
                    <a:ext uri="{9D8B030D-6E8A-4147-A177-3AD203B41FA5}">
                      <a16:colId xmlns:a16="http://schemas.microsoft.com/office/drawing/2014/main" val="3074399093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241809685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797750926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322662598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89417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pt-PT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Model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AUC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Accuracy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Precision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Sensitivity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62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Baseline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0.04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67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Fusion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0.89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885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pt-PT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0.03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053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Fusion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0.85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0.85 ± 0.02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025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6A8C72-AC96-67BB-482B-7852FD129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58E3FF0-6700-17A0-8B11-38268A2D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62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80A01D-7130-4543-CEBF-0E72ABCABBD3}"/>
              </a:ext>
            </a:extLst>
          </p:cNvPr>
          <p:cNvSpPr txBox="1"/>
          <p:nvPr/>
        </p:nvSpPr>
        <p:spPr>
          <a:xfrm>
            <a:off x="0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ctr" rtl="0" eaLnBrk="1" latinLnBrk="0" hangingPunct="1">
              <a:buNone/>
            </a:pPr>
            <a:r>
              <a:rPr lang="pt-PT" sz="3200" b="1">
                <a:solidFill>
                  <a:srgbClr val="0091BE"/>
                </a:solidFill>
              </a:rPr>
              <a:t>DATASET ABLATION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F00C7C0-D362-8095-8A67-E0845860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43442"/>
              </p:ext>
            </p:extLst>
          </p:nvPr>
        </p:nvGraphicFramePr>
        <p:xfrm>
          <a:off x="1029763" y="2501900"/>
          <a:ext cx="10146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1269519106"/>
                    </a:ext>
                  </a:extLst>
                </a:gridCol>
                <a:gridCol w="1533831">
                  <a:extLst>
                    <a:ext uri="{9D8B030D-6E8A-4147-A177-3AD203B41FA5}">
                      <a16:colId xmlns:a16="http://schemas.microsoft.com/office/drawing/2014/main" val="3074399093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241809685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797750926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3226625980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89417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pt-PT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Model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AUC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Accuracy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Precision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Sensitivity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62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Baseline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0.01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0.04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67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Fusion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0.86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0.89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0.79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885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pt-PT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2.5D </a:t>
                      </a:r>
                      <a:r>
                        <a:rPr lang="pt-PT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Multi-Plane</a:t>
                      </a:r>
                      <a:endParaRPr lang="pt-PT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Baseline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0.81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0.82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0.80 ± 0.02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>
                          <a:effectLst/>
                        </a:rPr>
                        <a:t>0.77 ± 0.05</a:t>
                      </a:r>
                    </a:p>
                  </a:txBody>
                  <a:tcPr marL="22860" marR="22860" marT="15240" marB="152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C8EB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9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PT" err="1">
                          <a:effectLst/>
                        </a:rPr>
                        <a:t>Fusion</a:t>
                      </a:r>
                      <a:endParaRPr lang="pt-PT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0.01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0.84 ± 0.04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pt-PT" sz="1800" b="1" i="0" u="none" strike="noStrike" kern="1200">
                          <a:solidFill>
                            <a:srgbClr val="000000"/>
                          </a:solidFill>
                          <a:latin typeface="Grandview" panose="020B0502040204020203" pitchFamily="34" charset="0"/>
                          <a:ea typeface="+mn-ea"/>
                          <a:cs typeface="+mn-cs"/>
                        </a:rPr>
                        <a:t>0.80 ± 0.03</a:t>
                      </a:r>
                    </a:p>
                  </a:txBody>
                  <a:tcPr marL="22860" marR="22860" marT="15240" marB="152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2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6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E6AA-1EE0-F526-B56C-2178B08E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4392CF91-C0B1-AB7A-90C3-105D806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E96E9A-207D-45A1-F2A1-B521E4FAA4B7}"/>
              </a:ext>
            </a:extLst>
          </p:cNvPr>
          <p:cNvSpPr/>
          <p:nvPr/>
        </p:nvSpPr>
        <p:spPr>
          <a:xfrm>
            <a:off x="-44824" y="3588654"/>
            <a:ext cx="12283087" cy="82807"/>
          </a:xfrm>
          <a:prstGeom prst="rect">
            <a:avLst/>
          </a:prstGeom>
          <a:solidFill>
            <a:srgbClr val="64C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77B573-C69C-5948-37D5-94D07AB54265}"/>
              </a:ext>
            </a:extLst>
          </p:cNvPr>
          <p:cNvSpPr/>
          <p:nvPr/>
        </p:nvSpPr>
        <p:spPr>
          <a:xfrm>
            <a:off x="1065683" y="3432016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b="1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53FCCE-E95A-6D84-E550-429936B3D8AA}"/>
              </a:ext>
            </a:extLst>
          </p:cNvPr>
          <p:cNvSpPr/>
          <p:nvPr/>
        </p:nvSpPr>
        <p:spPr>
          <a:xfrm>
            <a:off x="42817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15D351-A329-D7E6-6BFA-74C19BB4CE7A}"/>
              </a:ext>
            </a:extLst>
          </p:cNvPr>
          <p:cNvSpPr/>
          <p:nvPr/>
        </p:nvSpPr>
        <p:spPr>
          <a:xfrm>
            <a:off x="7520271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DDF03F-888D-3CB4-0D54-3531987D406C}"/>
              </a:ext>
            </a:extLst>
          </p:cNvPr>
          <p:cNvSpPr/>
          <p:nvPr/>
        </p:nvSpPr>
        <p:spPr>
          <a:xfrm>
            <a:off x="10613093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93BB38-AA89-D575-422D-545FCA2FBD1A}"/>
              </a:ext>
            </a:extLst>
          </p:cNvPr>
          <p:cNvSpPr/>
          <p:nvPr/>
        </p:nvSpPr>
        <p:spPr>
          <a:xfrm>
            <a:off x="26569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E21979-E51B-8219-FD99-D273A6334CC5}"/>
              </a:ext>
            </a:extLst>
          </p:cNvPr>
          <p:cNvSpPr/>
          <p:nvPr/>
        </p:nvSpPr>
        <p:spPr>
          <a:xfrm>
            <a:off x="5895418" y="3432015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31B834-7121-275D-EA47-681BB44BB00A}"/>
              </a:ext>
            </a:extLst>
          </p:cNvPr>
          <p:cNvSpPr/>
          <p:nvPr/>
        </p:nvSpPr>
        <p:spPr>
          <a:xfrm>
            <a:off x="9122711" y="3432014"/>
            <a:ext cx="386434" cy="386434"/>
          </a:xfrm>
          <a:prstGeom prst="ellipse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745150-27C7-B530-973B-88C839EC726F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EXPERIMENTAL PROCEDURE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169900-9B86-3F13-9077-8EE98380327F}"/>
              </a:ext>
            </a:extLst>
          </p:cNvPr>
          <p:cNvSpPr txBox="1"/>
          <p:nvPr/>
        </p:nvSpPr>
        <p:spPr>
          <a:xfrm>
            <a:off x="758250" y="1948499"/>
            <a:ext cx="324268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800" dirty="0" err="1"/>
              <a:t>Preprocessing</a:t>
            </a:r>
            <a:r>
              <a:rPr lang="pt-PT" sz="2800" dirty="0"/>
              <a:t> &amp; Data </a:t>
            </a:r>
            <a:r>
              <a:rPr lang="pt-PT" sz="2800" dirty="0" err="1"/>
              <a:t>Preparation</a:t>
            </a:r>
            <a:endParaRPr lang="pt-PT" sz="2800" dirty="0"/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7F14BC01-8E81-E34A-6DEA-500925932355}"/>
              </a:ext>
            </a:extLst>
          </p:cNvPr>
          <p:cNvSpPr/>
          <p:nvPr/>
        </p:nvSpPr>
        <p:spPr>
          <a:xfrm>
            <a:off x="1205895" y="2924452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6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FB15294-EECC-A4C0-603D-B85CB4E96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14724"/>
              </p:ext>
            </p:extLst>
          </p:nvPr>
        </p:nvGraphicFramePr>
        <p:xfrm>
          <a:off x="-905332" y="1568429"/>
          <a:ext cx="9855200" cy="280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BC5691E-6813-5542-1ED5-A3DE9AD7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B91808-E9CD-FBD3-08BC-408A0C80132F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 dirty="0">
                <a:solidFill>
                  <a:srgbClr val="0091BE"/>
                </a:solidFill>
              </a:rPr>
              <a:t>DATASET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D9F1EE-0ACE-5745-74F5-824055409F8E}"/>
              </a:ext>
            </a:extLst>
          </p:cNvPr>
          <p:cNvSpPr txBox="1"/>
          <p:nvPr/>
        </p:nvSpPr>
        <p:spPr>
          <a:xfrm>
            <a:off x="12206485" y="1032107"/>
            <a:ext cx="5851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LIDC-IDRI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Nodule </a:t>
            </a:r>
            <a:r>
              <a:rPr lang="pt-PT" sz="2400" dirty="0" err="1"/>
              <a:t>Centroid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Nodule </a:t>
            </a:r>
            <a:r>
              <a:rPr lang="pt-PT" sz="2400" dirty="0" err="1"/>
              <a:t>Outlines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Lung</a:t>
            </a:r>
            <a:r>
              <a:rPr lang="pt-PT" sz="2400" dirty="0"/>
              <a:t> Nodule Visual </a:t>
            </a:r>
            <a:r>
              <a:rPr lang="pt-PT" sz="2400" dirty="0" err="1"/>
              <a:t>Attributes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 err="1">
                <a:latin typeface="Grandview" panose="020B0502040204020203" pitchFamily="34" charset="0"/>
              </a:rPr>
              <a:t>Lung</a:t>
            </a:r>
            <a:r>
              <a:rPr lang="pt-PT" sz="2400" b="1" dirty="0">
                <a:latin typeface="Grandview" panose="020B0502040204020203" pitchFamily="34" charset="0"/>
              </a:rPr>
              <a:t> Nodule </a:t>
            </a:r>
            <a:r>
              <a:rPr lang="pt-PT" sz="2400" b="1" dirty="0" err="1">
                <a:latin typeface="Grandview" panose="020B0502040204020203" pitchFamily="34" charset="0"/>
              </a:rPr>
              <a:t>Malignancy</a:t>
            </a:r>
            <a:endParaRPr lang="pt-PT" sz="2400" b="1" dirty="0">
              <a:latin typeface="Grandview" panose="020B0502040204020203" pitchFamily="34" charset="0"/>
            </a:endParaRP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89902464-1EEE-A74C-B333-1ED4B249282B}"/>
              </a:ext>
            </a:extLst>
          </p:cNvPr>
          <p:cNvSpPr/>
          <p:nvPr/>
        </p:nvSpPr>
        <p:spPr>
          <a:xfrm rot="5400000">
            <a:off x="5798227" y="4053335"/>
            <a:ext cx="113830" cy="527041"/>
          </a:xfrm>
          <a:prstGeom prst="upArrow">
            <a:avLst/>
          </a:prstGeom>
          <a:solidFill>
            <a:srgbClr val="0091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0B67736-91AE-4C94-68F3-CCCE9A7C0F6D}"/>
              </a:ext>
            </a:extLst>
          </p:cNvPr>
          <p:cNvGrpSpPr/>
          <p:nvPr/>
        </p:nvGrpSpPr>
        <p:grpSpPr>
          <a:xfrm>
            <a:off x="7092619" y="3529016"/>
            <a:ext cx="3337147" cy="1631216"/>
            <a:chOff x="1681235" y="4017816"/>
            <a:chExt cx="3337147" cy="1631216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1E24F93-E0AF-730C-70EA-5FD0DEA7196E}"/>
                </a:ext>
              </a:extLst>
            </p:cNvPr>
            <p:cNvSpPr txBox="1"/>
            <p:nvPr/>
          </p:nvSpPr>
          <p:spPr>
            <a:xfrm>
              <a:off x="1795065" y="4017816"/>
              <a:ext cx="322331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 = Highly Unlikely</a:t>
              </a:r>
            </a:p>
            <a:p>
              <a:r>
                <a:rPr lang="en-US" sz="2000" dirty="0"/>
                <a:t>2 = Moderately Unlikely</a:t>
              </a:r>
            </a:p>
            <a:p>
              <a:r>
                <a:rPr lang="en-US" sz="2000" dirty="0"/>
                <a:t>3 = Indeterminate</a:t>
              </a:r>
            </a:p>
            <a:p>
              <a:r>
                <a:rPr lang="en-US" sz="2000" dirty="0"/>
                <a:t>4 = Moderately Suspicious</a:t>
              </a:r>
            </a:p>
            <a:p>
              <a:r>
                <a:rPr lang="en-US" sz="2000" dirty="0"/>
                <a:t>5 = Highly Suspicious</a:t>
              </a:r>
              <a:endParaRPr lang="pt-PT" sz="2000" dirty="0"/>
            </a:p>
          </p:txBody>
        </p:sp>
        <p:sp>
          <p:nvSpPr>
            <p:cNvPr id="16" name="Seta: Para Cima 15">
              <a:extLst>
                <a:ext uri="{FF2B5EF4-FFF2-40B4-BE49-F238E27FC236}">
                  <a16:creationId xmlns:a16="http://schemas.microsoft.com/office/drawing/2014/main" id="{8816B2DA-B613-BFD0-9C8D-F068515E628F}"/>
                </a:ext>
              </a:extLst>
            </p:cNvPr>
            <p:cNvSpPr/>
            <p:nvPr/>
          </p:nvSpPr>
          <p:spPr>
            <a:xfrm rot="10800000">
              <a:off x="1681235" y="4130040"/>
              <a:ext cx="113830" cy="1398895"/>
            </a:xfrm>
            <a:prstGeom prst="upArrow">
              <a:avLst/>
            </a:prstGeom>
            <a:solidFill>
              <a:srgbClr val="8C2D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F0FC32-4456-7DCB-6F42-EDE5298E46A8}"/>
              </a:ext>
            </a:extLst>
          </p:cNvPr>
          <p:cNvSpPr txBox="1"/>
          <p:nvPr/>
        </p:nvSpPr>
        <p:spPr>
          <a:xfrm>
            <a:off x="4509733" y="1689924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91BE"/>
              </a:buClr>
              <a:buFont typeface="Wingdings" panose="05000000000000000000" pitchFamily="2" charset="2"/>
              <a:buChar char="Ø"/>
            </a:pPr>
            <a:r>
              <a:rPr lang="pt-PT" sz="2000" dirty="0" err="1"/>
              <a:t>Written</a:t>
            </a:r>
            <a:r>
              <a:rPr lang="pt-PT" sz="2000" dirty="0"/>
              <a:t> </a:t>
            </a:r>
            <a:r>
              <a:rPr lang="pt-PT" sz="2000" dirty="0" err="1"/>
              <a:t>down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experts</a:t>
            </a:r>
          </a:p>
        </p:txBody>
      </p:sp>
    </p:spTree>
    <p:extLst>
      <p:ext uri="{BB962C8B-B14F-4D97-AF65-F5344CB8AC3E}">
        <p14:creationId xmlns:p14="http://schemas.microsoft.com/office/powerpoint/2010/main" val="39000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7C3CB-4E0B-D772-E29E-89B24D054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2077FEF-CCF1-16F5-E333-8D74CF08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16B3616-B68F-4E6D-C9C0-D10484BBA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456881"/>
              </p:ext>
            </p:extLst>
          </p:nvPr>
        </p:nvGraphicFramePr>
        <p:xfrm>
          <a:off x="606910" y="942811"/>
          <a:ext cx="10968245" cy="497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7E6CEA1-B8A4-48C8-C55D-9527D999A771}"/>
              </a:ext>
            </a:extLst>
          </p:cNvPr>
          <p:cNvSpPr txBox="1"/>
          <p:nvPr/>
        </p:nvSpPr>
        <p:spPr>
          <a:xfrm>
            <a:off x="71" y="624194"/>
            <a:ext cx="12206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200" b="1">
                <a:solidFill>
                  <a:srgbClr val="0091BE"/>
                </a:solidFill>
              </a:rPr>
              <a:t>LIDC-IDRI</a:t>
            </a:r>
          </a:p>
        </p:txBody>
      </p:sp>
    </p:spTree>
    <p:extLst>
      <p:ext uri="{BB962C8B-B14F-4D97-AF65-F5344CB8AC3E}">
        <p14:creationId xmlns:p14="http://schemas.microsoft.com/office/powerpoint/2010/main" val="230354312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3731</Words>
  <Application>Microsoft Office PowerPoint</Application>
  <PresentationFormat>Ecrã Panorâmico</PresentationFormat>
  <Paragraphs>1481</Paragraphs>
  <Slides>62</Slides>
  <Notes>36</Notes>
  <HiddenSlides>4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62</vt:i4>
      </vt:variant>
    </vt:vector>
  </HeadingPairs>
  <TitlesOfParts>
    <vt:vector size="70" baseType="lpstr">
      <vt:lpstr>Aptos</vt:lpstr>
      <vt:lpstr>Arial</vt:lpstr>
      <vt:lpstr>Calibri</vt:lpstr>
      <vt:lpstr>Grandview</vt:lpstr>
      <vt:lpstr>Grandview </vt:lpstr>
      <vt:lpstr>Grandview Display</vt:lpstr>
      <vt:lpstr>Wingdings</vt:lpstr>
      <vt:lpstr>DashVTI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Malva</dc:creator>
  <cp:lastModifiedBy>João António Maricato Malva</cp:lastModifiedBy>
  <cp:revision>3</cp:revision>
  <dcterms:created xsi:type="dcterms:W3CDTF">2025-07-04T16:11:19Z</dcterms:created>
  <dcterms:modified xsi:type="dcterms:W3CDTF">2025-07-09T08:28:51Z</dcterms:modified>
</cp:coreProperties>
</file>