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3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61" r:id="rId6"/>
    <p:sldId id="262" r:id="rId7"/>
    <p:sldId id="265" r:id="rId8"/>
    <p:sldId id="269" r:id="rId9"/>
    <p:sldId id="263" r:id="rId10"/>
    <p:sldId id="272" r:id="rId11"/>
    <p:sldId id="273" r:id="rId12"/>
    <p:sldId id="274" r:id="rId13"/>
    <p:sldId id="260" r:id="rId14"/>
    <p:sldId id="281" r:id="rId15"/>
    <p:sldId id="282" r:id="rId16"/>
    <p:sldId id="280" r:id="rId17"/>
    <p:sldId id="283" r:id="rId18"/>
    <p:sldId id="264" r:id="rId19"/>
    <p:sldId id="270" r:id="rId20"/>
  </p:sldIdLst>
  <p:sldSz cx="18288000" cy="10287000"/>
  <p:notesSz cx="6858000" cy="9144000"/>
  <p:embeddedFontLst>
    <p:embeddedFont>
      <p:font typeface="Poppins Bold" panose="020B0604020202020204" charset="0"/>
      <p:regular r:id="rId22"/>
    </p:embeddedFont>
    <p:embeddedFont>
      <p:font typeface="Poppins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Alegreya" panose="020B0604020202020204" charset="0"/>
      <p:regular r:id="rId28"/>
    </p:embeddedFont>
    <p:embeddedFont>
      <p:font typeface="Canva Sans" panose="020B0604020202020204" charset="0"/>
      <p:regular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86380" autoAdjust="0"/>
  </p:normalViewPr>
  <p:slideViewPr>
    <p:cSldViewPr>
      <p:cViewPr varScale="1">
        <p:scale>
          <a:sx n="51" d="100"/>
          <a:sy n="51" d="100"/>
        </p:scale>
        <p:origin x="108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bp18\Downloads\g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bp18\Downloads\g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bp18\Downloads\g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Precision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Sheet1!$A$26:$A$30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Sheet1!$B$26:$B$30</c:f>
              <c:numCache>
                <c:formatCode>General</c:formatCode>
                <c:ptCount val="5"/>
                <c:pt idx="0">
                  <c:v>0.7</c:v>
                </c:pt>
                <c:pt idx="1">
                  <c:v>0.66</c:v>
                </c:pt>
                <c:pt idx="2">
                  <c:v>0.69</c:v>
                </c:pt>
                <c:pt idx="3">
                  <c:v>0.66</c:v>
                </c:pt>
                <c:pt idx="4">
                  <c:v>0.71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6A-4888-BE9D-0AF2ABED76D8}"/>
            </c:ext>
          </c:extLst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Sheet1!$A$26:$A$30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Sheet1!$C$26:$C$30</c:f>
              <c:numCache>
                <c:formatCode>General</c:formatCode>
                <c:ptCount val="5"/>
                <c:pt idx="0">
                  <c:v>0.83</c:v>
                </c:pt>
                <c:pt idx="1">
                  <c:v>0.81</c:v>
                </c:pt>
                <c:pt idx="2">
                  <c:v>0.82</c:v>
                </c:pt>
                <c:pt idx="3">
                  <c:v>0.81</c:v>
                </c:pt>
                <c:pt idx="4">
                  <c:v>0.84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76A-4888-BE9D-0AF2ABED76D8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F1 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Sheet1!$A$26:$A$30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Sheet1!$D$26:$D$30</c:f>
              <c:numCache>
                <c:formatCode>General</c:formatCode>
                <c:ptCount val="5"/>
                <c:pt idx="0">
                  <c:v>0.76</c:v>
                </c:pt>
                <c:pt idx="1">
                  <c:v>0.73</c:v>
                </c:pt>
                <c:pt idx="2">
                  <c:v>0.75</c:v>
                </c:pt>
                <c:pt idx="3">
                  <c:v>0.73</c:v>
                </c:pt>
                <c:pt idx="4">
                  <c:v>0.77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76A-4888-BE9D-0AF2ABED76D8}"/>
            </c:ext>
          </c:extLst>
        </c:ser>
        <c:ser>
          <c:idx val="3"/>
          <c:order val="3"/>
          <c:tx>
            <c:strRef>
              <c:f>Sheet1!$E$25</c:f>
              <c:strCache>
                <c:ptCount val="1"/>
                <c:pt idx="0">
                  <c:v>Accuracy 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Sheet1!$A$26:$A$30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Sheet1!$E$26:$E$30</c:f>
              <c:numCache>
                <c:formatCode>General</c:formatCode>
                <c:ptCount val="5"/>
                <c:pt idx="0">
                  <c:v>0.84</c:v>
                </c:pt>
                <c:pt idx="1">
                  <c:v>0.82</c:v>
                </c:pt>
                <c:pt idx="2">
                  <c:v>0.83</c:v>
                </c:pt>
                <c:pt idx="3">
                  <c:v>0.82</c:v>
                </c:pt>
                <c:pt idx="4">
                  <c:v>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76A-4888-BE9D-0AF2ABED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934600"/>
        <c:axId val="14571704"/>
      </c:barChart>
      <c:catAx>
        <c:axId val="14934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 smtClean="0"/>
                  <a:t>Features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0.49802375560482193"/>
              <c:y val="0.883702778585599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1704"/>
        <c:crosses val="autoZero"/>
        <c:auto val="1"/>
        <c:lblAlgn val="ctr"/>
        <c:lblOffset val="100"/>
        <c:noMultiLvlLbl val="0"/>
      </c:catAx>
      <c:valAx>
        <c:axId val="1457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System</a:t>
                </a:r>
                <a:r>
                  <a:rPr lang="en-IN" baseline="0" dirty="0" smtClean="0"/>
                  <a:t> Performance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5192218043498312E-3"/>
              <c:y val="0.270360345202984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448101528995066"/>
          <c:y val="0.950536182212119"/>
          <c:w val="0.39357606031812981"/>
          <c:h val="4.94638177878810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Sheet1!$B$38</c:f>
              <c:strCache>
                <c:ptCount val="1"/>
                <c:pt idx="0">
                  <c:v>Precision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Sheet1!$A$39:$A$43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Sheet1!$B$39:$B$43</c:f>
              <c:numCache>
                <c:formatCode>General</c:formatCode>
                <c:ptCount val="5"/>
                <c:pt idx="0">
                  <c:v>0.75</c:v>
                </c:pt>
                <c:pt idx="1">
                  <c:v>0.74</c:v>
                </c:pt>
                <c:pt idx="2">
                  <c:v>0.76</c:v>
                </c:pt>
                <c:pt idx="3">
                  <c:v>0.73</c:v>
                </c:pt>
                <c:pt idx="4">
                  <c:v>0.79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88-4123-A89C-C08CCD83D406}"/>
            </c:ext>
          </c:extLst>
        </c:ser>
        <c:ser>
          <c:idx val="1"/>
          <c:order val="1"/>
          <c:tx>
            <c:strRef>
              <c:f>Sheet1!$C$38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Sheet1!$A$39:$A$43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Sheet1!$C$39:$C$43</c:f>
              <c:numCache>
                <c:formatCode>General</c:formatCode>
                <c:ptCount val="5"/>
                <c:pt idx="0">
                  <c:v>0.81</c:v>
                </c:pt>
                <c:pt idx="1">
                  <c:v>0.8</c:v>
                </c:pt>
                <c:pt idx="2">
                  <c:v>0.82</c:v>
                </c:pt>
                <c:pt idx="3">
                  <c:v>0.79</c:v>
                </c:pt>
                <c:pt idx="4">
                  <c:v>0.84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B88-4123-A89C-C08CCD83D406}"/>
            </c:ext>
          </c:extLst>
        </c:ser>
        <c:ser>
          <c:idx val="2"/>
          <c:order val="2"/>
          <c:tx>
            <c:strRef>
              <c:f>Sheet1!$D$38</c:f>
              <c:strCache>
                <c:ptCount val="1"/>
                <c:pt idx="0">
                  <c:v>F1 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Sheet1!$A$39:$A$43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Sheet1!$D$39:$D$43</c:f>
              <c:numCache>
                <c:formatCode>General</c:formatCode>
                <c:ptCount val="5"/>
                <c:pt idx="0">
                  <c:v>0.77</c:v>
                </c:pt>
                <c:pt idx="1">
                  <c:v>0.75</c:v>
                </c:pt>
                <c:pt idx="2">
                  <c:v>0.77</c:v>
                </c:pt>
                <c:pt idx="3">
                  <c:v>0.75</c:v>
                </c:pt>
                <c:pt idx="4">
                  <c:v>0.79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B88-4123-A89C-C08CCD83D406}"/>
            </c:ext>
          </c:extLst>
        </c:ser>
        <c:ser>
          <c:idx val="3"/>
          <c:order val="3"/>
          <c:tx>
            <c:strRef>
              <c:f>Sheet1!$E$38</c:f>
              <c:strCache>
                <c:ptCount val="1"/>
                <c:pt idx="0">
                  <c:v>Accuracy 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Sheet1!$A$39:$A$43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Sheet1!$E$39:$E$43</c:f>
              <c:numCache>
                <c:formatCode>General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0.82</c:v>
                </c:pt>
                <c:pt idx="3">
                  <c:v>0.8</c:v>
                </c:pt>
                <c:pt idx="4">
                  <c:v>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B88-4123-A89C-C08CCD83D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7611136"/>
        <c:axId val="347233088"/>
      </c:barChart>
      <c:catAx>
        <c:axId val="347611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 smtClean="0"/>
                  <a:t>Features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50405987362570037"/>
              <c:y val="0.88443420660395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233088"/>
        <c:crosses val="autoZero"/>
        <c:auto val="1"/>
        <c:lblAlgn val="ctr"/>
        <c:lblOffset val="100"/>
        <c:noMultiLvlLbl val="0"/>
      </c:catAx>
      <c:valAx>
        <c:axId val="34723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 smtClean="0"/>
                  <a:t>System Performance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4.3589969181548564E-3"/>
              <c:y val="0.286419554178575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61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62121746898329"/>
          <c:y val="0.95323390991946233"/>
          <c:w val="0.34597141161596023"/>
          <c:h val="4.44618502247722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Sheet1!$B$50</c:f>
              <c:strCache>
                <c:ptCount val="1"/>
                <c:pt idx="0">
                  <c:v>Precision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Sheet1!$A$51:$A$55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Sheet1!$B$51:$B$55</c:f>
              <c:numCache>
                <c:formatCode>General</c:formatCode>
                <c:ptCount val="5"/>
                <c:pt idx="0">
                  <c:v>0.68</c:v>
                </c:pt>
                <c:pt idx="1">
                  <c:v>0.73</c:v>
                </c:pt>
                <c:pt idx="2">
                  <c:v>0.74</c:v>
                </c:pt>
                <c:pt idx="3">
                  <c:v>0.73</c:v>
                </c:pt>
                <c:pt idx="4">
                  <c:v>0.74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1C-4C27-8CFF-A46FAD5AE202}"/>
            </c:ext>
          </c:extLst>
        </c:ser>
        <c:ser>
          <c:idx val="1"/>
          <c:order val="1"/>
          <c:tx>
            <c:strRef>
              <c:f>Sheet1!$C$50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Sheet1!$A$51:$A$55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Sheet1!$C$51:$C$55</c:f>
              <c:numCache>
                <c:formatCode>General</c:formatCode>
                <c:ptCount val="5"/>
                <c:pt idx="0">
                  <c:v>0.82</c:v>
                </c:pt>
                <c:pt idx="1">
                  <c:v>0.78</c:v>
                </c:pt>
                <c:pt idx="2">
                  <c:v>0.79</c:v>
                </c:pt>
                <c:pt idx="3">
                  <c:v>0.77</c:v>
                </c:pt>
                <c:pt idx="4">
                  <c:v>0.77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1C-4C27-8CFF-A46FAD5AE202}"/>
            </c:ext>
          </c:extLst>
        </c:ser>
        <c:ser>
          <c:idx val="2"/>
          <c:order val="2"/>
          <c:tx>
            <c:strRef>
              <c:f>Sheet1!$D$50</c:f>
              <c:strCache>
                <c:ptCount val="1"/>
                <c:pt idx="0">
                  <c:v>F1 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Sheet1!$A$51:$A$55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Sheet1!$D$51:$D$55</c:f>
              <c:numCache>
                <c:formatCode>General</c:formatCode>
                <c:ptCount val="5"/>
                <c:pt idx="0">
                  <c:v>0.75</c:v>
                </c:pt>
                <c:pt idx="1">
                  <c:v>0.75</c:v>
                </c:pt>
                <c:pt idx="2">
                  <c:v>0.76</c:v>
                </c:pt>
                <c:pt idx="3">
                  <c:v>0.74</c:v>
                </c:pt>
                <c:pt idx="4">
                  <c:v>0.76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01C-4C27-8CFF-A46FAD5AE202}"/>
            </c:ext>
          </c:extLst>
        </c:ser>
        <c:ser>
          <c:idx val="3"/>
          <c:order val="3"/>
          <c:tx>
            <c:strRef>
              <c:f>Sheet1!$E$50</c:f>
              <c:strCache>
                <c:ptCount val="1"/>
                <c:pt idx="0">
                  <c:v>Accuracy 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Sheet1!$A$51:$A$55</c:f>
              <c:strCache>
                <c:ptCount val="5"/>
                <c:pt idx="0">
                  <c:v>Hybrid</c:v>
                </c:pt>
                <c:pt idx="1">
                  <c:v>Hybrid + MFCC</c:v>
                </c:pt>
                <c:pt idx="2">
                  <c:v>Hybrid + MFCC + Delta + Double Delta</c:v>
                </c:pt>
                <c:pt idx="3">
                  <c:v>Only MFCC</c:v>
                </c:pt>
                <c:pt idx="4">
                  <c:v>MFCC + Delta + Double Delta</c:v>
                </c:pt>
              </c:strCache>
            </c:strRef>
          </c:cat>
          <c:val>
            <c:numRef>
              <c:f>Sheet1!$E$51:$E$55</c:f>
              <c:numCache>
                <c:formatCode>General</c:formatCode>
                <c:ptCount val="5"/>
                <c:pt idx="0">
                  <c:v>0.83</c:v>
                </c:pt>
                <c:pt idx="1">
                  <c:v>0.79</c:v>
                </c:pt>
                <c:pt idx="2">
                  <c:v>0.79</c:v>
                </c:pt>
                <c:pt idx="3">
                  <c:v>0.77</c:v>
                </c:pt>
                <c:pt idx="4">
                  <c:v>0.78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01C-4C27-8CFF-A46FAD5AE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8560216"/>
        <c:axId val="348560600"/>
      </c:barChart>
      <c:catAx>
        <c:axId val="348560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 smtClean="0"/>
                  <a:t>Features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0.50081061851106423"/>
              <c:y val="0.897017169728783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560600"/>
        <c:crosses val="autoZero"/>
        <c:auto val="1"/>
        <c:lblAlgn val="ctr"/>
        <c:lblOffset val="100"/>
        <c:noMultiLvlLbl val="0"/>
      </c:catAx>
      <c:valAx>
        <c:axId val="34856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 smtClean="0"/>
                  <a:t>System Performance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4.5522242275108475E-3"/>
              <c:y val="0.28543926800816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56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897104797339398"/>
          <c:y val="0.95253809419655877"/>
          <c:w val="0.39419716865990762"/>
          <c:h val="4.74619058034412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6040-56BA-47BD-ADB1-443116699F0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87844-265A-4585-82E7-F2F741023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87844-265A-4585-82E7-F2F74102347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87844-265A-4585-82E7-F2F74102347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2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8013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03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48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1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7684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627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37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63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46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660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79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 spd="slow">
    <p:push dir="u"/>
  </p:transition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3390900"/>
            <a:ext cx="16230600" cy="185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Accent Classification </a:t>
            </a:r>
            <a:endParaRPr lang="en-US" sz="5199" dirty="0" smtClean="0">
              <a:solidFill>
                <a:schemeClr val="accent2">
                  <a:lumMod val="75000"/>
                </a:schemeClr>
              </a:solidFill>
              <a:latin typeface="Poppins Bold"/>
            </a:endParaRPr>
          </a:p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 smtClean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 </a:t>
            </a:r>
            <a:r>
              <a:rPr lang="en-US" sz="5199" dirty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A premise to L1-L2 speech accent modifications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8227314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Roll No. :- MDS008</a:t>
            </a:r>
          </a:p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Name :-  Malvi Shah</a:t>
            </a:r>
          </a:p>
          <a:p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M.Tech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:- Data Science</a:t>
            </a:r>
          </a:p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Supervision :-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Dr.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Tanmay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Bhowmik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78400" y="980509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01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898148"/>
            <a:ext cx="1112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solidFill>
                  <a:schemeClr val="accent2">
                    <a:lumMod val="7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P</a:t>
            </a:r>
            <a:r>
              <a:rPr lang="en-IN" sz="5200" dirty="0" smtClean="0">
                <a:solidFill>
                  <a:schemeClr val="accent2">
                    <a:lumMod val="7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roposed</a:t>
            </a:r>
            <a:r>
              <a:rPr lang="en-IN" sz="5200" dirty="0" smtClean="0">
                <a:latin typeface="Poppins Bold" panose="020B0604020202020204" charset="0"/>
                <a:cs typeface="Poppins Bold" panose="020B0604020202020204" charset="0"/>
              </a:rPr>
              <a:t> </a:t>
            </a:r>
            <a:r>
              <a:rPr lang="en-IN" sz="5200" dirty="0" smtClean="0">
                <a:solidFill>
                  <a:schemeClr val="accent2">
                    <a:lumMod val="7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Methodology</a:t>
            </a:r>
            <a:endParaRPr lang="en-IN" sz="5200" dirty="0">
              <a:solidFill>
                <a:schemeClr val="accent2">
                  <a:lumMod val="75000"/>
                </a:schemeClr>
              </a:solidFill>
              <a:latin typeface="Poppins Bold" panose="020B0604020202020204" charset="0"/>
              <a:cs typeface="Poppins Bold" panose="020B0604020202020204" charset="0"/>
            </a:endParaRPr>
          </a:p>
        </p:txBody>
      </p:sp>
      <p:sp>
        <p:nvSpPr>
          <p:cNvPr id="3" name="AutoShape 2"/>
          <p:cNvSpPr/>
          <p:nvPr/>
        </p:nvSpPr>
        <p:spPr>
          <a:xfrm rot="2017">
            <a:off x="1066799" y="1768142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5" name="TextBox 4"/>
          <p:cNvSpPr txBox="1"/>
          <p:nvPr/>
        </p:nvSpPr>
        <p:spPr>
          <a:xfrm>
            <a:off x="533400" y="209342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>
                <a:solidFill>
                  <a:schemeClr val="accent4">
                    <a:lumMod val="75000"/>
                  </a:schemeClr>
                </a:solidFill>
                <a:latin typeface="Alegreya" panose="020B0604020202020204" charset="0"/>
              </a:rPr>
              <a:t>Dataset used :-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latin typeface="Alegreya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827025"/>
            <a:ext cx="15195772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600" dirty="0" smtClean="0"/>
              <a:t> The Speech Accent Archive.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600" dirty="0" smtClean="0"/>
              <a:t>2140 speech samples. All are unique speakers.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600" dirty="0" smtClean="0"/>
              <a:t>Speakers have 214 distinct native languages and come from 177 countries.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600" dirty="0" smtClean="0"/>
              <a:t>Information of speakers given in 6 columns.</a:t>
            </a:r>
            <a:endParaRPr lang="en-I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77839" y="6743700"/>
            <a:ext cx="1584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Table 1 : Data Types of each column in the datasets.</a:t>
            </a:r>
          </a:p>
          <a:p>
            <a:endParaRPr lang="en-IN" sz="3600" b="1" dirty="0"/>
          </a:p>
          <a:p>
            <a:endParaRPr lang="en-IN" sz="3600" b="1" dirty="0" smtClean="0"/>
          </a:p>
          <a:p>
            <a:endParaRPr lang="en-IN" sz="3600" b="1" dirty="0" smtClean="0"/>
          </a:p>
          <a:p>
            <a:r>
              <a:rPr lang="en-IN" sz="3600" dirty="0" smtClean="0"/>
              <a:t> 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87255"/>
              </p:ext>
            </p:extLst>
          </p:nvPr>
        </p:nvGraphicFramePr>
        <p:xfrm>
          <a:off x="677839" y="7480897"/>
          <a:ext cx="131826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91300"/>
                <a:gridCol w="6591300"/>
              </a:tblGrid>
              <a:tr h="604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777240" algn="l"/>
                        </a:tabLst>
                      </a:pPr>
                      <a:r>
                        <a:rPr lang="en-IN" sz="2400" dirty="0">
                          <a:effectLst/>
                        </a:rPr>
                        <a:t>		Data Types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Columns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Discrete (Numerical)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Age, age onset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51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Nominal (Categorical)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Birthplace, sex, country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678400" y="9917668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9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0800000" flipV="1">
            <a:off x="1143000" y="322303"/>
            <a:ext cx="1493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Table 2 : Number of audio samples per accent class.</a:t>
            </a:r>
          </a:p>
          <a:p>
            <a:endParaRPr lang="en-IN" sz="3600" b="1" dirty="0"/>
          </a:p>
          <a:p>
            <a:endParaRPr lang="en-IN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31932"/>
              </p:ext>
            </p:extLst>
          </p:nvPr>
        </p:nvGraphicFramePr>
        <p:xfrm>
          <a:off x="1295400" y="1199466"/>
          <a:ext cx="12192000" cy="212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63500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Accent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Number of</a:t>
                      </a:r>
                      <a:r>
                        <a:rPr lang="en-IN" sz="2400" baseline="0" dirty="0" smtClean="0"/>
                        <a:t> samples</a:t>
                      </a:r>
                      <a:endParaRPr lang="en-IN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Native</a:t>
                      </a:r>
                      <a:r>
                        <a:rPr lang="en-IN" sz="2400" baseline="0" dirty="0" smtClean="0"/>
                        <a:t> accent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373</a:t>
                      </a:r>
                      <a:endParaRPr lang="en-IN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Non-native</a:t>
                      </a:r>
                      <a:r>
                        <a:rPr lang="en-IN" sz="2400" baseline="0" dirty="0" smtClean="0"/>
                        <a:t> accent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1767</a:t>
                      </a:r>
                      <a:endParaRPr lang="en-IN" sz="2000" dirty="0"/>
                    </a:p>
                  </a:txBody>
                  <a:tcPr/>
                </a:tc>
              </a:tr>
              <a:tr h="49645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Total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2140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3924300"/>
            <a:ext cx="64590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u="sng" dirty="0" smtClean="0"/>
              <a:t>Programming Language</a:t>
            </a:r>
            <a:r>
              <a:rPr lang="en-US" sz="3600" b="1" dirty="0" smtClean="0"/>
              <a:t> </a:t>
            </a:r>
            <a:r>
              <a:rPr lang="en-US" sz="3600" dirty="0" smtClean="0"/>
              <a:t>– Python</a:t>
            </a:r>
          </a:p>
          <a:p>
            <a:endParaRPr lang="en-US" sz="3600" dirty="0"/>
          </a:p>
          <a:p>
            <a:r>
              <a:rPr lang="en-US" sz="3600" b="1" u="sng" dirty="0" smtClean="0"/>
              <a:t>Platform </a:t>
            </a:r>
            <a:r>
              <a:rPr lang="en-US" sz="3600" b="1" dirty="0"/>
              <a:t>-</a:t>
            </a:r>
            <a:r>
              <a:rPr lang="en-US" sz="3600" b="1" dirty="0" smtClean="0"/>
              <a:t> </a:t>
            </a:r>
            <a:r>
              <a:rPr lang="en-US" sz="3600" dirty="0" err="1" smtClean="0"/>
              <a:t>Jupyter</a:t>
            </a:r>
            <a:r>
              <a:rPr lang="en-US" sz="3600" dirty="0" smtClean="0"/>
              <a:t> Notebook</a:t>
            </a:r>
            <a:endParaRPr lang="en-IN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7830800" y="97917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Poppins" panose="020B0604020202020204" charset="0"/>
                <a:cs typeface="Poppins" panose="020B0604020202020204" charset="0"/>
              </a:rPr>
              <a:t>11</a:t>
            </a:r>
            <a:endParaRPr lang="en-IN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24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23900"/>
            <a:ext cx="468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>
                <a:solidFill>
                  <a:schemeClr val="accent4">
                    <a:lumMod val="75000"/>
                  </a:schemeClr>
                </a:solidFill>
                <a:latin typeface="Alegreya" panose="020B0604020202020204" charset="0"/>
              </a:rPr>
              <a:t>Accent  Classification :- </a:t>
            </a:r>
            <a:endParaRPr lang="en-IN" sz="3600" b="1" u="sng" dirty="0">
              <a:solidFill>
                <a:schemeClr val="accent4">
                  <a:lumMod val="75000"/>
                </a:schemeClr>
              </a:solidFill>
              <a:latin typeface="Alegreya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30800" y="9917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417"/>
            <a:ext cx="14249400" cy="7886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7924800" y="9410700"/>
            <a:ext cx="373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Work Flow Diagram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86349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48739" y="9867900"/>
            <a:ext cx="1986861" cy="34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 dirty="0" smtClean="0">
                <a:solidFill>
                  <a:srgbClr val="000000"/>
                </a:solidFill>
                <a:latin typeface="Poppins"/>
              </a:rPr>
              <a:t>13</a:t>
            </a:r>
            <a:endParaRPr lang="en-US" sz="1999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3" name="AutoShape 3"/>
          <p:cNvSpPr/>
          <p:nvPr/>
        </p:nvSpPr>
        <p:spPr>
          <a:xfrm rot="2017">
            <a:off x="911567" y="1709738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4" name="TextBox 4"/>
          <p:cNvSpPr txBox="1"/>
          <p:nvPr/>
        </p:nvSpPr>
        <p:spPr>
          <a:xfrm>
            <a:off x="7368778" y="858256"/>
            <a:ext cx="4442222" cy="888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 dirty="0" smtClean="0">
                <a:solidFill>
                  <a:srgbClr val="C00000"/>
                </a:solidFill>
                <a:latin typeface="Poppins Bold" panose="020B0604020202020204" charset="0"/>
                <a:cs typeface="Poppins Bold" panose="020B0604020202020204" charset="0"/>
              </a:rPr>
              <a:t>Results</a:t>
            </a:r>
            <a:endParaRPr lang="en-US" sz="5200" dirty="0">
              <a:solidFill>
                <a:srgbClr val="C00000"/>
              </a:solidFill>
              <a:latin typeface="Poppins Bold" panose="020B0604020202020204" charset="0"/>
              <a:cs typeface="Poppins Bold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721" y="3086100"/>
            <a:ext cx="17655943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79"/>
              </a:lnSpc>
            </a:pPr>
            <a:endParaRPr lang="en-US" sz="4699" dirty="0">
              <a:solidFill>
                <a:srgbClr val="000000"/>
              </a:solidFill>
              <a:latin typeface="Alegreya"/>
            </a:endParaRPr>
          </a:p>
          <a:p>
            <a:pPr>
              <a:lnSpc>
                <a:spcPts val="6159"/>
              </a:lnSpc>
            </a:pPr>
            <a:endParaRPr lang="en-US" sz="4699" dirty="0">
              <a:solidFill>
                <a:srgbClr val="000000"/>
              </a:solidFill>
              <a:latin typeface="Alegreya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78490"/>
              </p:ext>
            </p:extLst>
          </p:nvPr>
        </p:nvGraphicFramePr>
        <p:xfrm>
          <a:off x="348521" y="3699316"/>
          <a:ext cx="8991600" cy="4829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688"/>
                <a:gridCol w="3178354"/>
                <a:gridCol w="1377176"/>
                <a:gridCol w="1087244"/>
                <a:gridCol w="1159727"/>
                <a:gridCol w="1308411"/>
              </a:tblGrid>
              <a:tr h="962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Sr. No.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Features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Precision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Recall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F1 Score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Accuracy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5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Hybrid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0.83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0.84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5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Hybrid + MFCC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0.66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0.82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21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Hybrid + MFCC + Delta + Double Delta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0.69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0.82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5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Only MFCC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0.66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0.81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0.73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5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MFCC + Delta + Double Delta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0.71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0.77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0.85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E9A448AA-7280-7F53-7B24-CEAA54E43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754553"/>
              </p:ext>
            </p:extLst>
          </p:nvPr>
        </p:nvGraphicFramePr>
        <p:xfrm>
          <a:off x="9776057" y="3699316"/>
          <a:ext cx="8359543" cy="5254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6314184" y="2430815"/>
            <a:ext cx="6689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performance of SVM classifier </a:t>
            </a:r>
            <a:endParaRPr lang="en-IN" sz="32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48739" y="9867900"/>
            <a:ext cx="1986861" cy="34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 dirty="0" smtClean="0">
                <a:solidFill>
                  <a:srgbClr val="000000"/>
                </a:solidFill>
                <a:latin typeface="Poppins"/>
              </a:rPr>
              <a:t>14</a:t>
            </a:r>
            <a:endParaRPr lang="en-US" sz="1999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66208" y="2705100"/>
            <a:ext cx="17655943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79"/>
              </a:lnSpc>
            </a:pPr>
            <a:endParaRPr lang="en-US" sz="4699" dirty="0">
              <a:solidFill>
                <a:srgbClr val="000000"/>
              </a:solidFill>
              <a:latin typeface="Alegreya"/>
            </a:endParaRPr>
          </a:p>
          <a:p>
            <a:pPr>
              <a:lnSpc>
                <a:spcPts val="6159"/>
              </a:lnSpc>
            </a:pPr>
            <a:endParaRPr lang="en-US" sz="4699" dirty="0">
              <a:solidFill>
                <a:srgbClr val="000000"/>
              </a:solidFill>
              <a:latin typeface="Alegrey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656" y="1184223"/>
            <a:ext cx="16848944" cy="58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performance of </a:t>
            </a:r>
            <a:r>
              <a:rPr lang="en-IN" sz="32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endParaRPr lang="en-IN" sz="32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53830"/>
              </p:ext>
            </p:extLst>
          </p:nvPr>
        </p:nvGraphicFramePr>
        <p:xfrm>
          <a:off x="390992" y="2705100"/>
          <a:ext cx="8458200" cy="4611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9728"/>
                <a:gridCol w="3138872"/>
                <a:gridCol w="1295400"/>
                <a:gridCol w="914400"/>
                <a:gridCol w="855702"/>
                <a:gridCol w="1354098"/>
              </a:tblGrid>
              <a:tr h="9681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Sr. No.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Features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Precision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Recall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F1 Score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Accuracy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2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Hybrid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0.77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2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Hybrid + MFCC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0.74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0.81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2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Hybrid + MFCC + Delta + Double Delta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0.77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2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Only MFCC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0.79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2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MFCC + Delta + Double Delta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0.79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0.79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0.85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3D517CD9-4331-F51E-EF22-07230C48B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191882"/>
              </p:ext>
            </p:extLst>
          </p:nvPr>
        </p:nvGraphicFramePr>
        <p:xfrm>
          <a:off x="9306392" y="2705100"/>
          <a:ext cx="8740543" cy="551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39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48739" y="9867900"/>
            <a:ext cx="1986861" cy="34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 dirty="0" smtClean="0">
                <a:solidFill>
                  <a:srgbClr val="000000"/>
                </a:solidFill>
                <a:latin typeface="Poppins"/>
              </a:rPr>
              <a:t>15</a:t>
            </a:r>
            <a:endParaRPr lang="en-US" sz="1999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66208" y="2705100"/>
            <a:ext cx="17655943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79"/>
              </a:lnSpc>
            </a:pPr>
            <a:endParaRPr lang="en-US" sz="4699" dirty="0">
              <a:solidFill>
                <a:srgbClr val="000000"/>
              </a:solidFill>
              <a:latin typeface="Alegreya"/>
            </a:endParaRPr>
          </a:p>
          <a:p>
            <a:pPr>
              <a:lnSpc>
                <a:spcPts val="6159"/>
              </a:lnSpc>
            </a:pPr>
            <a:endParaRPr lang="en-US" sz="4699" dirty="0">
              <a:solidFill>
                <a:srgbClr val="000000"/>
              </a:solidFill>
              <a:latin typeface="Alegrey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656" y="1184223"/>
            <a:ext cx="16848944" cy="58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performance </a:t>
            </a:r>
            <a:r>
              <a:rPr lang="en-IN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CNN </a:t>
            </a:r>
            <a:endParaRPr lang="en-IN" sz="32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07220"/>
              </p:ext>
            </p:extLst>
          </p:nvPr>
        </p:nvGraphicFramePr>
        <p:xfrm>
          <a:off x="304800" y="2705100"/>
          <a:ext cx="8382001" cy="4953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567"/>
                <a:gridCol w="3006768"/>
                <a:gridCol w="1319389"/>
                <a:gridCol w="931333"/>
                <a:gridCol w="1008944"/>
                <a:gridCol w="1397000"/>
              </a:tblGrid>
              <a:tr h="962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Sr. No.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Features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Precision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Recall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F1 Score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Accuracy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82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Hybrid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0.68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0.83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82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Hybrid + MFCC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0.79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211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Hybrid + MFCC + Delta + Double Delta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0.79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0.79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82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Only MFCC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0.77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0.77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211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MFCC + Delta + Double Delta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0.77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0.76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0.78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BCBD73F3-6C5B-4A03-97D1-2E25EF3B6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629645"/>
              </p:ext>
            </p:extLst>
          </p:nvPr>
        </p:nvGraphicFramePr>
        <p:xfrm>
          <a:off x="9220200" y="2705100"/>
          <a:ext cx="8369535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411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224939" y="9867900"/>
            <a:ext cx="1986861" cy="34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 dirty="0" smtClean="0">
                <a:solidFill>
                  <a:srgbClr val="000000"/>
                </a:solidFill>
                <a:latin typeface="Poppins"/>
              </a:rPr>
              <a:t>16</a:t>
            </a:r>
            <a:endParaRPr lang="en-US" sz="1999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3" name="AutoShape 3"/>
          <p:cNvSpPr/>
          <p:nvPr/>
        </p:nvSpPr>
        <p:spPr>
          <a:xfrm rot="2017">
            <a:off x="911567" y="1671817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4" name="TextBox 4"/>
          <p:cNvSpPr txBox="1"/>
          <p:nvPr/>
        </p:nvSpPr>
        <p:spPr>
          <a:xfrm>
            <a:off x="7368778" y="858256"/>
            <a:ext cx="444222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 dirty="0">
                <a:solidFill>
                  <a:srgbClr val="C00000"/>
                </a:solidFill>
                <a:latin typeface="Poppins Bold" panose="020B0604020202020204" charset="0"/>
                <a:cs typeface="Poppins Bold" panose="020B0604020202020204" charset="0"/>
              </a:rPr>
              <a:t>Challenges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9657" y="2407584"/>
            <a:ext cx="17655943" cy="671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4713" lvl="1" indent="-507356">
              <a:lnSpc>
                <a:spcPts val="6579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Overcome the degradation problem caused by accents has become one of the most important </a:t>
            </a:r>
            <a:r>
              <a:rPr lang="en-US" sz="3600" dirty="0" smtClean="0">
                <a:solidFill>
                  <a:srgbClr val="000000"/>
                </a:solidFill>
              </a:rPr>
              <a:t>challenges.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lnSpc>
                <a:spcPts val="6579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1014713" lvl="1" indent="-507356">
              <a:lnSpc>
                <a:spcPts val="6579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To divide the speech signal into accent-related cues and voice </a:t>
            </a:r>
            <a:r>
              <a:rPr lang="en-US" sz="3600" dirty="0" smtClean="0">
                <a:solidFill>
                  <a:srgbClr val="000000"/>
                </a:solidFill>
              </a:rPr>
              <a:t>quality.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lnSpc>
                <a:spcPts val="6579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1014713" lvl="1" indent="-507356">
              <a:lnSpc>
                <a:spcPts val="6579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Models need at least one hour of speech from the non-native speaker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lnSpc>
                <a:spcPts val="6579"/>
              </a:lnSpc>
            </a:pPr>
            <a:endParaRPr lang="en-US" sz="4699" dirty="0">
              <a:solidFill>
                <a:srgbClr val="000000"/>
              </a:solidFill>
              <a:latin typeface="Alegreya"/>
            </a:endParaRPr>
          </a:p>
          <a:p>
            <a:pPr>
              <a:lnSpc>
                <a:spcPts val="6159"/>
              </a:lnSpc>
            </a:pPr>
            <a:endParaRPr lang="en-US" sz="4699" dirty="0">
              <a:solidFill>
                <a:srgbClr val="000000"/>
              </a:solidFill>
              <a:latin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2090567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495300"/>
            <a:ext cx="15621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 smtClean="0">
                <a:solidFill>
                  <a:srgbClr val="C00000"/>
                </a:solidFill>
                <a:latin typeface="Poppins Bold" panose="020B0604020202020204" charset="0"/>
                <a:cs typeface="Poppins Bold" panose="020B0604020202020204" charset="0"/>
              </a:rPr>
              <a:t>Conclusion  &amp; Future Scope </a:t>
            </a:r>
            <a:endParaRPr lang="en-IN" sz="5200" dirty="0">
              <a:solidFill>
                <a:srgbClr val="C00000"/>
              </a:solidFill>
              <a:latin typeface="Poppins Bold" panose="020B0604020202020204" charset="0"/>
              <a:cs typeface="Poppins Bold" panose="020B0604020202020204" charset="0"/>
            </a:endParaRPr>
          </a:p>
        </p:txBody>
      </p:sp>
      <p:sp>
        <p:nvSpPr>
          <p:cNvPr id="3" name="AutoShape 3"/>
          <p:cNvSpPr/>
          <p:nvPr/>
        </p:nvSpPr>
        <p:spPr>
          <a:xfrm rot="2017">
            <a:off x="911567" y="1338262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4" name="TextBox 3"/>
          <p:cNvSpPr txBox="1"/>
          <p:nvPr/>
        </p:nvSpPr>
        <p:spPr>
          <a:xfrm>
            <a:off x="17602200" y="982218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17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295396" y="2501325"/>
            <a:ext cx="16459201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4">
                    <a:lumMod val="75000"/>
                  </a:schemeClr>
                </a:solidFill>
                <a:latin typeface="Alegreya" panose="020B0604020202020204" charset="0"/>
              </a:rPr>
              <a:t>Conclusion :- </a:t>
            </a:r>
          </a:p>
          <a:p>
            <a:endParaRPr lang="en-IN" sz="3600" dirty="0" smtClean="0">
              <a:solidFill>
                <a:schemeClr val="accent4">
                  <a:lumMod val="75000"/>
                </a:schemeClr>
              </a:solidFill>
              <a:latin typeface="Alegreya" panose="020B0604020202020204" charset="0"/>
            </a:endParaRPr>
          </a:p>
          <a:p>
            <a:pPr lvl="1" fontAlgn="base">
              <a:buFont typeface="+mj-lt"/>
              <a:buAutoNum type="arabicPeriod"/>
            </a:pPr>
            <a:r>
              <a:rPr lang="en-US" sz="3600" dirty="0"/>
              <a:t>Experimented with different acoustic feature sets and ML models.</a:t>
            </a:r>
          </a:p>
          <a:p>
            <a:pPr lvl="1" fontAlgn="base">
              <a:buFont typeface="+mj-lt"/>
              <a:buAutoNum type="arabicPeriod"/>
            </a:pPr>
            <a:r>
              <a:rPr lang="en-US" sz="3600" dirty="0"/>
              <a:t>Best results on </a:t>
            </a:r>
            <a:r>
              <a:rPr lang="en-US" sz="3600" dirty="0" smtClean="0"/>
              <a:t>MFCC+ Delta + Double Delta </a:t>
            </a:r>
            <a:r>
              <a:rPr lang="en-US" sz="3600" dirty="0"/>
              <a:t>spectral features</a:t>
            </a:r>
            <a:r>
              <a:rPr lang="en-US" sz="3600" dirty="0" smtClean="0"/>
              <a:t>.</a:t>
            </a:r>
          </a:p>
          <a:p>
            <a:pPr lvl="1" fontAlgn="base"/>
            <a:endParaRPr lang="en-US" sz="3600" dirty="0"/>
          </a:p>
          <a:p>
            <a:endParaRPr lang="en-IN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3600" dirty="0" smtClean="0">
                <a:solidFill>
                  <a:schemeClr val="accent4">
                    <a:lumMod val="75000"/>
                  </a:schemeClr>
                </a:solidFill>
                <a:latin typeface="Alegreya" panose="020B0604020202020204" charset="0"/>
              </a:rPr>
              <a:t>Future scope :-</a:t>
            </a:r>
          </a:p>
          <a:p>
            <a:endParaRPr lang="en-IN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fontAlgn="base">
              <a:buFont typeface="+mj-lt"/>
              <a:buAutoNum type="arabicPeriod"/>
            </a:pPr>
            <a:r>
              <a:rPr lang="en-US" sz="3600" dirty="0">
                <a:ea typeface="Calibri" panose="020F0502020204030204" pitchFamily="34" charset="0"/>
              </a:rPr>
              <a:t>Work on open-source dataset with &gt; 10k audio samples.</a:t>
            </a:r>
          </a:p>
          <a:p>
            <a:pPr lvl="1" fontAlgn="base">
              <a:buFont typeface="+mj-lt"/>
              <a:buAutoNum type="arabicPeriod"/>
            </a:pPr>
            <a:r>
              <a:rPr lang="en-US" sz="3600" dirty="0">
                <a:ea typeface="Calibri" panose="020F0502020204030204" pitchFamily="34" charset="0"/>
              </a:rPr>
              <a:t>Apply other neural networks like RNN, RCNN.</a:t>
            </a:r>
          </a:p>
          <a:p>
            <a:pPr lvl="1" fontAlgn="base">
              <a:buFont typeface="+mj-lt"/>
              <a:buAutoNum type="arabicPeriod"/>
            </a:pPr>
            <a:r>
              <a:rPr lang="en-US" sz="3600" dirty="0">
                <a:ea typeface="Calibri" panose="020F0502020204030204" pitchFamily="34" charset="0"/>
              </a:rPr>
              <a:t>Use Transfer Learning on spectrogram images for accent classification</a:t>
            </a:r>
            <a:r>
              <a:rPr lang="en-US" sz="3600" dirty="0" smtClean="0">
                <a:ea typeface="Calibri" panose="020F0502020204030204" pitchFamily="34" charset="0"/>
              </a:rPr>
              <a:t>.</a:t>
            </a:r>
          </a:p>
          <a:p>
            <a:pPr lvl="1" fontAlgn="base">
              <a:buFont typeface="+mj-lt"/>
              <a:buAutoNum type="arabicPeriod"/>
            </a:pPr>
            <a:endParaRPr lang="en-US" sz="3600" dirty="0">
              <a:ea typeface="Calibri" panose="020F0502020204030204" pitchFamily="34" charset="0"/>
            </a:endParaRPr>
          </a:p>
          <a:p>
            <a:pPr lvl="1" fontAlgn="base"/>
            <a:endParaRPr lang="en-US" sz="3600" dirty="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40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3" name="TextBox 3"/>
          <p:cNvSpPr txBox="1"/>
          <p:nvPr/>
        </p:nvSpPr>
        <p:spPr>
          <a:xfrm>
            <a:off x="7440849" y="866775"/>
            <a:ext cx="3936802" cy="92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dirty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5" y="2552701"/>
            <a:ext cx="1611629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IN" sz="4000" dirty="0" err="1">
                <a:latin typeface="Alegreya" panose="020B0604020202020204" charset="0"/>
              </a:rPr>
              <a:t>Radzikowski</a:t>
            </a:r>
            <a:r>
              <a:rPr lang="en-IN" sz="4000" dirty="0">
                <a:latin typeface="Alegreya" panose="020B0604020202020204" charset="0"/>
              </a:rPr>
              <a:t>, K., Wang, L., Yoshie, O., &amp; Nowak, R. (2021). Accent modification for speech recognition of non-native speakers using neural style transfer. EURASIP Journal on Audio, Speech, and Music Processing, 2021(1), 1-10.</a:t>
            </a:r>
            <a:endParaRPr lang="en-IN" sz="4000" dirty="0" smtClean="0">
              <a:latin typeface="Alegreya" panose="020B0604020202020204" charset="0"/>
            </a:endParaRPr>
          </a:p>
          <a:p>
            <a:pPr marL="742950" indent="-742950" algn="just">
              <a:buFont typeface="+mj-lt"/>
              <a:buAutoNum type="arabicPeriod"/>
            </a:pPr>
            <a:endParaRPr lang="en-IN" sz="4000" dirty="0" smtClean="0">
              <a:latin typeface="Alegreya" panose="020B0604020202020204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 smtClean="0">
                <a:latin typeface="Alegreya" panose="020B0604020202020204" charset="0"/>
              </a:rPr>
              <a:t>Zhao</a:t>
            </a:r>
            <a:r>
              <a:rPr lang="en-US" sz="4000" dirty="0">
                <a:latin typeface="Alegreya" panose="020B0604020202020204" charset="0"/>
              </a:rPr>
              <a:t>, G., Ding, S., &amp; Gutierrez-Osuna, R. (2019). Foreign Accent Conversion by Synthesizing Speech from Phonetic </a:t>
            </a:r>
            <a:r>
              <a:rPr lang="en-US" sz="4000" dirty="0" err="1">
                <a:latin typeface="Alegreya" panose="020B0604020202020204" charset="0"/>
              </a:rPr>
              <a:t>Posteriorgrams</a:t>
            </a:r>
            <a:r>
              <a:rPr lang="en-US" sz="4000" dirty="0">
                <a:latin typeface="Alegreya" panose="020B0604020202020204" charset="0"/>
              </a:rPr>
              <a:t>. In INTERSPEECH (pp. 2843-2847).</a:t>
            </a:r>
            <a:endParaRPr lang="en-IN" sz="4000" dirty="0" smtClean="0">
              <a:latin typeface="Alegreya" panose="020B0604020202020204" charset="0"/>
            </a:endParaRPr>
          </a:p>
          <a:p>
            <a:pPr marL="742950" indent="-742950" algn="just">
              <a:buFont typeface="+mj-lt"/>
              <a:buAutoNum type="arabicPeriod"/>
            </a:pPr>
            <a:endParaRPr lang="en-IN" sz="4000" dirty="0" smtClean="0">
              <a:latin typeface="Alegreya" panose="020B0604020202020204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 smtClean="0">
                <a:latin typeface="Alegreya" panose="020B0604020202020204" charset="0"/>
              </a:rPr>
              <a:t>Loots</a:t>
            </a:r>
            <a:r>
              <a:rPr lang="en-US" sz="4000" dirty="0">
                <a:latin typeface="Alegreya" panose="020B0604020202020204" charset="0"/>
              </a:rPr>
              <a:t>, L., &amp; </a:t>
            </a:r>
            <a:r>
              <a:rPr lang="en-US" sz="4000" dirty="0" err="1">
                <a:latin typeface="Alegreya" panose="020B0604020202020204" charset="0"/>
              </a:rPr>
              <a:t>Niesler</a:t>
            </a:r>
            <a:r>
              <a:rPr lang="en-US" sz="4000" dirty="0">
                <a:latin typeface="Alegreya" panose="020B0604020202020204" charset="0"/>
              </a:rPr>
              <a:t>, T. (2011). Automatic conversion between pronunciations of different English accents. Speech Communication, 53(1), 75-84. </a:t>
            </a:r>
            <a:endParaRPr lang="en-IN" sz="4000" dirty="0">
              <a:latin typeface="Alegreya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02200" y="9917668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Poppins"/>
              </a:rPr>
              <a:t>18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7200" y="4305300"/>
            <a:ext cx="10286999" cy="92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dirty="0" smtClean="0">
                <a:solidFill>
                  <a:srgbClr val="C00000"/>
                </a:solidFill>
                <a:latin typeface="Poppins Bold"/>
              </a:rPr>
              <a:t>Thank You:)</a:t>
            </a:r>
            <a:endParaRPr lang="en-US" sz="5399" dirty="0">
              <a:solidFill>
                <a:srgbClr val="C00000"/>
              </a:solidFill>
              <a:latin typeface="Poppins Bold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48465" y="36957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0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3" name="TextBox 3"/>
          <p:cNvSpPr txBox="1"/>
          <p:nvPr/>
        </p:nvSpPr>
        <p:spPr>
          <a:xfrm>
            <a:off x="7554873" y="886831"/>
            <a:ext cx="3265527" cy="88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 smtClean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CONTENT</a:t>
            </a:r>
            <a:endParaRPr lang="en-US" sz="5199" dirty="0">
              <a:solidFill>
                <a:schemeClr val="accent2">
                  <a:lumMod val="75000"/>
                </a:schemeClr>
              </a:solidFill>
              <a:latin typeface="Poppi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1819876"/>
            <a:ext cx="7284960" cy="9361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32839" lvl="1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Introduction</a:t>
            </a:r>
          </a:p>
          <a:p>
            <a:pPr marL="1132839" lvl="1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Motivation</a:t>
            </a:r>
          </a:p>
          <a:p>
            <a:pPr marL="1132839" lvl="1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Objective</a:t>
            </a:r>
          </a:p>
          <a:p>
            <a:pPr marL="1132839" lvl="1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Literature Review 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1132839" lvl="1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Identified </a:t>
            </a:r>
            <a:r>
              <a:rPr lang="en-US" sz="3600" dirty="0" smtClean="0">
                <a:solidFill>
                  <a:srgbClr val="000000"/>
                </a:solidFill>
              </a:rPr>
              <a:t>Gaps</a:t>
            </a:r>
          </a:p>
          <a:p>
            <a:pPr marL="1132839" lvl="1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Proposed Methodology</a:t>
            </a:r>
          </a:p>
          <a:p>
            <a:pPr marL="1132839" lvl="1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Results</a:t>
            </a:r>
          </a:p>
          <a:p>
            <a:pPr marL="1132839" lvl="1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Conclusion &amp; Future </a:t>
            </a:r>
            <a:r>
              <a:rPr lang="en-US" sz="3600" dirty="0">
                <a:solidFill>
                  <a:srgbClr val="000000"/>
                </a:solidFill>
              </a:rPr>
              <a:t>S</a:t>
            </a:r>
            <a:r>
              <a:rPr lang="en-US" sz="3600" dirty="0" smtClean="0">
                <a:solidFill>
                  <a:srgbClr val="000000"/>
                </a:solidFill>
              </a:rPr>
              <a:t>cope</a:t>
            </a:r>
          </a:p>
          <a:p>
            <a:pPr marL="1132839" lvl="1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</a:p>
          <a:p>
            <a:pPr marL="561339" lvl="1">
              <a:lnSpc>
                <a:spcPts val="7279"/>
              </a:lnSpc>
            </a:pPr>
            <a:endParaRPr lang="en-US" sz="36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78400" y="9935296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Poppins"/>
              </a:rPr>
              <a:t>02</a:t>
            </a:r>
            <a:endParaRPr lang="en-IN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699" y="1257300"/>
            <a:ext cx="162306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3" name="TextBox 3"/>
          <p:cNvSpPr txBox="1"/>
          <p:nvPr/>
        </p:nvSpPr>
        <p:spPr>
          <a:xfrm>
            <a:off x="16265869" y="9928225"/>
            <a:ext cx="19868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 dirty="0" smtClean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Poppins"/>
              </a:rPr>
              <a:t>03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70181" y="391357"/>
            <a:ext cx="4437876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200" dirty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2996" y="1562100"/>
            <a:ext cx="17900141" cy="1173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ea typeface="Calibri" panose="020F0502020204030204" pitchFamily="34" charset="0"/>
              </a:rPr>
              <a:t>Home assistants (Apple Siri and Google Home etc.) - integral part of </a:t>
            </a:r>
            <a:r>
              <a:rPr lang="en-US" sz="3600" dirty="0" smtClean="0">
                <a:ea typeface="Calibri" panose="020F0502020204030204" pitchFamily="34" charset="0"/>
              </a:rPr>
              <a:t>our lives.</a:t>
            </a:r>
            <a:endParaRPr lang="en-US" sz="3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algn="just"/>
            <a:endParaRPr lang="en-US" sz="4400" dirty="0" smtClean="0">
              <a:solidFill>
                <a:srgbClr val="000000"/>
              </a:solidFill>
              <a:latin typeface="Alegreya"/>
              <a:ea typeface="Calibri" panose="020F0502020204030204" pitchFamily="34" charset="0"/>
            </a:endParaRPr>
          </a:p>
          <a:p>
            <a:pPr algn="just"/>
            <a:endParaRPr lang="en-US" sz="4400" dirty="0">
              <a:solidFill>
                <a:srgbClr val="000000"/>
              </a:solidFill>
              <a:latin typeface="Alegreya"/>
              <a:ea typeface="Calibri" panose="020F0502020204030204" pitchFamily="34" charset="0"/>
            </a:endParaRPr>
          </a:p>
          <a:p>
            <a:pPr algn="just"/>
            <a:endParaRPr lang="en-US" sz="4400" dirty="0" smtClean="0">
              <a:solidFill>
                <a:srgbClr val="000000"/>
              </a:solidFill>
              <a:latin typeface="Alegreya"/>
              <a:ea typeface="Calibri" panose="020F0502020204030204" pitchFamily="34" charset="0"/>
            </a:endParaRPr>
          </a:p>
          <a:p>
            <a:pPr algn="just"/>
            <a:endParaRPr lang="en-US" sz="4400" dirty="0" smtClean="0">
              <a:solidFill>
                <a:srgbClr val="000000"/>
              </a:solidFill>
              <a:latin typeface="Alegreya"/>
              <a:ea typeface="Calibri" panose="020F0502020204030204" pitchFamily="34" charset="0"/>
            </a:endParaRPr>
          </a:p>
          <a:p>
            <a:pPr algn="just"/>
            <a:endParaRPr lang="en-US" sz="4400" dirty="0">
              <a:solidFill>
                <a:srgbClr val="000000"/>
              </a:solidFill>
              <a:latin typeface="Alegreya"/>
              <a:ea typeface="Calibri" panose="020F0502020204030204" pitchFamily="34" charset="0"/>
            </a:endParaRPr>
          </a:p>
          <a:p>
            <a:pPr algn="just"/>
            <a:endParaRPr lang="en-US" sz="4400" dirty="0">
              <a:solidFill>
                <a:srgbClr val="000000"/>
              </a:solidFill>
              <a:latin typeface="Alegreya"/>
              <a:ea typeface="Calibri" panose="020F0502020204030204" pitchFamily="34" charset="0"/>
            </a:endParaRPr>
          </a:p>
          <a:p>
            <a:pPr algn="just"/>
            <a:endParaRPr lang="en-US" sz="4400" dirty="0" smtClean="0">
              <a:solidFill>
                <a:srgbClr val="000000"/>
              </a:solidFill>
              <a:latin typeface="Alegreya"/>
              <a:ea typeface="Calibri" panose="020F050202020403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b="1" u="sng" dirty="0" smtClean="0">
                <a:solidFill>
                  <a:schemeClr val="accent4">
                    <a:lumMod val="75000"/>
                  </a:schemeClr>
                </a:solidFill>
                <a:latin typeface="Alegreya"/>
                <a:ea typeface="Calibri" panose="020F0502020204030204" pitchFamily="34" charset="0"/>
              </a:rPr>
              <a:t>Problem:               </a:t>
            </a:r>
          </a:p>
          <a:p>
            <a:pPr algn="just">
              <a:lnSpc>
                <a:spcPct val="150000"/>
              </a:lnSpc>
            </a:pP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Alegreya"/>
                <a:ea typeface="Calibri" panose="020F0502020204030204" pitchFamily="34" charset="0"/>
              </a:rPr>
              <a:t> </a:t>
            </a:r>
            <a:r>
              <a:rPr lang="en-US" sz="3600" b="1" dirty="0" smtClean="0">
                <a:ea typeface="Calibri" panose="020F0502020204030204" pitchFamily="34" charset="0"/>
              </a:rPr>
              <a:t>1.</a:t>
            </a:r>
            <a:r>
              <a:rPr lang="en-US" sz="3600" dirty="0" smtClean="0">
                <a:ea typeface="Calibri" panose="020F0502020204030204" pitchFamily="34" charset="0"/>
              </a:rPr>
              <a:t>Non-native speakers frequently facing problems with automated assistants.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a typeface="Calibri" panose="020F0502020204030204" pitchFamily="34" charset="0"/>
              </a:rPr>
              <a:t> </a:t>
            </a:r>
            <a:r>
              <a:rPr lang="en-US" sz="3600" b="1" dirty="0" smtClean="0">
                <a:ea typeface="Calibri" panose="020F0502020204030204" pitchFamily="34" charset="0"/>
              </a:rPr>
              <a:t>2.</a:t>
            </a:r>
            <a:r>
              <a:rPr lang="en-US" sz="3600" dirty="0" smtClean="0">
                <a:ea typeface="Calibri" panose="020F0502020204030204" pitchFamily="34" charset="0"/>
              </a:rPr>
              <a:t>Speech which are get from devices that are not typical in normal pronunciation.</a:t>
            </a:r>
          </a:p>
          <a:p>
            <a:pPr lvl="8" algn="just"/>
            <a:endParaRPr lang="en-US" sz="1200" dirty="0" smtClean="0">
              <a:latin typeface="Alegreya"/>
              <a:ea typeface="Calibri" panose="020F050202020403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en-US" sz="1600" dirty="0">
                <a:latin typeface="Alegreya"/>
                <a:ea typeface="Calibri" panose="020F0502020204030204" pitchFamily="34" charset="0"/>
              </a:rPr>
              <a:t>https://</a:t>
            </a:r>
            <a:r>
              <a:rPr lang="en-US" dirty="0">
                <a:latin typeface="Alegreya"/>
                <a:ea typeface="Calibri" panose="020F0502020204030204" pitchFamily="34" charset="0"/>
              </a:rPr>
              <a:t>www.facebook.com/people/Home-Assistant-Devices/100038545516935</a:t>
            </a:r>
            <a:r>
              <a:rPr lang="en-US" sz="1600" dirty="0" smtClean="0">
                <a:latin typeface="Alegreya"/>
                <a:ea typeface="Calibri" panose="020F0502020204030204" pitchFamily="34" charset="0"/>
              </a:rPr>
              <a:t>/</a:t>
            </a:r>
            <a:endParaRPr lang="en-US" sz="4400" b="1" u="sng" dirty="0" smtClean="0">
              <a:latin typeface="Alegreya"/>
              <a:ea typeface="Calibri" panose="020F0502020204030204" pitchFamily="34" charset="0"/>
            </a:endParaRPr>
          </a:p>
          <a:p>
            <a:pPr lvl="1" algn="just"/>
            <a:endParaRPr lang="en-US" sz="4400" b="1" u="sng" dirty="0">
              <a:solidFill>
                <a:schemeClr val="accent4">
                  <a:lumMod val="75000"/>
                </a:schemeClr>
              </a:solidFill>
              <a:latin typeface="Alegreya"/>
              <a:ea typeface="Calibri" panose="020F0502020204030204" pitchFamily="34" charset="0"/>
            </a:endParaRPr>
          </a:p>
          <a:p>
            <a:pPr algn="just"/>
            <a:r>
              <a:rPr lang="en-US" sz="4400" b="1" u="sng" dirty="0" smtClean="0">
                <a:solidFill>
                  <a:schemeClr val="accent4">
                    <a:lumMod val="75000"/>
                  </a:schemeClr>
                </a:solidFill>
                <a:latin typeface="Alegreya"/>
                <a:ea typeface="Calibri" panose="020F0502020204030204" pitchFamily="34" charset="0"/>
              </a:rPr>
              <a:t>    </a:t>
            </a:r>
          </a:p>
          <a:p>
            <a:pPr algn="just"/>
            <a:endParaRPr lang="en-US" sz="4657" b="1" u="sng" dirty="0" smtClean="0">
              <a:solidFill>
                <a:schemeClr val="accent4">
                  <a:lumMod val="75000"/>
                </a:schemeClr>
              </a:solidFill>
              <a:latin typeface="Alegreya"/>
            </a:endParaRPr>
          </a:p>
          <a:p>
            <a:pPr marL="914400" indent="-914400">
              <a:lnSpc>
                <a:spcPts val="6520"/>
              </a:lnSpc>
              <a:buFont typeface="+mj-lt"/>
              <a:buAutoNum type="arabicPeriod"/>
            </a:pPr>
            <a:endParaRPr lang="en-US" sz="4657" dirty="0" smtClean="0">
              <a:solidFill>
                <a:srgbClr val="000000"/>
              </a:solidFill>
              <a:latin typeface="Alegreya"/>
            </a:endParaRPr>
          </a:p>
        </p:txBody>
      </p:sp>
      <p:pic>
        <p:nvPicPr>
          <p:cNvPr id="1028" name="Picture 4" descr="Smart Home Assistant Device, Virtual Assistant , Artificial Inte -  ITChroni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04957"/>
            <a:ext cx="2628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Home Assistant De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600" y="2589888"/>
            <a:ext cx="3921469" cy="1887538"/>
          </a:xfrm>
          <a:prstGeom prst="rect">
            <a:avLst/>
          </a:prstGeom>
        </p:spPr>
      </p:pic>
      <p:pic>
        <p:nvPicPr>
          <p:cNvPr id="1036" name="Picture 12" descr="Best Home Assistant in your Smart Home for 2023 - IoT Worl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775" y="4745375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68468"/>
            <a:ext cx="563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u="sng" dirty="0" smtClean="0">
                <a:solidFill>
                  <a:schemeClr val="accent4">
                    <a:lumMod val="75000"/>
                  </a:schemeClr>
                </a:solidFill>
                <a:latin typeface="Alegreya"/>
                <a:ea typeface="Calibri" panose="020F0502020204030204" pitchFamily="34" charset="0"/>
              </a:rPr>
              <a:t>Solution</a:t>
            </a:r>
            <a:r>
              <a:rPr lang="en-US" sz="6000" b="1" u="sng" dirty="0" smtClean="0">
                <a:solidFill>
                  <a:schemeClr val="accent4">
                    <a:lumMod val="75000"/>
                  </a:schemeClr>
                </a:solidFill>
                <a:latin typeface="Alegreya"/>
                <a:ea typeface="Calibri" panose="020F0502020204030204" pitchFamily="34" charset="0"/>
              </a:rPr>
              <a:t> : </a:t>
            </a:r>
            <a:endParaRPr lang="en-US" sz="6000" b="1" u="sng" dirty="0">
              <a:solidFill>
                <a:schemeClr val="accent4">
                  <a:lumMod val="75000"/>
                </a:schemeClr>
              </a:solidFill>
              <a:latin typeface="Alegreya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399" y="1714500"/>
            <a:ext cx="12420601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/>
              <a:t>    </a:t>
            </a:r>
            <a:r>
              <a:rPr lang="en-US" sz="6600" dirty="0">
                <a:ea typeface="Calibri" panose="020F0502020204030204" pitchFamily="34" charset="0"/>
              </a:rPr>
              <a:t>user speech</a:t>
            </a:r>
          </a:p>
          <a:p>
            <a:pPr algn="ctr"/>
            <a:endParaRPr lang="en-US" sz="6600" dirty="0">
              <a:ea typeface="Calibri" panose="020F0502020204030204" pitchFamily="34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ea typeface="Calibri" panose="020F0502020204030204" pitchFamily="34" charset="0"/>
              </a:rPr>
              <a:t>Classify accent</a:t>
            </a:r>
          </a:p>
          <a:p>
            <a:pPr algn="ctr"/>
            <a:r>
              <a:rPr lang="en-US" sz="6600" dirty="0">
                <a:ea typeface="Calibri" panose="020F0502020204030204" pitchFamily="34" charset="0"/>
              </a:rPr>
              <a:t> </a:t>
            </a:r>
            <a:r>
              <a:rPr lang="en-US" sz="6600" dirty="0" smtClean="0">
                <a:ea typeface="Calibri" panose="020F0502020204030204" pitchFamily="34" charset="0"/>
              </a:rPr>
              <a:t>                </a:t>
            </a:r>
            <a:r>
              <a:rPr lang="en-US" sz="4000" dirty="0" smtClean="0">
                <a:ea typeface="Calibri" panose="020F0502020204030204" pitchFamily="34" charset="0"/>
              </a:rPr>
              <a:t>L2 speaker</a:t>
            </a:r>
            <a:endParaRPr lang="en-US" sz="4800" dirty="0">
              <a:ea typeface="Calibri" panose="020F0502020204030204" pitchFamily="34" charset="0"/>
            </a:endParaRPr>
          </a:p>
          <a:p>
            <a:pPr algn="ctr"/>
            <a:r>
              <a:rPr lang="en-US" sz="6600" dirty="0">
                <a:ea typeface="Calibri" panose="020F0502020204030204" pitchFamily="34" charset="0"/>
              </a:rPr>
              <a:t>Convert into native English accent</a:t>
            </a:r>
          </a:p>
          <a:p>
            <a:pPr algn="ctr"/>
            <a:endParaRPr lang="en-US" sz="6600" dirty="0">
              <a:ea typeface="Calibri" panose="020F0502020204030204" pitchFamily="34" charset="0"/>
            </a:endParaRPr>
          </a:p>
          <a:p>
            <a:pPr algn="ctr"/>
            <a:r>
              <a:rPr lang="en-US" sz="6600" dirty="0">
                <a:ea typeface="Calibri" panose="020F0502020204030204" pitchFamily="34" charset="0"/>
              </a:rPr>
              <a:t>Home Assistant</a:t>
            </a:r>
          </a:p>
          <a:p>
            <a:pPr algn="ctr"/>
            <a:endParaRPr lang="en-US" sz="6600" dirty="0">
              <a:ea typeface="Calibri" panose="020F0502020204030204" pitchFamily="34" charset="0"/>
            </a:endParaRPr>
          </a:p>
          <a:p>
            <a:endParaRPr lang="en-IN" sz="8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397678" y="2628900"/>
            <a:ext cx="0" cy="1219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453795" y="4838700"/>
            <a:ext cx="0" cy="1143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39574" y="6819900"/>
            <a:ext cx="0" cy="1219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92000" y="4305300"/>
            <a:ext cx="5105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297400" y="4305300"/>
            <a:ext cx="0" cy="419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2192000" y="8420101"/>
            <a:ext cx="5105400" cy="571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13258800" y="3381969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L1 speaker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790994" y="98875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Poppins" panose="020B0604020202020204" charset="0"/>
                <a:cs typeface="Poppins" panose="020B0604020202020204" charset="0"/>
              </a:rPr>
              <a:t>04</a:t>
            </a:r>
            <a:endParaRPr lang="en-IN" sz="20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52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17">
            <a:off x="1028698" y="1643061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3" name="TextBox 3"/>
          <p:cNvSpPr txBox="1"/>
          <p:nvPr/>
        </p:nvSpPr>
        <p:spPr>
          <a:xfrm>
            <a:off x="7303889" y="886831"/>
            <a:ext cx="3680222" cy="88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Motivation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082983"/>
            <a:ext cx="17983200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</a:t>
            </a:r>
            <a:r>
              <a:rPr lang="en-US" sz="3600" dirty="0" smtClean="0">
                <a:solidFill>
                  <a:srgbClr val="000000"/>
                </a:solidFill>
              </a:rPr>
              <a:t>ommunication barriers arising because of accent distinctness.</a:t>
            </a:r>
          </a:p>
          <a:p>
            <a:pPr marL="485776" lvl="1" algn="just">
              <a:lnSpc>
                <a:spcPts val="6300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It used to improve speech recognition software.</a:t>
            </a:r>
          </a:p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The speech of non-native speakers who nowadays represent the vast majority of users.</a:t>
            </a:r>
          </a:p>
          <a:p>
            <a:pPr marL="485776" lvl="1" algn="just">
              <a:lnSpc>
                <a:spcPts val="6300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485776" lvl="1" algn="just"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Alegreya"/>
              </a:rPr>
              <a:t> </a:t>
            </a:r>
          </a:p>
          <a:p>
            <a:pPr marL="485776" lvl="1" algn="just">
              <a:lnSpc>
                <a:spcPts val="6300"/>
              </a:lnSpc>
            </a:pPr>
            <a:endParaRPr lang="en-US" sz="4500" dirty="0">
              <a:solidFill>
                <a:srgbClr val="000000"/>
              </a:solidFill>
              <a:latin typeface="Alegrey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14794" y="9823652"/>
            <a:ext cx="473206" cy="426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dirty="0" smtClean="0">
                <a:solidFill>
                  <a:srgbClr val="000000"/>
                </a:solidFill>
                <a:latin typeface="Poppins"/>
              </a:rPr>
              <a:t>05</a:t>
            </a:r>
            <a:endParaRPr lang="en-US" dirty="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17">
            <a:off x="1028704" y="1826313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3" name="TextBox 3"/>
          <p:cNvSpPr txBox="1"/>
          <p:nvPr/>
        </p:nvSpPr>
        <p:spPr>
          <a:xfrm>
            <a:off x="7518499" y="886831"/>
            <a:ext cx="3251002" cy="88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538280"/>
            <a:ext cx="18288000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To recognize non-native(L2) accents </a:t>
            </a:r>
            <a:r>
              <a:rPr lang="en-US" sz="3600" dirty="0">
                <a:solidFill>
                  <a:srgbClr val="000000"/>
                </a:solidFill>
              </a:rPr>
              <a:t>from short audio clips or audio snippets.</a:t>
            </a:r>
          </a:p>
          <a:p>
            <a:pPr marL="485772" lvl="1">
              <a:lnSpc>
                <a:spcPts val="6299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To </a:t>
            </a:r>
            <a:r>
              <a:rPr lang="en-US" sz="3600" dirty="0" smtClean="0">
                <a:solidFill>
                  <a:srgbClr val="000000"/>
                </a:solidFill>
              </a:rPr>
              <a:t>overcome </a:t>
            </a:r>
            <a:r>
              <a:rPr lang="en-US" sz="3600" dirty="0">
                <a:solidFill>
                  <a:srgbClr val="000000"/>
                </a:solidFill>
              </a:rPr>
              <a:t>the degradation problem caused by </a:t>
            </a:r>
            <a:r>
              <a:rPr lang="en-US" sz="3600" dirty="0" smtClean="0">
                <a:solidFill>
                  <a:srgbClr val="000000"/>
                </a:solidFill>
              </a:rPr>
              <a:t>accents.</a:t>
            </a:r>
            <a:endParaRPr lang="en-US" sz="3600" dirty="0">
              <a:solidFill>
                <a:srgbClr val="000000"/>
              </a:solidFill>
            </a:endParaRPr>
          </a:p>
          <a:p>
            <a:pPr marL="485772" lvl="1">
              <a:lnSpc>
                <a:spcPts val="6299"/>
              </a:lnSpc>
            </a:pP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32426" y="9917668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Poppins"/>
              </a:rPr>
              <a:t>06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17">
            <a:off x="1028704" y="1862138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3" name="TextBox 3"/>
          <p:cNvSpPr txBox="1"/>
          <p:nvPr/>
        </p:nvSpPr>
        <p:spPr>
          <a:xfrm>
            <a:off x="4114800" y="866775"/>
            <a:ext cx="10286999" cy="92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dirty="0" smtClean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Literature Review</a:t>
            </a:r>
            <a:endParaRPr lang="en-US" sz="5399" dirty="0">
              <a:solidFill>
                <a:schemeClr val="accent2">
                  <a:lumMod val="75000"/>
                </a:schemeClr>
              </a:solidFill>
              <a:latin typeface="Poppins Bold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194860"/>
              </p:ext>
            </p:extLst>
          </p:nvPr>
        </p:nvGraphicFramePr>
        <p:xfrm>
          <a:off x="990604" y="2767602"/>
          <a:ext cx="16306801" cy="708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456"/>
                <a:gridCol w="3495034"/>
                <a:gridCol w="3875841"/>
                <a:gridCol w="3779142"/>
                <a:gridCol w="3564328"/>
              </a:tblGrid>
              <a:tr h="8141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Sr. No.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Paper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Method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Author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Publisher Name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</a:tr>
              <a:tr h="3484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Foreign Accent Conversion by Synthesizing Speech from Phonetic </a:t>
                      </a:r>
                      <a:r>
                        <a:rPr lang="en-IN" sz="2000" dirty="0" err="1">
                          <a:effectLst/>
                        </a:rPr>
                        <a:t>Posteriorgrams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Our system is composed of three major components; a speaker independent acoustic model (AM) that extracts PPGs, a speech synthesizer for the non-native speaker that converts PPGs into </a:t>
                      </a:r>
                      <a:r>
                        <a:rPr lang="en-IN" sz="2000" dirty="0" err="1">
                          <a:effectLst/>
                        </a:rPr>
                        <a:t>mel</a:t>
                      </a:r>
                      <a:r>
                        <a:rPr lang="en-IN" sz="2000" dirty="0">
                          <a:effectLst/>
                        </a:rPr>
                        <a:t>-spectrograms, and a </a:t>
                      </a:r>
                      <a:r>
                        <a:rPr lang="en-IN" sz="2000" dirty="0" err="1">
                          <a:effectLst/>
                        </a:rPr>
                        <a:t>WaveGlow</a:t>
                      </a:r>
                      <a:r>
                        <a:rPr lang="en-IN" sz="2000" dirty="0">
                          <a:effectLst/>
                        </a:rPr>
                        <a:t> vocoder to generate speech waveform from the </a:t>
                      </a:r>
                      <a:r>
                        <a:rPr lang="en-IN" sz="2000" dirty="0" err="1">
                          <a:effectLst/>
                        </a:rPr>
                        <a:t>mel</a:t>
                      </a:r>
                      <a:r>
                        <a:rPr lang="en-IN" sz="2000" dirty="0">
                          <a:effectLst/>
                        </a:rPr>
                        <a:t>-spectrograms in real-time.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</a:rPr>
                        <a:t>Guanlong</a:t>
                      </a:r>
                      <a:r>
                        <a:rPr lang="en-IN" sz="2000" dirty="0">
                          <a:effectLst/>
                        </a:rPr>
                        <a:t> Zhao, </a:t>
                      </a:r>
                      <a:r>
                        <a:rPr lang="en-IN" sz="2000" dirty="0" err="1">
                          <a:effectLst/>
                        </a:rPr>
                        <a:t>Shaojin</a:t>
                      </a:r>
                      <a:r>
                        <a:rPr lang="en-IN" sz="2000" dirty="0">
                          <a:effectLst/>
                        </a:rPr>
                        <a:t> Ding, Ricardo Gutierrez-Osuna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INTERSPEECH 2019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</a:tr>
              <a:tr h="2787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The purpose of this method is to increase the accuracy of ASR systems which had already been developed and trained using a native speech dataset, without the necessity to train new ASR models adapted for a specific non-native accent.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Accent modification for speech recognition of non-native speakers using neural style transfer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</a:rPr>
                        <a:t>Kacper</a:t>
                      </a:r>
                      <a:r>
                        <a:rPr lang="en-IN" sz="2000" dirty="0">
                          <a:effectLst/>
                        </a:rPr>
                        <a:t> Radzikowski1,2*† , Le Wang1†, Osamu Yoshie1† and Robert Nowak2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EURASIP Journal on Audio, Speech, and Music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43" marR="40043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48465" y="36957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7678400" y="991766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Poppins"/>
              </a:rPr>
              <a:t>07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3" name="TextBox 3"/>
          <p:cNvSpPr txBox="1"/>
          <p:nvPr/>
        </p:nvSpPr>
        <p:spPr>
          <a:xfrm>
            <a:off x="4114800" y="866775"/>
            <a:ext cx="10286999" cy="92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dirty="0" smtClean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Literature Review</a:t>
            </a:r>
            <a:endParaRPr lang="en-US" sz="5399" dirty="0">
              <a:solidFill>
                <a:schemeClr val="accent2">
                  <a:lumMod val="75000"/>
                </a:schemeClr>
              </a:solidFill>
              <a:latin typeface="Poppins Bold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48465" y="36957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85716"/>
              </p:ext>
            </p:extLst>
          </p:nvPr>
        </p:nvGraphicFramePr>
        <p:xfrm>
          <a:off x="1028705" y="2552701"/>
          <a:ext cx="15857537" cy="632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582"/>
                <a:gridCol w="3398745"/>
                <a:gridCol w="3769058"/>
                <a:gridCol w="2809611"/>
                <a:gridCol w="4331541"/>
              </a:tblGrid>
              <a:tr h="70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</a:t>
                      </a:r>
                      <a:r>
                        <a:rPr lang="en-IN" sz="2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No.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Method</a:t>
                      </a:r>
                      <a:endParaRPr lang="en-IN" sz="2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Author</a:t>
                      </a:r>
                      <a:endParaRPr lang="en-IN" sz="2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Publisher Name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2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Automatic conversion between pronunciations of different English accents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Decision Tree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Linsen</a:t>
                      </a:r>
                      <a:r>
                        <a:rPr lang="en-IN" sz="2000" dirty="0" smtClean="0">
                          <a:effectLst/>
                        </a:rPr>
                        <a:t> Loots, Thomas </a:t>
                      </a:r>
                      <a:r>
                        <a:rPr lang="en-IN" sz="2000" dirty="0" err="1" smtClean="0">
                          <a:effectLst/>
                        </a:rPr>
                        <a:t>Niesler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www.elsevier.com/locate/specom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2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Foreign Accent Conversion through Voice Morphing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Our method for morphing accent conversion is based on the pulse density modulation (PDM) technique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Sandesh </a:t>
                      </a:r>
                      <a:r>
                        <a:rPr lang="en-IN" sz="2000" dirty="0" err="1">
                          <a:effectLst/>
                        </a:rPr>
                        <a:t>Aryal</a:t>
                      </a:r>
                      <a:r>
                        <a:rPr lang="en-IN" sz="2000" dirty="0">
                          <a:effectLst/>
                        </a:rPr>
                        <a:t>, Daniel </a:t>
                      </a:r>
                      <a:r>
                        <a:rPr lang="en-IN" sz="2000" dirty="0" err="1">
                          <a:effectLst/>
                        </a:rPr>
                        <a:t>Felps</a:t>
                      </a:r>
                      <a:r>
                        <a:rPr lang="en-IN" sz="2000" dirty="0">
                          <a:effectLst/>
                        </a:rPr>
                        <a:t>, and Ricardo Gutierrez-Osuna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INTERSPEECH 2013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26000" y="98945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Poppins" panose="020B0604020202020204" charset="0"/>
                <a:cs typeface="Poppins" panose="020B0604020202020204" charset="0"/>
              </a:rPr>
              <a:t>08</a:t>
            </a:r>
            <a:endParaRPr lang="en-IN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38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3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3" name="TextBox 3"/>
          <p:cNvSpPr txBox="1"/>
          <p:nvPr/>
        </p:nvSpPr>
        <p:spPr>
          <a:xfrm>
            <a:off x="6566952" y="886831"/>
            <a:ext cx="661564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 dirty="0">
                <a:solidFill>
                  <a:schemeClr val="accent2">
                    <a:lumMod val="75000"/>
                  </a:schemeClr>
                </a:solidFill>
                <a:latin typeface="Poppins Bold"/>
              </a:rPr>
              <a:t>Identified Gaps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171700"/>
            <a:ext cx="18073967" cy="7271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In this paper, several issues were identified while performing this model and the main gap is that of multiple speaker-dependent conditions and </a:t>
            </a:r>
            <a:r>
              <a:rPr lang="en-US" sz="3600" dirty="0" smtClean="0">
                <a:solidFill>
                  <a:srgbClr val="000000"/>
                </a:solidFill>
              </a:rPr>
              <a:t>other </a:t>
            </a:r>
            <a:r>
              <a:rPr lang="en-US" sz="3600" dirty="0">
                <a:solidFill>
                  <a:srgbClr val="000000"/>
                </a:solidFill>
              </a:rPr>
              <a:t>non-native nationalities.[1]</a:t>
            </a:r>
          </a:p>
          <a:p>
            <a:pPr>
              <a:lnSpc>
                <a:spcPts val="6299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The ultimate goal of accent conversion is to eliminate the need for a reference utterance at synthesis time, i.e., to take a non-native utterance and automatically reduce its accent.[2]</a:t>
            </a:r>
          </a:p>
          <a:p>
            <a:pPr>
              <a:lnSpc>
                <a:spcPts val="6299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Furthermore, a superior and more precise version is plausible by acquiring additional voice samples for each language. [3</a:t>
            </a:r>
            <a:r>
              <a:rPr lang="en-US" sz="3600" dirty="0" smtClean="0">
                <a:solidFill>
                  <a:srgbClr val="000000"/>
                </a:solidFill>
              </a:rPr>
              <a:t>]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endParaRPr lang="en-IN" sz="3600" dirty="0"/>
          </a:p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endParaRPr lang="en-US" sz="4499" dirty="0">
              <a:solidFill>
                <a:srgbClr val="000000"/>
              </a:solidFill>
              <a:latin typeface="Alegrey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75090" y="9807282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Poppins"/>
              </a:rPr>
              <a:t>09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</TotalTime>
  <Words>1013</Words>
  <Application>Microsoft Office PowerPoint</Application>
  <PresentationFormat>Custom</PresentationFormat>
  <Paragraphs>287</Paragraphs>
  <Slides>19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Wingdings</vt:lpstr>
      <vt:lpstr>Poppins Bold</vt:lpstr>
      <vt:lpstr>Poppins</vt:lpstr>
      <vt:lpstr>Calibri</vt:lpstr>
      <vt:lpstr>Alegreya</vt:lpstr>
      <vt:lpstr>Canva Sans</vt:lpstr>
      <vt:lpstr>Times New Roman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Minimal Creative Portfolio - Presentation</dc:title>
  <cp:lastModifiedBy>Microsoft account</cp:lastModifiedBy>
  <cp:revision>94</cp:revision>
  <dcterms:created xsi:type="dcterms:W3CDTF">2006-08-16T00:00:00Z</dcterms:created>
  <dcterms:modified xsi:type="dcterms:W3CDTF">2023-05-03T13:17:48Z</dcterms:modified>
  <dc:identifier>DAFSluDxG3Y</dc:identifier>
</cp:coreProperties>
</file>