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ynamic Support" initials="LS" lastIdx="2" clrIdx="0">
    <p:extLst>
      <p:ext uri="{19B8F6BF-5375-455C-9EA6-DF929625EA0E}">
        <p15:presenceInfo xmlns:p15="http://schemas.microsoft.com/office/powerpoint/2012/main" userId="S::support.DS@psstec.com::64803c64-7d8b-4993-9ca0-4f41b6daea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1" d="100"/>
          <a:sy n="91" d="100"/>
        </p:scale>
        <p:origin x="13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F1C98-7606-4408-976E-77C19B8676CB}"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1BC9F000-64A7-4A60-A6F8-6B7A66FD1E68}">
      <dgm:prSet phldrT="[Text]" custT="1"/>
      <dgm:spPr/>
      <dgm:t>
        <a:bodyPr/>
        <a:lstStyle/>
        <a:p>
          <a:r>
            <a:rPr lang="en-IN" sz="1400" u="sng" dirty="0"/>
            <a:t>Understanding Data </a:t>
          </a:r>
          <a:endParaRPr lang="en-IN" sz="1400" dirty="0"/>
        </a:p>
      </dgm:t>
    </dgm:pt>
    <dgm:pt modelId="{3D5264E9-F7FF-4CB5-B5FF-A985A1116B84}" type="parTrans" cxnId="{5780C99B-A57A-4E6E-958B-F4929EF33A70}">
      <dgm:prSet/>
      <dgm:spPr/>
      <dgm:t>
        <a:bodyPr/>
        <a:lstStyle/>
        <a:p>
          <a:endParaRPr lang="en-IN" sz="1400"/>
        </a:p>
      </dgm:t>
    </dgm:pt>
    <dgm:pt modelId="{57CC0A66-CB5D-4C43-9CE1-1D13B4C0C7E9}" type="sibTrans" cxnId="{5780C99B-A57A-4E6E-958B-F4929EF33A70}">
      <dgm:prSet/>
      <dgm:spPr/>
      <dgm:t>
        <a:bodyPr/>
        <a:lstStyle/>
        <a:p>
          <a:endParaRPr lang="en-IN" sz="1400"/>
        </a:p>
      </dgm:t>
    </dgm:pt>
    <dgm:pt modelId="{6902B94C-2E8E-49AE-B2FB-FFB1A2C013C0}">
      <dgm:prSet phldrT="[Text]" custT="1"/>
      <dgm:spPr/>
      <dgm:t>
        <a:bodyPr/>
        <a:lstStyle/>
        <a:p>
          <a:r>
            <a:rPr lang="en-IN" sz="1400" dirty="0"/>
            <a:t>Data Consumption</a:t>
          </a:r>
        </a:p>
      </dgm:t>
    </dgm:pt>
    <dgm:pt modelId="{652F426F-E91F-42E1-8452-1CD8981DE863}" type="parTrans" cxnId="{C0FB3EBD-5652-4DCF-8D2E-09079BA62D21}">
      <dgm:prSet/>
      <dgm:spPr/>
      <dgm:t>
        <a:bodyPr/>
        <a:lstStyle/>
        <a:p>
          <a:endParaRPr lang="en-IN" sz="1400"/>
        </a:p>
      </dgm:t>
    </dgm:pt>
    <dgm:pt modelId="{8C81BD8E-9937-433A-8B6C-B0085CFD4C1E}" type="sibTrans" cxnId="{C0FB3EBD-5652-4DCF-8D2E-09079BA62D21}">
      <dgm:prSet/>
      <dgm:spPr/>
      <dgm:t>
        <a:bodyPr/>
        <a:lstStyle/>
        <a:p>
          <a:endParaRPr lang="en-IN" sz="1400"/>
        </a:p>
      </dgm:t>
    </dgm:pt>
    <dgm:pt modelId="{1B8895AD-924C-4A07-8E67-14AB4AD6B98C}">
      <dgm:prSet phldrT="[Text]" custT="1"/>
      <dgm:spPr/>
      <dgm:t>
        <a:bodyPr/>
        <a:lstStyle/>
        <a:p>
          <a:r>
            <a:rPr lang="en-IN" sz="1400" u="sng" dirty="0"/>
            <a:t>Missing Values </a:t>
          </a:r>
          <a:endParaRPr lang="en-IN" sz="1400" dirty="0"/>
        </a:p>
      </dgm:t>
    </dgm:pt>
    <dgm:pt modelId="{825DBDB8-90B3-457E-B05B-933D7E74EEB7}" type="parTrans" cxnId="{41695C2C-EE4F-4618-BA54-22FCEDB8AD69}">
      <dgm:prSet/>
      <dgm:spPr/>
      <dgm:t>
        <a:bodyPr/>
        <a:lstStyle/>
        <a:p>
          <a:endParaRPr lang="en-IN" sz="1400"/>
        </a:p>
      </dgm:t>
    </dgm:pt>
    <dgm:pt modelId="{19F02F30-DCA0-4520-9514-3DF8EADB97EB}" type="sibTrans" cxnId="{41695C2C-EE4F-4618-BA54-22FCEDB8AD69}">
      <dgm:prSet/>
      <dgm:spPr/>
      <dgm:t>
        <a:bodyPr/>
        <a:lstStyle/>
        <a:p>
          <a:endParaRPr lang="en-IN" sz="1400"/>
        </a:p>
      </dgm:t>
    </dgm:pt>
    <dgm:pt modelId="{BB687BF3-A1E4-4D91-8AA1-BAE9519B519E}">
      <dgm:prSet phldrT="[Text]" custT="1"/>
      <dgm:spPr/>
      <dgm:t>
        <a:bodyPr/>
        <a:lstStyle/>
        <a:p>
          <a:r>
            <a:rPr lang="en-IN" sz="1400" u="sng" dirty="0"/>
            <a:t>Outliers treatment</a:t>
          </a:r>
          <a:r>
            <a:rPr lang="en-IN" sz="1400" dirty="0"/>
            <a:t> </a:t>
          </a:r>
        </a:p>
      </dgm:t>
    </dgm:pt>
    <dgm:pt modelId="{70C7B9FC-A6FA-4E84-AE0A-7373EDC05B93}" type="parTrans" cxnId="{29481B28-7A2D-4D45-81EF-204FDC38F061}">
      <dgm:prSet/>
      <dgm:spPr/>
      <dgm:t>
        <a:bodyPr/>
        <a:lstStyle/>
        <a:p>
          <a:endParaRPr lang="en-IN" sz="1400"/>
        </a:p>
      </dgm:t>
    </dgm:pt>
    <dgm:pt modelId="{D78148FF-533F-4210-BD27-8B1E0364B03C}" type="sibTrans" cxnId="{29481B28-7A2D-4D45-81EF-204FDC38F061}">
      <dgm:prSet/>
      <dgm:spPr/>
      <dgm:t>
        <a:bodyPr/>
        <a:lstStyle/>
        <a:p>
          <a:endParaRPr lang="en-IN" sz="1400"/>
        </a:p>
      </dgm:t>
    </dgm:pt>
    <dgm:pt modelId="{79D3C017-1A14-4063-89AD-707CFA180E3B}">
      <dgm:prSet phldrT="[Text]" custT="1"/>
      <dgm:spPr/>
      <dgm:t>
        <a:bodyPr/>
        <a:lstStyle/>
        <a:p>
          <a:r>
            <a:rPr lang="en-IN" sz="1400" dirty="0"/>
            <a:t>Standardization</a:t>
          </a:r>
        </a:p>
      </dgm:t>
    </dgm:pt>
    <dgm:pt modelId="{2FBFF36C-8D53-4F29-87CD-409F485003F9}" type="parTrans" cxnId="{B258DE28-287C-4978-84FC-FB347906C087}">
      <dgm:prSet/>
      <dgm:spPr/>
      <dgm:t>
        <a:bodyPr/>
        <a:lstStyle/>
        <a:p>
          <a:endParaRPr lang="en-IN" sz="1400"/>
        </a:p>
      </dgm:t>
    </dgm:pt>
    <dgm:pt modelId="{3518BF86-318C-4968-BC4B-2993F7E9793C}" type="sibTrans" cxnId="{B258DE28-287C-4978-84FC-FB347906C087}">
      <dgm:prSet/>
      <dgm:spPr/>
      <dgm:t>
        <a:bodyPr/>
        <a:lstStyle/>
        <a:p>
          <a:endParaRPr lang="en-IN" sz="1400"/>
        </a:p>
      </dgm:t>
    </dgm:pt>
    <dgm:pt modelId="{C004444A-5897-49BF-BD95-1431437620A1}" type="pres">
      <dgm:prSet presAssocID="{BD6F1C98-7606-4408-976E-77C19B8676CB}" presName="Name0" presStyleCnt="0">
        <dgm:presLayoutVars>
          <dgm:dir/>
          <dgm:resizeHandles val="exact"/>
        </dgm:presLayoutVars>
      </dgm:prSet>
      <dgm:spPr/>
    </dgm:pt>
    <dgm:pt modelId="{378D82A5-9E6C-41EC-BD1E-C6E0304A416A}" type="pres">
      <dgm:prSet presAssocID="{1BC9F000-64A7-4A60-A6F8-6B7A66FD1E68}" presName="composite" presStyleCnt="0"/>
      <dgm:spPr/>
    </dgm:pt>
    <dgm:pt modelId="{47AA2418-A12F-4616-BDED-34903CA85963}" type="pres">
      <dgm:prSet presAssocID="{1BC9F000-64A7-4A60-A6F8-6B7A66FD1E68}" presName="bgChev" presStyleLbl="node1" presStyleIdx="0" presStyleCnt="5"/>
      <dgm:spPr/>
    </dgm:pt>
    <dgm:pt modelId="{A2E6991F-411A-4B36-9A30-863661C2BCBA}" type="pres">
      <dgm:prSet presAssocID="{1BC9F000-64A7-4A60-A6F8-6B7A66FD1E68}" presName="txNode" presStyleLbl="fgAcc1" presStyleIdx="0" presStyleCnt="5">
        <dgm:presLayoutVars>
          <dgm:bulletEnabled val="1"/>
        </dgm:presLayoutVars>
      </dgm:prSet>
      <dgm:spPr/>
    </dgm:pt>
    <dgm:pt modelId="{452156D0-5DA8-419F-B182-1310AE88A290}" type="pres">
      <dgm:prSet presAssocID="{57CC0A66-CB5D-4C43-9CE1-1D13B4C0C7E9}" presName="compositeSpace" presStyleCnt="0"/>
      <dgm:spPr/>
    </dgm:pt>
    <dgm:pt modelId="{1A220E28-6617-4534-8F25-5F5BAFFA6A15}" type="pres">
      <dgm:prSet presAssocID="{6902B94C-2E8E-49AE-B2FB-FFB1A2C013C0}" presName="composite" presStyleCnt="0"/>
      <dgm:spPr/>
    </dgm:pt>
    <dgm:pt modelId="{85A1E1A5-3D7F-4F79-975B-41BE62996452}" type="pres">
      <dgm:prSet presAssocID="{6902B94C-2E8E-49AE-B2FB-FFB1A2C013C0}" presName="bgChev" presStyleLbl="node1" presStyleIdx="1" presStyleCnt="5"/>
      <dgm:spPr/>
    </dgm:pt>
    <dgm:pt modelId="{FA13BB55-6296-41D8-8812-2324F1666561}" type="pres">
      <dgm:prSet presAssocID="{6902B94C-2E8E-49AE-B2FB-FFB1A2C013C0}" presName="txNode" presStyleLbl="fgAcc1" presStyleIdx="1" presStyleCnt="5">
        <dgm:presLayoutVars>
          <dgm:bulletEnabled val="1"/>
        </dgm:presLayoutVars>
      </dgm:prSet>
      <dgm:spPr/>
    </dgm:pt>
    <dgm:pt modelId="{7CCEFF58-6125-4A89-9628-1BAF565DBD14}" type="pres">
      <dgm:prSet presAssocID="{8C81BD8E-9937-433A-8B6C-B0085CFD4C1E}" presName="compositeSpace" presStyleCnt="0"/>
      <dgm:spPr/>
    </dgm:pt>
    <dgm:pt modelId="{87F80814-142A-47E5-A5ED-101840123062}" type="pres">
      <dgm:prSet presAssocID="{1B8895AD-924C-4A07-8E67-14AB4AD6B98C}" presName="composite" presStyleCnt="0"/>
      <dgm:spPr/>
    </dgm:pt>
    <dgm:pt modelId="{CF2B64C4-277B-4AB5-815B-0FE6FB4DACB2}" type="pres">
      <dgm:prSet presAssocID="{1B8895AD-924C-4A07-8E67-14AB4AD6B98C}" presName="bgChev" presStyleLbl="node1" presStyleIdx="2" presStyleCnt="5"/>
      <dgm:spPr/>
    </dgm:pt>
    <dgm:pt modelId="{B92D143B-5948-4D40-A828-0C2B13435E33}" type="pres">
      <dgm:prSet presAssocID="{1B8895AD-924C-4A07-8E67-14AB4AD6B98C}" presName="txNode" presStyleLbl="fgAcc1" presStyleIdx="2" presStyleCnt="5">
        <dgm:presLayoutVars>
          <dgm:bulletEnabled val="1"/>
        </dgm:presLayoutVars>
      </dgm:prSet>
      <dgm:spPr/>
    </dgm:pt>
    <dgm:pt modelId="{1FA937AE-E531-4067-AFD8-B4F74823AEEE}" type="pres">
      <dgm:prSet presAssocID="{19F02F30-DCA0-4520-9514-3DF8EADB97EB}" presName="compositeSpace" presStyleCnt="0"/>
      <dgm:spPr/>
    </dgm:pt>
    <dgm:pt modelId="{538604C1-C6F7-4D09-B151-16456E71DEE9}" type="pres">
      <dgm:prSet presAssocID="{79D3C017-1A14-4063-89AD-707CFA180E3B}" presName="composite" presStyleCnt="0"/>
      <dgm:spPr/>
    </dgm:pt>
    <dgm:pt modelId="{CA687158-E587-4A03-94A5-EF15E7A611BC}" type="pres">
      <dgm:prSet presAssocID="{79D3C017-1A14-4063-89AD-707CFA180E3B}" presName="bgChev" presStyleLbl="node1" presStyleIdx="3" presStyleCnt="5" custLinFactNeighborY="-4498"/>
      <dgm:spPr/>
    </dgm:pt>
    <dgm:pt modelId="{377CE9A0-0BF1-4036-BF95-DF68AE1DDB11}" type="pres">
      <dgm:prSet presAssocID="{79D3C017-1A14-4063-89AD-707CFA180E3B}" presName="txNode" presStyleLbl="fgAcc1" presStyleIdx="3" presStyleCnt="5">
        <dgm:presLayoutVars>
          <dgm:bulletEnabled val="1"/>
        </dgm:presLayoutVars>
      </dgm:prSet>
      <dgm:spPr/>
    </dgm:pt>
    <dgm:pt modelId="{0CBC9EF1-185A-4458-9602-C99AFF5C6E36}" type="pres">
      <dgm:prSet presAssocID="{3518BF86-318C-4968-BC4B-2993F7E9793C}" presName="compositeSpace" presStyleCnt="0"/>
      <dgm:spPr/>
    </dgm:pt>
    <dgm:pt modelId="{0BEC666C-88DA-42C9-82D3-AD057BC8FF80}" type="pres">
      <dgm:prSet presAssocID="{BB687BF3-A1E4-4D91-8AA1-BAE9519B519E}" presName="composite" presStyleCnt="0"/>
      <dgm:spPr/>
    </dgm:pt>
    <dgm:pt modelId="{D6A998C7-5AED-4582-B70B-D7F29FA6557B}" type="pres">
      <dgm:prSet presAssocID="{BB687BF3-A1E4-4D91-8AA1-BAE9519B519E}" presName="bgChev" presStyleLbl="node1" presStyleIdx="4" presStyleCnt="5"/>
      <dgm:spPr/>
    </dgm:pt>
    <dgm:pt modelId="{E0805856-746F-4AE9-964E-268FD8DA9D70}" type="pres">
      <dgm:prSet presAssocID="{BB687BF3-A1E4-4D91-8AA1-BAE9519B519E}" presName="txNode" presStyleLbl="fgAcc1" presStyleIdx="4" presStyleCnt="5">
        <dgm:presLayoutVars>
          <dgm:bulletEnabled val="1"/>
        </dgm:presLayoutVars>
      </dgm:prSet>
      <dgm:spPr/>
    </dgm:pt>
  </dgm:ptLst>
  <dgm:cxnLst>
    <dgm:cxn modelId="{FF7A0A16-246B-4477-83F6-C3DDAD6AEE7A}" type="presOf" srcId="{BB687BF3-A1E4-4D91-8AA1-BAE9519B519E}" destId="{E0805856-746F-4AE9-964E-268FD8DA9D70}" srcOrd="0" destOrd="0" presId="urn:microsoft.com/office/officeart/2005/8/layout/chevronAccent+Icon"/>
    <dgm:cxn modelId="{29481B28-7A2D-4D45-81EF-204FDC38F061}" srcId="{BD6F1C98-7606-4408-976E-77C19B8676CB}" destId="{BB687BF3-A1E4-4D91-8AA1-BAE9519B519E}" srcOrd="4" destOrd="0" parTransId="{70C7B9FC-A6FA-4E84-AE0A-7373EDC05B93}" sibTransId="{D78148FF-533F-4210-BD27-8B1E0364B03C}"/>
    <dgm:cxn modelId="{B258DE28-287C-4978-84FC-FB347906C087}" srcId="{BD6F1C98-7606-4408-976E-77C19B8676CB}" destId="{79D3C017-1A14-4063-89AD-707CFA180E3B}" srcOrd="3" destOrd="0" parTransId="{2FBFF36C-8D53-4F29-87CD-409F485003F9}" sibTransId="{3518BF86-318C-4968-BC4B-2993F7E9793C}"/>
    <dgm:cxn modelId="{41695C2C-EE4F-4618-BA54-22FCEDB8AD69}" srcId="{BD6F1C98-7606-4408-976E-77C19B8676CB}" destId="{1B8895AD-924C-4A07-8E67-14AB4AD6B98C}" srcOrd="2" destOrd="0" parTransId="{825DBDB8-90B3-457E-B05B-933D7E74EEB7}" sibTransId="{19F02F30-DCA0-4520-9514-3DF8EADB97EB}"/>
    <dgm:cxn modelId="{9DD12B3A-7C31-4937-B12E-A4FDF0E0C382}" type="presOf" srcId="{1BC9F000-64A7-4A60-A6F8-6B7A66FD1E68}" destId="{A2E6991F-411A-4B36-9A30-863661C2BCBA}" srcOrd="0" destOrd="0" presId="urn:microsoft.com/office/officeart/2005/8/layout/chevronAccent+Icon"/>
    <dgm:cxn modelId="{65B4EC40-3AFB-45D2-A17E-0D268DF410D8}" type="presOf" srcId="{1B8895AD-924C-4A07-8E67-14AB4AD6B98C}" destId="{B92D143B-5948-4D40-A828-0C2B13435E33}" srcOrd="0" destOrd="0" presId="urn:microsoft.com/office/officeart/2005/8/layout/chevronAccent+Icon"/>
    <dgm:cxn modelId="{3BA17146-F284-40FB-9524-9349C737BAD0}" type="presOf" srcId="{79D3C017-1A14-4063-89AD-707CFA180E3B}" destId="{377CE9A0-0BF1-4036-BF95-DF68AE1DDB11}" srcOrd="0" destOrd="0" presId="urn:microsoft.com/office/officeart/2005/8/layout/chevronAccent+Icon"/>
    <dgm:cxn modelId="{5780C99B-A57A-4E6E-958B-F4929EF33A70}" srcId="{BD6F1C98-7606-4408-976E-77C19B8676CB}" destId="{1BC9F000-64A7-4A60-A6F8-6B7A66FD1E68}" srcOrd="0" destOrd="0" parTransId="{3D5264E9-F7FF-4CB5-B5FF-A985A1116B84}" sibTransId="{57CC0A66-CB5D-4C43-9CE1-1D13B4C0C7E9}"/>
    <dgm:cxn modelId="{2434B2BB-8BA4-497A-91F3-1BE7B7F3958C}" type="presOf" srcId="{6902B94C-2E8E-49AE-B2FB-FFB1A2C013C0}" destId="{FA13BB55-6296-41D8-8812-2324F1666561}" srcOrd="0" destOrd="0" presId="urn:microsoft.com/office/officeart/2005/8/layout/chevronAccent+Icon"/>
    <dgm:cxn modelId="{C0FB3EBD-5652-4DCF-8D2E-09079BA62D21}" srcId="{BD6F1C98-7606-4408-976E-77C19B8676CB}" destId="{6902B94C-2E8E-49AE-B2FB-FFB1A2C013C0}" srcOrd="1" destOrd="0" parTransId="{652F426F-E91F-42E1-8452-1CD8981DE863}" sibTransId="{8C81BD8E-9937-433A-8B6C-B0085CFD4C1E}"/>
    <dgm:cxn modelId="{F76806DB-C14B-47A1-B2EA-A5F44877E043}" type="presOf" srcId="{BD6F1C98-7606-4408-976E-77C19B8676CB}" destId="{C004444A-5897-49BF-BD95-1431437620A1}" srcOrd="0" destOrd="0" presId="urn:microsoft.com/office/officeart/2005/8/layout/chevronAccent+Icon"/>
    <dgm:cxn modelId="{FDA2A4DA-FC55-4AEA-91F4-B6998DA499DE}" type="presParOf" srcId="{C004444A-5897-49BF-BD95-1431437620A1}" destId="{378D82A5-9E6C-41EC-BD1E-C6E0304A416A}" srcOrd="0" destOrd="0" presId="urn:microsoft.com/office/officeart/2005/8/layout/chevronAccent+Icon"/>
    <dgm:cxn modelId="{8B9BFA8D-9662-4A30-A556-1F237D1EBE86}" type="presParOf" srcId="{378D82A5-9E6C-41EC-BD1E-C6E0304A416A}" destId="{47AA2418-A12F-4616-BDED-34903CA85963}" srcOrd="0" destOrd="0" presId="urn:microsoft.com/office/officeart/2005/8/layout/chevronAccent+Icon"/>
    <dgm:cxn modelId="{8E42A85E-7A80-47C3-B3FC-B6E2A8CD825E}" type="presParOf" srcId="{378D82A5-9E6C-41EC-BD1E-C6E0304A416A}" destId="{A2E6991F-411A-4B36-9A30-863661C2BCBA}" srcOrd="1" destOrd="0" presId="urn:microsoft.com/office/officeart/2005/8/layout/chevronAccent+Icon"/>
    <dgm:cxn modelId="{A4E1BCB2-F0DE-46D3-8AA4-FD93E0696851}" type="presParOf" srcId="{C004444A-5897-49BF-BD95-1431437620A1}" destId="{452156D0-5DA8-419F-B182-1310AE88A290}" srcOrd="1" destOrd="0" presId="urn:microsoft.com/office/officeart/2005/8/layout/chevronAccent+Icon"/>
    <dgm:cxn modelId="{10B3F1DD-D098-417E-BF95-303832DA9179}" type="presParOf" srcId="{C004444A-5897-49BF-BD95-1431437620A1}" destId="{1A220E28-6617-4534-8F25-5F5BAFFA6A15}" srcOrd="2" destOrd="0" presId="urn:microsoft.com/office/officeart/2005/8/layout/chevronAccent+Icon"/>
    <dgm:cxn modelId="{62607CE4-251A-44E3-A2DC-C214EF36785E}" type="presParOf" srcId="{1A220E28-6617-4534-8F25-5F5BAFFA6A15}" destId="{85A1E1A5-3D7F-4F79-975B-41BE62996452}" srcOrd="0" destOrd="0" presId="urn:microsoft.com/office/officeart/2005/8/layout/chevronAccent+Icon"/>
    <dgm:cxn modelId="{B670DD5B-E0D7-4D1A-967A-C50A8A30FE77}" type="presParOf" srcId="{1A220E28-6617-4534-8F25-5F5BAFFA6A15}" destId="{FA13BB55-6296-41D8-8812-2324F1666561}" srcOrd="1" destOrd="0" presId="urn:microsoft.com/office/officeart/2005/8/layout/chevronAccent+Icon"/>
    <dgm:cxn modelId="{6BA8B695-0CA2-4813-BBD7-0E40DC69B2D3}" type="presParOf" srcId="{C004444A-5897-49BF-BD95-1431437620A1}" destId="{7CCEFF58-6125-4A89-9628-1BAF565DBD14}" srcOrd="3" destOrd="0" presId="urn:microsoft.com/office/officeart/2005/8/layout/chevronAccent+Icon"/>
    <dgm:cxn modelId="{C65068C3-7056-497C-89D7-8BD35F25F8F7}" type="presParOf" srcId="{C004444A-5897-49BF-BD95-1431437620A1}" destId="{87F80814-142A-47E5-A5ED-101840123062}" srcOrd="4" destOrd="0" presId="urn:microsoft.com/office/officeart/2005/8/layout/chevronAccent+Icon"/>
    <dgm:cxn modelId="{5197D93F-21F0-41BB-AEEF-0F12A6A159F5}" type="presParOf" srcId="{87F80814-142A-47E5-A5ED-101840123062}" destId="{CF2B64C4-277B-4AB5-815B-0FE6FB4DACB2}" srcOrd="0" destOrd="0" presId="urn:microsoft.com/office/officeart/2005/8/layout/chevronAccent+Icon"/>
    <dgm:cxn modelId="{04C07E82-6E59-40C0-B28C-B15885255AA8}" type="presParOf" srcId="{87F80814-142A-47E5-A5ED-101840123062}" destId="{B92D143B-5948-4D40-A828-0C2B13435E33}" srcOrd="1" destOrd="0" presId="urn:microsoft.com/office/officeart/2005/8/layout/chevronAccent+Icon"/>
    <dgm:cxn modelId="{AD5F3E1F-9099-451F-A56D-8BC18026B02A}" type="presParOf" srcId="{C004444A-5897-49BF-BD95-1431437620A1}" destId="{1FA937AE-E531-4067-AFD8-B4F74823AEEE}" srcOrd="5" destOrd="0" presId="urn:microsoft.com/office/officeart/2005/8/layout/chevronAccent+Icon"/>
    <dgm:cxn modelId="{E944359B-6BDA-48AF-A17F-B0CDA7184BA6}" type="presParOf" srcId="{C004444A-5897-49BF-BD95-1431437620A1}" destId="{538604C1-C6F7-4D09-B151-16456E71DEE9}" srcOrd="6" destOrd="0" presId="urn:microsoft.com/office/officeart/2005/8/layout/chevronAccent+Icon"/>
    <dgm:cxn modelId="{38496C23-4192-4994-B6C1-AE5F0FC8B66F}" type="presParOf" srcId="{538604C1-C6F7-4D09-B151-16456E71DEE9}" destId="{CA687158-E587-4A03-94A5-EF15E7A611BC}" srcOrd="0" destOrd="0" presId="urn:microsoft.com/office/officeart/2005/8/layout/chevronAccent+Icon"/>
    <dgm:cxn modelId="{64535A9B-B513-423C-BA8C-7571CAFB2E6E}" type="presParOf" srcId="{538604C1-C6F7-4D09-B151-16456E71DEE9}" destId="{377CE9A0-0BF1-4036-BF95-DF68AE1DDB11}" srcOrd="1" destOrd="0" presId="urn:microsoft.com/office/officeart/2005/8/layout/chevronAccent+Icon"/>
    <dgm:cxn modelId="{824A75DD-D9F0-4D20-9461-69EEB326313F}" type="presParOf" srcId="{C004444A-5897-49BF-BD95-1431437620A1}" destId="{0CBC9EF1-185A-4458-9602-C99AFF5C6E36}" srcOrd="7" destOrd="0" presId="urn:microsoft.com/office/officeart/2005/8/layout/chevronAccent+Icon"/>
    <dgm:cxn modelId="{53FF97CF-46CD-4DF3-82BD-31C2F74AF311}" type="presParOf" srcId="{C004444A-5897-49BF-BD95-1431437620A1}" destId="{0BEC666C-88DA-42C9-82D3-AD057BC8FF80}" srcOrd="8" destOrd="0" presId="urn:microsoft.com/office/officeart/2005/8/layout/chevronAccent+Icon"/>
    <dgm:cxn modelId="{BE5D34B8-5D74-4AD0-9A02-FC31863C5F06}" type="presParOf" srcId="{0BEC666C-88DA-42C9-82D3-AD057BC8FF80}" destId="{D6A998C7-5AED-4582-B70B-D7F29FA6557B}" srcOrd="0" destOrd="0" presId="urn:microsoft.com/office/officeart/2005/8/layout/chevronAccent+Icon"/>
    <dgm:cxn modelId="{B95FDA8E-C97F-4C91-8822-1260FC173DE6}" type="presParOf" srcId="{0BEC666C-88DA-42C9-82D3-AD057BC8FF80}" destId="{E0805856-746F-4AE9-964E-268FD8DA9D70}"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A2418-A12F-4616-BDED-34903CA85963}">
      <dsp:nvSpPr>
        <dsp:cNvPr id="0" name=""/>
        <dsp:cNvSpPr/>
      </dsp:nvSpPr>
      <dsp:spPr>
        <a:xfrm>
          <a:off x="1765" y="444648"/>
          <a:ext cx="1976766" cy="76303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E6991F-411A-4B36-9A30-863661C2BCBA}">
      <dsp:nvSpPr>
        <dsp:cNvPr id="0" name=""/>
        <dsp:cNvSpPr/>
      </dsp:nvSpPr>
      <dsp:spPr>
        <a:xfrm>
          <a:off x="528903" y="635406"/>
          <a:ext cx="1669269" cy="763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u="sng" kern="1200" dirty="0"/>
            <a:t>Understanding Data </a:t>
          </a:r>
          <a:endParaRPr lang="en-IN" sz="1400" kern="1200" dirty="0"/>
        </a:p>
      </dsp:txBody>
      <dsp:txXfrm>
        <a:off x="551251" y="657754"/>
        <a:ext cx="1624573" cy="718335"/>
      </dsp:txXfrm>
    </dsp:sp>
    <dsp:sp modelId="{85A1E1A5-3D7F-4F79-975B-41BE62996452}">
      <dsp:nvSpPr>
        <dsp:cNvPr id="0" name=""/>
        <dsp:cNvSpPr/>
      </dsp:nvSpPr>
      <dsp:spPr>
        <a:xfrm>
          <a:off x="2259672" y="444648"/>
          <a:ext cx="1976766" cy="76303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3BB55-6296-41D8-8812-2324F1666561}">
      <dsp:nvSpPr>
        <dsp:cNvPr id="0" name=""/>
        <dsp:cNvSpPr/>
      </dsp:nvSpPr>
      <dsp:spPr>
        <a:xfrm>
          <a:off x="2786809" y="635406"/>
          <a:ext cx="1669269" cy="763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Data Consumption</a:t>
          </a:r>
        </a:p>
      </dsp:txBody>
      <dsp:txXfrm>
        <a:off x="2809157" y="657754"/>
        <a:ext cx="1624573" cy="718335"/>
      </dsp:txXfrm>
    </dsp:sp>
    <dsp:sp modelId="{CF2B64C4-277B-4AB5-815B-0FE6FB4DACB2}">
      <dsp:nvSpPr>
        <dsp:cNvPr id="0" name=""/>
        <dsp:cNvSpPr/>
      </dsp:nvSpPr>
      <dsp:spPr>
        <a:xfrm>
          <a:off x="4517578" y="444648"/>
          <a:ext cx="1976766" cy="76303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D143B-5948-4D40-A828-0C2B13435E33}">
      <dsp:nvSpPr>
        <dsp:cNvPr id="0" name=""/>
        <dsp:cNvSpPr/>
      </dsp:nvSpPr>
      <dsp:spPr>
        <a:xfrm>
          <a:off x="5044715" y="635406"/>
          <a:ext cx="1669269" cy="763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u="sng" kern="1200" dirty="0"/>
            <a:t>Missing Values </a:t>
          </a:r>
          <a:endParaRPr lang="en-IN" sz="1400" kern="1200" dirty="0"/>
        </a:p>
      </dsp:txBody>
      <dsp:txXfrm>
        <a:off x="5067063" y="657754"/>
        <a:ext cx="1624573" cy="718335"/>
      </dsp:txXfrm>
    </dsp:sp>
    <dsp:sp modelId="{CA687158-E587-4A03-94A5-EF15E7A611BC}">
      <dsp:nvSpPr>
        <dsp:cNvPr id="0" name=""/>
        <dsp:cNvSpPr/>
      </dsp:nvSpPr>
      <dsp:spPr>
        <a:xfrm>
          <a:off x="6775484" y="410327"/>
          <a:ext cx="1976766" cy="76303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CE9A0-0BF1-4036-BF95-DF68AE1DDB11}">
      <dsp:nvSpPr>
        <dsp:cNvPr id="0" name=""/>
        <dsp:cNvSpPr/>
      </dsp:nvSpPr>
      <dsp:spPr>
        <a:xfrm>
          <a:off x="7302621" y="635406"/>
          <a:ext cx="1669269" cy="763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kern="1200" dirty="0"/>
            <a:t>Standardization</a:t>
          </a:r>
        </a:p>
      </dsp:txBody>
      <dsp:txXfrm>
        <a:off x="7324969" y="657754"/>
        <a:ext cx="1624573" cy="718335"/>
      </dsp:txXfrm>
    </dsp:sp>
    <dsp:sp modelId="{D6A998C7-5AED-4582-B70B-D7F29FA6557B}">
      <dsp:nvSpPr>
        <dsp:cNvPr id="0" name=""/>
        <dsp:cNvSpPr/>
      </dsp:nvSpPr>
      <dsp:spPr>
        <a:xfrm>
          <a:off x="9033390" y="444648"/>
          <a:ext cx="1976766" cy="763031"/>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05856-746F-4AE9-964E-268FD8DA9D70}">
      <dsp:nvSpPr>
        <dsp:cNvPr id="0" name=""/>
        <dsp:cNvSpPr/>
      </dsp:nvSpPr>
      <dsp:spPr>
        <a:xfrm>
          <a:off x="9560527" y="635406"/>
          <a:ext cx="1669269" cy="7630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IN" sz="1400" u="sng" kern="1200" dirty="0"/>
            <a:t>Outliers treatment</a:t>
          </a:r>
          <a:r>
            <a:rPr lang="en-IN" sz="1400" kern="1200" dirty="0"/>
            <a:t> </a:t>
          </a:r>
        </a:p>
      </dsp:txBody>
      <dsp:txXfrm>
        <a:off x="9582875" y="657754"/>
        <a:ext cx="1624573" cy="718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8A637C-656D-4D2D-99CF-B48E7717F06B}"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C3423-FDE8-4C40-83FE-1BC668AD0EDE}" type="slidenum">
              <a:rPr lang="en-IN" smtClean="0"/>
              <a:t>‹#›</a:t>
            </a:fld>
            <a:endParaRPr lang="en-IN"/>
          </a:p>
        </p:txBody>
      </p:sp>
    </p:spTree>
    <p:extLst>
      <p:ext uri="{BB962C8B-B14F-4D97-AF65-F5344CB8AC3E}">
        <p14:creationId xmlns:p14="http://schemas.microsoft.com/office/powerpoint/2010/main" val="1053930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5C3423-FDE8-4C40-83FE-1BC668AD0EDE}" type="slidenum">
              <a:rPr lang="en-IN" smtClean="0"/>
              <a:t>2</a:t>
            </a:fld>
            <a:endParaRPr lang="en-IN"/>
          </a:p>
        </p:txBody>
      </p:sp>
    </p:spTree>
    <p:extLst>
      <p:ext uri="{BB962C8B-B14F-4D97-AF65-F5344CB8AC3E}">
        <p14:creationId xmlns:p14="http://schemas.microsoft.com/office/powerpoint/2010/main" val="324920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7AD69-4984-71F9-09BB-D0A246275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16EEEB-7E64-06E9-897D-FC52A3535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62AA85-44CD-2753-1C06-5C81900AA0D9}"/>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0768D456-756A-AAE2-4A6B-4BE2ED298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D29E6-0ACA-A2E0-3195-A60AC9B80650}"/>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275304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83A7-CAE7-61A8-78A4-4CD77139BD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35613-5478-904E-0B38-8FC7A4D128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5014FA-6465-5C38-883C-49DC00467243}"/>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D3F04C3D-95DD-FA0D-30A9-7631482BA2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C5839-8848-F426-C98A-A39ED0CE7BC9}"/>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192737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9DB96-8BBF-D823-8059-951F5BCBDC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065BDB-3BAD-753E-6D21-EFDEC6F3F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D99EA0-0B53-0E79-02A5-8B51973A13D0}"/>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D2E60766-C500-A6DA-BDED-F23E58E26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955B51-2533-4BEA-46BE-9CB597C87D9D}"/>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203427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CFA5-5A82-8DB7-E394-76EBE17408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49F580-5B5B-53D5-12E0-87F803C3B0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9ABF86-B5BE-0B8B-AED8-9BCDD2C26274}"/>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0C06F950-475D-5181-2665-50E2E523E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98B21-2866-E67E-A8A2-721029A35C7C}"/>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282853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234EC-F8F0-5621-503E-3F3491876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704116-4BEE-EB48-DFB9-697E92F1CF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E44D7-09FC-5F95-0C79-2FAA3A6021DC}"/>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2B8F1348-7910-789A-A378-F1A8FBC01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19958-7F88-AB33-D40E-4BC135C26494}"/>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86352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8FEA-03C5-1008-0B02-2FFBB5F34C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ABF25B-B427-DDA3-AA9B-306B52EF8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3D6059-D7A0-CE41-CBDD-0C85A5E168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3F119C-BCC4-B462-F350-AF091FC5E94D}"/>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6" name="Footer Placeholder 5">
            <a:extLst>
              <a:ext uri="{FF2B5EF4-FFF2-40B4-BE49-F238E27FC236}">
                <a16:creationId xmlns:a16="http://schemas.microsoft.com/office/drawing/2014/main" id="{CAFF8ADC-2E88-C03E-9823-66EF57143F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C2027B-FF5C-E95C-1DAC-4E1DCD3DD729}"/>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226608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2B42-F21C-7D43-A5D1-9BA1787C33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88D5B1-6E7D-ED85-CB6F-285EB428B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E00CB-A76D-48E4-9EDC-6C35E7C9FF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CA6A66-832D-D91A-3350-924DD30326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5E61A-6774-D984-AFF2-1C89CFA325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A1754D-6CAB-2EE2-BBE5-B2BC6E48FF0D}"/>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8" name="Footer Placeholder 7">
            <a:extLst>
              <a:ext uri="{FF2B5EF4-FFF2-40B4-BE49-F238E27FC236}">
                <a16:creationId xmlns:a16="http://schemas.microsoft.com/office/drawing/2014/main" id="{AA1FF488-6070-4D3F-D6C7-18056D2F06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B9E229-D021-7FA8-F434-399C05A06F01}"/>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3772486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B497-B334-944A-2D5A-D467D63743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E98362-0C09-01CE-C83B-224ACA1BC379}"/>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4" name="Footer Placeholder 3">
            <a:extLst>
              <a:ext uri="{FF2B5EF4-FFF2-40B4-BE49-F238E27FC236}">
                <a16:creationId xmlns:a16="http://schemas.microsoft.com/office/drawing/2014/main" id="{DBE7196D-618F-B784-F6DD-4C797892D3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AE80D94-2D8D-9C3D-12E0-739BF682152A}"/>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150992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C2ABF-E51B-14A0-E4A0-C071434C6E2C}"/>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3" name="Footer Placeholder 2">
            <a:extLst>
              <a:ext uri="{FF2B5EF4-FFF2-40B4-BE49-F238E27FC236}">
                <a16:creationId xmlns:a16="http://schemas.microsoft.com/office/drawing/2014/main" id="{DEF40F62-7973-5618-30E6-997B603502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DD5E03-7FAC-6672-BB5C-011DBB5395BB}"/>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316579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8E79-D695-8725-EC21-E8AC39373B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0A41C6-FBF9-7245-FA70-B9BA9876F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1754F8-6B08-0A04-12BF-D3B948969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8D0D31-07A1-4997-6653-C17BB2D14719}"/>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6" name="Footer Placeholder 5">
            <a:extLst>
              <a:ext uri="{FF2B5EF4-FFF2-40B4-BE49-F238E27FC236}">
                <a16:creationId xmlns:a16="http://schemas.microsoft.com/office/drawing/2014/main" id="{2CB466FF-2D0F-4AF6-31A3-71E8C4D338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02AC4-FF75-2B62-0E9D-4FDB999544EE}"/>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89704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B620-3A35-3C4C-AD16-1A66D4FE8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631CB7-0573-9C53-15DA-70D08DDC2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97412F-0286-048A-2C26-263A4C6AD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082C5-0A05-4F72-8E42-A3B06F526173}"/>
              </a:ext>
            </a:extLst>
          </p:cNvPr>
          <p:cNvSpPr>
            <a:spLocks noGrp="1"/>
          </p:cNvSpPr>
          <p:nvPr>
            <p:ph type="dt" sz="half" idx="10"/>
          </p:nvPr>
        </p:nvSpPr>
        <p:spPr/>
        <p:txBody>
          <a:bodyPr/>
          <a:lstStyle/>
          <a:p>
            <a:fld id="{0148E4DD-1752-4A99-BB22-B964B1FD8AB8}" type="datetimeFigureOut">
              <a:rPr lang="en-IN" smtClean="0"/>
              <a:t>15-05-2024</a:t>
            </a:fld>
            <a:endParaRPr lang="en-IN"/>
          </a:p>
        </p:txBody>
      </p:sp>
      <p:sp>
        <p:nvSpPr>
          <p:cNvPr id="6" name="Footer Placeholder 5">
            <a:extLst>
              <a:ext uri="{FF2B5EF4-FFF2-40B4-BE49-F238E27FC236}">
                <a16:creationId xmlns:a16="http://schemas.microsoft.com/office/drawing/2014/main" id="{CEE1B067-8ABD-AD65-A11C-C571A9B4D9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F43603-AA52-5487-B39C-AC0A9D42826B}"/>
              </a:ext>
            </a:extLst>
          </p:cNvPr>
          <p:cNvSpPr>
            <a:spLocks noGrp="1"/>
          </p:cNvSpPr>
          <p:nvPr>
            <p:ph type="sldNum" sz="quarter" idx="12"/>
          </p:nvPr>
        </p:nvSpPr>
        <p:spPr/>
        <p:txBody>
          <a:bodyPr/>
          <a:lstStyle/>
          <a:p>
            <a:fld id="{E2DCE3DE-64F9-4412-A471-3FB14DCC3AE4}" type="slidenum">
              <a:rPr lang="en-IN" smtClean="0"/>
              <a:t>‹#›</a:t>
            </a:fld>
            <a:endParaRPr lang="en-IN"/>
          </a:p>
        </p:txBody>
      </p:sp>
    </p:spTree>
    <p:extLst>
      <p:ext uri="{BB962C8B-B14F-4D97-AF65-F5344CB8AC3E}">
        <p14:creationId xmlns:p14="http://schemas.microsoft.com/office/powerpoint/2010/main" val="3176425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F5D7D-E526-D3C5-D678-25986DBBF6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12F80E-9117-AE32-89A1-658C9C8C6D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8DC26-E5C7-B357-FA07-FC47DEE867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8E4DD-1752-4A99-BB22-B964B1FD8AB8}" type="datetimeFigureOut">
              <a:rPr lang="en-IN" smtClean="0"/>
              <a:t>15-05-2024</a:t>
            </a:fld>
            <a:endParaRPr lang="en-IN"/>
          </a:p>
        </p:txBody>
      </p:sp>
      <p:sp>
        <p:nvSpPr>
          <p:cNvPr id="5" name="Footer Placeholder 4">
            <a:extLst>
              <a:ext uri="{FF2B5EF4-FFF2-40B4-BE49-F238E27FC236}">
                <a16:creationId xmlns:a16="http://schemas.microsoft.com/office/drawing/2014/main" id="{252D9510-BF8A-815E-8178-3700E75D72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476C59-AD09-2160-5F92-5317EA20D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CE3DE-64F9-4412-A471-3FB14DCC3AE4}" type="slidenum">
              <a:rPr lang="en-IN" smtClean="0"/>
              <a:t>‹#›</a:t>
            </a:fld>
            <a:endParaRPr lang="en-IN"/>
          </a:p>
        </p:txBody>
      </p:sp>
    </p:spTree>
    <p:extLst>
      <p:ext uri="{BB962C8B-B14F-4D97-AF65-F5344CB8AC3E}">
        <p14:creationId xmlns:p14="http://schemas.microsoft.com/office/powerpoint/2010/main" val="1577972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6B271-6DE1-6F9D-2548-95A4FE98CF17}"/>
              </a:ext>
            </a:extLst>
          </p:cNvPr>
          <p:cNvSpPr>
            <a:spLocks noGrp="1"/>
          </p:cNvSpPr>
          <p:nvPr>
            <p:ph type="ctrTitle"/>
          </p:nvPr>
        </p:nvSpPr>
        <p:spPr>
          <a:xfrm>
            <a:off x="1524000" y="665163"/>
            <a:ext cx="9144000" cy="2387600"/>
          </a:xfrm>
        </p:spPr>
        <p:txBody>
          <a:bodyPr/>
          <a:lstStyle/>
          <a:p>
            <a:r>
              <a:rPr lang="en-IN" b="1" u="sng" dirty="0"/>
              <a:t>Lending Club Case Study</a:t>
            </a:r>
          </a:p>
        </p:txBody>
      </p:sp>
      <p:sp>
        <p:nvSpPr>
          <p:cNvPr id="4" name="Footer Placeholder 3">
            <a:extLst>
              <a:ext uri="{FF2B5EF4-FFF2-40B4-BE49-F238E27FC236}">
                <a16:creationId xmlns:a16="http://schemas.microsoft.com/office/drawing/2014/main" id="{C14C567C-082A-0D93-9134-FAC313C07B26}"/>
              </a:ext>
            </a:extLst>
          </p:cNvPr>
          <p:cNvSpPr>
            <a:spLocks noGrp="1"/>
          </p:cNvSpPr>
          <p:nvPr>
            <p:ph type="ftr" sz="quarter" idx="11"/>
          </p:nvPr>
        </p:nvSpPr>
        <p:spPr>
          <a:xfrm>
            <a:off x="5486400" y="5557838"/>
            <a:ext cx="6567488" cy="817561"/>
          </a:xfrm>
        </p:spPr>
        <p:txBody>
          <a:bodyPr/>
          <a:lstStyle/>
          <a:p>
            <a:pPr algn="l"/>
            <a:r>
              <a:rPr lang="en-IN" sz="1800" b="1" dirty="0"/>
              <a:t>By Malvika Singhal and Lakshya Sharma (AI ML Course Batch C62)</a:t>
            </a:r>
          </a:p>
        </p:txBody>
      </p:sp>
    </p:spTree>
    <p:extLst>
      <p:ext uri="{BB962C8B-B14F-4D97-AF65-F5344CB8AC3E}">
        <p14:creationId xmlns:p14="http://schemas.microsoft.com/office/powerpoint/2010/main" val="556601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F205-A446-4A7B-ED14-7E4146EEF40A}"/>
              </a:ext>
            </a:extLst>
          </p:cNvPr>
          <p:cNvSpPr>
            <a:spLocks noGrp="1"/>
          </p:cNvSpPr>
          <p:nvPr>
            <p:ph type="title"/>
          </p:nvPr>
        </p:nvSpPr>
        <p:spPr/>
        <p:txBody>
          <a:bodyPr>
            <a:normAutofit/>
          </a:bodyPr>
          <a:lstStyle/>
          <a:p>
            <a:r>
              <a:rPr lang="en-IN" sz="2800" b="1" i="1" u="sng" dirty="0"/>
              <a:t>Loan Status by Grades</a:t>
            </a:r>
          </a:p>
        </p:txBody>
      </p:sp>
      <p:pic>
        <p:nvPicPr>
          <p:cNvPr id="5" name="Content Placeholder 4">
            <a:extLst>
              <a:ext uri="{FF2B5EF4-FFF2-40B4-BE49-F238E27FC236}">
                <a16:creationId xmlns:a16="http://schemas.microsoft.com/office/drawing/2014/main" id="{2DBD0B5D-F99A-0578-B52D-EC9315DD1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43" y="1487261"/>
            <a:ext cx="11872913" cy="4142240"/>
          </a:xfrm>
        </p:spPr>
      </p:pic>
      <p:sp>
        <p:nvSpPr>
          <p:cNvPr id="6" name="TextBox 5">
            <a:extLst>
              <a:ext uri="{FF2B5EF4-FFF2-40B4-BE49-F238E27FC236}">
                <a16:creationId xmlns:a16="http://schemas.microsoft.com/office/drawing/2014/main" id="{219799D3-688D-9F8A-B042-63A7E0A8D666}"/>
              </a:ext>
            </a:extLst>
          </p:cNvPr>
          <p:cNvSpPr txBox="1"/>
          <p:nvPr/>
        </p:nvSpPr>
        <p:spPr>
          <a:xfrm>
            <a:off x="159543" y="5915025"/>
            <a:ext cx="11713370" cy="646331"/>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a:t>
            </a:r>
            <a:r>
              <a:rPr lang="en-US" b="0" i="0" dirty="0">
                <a:solidFill>
                  <a:srgbClr val="000000"/>
                </a:solidFill>
                <a:effectLst/>
                <a:highlight>
                  <a:srgbClr val="FFFFFF"/>
                </a:highlight>
                <a:latin typeface="Helvetica Neue"/>
              </a:rPr>
              <a:t> :-  </a:t>
            </a:r>
            <a:r>
              <a:rPr lang="en-US" dirty="0">
                <a:solidFill>
                  <a:srgbClr val="000000"/>
                </a:solidFill>
                <a:highlight>
                  <a:srgbClr val="FFFFFF"/>
                </a:highlight>
                <a:latin typeface="Helvetica Neue"/>
              </a:rPr>
              <a:t>Through the above plotting w</a:t>
            </a:r>
            <a:r>
              <a:rPr lang="en-US" b="0" i="0" dirty="0">
                <a:solidFill>
                  <a:srgbClr val="000000"/>
                </a:solidFill>
                <a:effectLst/>
                <a:highlight>
                  <a:srgbClr val="FFFFFF"/>
                </a:highlight>
                <a:latin typeface="Helvetica Neue"/>
              </a:rPr>
              <a:t>e clearly see that the higher the grade i.e. A is higher than B,C, D etc. lower the chances of defaulting and vice versa people with grade G are at the highest risk of defaulting.</a:t>
            </a:r>
            <a:endParaRPr lang="en-IN" dirty="0"/>
          </a:p>
        </p:txBody>
      </p:sp>
    </p:spTree>
    <p:extLst>
      <p:ext uri="{BB962C8B-B14F-4D97-AF65-F5344CB8AC3E}">
        <p14:creationId xmlns:p14="http://schemas.microsoft.com/office/powerpoint/2010/main" val="163045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F12F-F170-2A22-9BA2-0C3669B7B9FA}"/>
              </a:ext>
            </a:extLst>
          </p:cNvPr>
          <p:cNvSpPr>
            <a:spLocks noGrp="1"/>
          </p:cNvSpPr>
          <p:nvPr>
            <p:ph type="title"/>
          </p:nvPr>
        </p:nvSpPr>
        <p:spPr/>
        <p:txBody>
          <a:bodyPr/>
          <a:lstStyle/>
          <a:p>
            <a:r>
              <a:rPr lang="en-IN" sz="2800" b="1" i="1" u="sng" dirty="0"/>
              <a:t>Interest rate vs Loan status</a:t>
            </a:r>
            <a:r>
              <a:rPr lang="en-IN" dirty="0"/>
              <a:t> </a:t>
            </a:r>
          </a:p>
        </p:txBody>
      </p:sp>
      <p:pic>
        <p:nvPicPr>
          <p:cNvPr id="5" name="Content Placeholder 4">
            <a:extLst>
              <a:ext uri="{FF2B5EF4-FFF2-40B4-BE49-F238E27FC236}">
                <a16:creationId xmlns:a16="http://schemas.microsoft.com/office/drawing/2014/main" id="{4C47C186-E2A2-FEC2-5790-448F56D99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14797"/>
            <a:ext cx="12058650" cy="3544219"/>
          </a:xfrm>
        </p:spPr>
      </p:pic>
      <p:sp>
        <p:nvSpPr>
          <p:cNvPr id="6" name="TextBox 5">
            <a:extLst>
              <a:ext uri="{FF2B5EF4-FFF2-40B4-BE49-F238E27FC236}">
                <a16:creationId xmlns:a16="http://schemas.microsoft.com/office/drawing/2014/main" id="{4F0CE5C2-123F-6287-4173-4DCD09AC3304}"/>
              </a:ext>
            </a:extLst>
          </p:cNvPr>
          <p:cNvSpPr txBox="1"/>
          <p:nvPr/>
        </p:nvSpPr>
        <p:spPr>
          <a:xfrm>
            <a:off x="114300" y="5443203"/>
            <a:ext cx="11944350" cy="646331"/>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a:t>
            </a:r>
            <a:r>
              <a:rPr lang="en-US" b="1" dirty="0">
                <a:solidFill>
                  <a:srgbClr val="000000"/>
                </a:solidFill>
                <a:effectLst/>
                <a:highlight>
                  <a:srgbClr val="FFFFFF"/>
                </a:highlight>
                <a:latin typeface="Helvetica Neue"/>
              </a:rPr>
              <a:t> </a:t>
            </a:r>
            <a:r>
              <a:rPr lang="en-US" b="0" i="0" dirty="0">
                <a:solidFill>
                  <a:srgbClr val="000000"/>
                </a:solidFill>
                <a:effectLst/>
                <a:highlight>
                  <a:srgbClr val="FFFFFF"/>
                </a:highlight>
                <a:latin typeface="Helvetica Neue"/>
              </a:rPr>
              <a:t>:- It can be clearly seen that people borrowing at higher rate of interest have higher chances of defaulting as we can see the charged off ratio gradually increasing with the rate of interest.</a:t>
            </a:r>
            <a:endParaRPr lang="en-IN" dirty="0"/>
          </a:p>
        </p:txBody>
      </p:sp>
    </p:spTree>
    <p:extLst>
      <p:ext uri="{BB962C8B-B14F-4D97-AF65-F5344CB8AC3E}">
        <p14:creationId xmlns:p14="http://schemas.microsoft.com/office/powerpoint/2010/main" val="53876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A072-1F2A-30F9-FE2E-396B14F3E187}"/>
              </a:ext>
            </a:extLst>
          </p:cNvPr>
          <p:cNvSpPr>
            <a:spLocks noGrp="1"/>
          </p:cNvSpPr>
          <p:nvPr>
            <p:ph type="title"/>
          </p:nvPr>
        </p:nvSpPr>
        <p:spPr>
          <a:xfrm>
            <a:off x="500063" y="365126"/>
            <a:ext cx="10853737" cy="877888"/>
          </a:xfrm>
        </p:spPr>
        <p:txBody>
          <a:bodyPr>
            <a:normAutofit/>
          </a:bodyPr>
          <a:lstStyle/>
          <a:p>
            <a:r>
              <a:rPr lang="en-IN" sz="2800" b="1" i="1" u="sng" dirty="0"/>
              <a:t>Loan status vs Loan amount &amp; purpose</a:t>
            </a:r>
          </a:p>
        </p:txBody>
      </p:sp>
      <p:pic>
        <p:nvPicPr>
          <p:cNvPr id="5" name="Content Placeholder 4">
            <a:extLst>
              <a:ext uri="{FF2B5EF4-FFF2-40B4-BE49-F238E27FC236}">
                <a16:creationId xmlns:a16="http://schemas.microsoft.com/office/drawing/2014/main" id="{BB97028D-1A44-CB17-F77E-5B8BF687F6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3015"/>
            <a:ext cx="12192000" cy="4071936"/>
          </a:xfrm>
        </p:spPr>
      </p:pic>
      <p:sp>
        <p:nvSpPr>
          <p:cNvPr id="6" name="TextBox 5">
            <a:extLst>
              <a:ext uri="{FF2B5EF4-FFF2-40B4-BE49-F238E27FC236}">
                <a16:creationId xmlns:a16="http://schemas.microsoft.com/office/drawing/2014/main" id="{04CE4E2F-DEC2-A596-7A16-104D9F4E346C}"/>
              </a:ext>
            </a:extLst>
          </p:cNvPr>
          <p:cNvSpPr txBox="1"/>
          <p:nvPr/>
        </p:nvSpPr>
        <p:spPr>
          <a:xfrm>
            <a:off x="0" y="5314951"/>
            <a:ext cx="12192000" cy="1200329"/>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a:t>
            </a:r>
            <a:r>
              <a:rPr lang="en-US" b="0" i="0" dirty="0">
                <a:solidFill>
                  <a:srgbClr val="000000"/>
                </a:solidFill>
                <a:effectLst/>
                <a:highlight>
                  <a:srgbClr val="FFFFFF"/>
                </a:highlight>
                <a:latin typeface="Helvetica Neue"/>
              </a:rPr>
              <a:t> :- Customers are taking larger amount of loans for either small businesses, credit card or for debt consolidation. Also in terms of Loan status we can see that higher number of loans is being charged-off rather than being fully paid in </a:t>
            </a:r>
            <a:r>
              <a:rPr lang="en-US" b="0" i="0" dirty="0" err="1">
                <a:solidFill>
                  <a:srgbClr val="000000"/>
                </a:solidFill>
                <a:effectLst/>
                <a:highlight>
                  <a:srgbClr val="FFFFFF"/>
                </a:highlight>
                <a:latin typeface="Helvetica Neue"/>
              </a:rPr>
              <a:t>small_business</a:t>
            </a:r>
            <a:r>
              <a:rPr lang="en-US" b="0" i="0" dirty="0">
                <a:solidFill>
                  <a:srgbClr val="000000"/>
                </a:solidFill>
                <a:effectLst/>
                <a:highlight>
                  <a:srgbClr val="FFFFFF"/>
                </a:highlight>
                <a:latin typeface="Helvetica Neue"/>
              </a:rPr>
              <a:t> , credit cards and </a:t>
            </a:r>
            <a:r>
              <a:rPr lang="en-US" b="0" i="0" dirty="0" err="1">
                <a:solidFill>
                  <a:srgbClr val="000000"/>
                </a:solidFill>
                <a:effectLst/>
                <a:highlight>
                  <a:srgbClr val="FFFFFF"/>
                </a:highlight>
                <a:latin typeface="Helvetica Neue"/>
              </a:rPr>
              <a:t>debt_consolidation</a:t>
            </a:r>
            <a:r>
              <a:rPr lang="en-US" b="0" i="0" dirty="0">
                <a:solidFill>
                  <a:srgbClr val="000000"/>
                </a:solidFill>
                <a:effectLst/>
                <a:highlight>
                  <a:srgbClr val="FFFFFF"/>
                </a:highlight>
                <a:latin typeface="Helvetica Neue"/>
              </a:rPr>
              <a:t> </a:t>
            </a:r>
            <a:r>
              <a:rPr lang="en-US" b="0" i="0" dirty="0" err="1">
                <a:solidFill>
                  <a:srgbClr val="000000"/>
                </a:solidFill>
                <a:effectLst/>
                <a:highlight>
                  <a:srgbClr val="FFFFFF"/>
                </a:highlight>
                <a:latin typeface="Helvetica Neue"/>
              </a:rPr>
              <a:t>scenarios.This</a:t>
            </a:r>
            <a:r>
              <a:rPr lang="en-US" b="0" i="0" dirty="0">
                <a:solidFill>
                  <a:srgbClr val="000000"/>
                </a:solidFill>
                <a:effectLst/>
                <a:highlight>
                  <a:srgbClr val="FFFFFF"/>
                </a:highlight>
                <a:latin typeface="Helvetica Neue"/>
              </a:rPr>
              <a:t> shows higher risk for the bank to invest money in these 3 areas.</a:t>
            </a:r>
            <a:endParaRPr lang="en-IN" dirty="0"/>
          </a:p>
        </p:txBody>
      </p:sp>
    </p:spTree>
    <p:extLst>
      <p:ext uri="{BB962C8B-B14F-4D97-AF65-F5344CB8AC3E}">
        <p14:creationId xmlns:p14="http://schemas.microsoft.com/office/powerpoint/2010/main" val="164337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8FCF-BD1F-3EA3-B7BA-AF7D547D4139}"/>
              </a:ext>
            </a:extLst>
          </p:cNvPr>
          <p:cNvSpPr>
            <a:spLocks noGrp="1"/>
          </p:cNvSpPr>
          <p:nvPr>
            <p:ph type="title"/>
          </p:nvPr>
        </p:nvSpPr>
        <p:spPr/>
        <p:txBody>
          <a:bodyPr>
            <a:normAutofit/>
          </a:bodyPr>
          <a:lstStyle/>
          <a:p>
            <a:r>
              <a:rPr lang="en-IN" sz="2800" b="1" i="1" u="sng" dirty="0"/>
              <a:t>Loan status vs Loan amount &amp; Home ownership</a:t>
            </a:r>
          </a:p>
        </p:txBody>
      </p:sp>
      <p:pic>
        <p:nvPicPr>
          <p:cNvPr id="5" name="Content Placeholder 4">
            <a:extLst>
              <a:ext uri="{FF2B5EF4-FFF2-40B4-BE49-F238E27FC236}">
                <a16:creationId xmlns:a16="http://schemas.microsoft.com/office/drawing/2014/main" id="{19CEB7FF-B6AC-3FE6-911C-9BBCB272BD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7000"/>
            <a:ext cx="11987212" cy="4351338"/>
          </a:xfrm>
        </p:spPr>
      </p:pic>
      <p:sp>
        <p:nvSpPr>
          <p:cNvPr id="7" name="TextBox 6">
            <a:extLst>
              <a:ext uri="{FF2B5EF4-FFF2-40B4-BE49-F238E27FC236}">
                <a16:creationId xmlns:a16="http://schemas.microsoft.com/office/drawing/2014/main" id="{8CEA3F59-343F-A196-01D4-FC5FC4168714}"/>
              </a:ext>
            </a:extLst>
          </p:cNvPr>
          <p:cNvSpPr txBox="1"/>
          <p:nvPr/>
        </p:nvSpPr>
        <p:spPr>
          <a:xfrm>
            <a:off x="0" y="6115050"/>
            <a:ext cx="12192000" cy="646331"/>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 </a:t>
            </a:r>
            <a:r>
              <a:rPr lang="en-US" b="0" i="0" dirty="0">
                <a:solidFill>
                  <a:srgbClr val="000000"/>
                </a:solidFill>
                <a:effectLst/>
                <a:highlight>
                  <a:srgbClr val="FFFFFF"/>
                </a:highlight>
                <a:latin typeface="Helvetica Neue"/>
              </a:rPr>
              <a:t>:- It is seen that the customers having home ownership status as Mortgage or derived fro</a:t>
            </a:r>
            <a:r>
              <a:rPr lang="en-US" dirty="0">
                <a:solidFill>
                  <a:srgbClr val="000000"/>
                </a:solidFill>
                <a:highlight>
                  <a:srgbClr val="FFFFFF"/>
                </a:highlight>
                <a:latin typeface="Helvetica Neue"/>
              </a:rPr>
              <a:t>m other sources </a:t>
            </a:r>
          </a:p>
          <a:p>
            <a:r>
              <a:rPr lang="en-US" dirty="0">
                <a:solidFill>
                  <a:srgbClr val="000000"/>
                </a:solidFill>
                <a:highlight>
                  <a:srgbClr val="FFFFFF"/>
                </a:highlight>
                <a:latin typeface="Helvetica Neue"/>
              </a:rPr>
              <a:t>are more likely to default or get their loans charged off rather than people with owned </a:t>
            </a:r>
            <a:r>
              <a:rPr lang="en-US" dirty="0" err="1">
                <a:solidFill>
                  <a:srgbClr val="000000"/>
                </a:solidFill>
                <a:highlight>
                  <a:srgbClr val="FFFFFF"/>
                </a:highlight>
                <a:latin typeface="Helvetica Neue"/>
              </a:rPr>
              <a:t>accomodations</a:t>
            </a:r>
            <a:r>
              <a:rPr lang="en-US" dirty="0">
                <a:solidFill>
                  <a:srgbClr val="000000"/>
                </a:solidFill>
                <a:highlight>
                  <a:srgbClr val="FFFFFF"/>
                </a:highlight>
                <a:latin typeface="Helvetica Neue"/>
              </a:rPr>
              <a:t> or rented ones.</a:t>
            </a:r>
            <a:r>
              <a:rPr lang="en-US" b="0" i="0" dirty="0">
                <a:solidFill>
                  <a:srgbClr val="000000"/>
                </a:solidFill>
                <a:effectLst/>
                <a:highlight>
                  <a:srgbClr val="FFFFFF"/>
                </a:highlight>
                <a:latin typeface="Helvetica Neue"/>
              </a:rPr>
              <a:t> </a:t>
            </a:r>
            <a:endParaRPr lang="en-IN" dirty="0"/>
          </a:p>
        </p:txBody>
      </p:sp>
    </p:spTree>
    <p:extLst>
      <p:ext uri="{BB962C8B-B14F-4D97-AF65-F5344CB8AC3E}">
        <p14:creationId xmlns:p14="http://schemas.microsoft.com/office/powerpoint/2010/main" val="363634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87C3-EA8B-4389-E49C-650ADB0BCB8C}"/>
              </a:ext>
            </a:extLst>
          </p:cNvPr>
          <p:cNvSpPr>
            <a:spLocks noGrp="1"/>
          </p:cNvSpPr>
          <p:nvPr>
            <p:ph type="title"/>
          </p:nvPr>
        </p:nvSpPr>
        <p:spPr>
          <a:xfrm>
            <a:off x="542925" y="365125"/>
            <a:ext cx="11649075" cy="777875"/>
          </a:xfrm>
        </p:spPr>
        <p:txBody>
          <a:bodyPr>
            <a:normAutofit/>
          </a:bodyPr>
          <a:lstStyle/>
          <a:p>
            <a:r>
              <a:rPr lang="en-IN" sz="2800" b="1" i="1" u="sng" dirty="0"/>
              <a:t>Loan status vs Annual income</a:t>
            </a:r>
          </a:p>
        </p:txBody>
      </p:sp>
      <p:pic>
        <p:nvPicPr>
          <p:cNvPr id="5" name="Content Placeholder 4">
            <a:extLst>
              <a:ext uri="{FF2B5EF4-FFF2-40B4-BE49-F238E27FC236}">
                <a16:creationId xmlns:a16="http://schemas.microsoft.com/office/drawing/2014/main" id="{86C7D698-9A40-2597-C192-C0DA754AC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2663"/>
            <a:ext cx="12192000" cy="4351338"/>
          </a:xfrm>
        </p:spPr>
      </p:pic>
      <p:sp>
        <p:nvSpPr>
          <p:cNvPr id="7" name="TextBox 6">
            <a:extLst>
              <a:ext uri="{FF2B5EF4-FFF2-40B4-BE49-F238E27FC236}">
                <a16:creationId xmlns:a16="http://schemas.microsoft.com/office/drawing/2014/main" id="{91CA24DD-E6FE-EE81-D10C-6B4CDD46C188}"/>
              </a:ext>
            </a:extLst>
          </p:cNvPr>
          <p:cNvSpPr txBox="1"/>
          <p:nvPr/>
        </p:nvSpPr>
        <p:spPr>
          <a:xfrm>
            <a:off x="0" y="5986463"/>
            <a:ext cx="12192000" cy="646331"/>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a:t>
            </a:r>
            <a:r>
              <a:rPr lang="en-US" b="0" i="0" dirty="0">
                <a:solidFill>
                  <a:srgbClr val="000000"/>
                </a:solidFill>
                <a:effectLst/>
                <a:highlight>
                  <a:srgbClr val="FFFFFF"/>
                </a:highlight>
                <a:latin typeface="Helvetica Neue"/>
              </a:rPr>
              <a:t> :- It is seen through the above graph that with the increase in the annual income the chances of defaulting or the loan being charged off decreases considerably.</a:t>
            </a:r>
            <a:endParaRPr lang="en-IN" dirty="0"/>
          </a:p>
        </p:txBody>
      </p:sp>
    </p:spTree>
    <p:extLst>
      <p:ext uri="{BB962C8B-B14F-4D97-AF65-F5344CB8AC3E}">
        <p14:creationId xmlns:p14="http://schemas.microsoft.com/office/powerpoint/2010/main" val="128317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77288-51CF-4374-1607-08C02B9E243E}"/>
              </a:ext>
            </a:extLst>
          </p:cNvPr>
          <p:cNvSpPr>
            <a:spLocks noGrp="1"/>
          </p:cNvSpPr>
          <p:nvPr>
            <p:ph type="title"/>
          </p:nvPr>
        </p:nvSpPr>
        <p:spPr>
          <a:xfrm>
            <a:off x="0" y="114301"/>
            <a:ext cx="12192000" cy="971549"/>
          </a:xfrm>
        </p:spPr>
        <p:txBody>
          <a:bodyPr>
            <a:normAutofit/>
          </a:bodyPr>
          <a:lstStyle/>
          <a:p>
            <a:r>
              <a:rPr lang="en-IN" sz="2800" b="1" i="1" u="sng" dirty="0"/>
              <a:t>Loan status against Employed length and Term (duration of loan)</a:t>
            </a:r>
          </a:p>
        </p:txBody>
      </p:sp>
      <p:sp>
        <p:nvSpPr>
          <p:cNvPr id="3" name="Text Placeholder 2">
            <a:extLst>
              <a:ext uri="{FF2B5EF4-FFF2-40B4-BE49-F238E27FC236}">
                <a16:creationId xmlns:a16="http://schemas.microsoft.com/office/drawing/2014/main" id="{8413CB2E-618D-59A3-3556-0A7B6398AC7E}"/>
              </a:ext>
            </a:extLst>
          </p:cNvPr>
          <p:cNvSpPr>
            <a:spLocks noGrp="1"/>
          </p:cNvSpPr>
          <p:nvPr>
            <p:ph type="body" idx="1"/>
          </p:nvPr>
        </p:nvSpPr>
        <p:spPr>
          <a:xfrm>
            <a:off x="122240" y="1085850"/>
            <a:ext cx="5875335" cy="1419225"/>
          </a:xfrm>
        </p:spPr>
        <p:txBody>
          <a:bodyPr>
            <a:normAutofit fontScale="92500" lnSpcReduction="20000"/>
          </a:bodyPr>
          <a:lstStyle/>
          <a:p>
            <a:r>
              <a:rPr lang="en-IN" i="1" u="sng" dirty="0"/>
              <a:t>Loan status vs Employed length</a:t>
            </a:r>
          </a:p>
          <a:p>
            <a:r>
              <a:rPr lang="en-IN" b="0" dirty="0"/>
              <a:t>It is observed people with higher employed</a:t>
            </a:r>
          </a:p>
          <a:p>
            <a:r>
              <a:rPr lang="en-IN" b="0" dirty="0"/>
              <a:t>Lengths are at a lower risk of defaulting with lower charged-off ratios.</a:t>
            </a:r>
          </a:p>
        </p:txBody>
      </p:sp>
      <p:pic>
        <p:nvPicPr>
          <p:cNvPr id="14" name="Content Placeholder 13">
            <a:extLst>
              <a:ext uri="{FF2B5EF4-FFF2-40B4-BE49-F238E27FC236}">
                <a16:creationId xmlns:a16="http://schemas.microsoft.com/office/drawing/2014/main" id="{D7DA8C32-58A4-438E-A3AB-3D000F89D2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013" y="2715735"/>
            <a:ext cx="5897562" cy="4142265"/>
          </a:xfrm>
        </p:spPr>
      </p:pic>
      <p:sp>
        <p:nvSpPr>
          <p:cNvPr id="5" name="Text Placeholder 4">
            <a:extLst>
              <a:ext uri="{FF2B5EF4-FFF2-40B4-BE49-F238E27FC236}">
                <a16:creationId xmlns:a16="http://schemas.microsoft.com/office/drawing/2014/main" id="{44A1C09E-5EE2-0F99-D160-2C6F2A89145D}"/>
              </a:ext>
            </a:extLst>
          </p:cNvPr>
          <p:cNvSpPr>
            <a:spLocks noGrp="1"/>
          </p:cNvSpPr>
          <p:nvPr>
            <p:ph type="body" sz="quarter" idx="3"/>
          </p:nvPr>
        </p:nvSpPr>
        <p:spPr>
          <a:xfrm>
            <a:off x="6119815" y="1085850"/>
            <a:ext cx="5875335" cy="1191282"/>
          </a:xfrm>
        </p:spPr>
        <p:txBody>
          <a:bodyPr>
            <a:normAutofit fontScale="92500" lnSpcReduction="20000"/>
          </a:bodyPr>
          <a:lstStyle/>
          <a:p>
            <a:r>
              <a:rPr lang="en-IN" i="1" u="sng" dirty="0"/>
              <a:t>Loan status vs duration of loan</a:t>
            </a:r>
          </a:p>
          <a:p>
            <a:r>
              <a:rPr lang="en-IN" b="0" dirty="0"/>
              <a:t>It is observed below that the people with higher duration of loan are expected to default more than the smaller ones.</a:t>
            </a:r>
          </a:p>
        </p:txBody>
      </p:sp>
      <p:pic>
        <p:nvPicPr>
          <p:cNvPr id="12" name="Content Placeholder 11">
            <a:extLst>
              <a:ext uri="{FF2B5EF4-FFF2-40B4-BE49-F238E27FC236}">
                <a16:creationId xmlns:a16="http://schemas.microsoft.com/office/drawing/2014/main" id="{CD53D8E1-09B1-A4FF-B5FE-B8F5689BE51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49481" y="2505075"/>
            <a:ext cx="5343000" cy="4238625"/>
          </a:xfrm>
        </p:spPr>
      </p:pic>
    </p:spTree>
    <p:extLst>
      <p:ext uri="{BB962C8B-B14F-4D97-AF65-F5344CB8AC3E}">
        <p14:creationId xmlns:p14="http://schemas.microsoft.com/office/powerpoint/2010/main" val="7776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1E565-5F9D-8391-7551-7711622985D3}"/>
              </a:ext>
            </a:extLst>
          </p:cNvPr>
          <p:cNvSpPr>
            <a:spLocks noGrp="1"/>
          </p:cNvSpPr>
          <p:nvPr>
            <p:ph type="title"/>
          </p:nvPr>
        </p:nvSpPr>
        <p:spPr>
          <a:xfrm>
            <a:off x="114300" y="128588"/>
            <a:ext cx="11972924" cy="823912"/>
          </a:xfrm>
        </p:spPr>
        <p:txBody>
          <a:bodyPr>
            <a:normAutofit/>
          </a:bodyPr>
          <a:lstStyle/>
          <a:p>
            <a:r>
              <a:rPr lang="en-IN" sz="2800" b="1" i="1" u="sng" dirty="0"/>
              <a:t>Loan status vs DTI(Debt to income ratio) and Verification status</a:t>
            </a:r>
          </a:p>
        </p:txBody>
      </p:sp>
      <p:sp>
        <p:nvSpPr>
          <p:cNvPr id="3" name="Text Placeholder 2">
            <a:extLst>
              <a:ext uri="{FF2B5EF4-FFF2-40B4-BE49-F238E27FC236}">
                <a16:creationId xmlns:a16="http://schemas.microsoft.com/office/drawing/2014/main" id="{3C060A9D-0D11-6438-E06E-DE6F6C3B64C7}"/>
              </a:ext>
            </a:extLst>
          </p:cNvPr>
          <p:cNvSpPr>
            <a:spLocks noGrp="1"/>
          </p:cNvSpPr>
          <p:nvPr>
            <p:ph type="body" idx="1"/>
          </p:nvPr>
        </p:nvSpPr>
        <p:spPr>
          <a:xfrm>
            <a:off x="199124" y="1243013"/>
            <a:ext cx="5798451" cy="1262062"/>
          </a:xfrm>
        </p:spPr>
        <p:txBody>
          <a:bodyPr>
            <a:normAutofit fontScale="85000" lnSpcReduction="10000"/>
          </a:bodyPr>
          <a:lstStyle/>
          <a:p>
            <a:r>
              <a:rPr lang="en-IN" i="1" u="sng" dirty="0"/>
              <a:t>Loan status vs DTI</a:t>
            </a:r>
          </a:p>
          <a:p>
            <a:r>
              <a:rPr lang="en-IN" b="0" dirty="0"/>
              <a:t>It is observed that the people with “NOT verified” status are the ones with the most charged off loans and hence are at a higher risk of being defaulters.</a:t>
            </a:r>
            <a:r>
              <a:rPr lang="en-IN" dirty="0"/>
              <a:t>	</a:t>
            </a:r>
          </a:p>
        </p:txBody>
      </p:sp>
      <p:pic>
        <p:nvPicPr>
          <p:cNvPr id="8" name="Content Placeholder 7">
            <a:extLst>
              <a:ext uri="{FF2B5EF4-FFF2-40B4-BE49-F238E27FC236}">
                <a16:creationId xmlns:a16="http://schemas.microsoft.com/office/drawing/2014/main" id="{8A8F151A-1D05-0A14-007C-79A5944AAD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 y="2505075"/>
            <a:ext cx="5798452" cy="4224338"/>
          </a:xfrm>
        </p:spPr>
      </p:pic>
      <p:sp>
        <p:nvSpPr>
          <p:cNvPr id="5" name="Text Placeholder 4">
            <a:extLst>
              <a:ext uri="{FF2B5EF4-FFF2-40B4-BE49-F238E27FC236}">
                <a16:creationId xmlns:a16="http://schemas.microsoft.com/office/drawing/2014/main" id="{5D5B062B-2647-C70D-28E0-07445390D6D5}"/>
              </a:ext>
            </a:extLst>
          </p:cNvPr>
          <p:cNvSpPr>
            <a:spLocks noGrp="1"/>
          </p:cNvSpPr>
          <p:nvPr>
            <p:ph type="body" sz="quarter" idx="3"/>
          </p:nvPr>
        </p:nvSpPr>
        <p:spPr>
          <a:xfrm>
            <a:off x="6194427" y="1243013"/>
            <a:ext cx="5820676" cy="986330"/>
          </a:xfrm>
        </p:spPr>
        <p:txBody>
          <a:bodyPr>
            <a:normAutofit fontScale="85000" lnSpcReduction="10000"/>
          </a:bodyPr>
          <a:lstStyle/>
          <a:p>
            <a:r>
              <a:rPr lang="en-IN" i="1" u="sng" dirty="0"/>
              <a:t>Loan status vs Verification status</a:t>
            </a:r>
          </a:p>
          <a:p>
            <a:r>
              <a:rPr lang="en-IN" b="0" i="1" dirty="0"/>
              <a:t>It is observed that the people with a higher debt to income ratio are at a higher risk of defaulting. </a:t>
            </a:r>
          </a:p>
        </p:txBody>
      </p:sp>
      <p:pic>
        <p:nvPicPr>
          <p:cNvPr id="10" name="Content Placeholder 9">
            <a:extLst>
              <a:ext uri="{FF2B5EF4-FFF2-40B4-BE49-F238E27FC236}">
                <a16:creationId xmlns:a16="http://schemas.microsoft.com/office/drawing/2014/main" id="{EA5E4E2F-C2E2-2ACC-3869-171E1D84184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02909" y="2505075"/>
            <a:ext cx="6184315" cy="4224338"/>
          </a:xfrm>
        </p:spPr>
      </p:pic>
    </p:spTree>
    <p:extLst>
      <p:ext uri="{BB962C8B-B14F-4D97-AF65-F5344CB8AC3E}">
        <p14:creationId xmlns:p14="http://schemas.microsoft.com/office/powerpoint/2010/main" val="360738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1917-E34C-41F8-8872-C3EF43B7DAC9}"/>
              </a:ext>
            </a:extLst>
          </p:cNvPr>
          <p:cNvSpPr>
            <a:spLocks noGrp="1"/>
          </p:cNvSpPr>
          <p:nvPr>
            <p:ph type="title"/>
          </p:nvPr>
        </p:nvSpPr>
        <p:spPr>
          <a:xfrm>
            <a:off x="100013" y="365126"/>
            <a:ext cx="11958637" cy="706438"/>
          </a:xfrm>
        </p:spPr>
        <p:txBody>
          <a:bodyPr/>
          <a:lstStyle/>
          <a:p>
            <a:r>
              <a:rPr lang="en-IN" sz="2800" b="1" i="1" u="sng" dirty="0"/>
              <a:t>Final outcome</a:t>
            </a:r>
            <a:r>
              <a:rPr lang="en-IN" b="1" dirty="0"/>
              <a:t> </a:t>
            </a:r>
          </a:p>
        </p:txBody>
      </p:sp>
      <p:sp>
        <p:nvSpPr>
          <p:cNvPr id="3" name="Content Placeholder 2">
            <a:extLst>
              <a:ext uri="{FF2B5EF4-FFF2-40B4-BE49-F238E27FC236}">
                <a16:creationId xmlns:a16="http://schemas.microsoft.com/office/drawing/2014/main" id="{93378BF9-D492-139E-5BE2-A34FB09F9134}"/>
              </a:ext>
            </a:extLst>
          </p:cNvPr>
          <p:cNvSpPr>
            <a:spLocks noGrp="1"/>
          </p:cNvSpPr>
          <p:nvPr>
            <p:ph idx="1"/>
          </p:nvPr>
        </p:nvSpPr>
        <p:spPr>
          <a:xfrm>
            <a:off x="100013" y="1071564"/>
            <a:ext cx="11958637" cy="5786436"/>
          </a:xfrm>
        </p:spPr>
        <p:txBody>
          <a:bodyPr/>
          <a:lstStyle/>
          <a:p>
            <a:pPr marL="0" indent="0">
              <a:buNone/>
            </a:pPr>
            <a:endParaRPr lang="en-IN" sz="2400" dirty="0"/>
          </a:p>
          <a:p>
            <a:pPr marL="0" indent="0">
              <a:buNone/>
            </a:pPr>
            <a:r>
              <a:rPr lang="en-IN" sz="2400" dirty="0"/>
              <a:t>Critical factors that should affect the decision-making process of the bank :-</a:t>
            </a:r>
          </a:p>
          <a:p>
            <a:pPr marL="0" indent="0">
              <a:buNone/>
            </a:pPr>
            <a:endParaRPr lang="en-IN" sz="2400" dirty="0"/>
          </a:p>
          <a:p>
            <a:pPr algn="l">
              <a:buFont typeface="Wingdings" panose="05000000000000000000" pitchFamily="2" charset="2"/>
              <a:buChar char="Ø"/>
            </a:pPr>
            <a:r>
              <a:rPr lang="en-GB" sz="2000" dirty="0"/>
              <a:t>Grades &amp; Subgrade</a:t>
            </a:r>
          </a:p>
          <a:p>
            <a:pPr algn="l">
              <a:buFont typeface="Wingdings" panose="05000000000000000000" pitchFamily="2" charset="2"/>
              <a:buChar char="Ø"/>
            </a:pPr>
            <a:r>
              <a:rPr lang="en-GB" sz="2000" dirty="0"/>
              <a:t>Interest rates</a:t>
            </a:r>
          </a:p>
          <a:p>
            <a:pPr algn="l">
              <a:buFont typeface="Wingdings" panose="05000000000000000000" pitchFamily="2" charset="2"/>
              <a:buChar char="Ø"/>
            </a:pPr>
            <a:r>
              <a:rPr lang="en-GB" sz="2000" dirty="0"/>
              <a:t>Purpose</a:t>
            </a:r>
          </a:p>
          <a:p>
            <a:pPr algn="l">
              <a:buFont typeface="Wingdings" panose="05000000000000000000" pitchFamily="2" charset="2"/>
              <a:buChar char="Ø"/>
            </a:pPr>
            <a:r>
              <a:rPr lang="en-GB" sz="2000" dirty="0"/>
              <a:t>Home ownership</a:t>
            </a:r>
          </a:p>
          <a:p>
            <a:pPr algn="l">
              <a:buFont typeface="Wingdings" panose="05000000000000000000" pitchFamily="2" charset="2"/>
              <a:buChar char="Ø"/>
            </a:pPr>
            <a:r>
              <a:rPr lang="en-GB" sz="2000" dirty="0"/>
              <a:t>Annual income</a:t>
            </a:r>
          </a:p>
          <a:p>
            <a:pPr algn="l">
              <a:buFont typeface="Wingdings" panose="05000000000000000000" pitchFamily="2" charset="2"/>
              <a:buChar char="Ø"/>
            </a:pPr>
            <a:r>
              <a:rPr lang="en-GB" sz="2000" dirty="0"/>
              <a:t>Debt to Income ratio</a:t>
            </a:r>
          </a:p>
          <a:p>
            <a:pPr algn="l">
              <a:buFont typeface="Wingdings" panose="05000000000000000000" pitchFamily="2" charset="2"/>
              <a:buChar char="Ø"/>
            </a:pPr>
            <a:r>
              <a:rPr lang="en-GB" sz="2000" dirty="0"/>
              <a:t>Duration of loan</a:t>
            </a:r>
          </a:p>
          <a:p>
            <a:pPr algn="l">
              <a:buFont typeface="Wingdings" panose="05000000000000000000" pitchFamily="2" charset="2"/>
              <a:buChar char="Ø"/>
            </a:pPr>
            <a:r>
              <a:rPr lang="en-GB" sz="2000" dirty="0"/>
              <a:t>Verification status</a:t>
            </a:r>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p:txBody>
      </p:sp>
      <p:sp>
        <p:nvSpPr>
          <p:cNvPr id="4" name="Footer Placeholder 3">
            <a:extLst>
              <a:ext uri="{FF2B5EF4-FFF2-40B4-BE49-F238E27FC236}">
                <a16:creationId xmlns:a16="http://schemas.microsoft.com/office/drawing/2014/main" id="{DFB421FD-6FA5-10DB-17A5-23F97C8E4F1C}"/>
              </a:ext>
            </a:extLst>
          </p:cNvPr>
          <p:cNvSpPr>
            <a:spLocks noGrp="1"/>
          </p:cNvSpPr>
          <p:nvPr>
            <p:ph type="ftr" sz="quarter" idx="11"/>
          </p:nvPr>
        </p:nvSpPr>
        <p:spPr>
          <a:xfrm>
            <a:off x="7943850" y="6310311"/>
            <a:ext cx="4114800" cy="365125"/>
          </a:xfrm>
        </p:spPr>
        <p:txBody>
          <a:bodyPr/>
          <a:lstStyle/>
          <a:p>
            <a:r>
              <a:rPr lang="en-IN" sz="1500" b="1" dirty="0">
                <a:solidFill>
                  <a:schemeClr val="tx1"/>
                </a:solidFill>
              </a:rPr>
              <a:t>Recommendations to follow on next slide please turn over</a:t>
            </a:r>
          </a:p>
        </p:txBody>
      </p:sp>
      <p:sp>
        <p:nvSpPr>
          <p:cNvPr id="5" name="Arrow: Right 4">
            <a:extLst>
              <a:ext uri="{FF2B5EF4-FFF2-40B4-BE49-F238E27FC236}">
                <a16:creationId xmlns:a16="http://schemas.microsoft.com/office/drawing/2014/main" id="{5A190338-0A12-9AAD-7B09-A78F7E5E680D}"/>
              </a:ext>
            </a:extLst>
          </p:cNvPr>
          <p:cNvSpPr/>
          <p:nvPr/>
        </p:nvSpPr>
        <p:spPr>
          <a:xfrm>
            <a:off x="6243638" y="6310311"/>
            <a:ext cx="1700212"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7583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FA55-2927-1492-3BA4-D3DB1DA5D3B3}"/>
              </a:ext>
            </a:extLst>
          </p:cNvPr>
          <p:cNvSpPr>
            <a:spLocks noGrp="1"/>
          </p:cNvSpPr>
          <p:nvPr>
            <p:ph type="title"/>
          </p:nvPr>
        </p:nvSpPr>
        <p:spPr>
          <a:xfrm>
            <a:off x="0" y="365125"/>
            <a:ext cx="12192000" cy="720725"/>
          </a:xfrm>
        </p:spPr>
        <p:txBody>
          <a:bodyPr>
            <a:normAutofit/>
          </a:bodyPr>
          <a:lstStyle/>
          <a:p>
            <a:r>
              <a:rPr lang="en-IN" sz="2800" b="1" i="1" u="sng" dirty="0"/>
              <a:t>Recommendations to</a:t>
            </a:r>
            <a:r>
              <a:rPr lang="en-IN" sz="2800" dirty="0"/>
              <a:t> </a:t>
            </a:r>
            <a:r>
              <a:rPr lang="en-IN" sz="2800" b="1" i="1" u="sng" dirty="0"/>
              <a:t>the bank after analysis of the data</a:t>
            </a:r>
          </a:p>
        </p:txBody>
      </p:sp>
      <p:sp>
        <p:nvSpPr>
          <p:cNvPr id="3" name="Content Placeholder 2">
            <a:extLst>
              <a:ext uri="{FF2B5EF4-FFF2-40B4-BE49-F238E27FC236}">
                <a16:creationId xmlns:a16="http://schemas.microsoft.com/office/drawing/2014/main" id="{43B9AFA5-0D52-43E9-4C94-16A375DCC89C}"/>
              </a:ext>
            </a:extLst>
          </p:cNvPr>
          <p:cNvSpPr>
            <a:spLocks noGrp="1"/>
          </p:cNvSpPr>
          <p:nvPr>
            <p:ph idx="1"/>
          </p:nvPr>
        </p:nvSpPr>
        <p:spPr>
          <a:xfrm>
            <a:off x="0" y="1085850"/>
            <a:ext cx="12192000" cy="5091113"/>
          </a:xfrm>
        </p:spPr>
        <p:txBody>
          <a:bodyPr>
            <a:normAutofit fontScale="92500" lnSpcReduction="10000"/>
          </a:bodyPr>
          <a:lstStyle/>
          <a:p>
            <a:pPr>
              <a:buFont typeface="Wingdings" panose="05000000000000000000" pitchFamily="2" charset="2"/>
              <a:buChar char="Ø"/>
            </a:pPr>
            <a:r>
              <a:rPr lang="en-GB" sz="2200" dirty="0"/>
              <a:t>1: People having </a:t>
            </a:r>
            <a:r>
              <a:rPr lang="en-GB" sz="2200" b="1" dirty="0"/>
              <a:t>higher grades e.g. A being higher than B,C,D have lesser chances of defaulting </a:t>
            </a:r>
            <a:r>
              <a:rPr lang="en-GB" sz="2200" dirty="0"/>
              <a:t>and can be seen as a profitable strata of loan takers.</a:t>
            </a:r>
          </a:p>
          <a:p>
            <a:pPr>
              <a:buFont typeface="Wingdings" panose="05000000000000000000" pitchFamily="2" charset="2"/>
              <a:buChar char="Ø"/>
            </a:pPr>
            <a:r>
              <a:rPr lang="en-GB" sz="2200" dirty="0"/>
              <a:t>2: People getting loans at </a:t>
            </a:r>
            <a:r>
              <a:rPr lang="en-GB" sz="2200" b="1" dirty="0"/>
              <a:t>higher rates of interest (more 10%)</a:t>
            </a:r>
            <a:r>
              <a:rPr lang="en-GB" sz="2200" dirty="0"/>
              <a:t> are at a </a:t>
            </a:r>
            <a:r>
              <a:rPr lang="en-GB" sz="2200" b="1" dirty="0"/>
              <a:t>greater chance of defaulting</a:t>
            </a:r>
            <a:r>
              <a:rPr lang="en-GB" sz="2200" dirty="0"/>
              <a:t>. Hence can be identified as a potential risk for the banks. </a:t>
            </a:r>
          </a:p>
          <a:p>
            <a:pPr>
              <a:buFont typeface="Wingdings" panose="05000000000000000000" pitchFamily="2" charset="2"/>
              <a:buChar char="Ø"/>
            </a:pPr>
            <a:r>
              <a:rPr lang="en-GB" sz="2200" dirty="0"/>
              <a:t>3: People </a:t>
            </a:r>
            <a:r>
              <a:rPr lang="en-GB" sz="2200" b="1" dirty="0"/>
              <a:t>living in Mortgaged and other sources</a:t>
            </a:r>
            <a:r>
              <a:rPr lang="en-GB" sz="2200" dirty="0"/>
              <a:t> are </a:t>
            </a:r>
            <a:r>
              <a:rPr lang="en-GB" sz="2200" b="1" dirty="0"/>
              <a:t>more likely to default</a:t>
            </a:r>
            <a:r>
              <a:rPr lang="en-GB" sz="2200" dirty="0"/>
              <a:t> rather than those having their own accommodations or rented ones. </a:t>
            </a:r>
          </a:p>
          <a:p>
            <a:pPr>
              <a:buFont typeface="Wingdings" panose="05000000000000000000" pitchFamily="2" charset="2"/>
              <a:buChar char="Ø"/>
            </a:pPr>
            <a:r>
              <a:rPr lang="en-GB" sz="2200" dirty="0"/>
              <a:t>4: People having a </a:t>
            </a:r>
            <a:r>
              <a:rPr lang="en-GB" sz="2200" b="1" dirty="0"/>
              <a:t>higher annual income (mostly 40K+) are less likely to default </a:t>
            </a:r>
            <a:r>
              <a:rPr lang="en-GB" sz="2200" dirty="0"/>
              <a:t>and hence can be put in the green zone for the bank while allocating loans. </a:t>
            </a:r>
          </a:p>
          <a:p>
            <a:pPr>
              <a:buFont typeface="Wingdings" panose="05000000000000000000" pitchFamily="2" charset="2"/>
              <a:buChar char="Ø"/>
            </a:pPr>
            <a:r>
              <a:rPr lang="en-GB" sz="2200" dirty="0"/>
              <a:t>5: People that are </a:t>
            </a:r>
            <a:r>
              <a:rPr lang="en-GB" sz="2200" b="1" dirty="0"/>
              <a:t>employed are less likely to default</a:t>
            </a:r>
            <a:r>
              <a:rPr lang="en-GB" sz="2200" dirty="0"/>
              <a:t>. </a:t>
            </a:r>
          </a:p>
          <a:p>
            <a:pPr>
              <a:buFont typeface="Wingdings" panose="05000000000000000000" pitchFamily="2" charset="2"/>
              <a:buChar char="Ø"/>
            </a:pPr>
            <a:r>
              <a:rPr lang="en-GB" sz="2200" dirty="0"/>
              <a:t>6: As the </a:t>
            </a:r>
            <a:r>
              <a:rPr lang="en-GB" sz="2200" b="1" dirty="0"/>
              <a:t>duration (term) of the loan increases the risk of loan defaulting</a:t>
            </a:r>
            <a:r>
              <a:rPr lang="en-GB" sz="2200" dirty="0"/>
              <a:t> also increases hence the bank can take a note of this.</a:t>
            </a:r>
          </a:p>
          <a:p>
            <a:pPr>
              <a:buFont typeface="Wingdings" panose="05000000000000000000" pitchFamily="2" charset="2"/>
              <a:buChar char="Ø"/>
            </a:pPr>
            <a:r>
              <a:rPr lang="en-GB" sz="2200" dirty="0"/>
              <a:t>7: The bank should always </a:t>
            </a:r>
            <a:r>
              <a:rPr lang="en-GB" sz="2200" b="1" dirty="0"/>
              <a:t>grant loans to properly verified Income people</a:t>
            </a:r>
            <a:r>
              <a:rPr lang="en-GB" sz="2200" dirty="0"/>
              <a:t> as it was seen during this exercise that the people with </a:t>
            </a:r>
            <a:r>
              <a:rPr lang="en-GB" sz="2200" b="1" dirty="0"/>
              <a:t>NOT Verified status were the most risky ones</a:t>
            </a:r>
            <a:r>
              <a:rPr lang="en-GB" sz="2200" dirty="0"/>
              <a:t> as they had the highest charged-off ratios.</a:t>
            </a:r>
          </a:p>
          <a:p>
            <a:pPr>
              <a:buFont typeface="Wingdings" panose="05000000000000000000" pitchFamily="2" charset="2"/>
              <a:buChar char="Ø"/>
            </a:pPr>
            <a:r>
              <a:rPr lang="en-GB" sz="2200" dirty="0"/>
              <a:t>8: The bank should be cautious of people </a:t>
            </a:r>
            <a:r>
              <a:rPr lang="en-GB" sz="2200" b="1" dirty="0"/>
              <a:t>purpose for debt consolidation, small </a:t>
            </a:r>
            <a:r>
              <a:rPr lang="en-GB" sz="2200" b="1" dirty="0" err="1"/>
              <a:t>buisnesses</a:t>
            </a:r>
            <a:r>
              <a:rPr lang="en-GB" sz="2200" b="1" dirty="0"/>
              <a:t> or credit card payments as risky &amp; more prone to defaulting</a:t>
            </a:r>
            <a:endParaRPr lang="en-IN" sz="2200" dirty="0"/>
          </a:p>
        </p:txBody>
      </p:sp>
    </p:spTree>
    <p:extLst>
      <p:ext uri="{BB962C8B-B14F-4D97-AF65-F5344CB8AC3E}">
        <p14:creationId xmlns:p14="http://schemas.microsoft.com/office/powerpoint/2010/main" val="21815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215A-CE20-B2A9-1C31-CA3D785F4436}"/>
              </a:ext>
            </a:extLst>
          </p:cNvPr>
          <p:cNvSpPr>
            <a:spLocks noGrp="1"/>
          </p:cNvSpPr>
          <p:nvPr>
            <p:ph type="title"/>
          </p:nvPr>
        </p:nvSpPr>
        <p:spPr>
          <a:xfrm>
            <a:off x="838200" y="365125"/>
            <a:ext cx="10515600" cy="949325"/>
          </a:xfrm>
        </p:spPr>
        <p:txBody>
          <a:bodyPr/>
          <a:lstStyle/>
          <a:p>
            <a:pPr algn="just"/>
            <a:r>
              <a:rPr lang="en-IN" b="1" u="sng" dirty="0"/>
              <a:t>Objective of the exercise</a:t>
            </a:r>
          </a:p>
        </p:txBody>
      </p:sp>
      <p:sp>
        <p:nvSpPr>
          <p:cNvPr id="3" name="Content Placeholder 2">
            <a:extLst>
              <a:ext uri="{FF2B5EF4-FFF2-40B4-BE49-F238E27FC236}">
                <a16:creationId xmlns:a16="http://schemas.microsoft.com/office/drawing/2014/main" id="{E9BE466B-0630-1247-1B2F-7F8DDEBB9720}"/>
              </a:ext>
            </a:extLst>
          </p:cNvPr>
          <p:cNvSpPr>
            <a:spLocks noGrp="1"/>
          </p:cNvSpPr>
          <p:nvPr>
            <p:ph idx="1"/>
          </p:nvPr>
        </p:nvSpPr>
        <p:spPr>
          <a:xfrm>
            <a:off x="838200" y="1314450"/>
            <a:ext cx="10515600" cy="5178425"/>
          </a:xfrm>
        </p:spPr>
        <p:txBody>
          <a:bodyPr>
            <a:normAutofit lnSpcReduction="10000"/>
          </a:bodyPr>
          <a:lstStyle/>
          <a:p>
            <a:r>
              <a:rPr lang="en-IN" dirty="0"/>
              <a:t>The basic objective of this case study is to implement exploratory data analysis techniques on a real world scenario and understand how banks use these techniques to minimize their risk of lending money and optimize recoveries. This example utilizes data rendered in a csv file and how to consume that via various python libraries.</a:t>
            </a:r>
          </a:p>
          <a:p>
            <a:endParaRPr lang="en-IN" dirty="0"/>
          </a:p>
          <a:p>
            <a:pPr marL="457200" lvl="1" indent="0">
              <a:buNone/>
            </a:pPr>
            <a:r>
              <a:rPr lang="en-IN" dirty="0"/>
              <a:t>Benefits derived from the case study:- </a:t>
            </a:r>
          </a:p>
          <a:p>
            <a:pPr lvl="1">
              <a:buFont typeface="Wingdings" panose="05000000000000000000" pitchFamily="2" charset="2"/>
              <a:buChar char="Ø"/>
            </a:pPr>
            <a:r>
              <a:rPr lang="en-IN" dirty="0"/>
              <a:t> </a:t>
            </a:r>
            <a:r>
              <a:rPr lang="en-IN" sz="2000" dirty="0"/>
              <a:t>Basic understanding how the banking and financial services work and minimize the loss of money while lending it to the clients.</a:t>
            </a:r>
          </a:p>
          <a:p>
            <a:pPr lvl="1">
              <a:buFont typeface="Wingdings" panose="05000000000000000000" pitchFamily="2" charset="2"/>
              <a:buChar char="Ø"/>
            </a:pPr>
            <a:r>
              <a:rPr lang="en-IN" sz="2000" dirty="0"/>
              <a:t>Gives a basic idea about how the EDA is implemented in real – life problems.</a:t>
            </a:r>
          </a:p>
          <a:p>
            <a:pPr lvl="1">
              <a:buFont typeface="Wingdings" panose="05000000000000000000" pitchFamily="2" charset="2"/>
              <a:buChar char="Ø"/>
            </a:pPr>
            <a:r>
              <a:rPr lang="en-IN" sz="2000" dirty="0"/>
              <a:t>Gives a very critical insight into how visualization part through different types of graphs and charts give an essential role in analysing real – life data. </a:t>
            </a:r>
          </a:p>
          <a:p>
            <a:pPr lvl="1">
              <a:buFont typeface="Wingdings" panose="05000000000000000000" pitchFamily="2" charset="2"/>
              <a:buChar char="Ø"/>
            </a:pPr>
            <a:r>
              <a:rPr lang="en-IN" sz="2000" dirty="0"/>
              <a:t>Gives a chance to understand how large amount of data is handled in real-life and how analytics play an important role in identifying the critical benefactors for achieving a said goal. </a:t>
            </a:r>
          </a:p>
          <a:p>
            <a:pPr lvl="1">
              <a:buFont typeface="Wingdings" panose="05000000000000000000" pitchFamily="2" charset="2"/>
              <a:buChar char="q"/>
            </a:pPr>
            <a:endParaRPr lang="en-IN" dirty="0"/>
          </a:p>
          <a:p>
            <a:pPr lvl="1">
              <a:buFont typeface="Wingdings" panose="05000000000000000000" pitchFamily="2" charset="2"/>
              <a:buChar char="q"/>
            </a:pPr>
            <a:endParaRPr lang="en-IN" dirty="0"/>
          </a:p>
          <a:p>
            <a:pPr marL="0" indent="0">
              <a:buNone/>
            </a:pPr>
            <a:endParaRPr lang="en-IN" dirty="0"/>
          </a:p>
          <a:p>
            <a:pPr marL="0" indent="0">
              <a:buNone/>
            </a:pPr>
            <a:endParaRPr lang="en-IN" dirty="0"/>
          </a:p>
          <a:p>
            <a:pPr lvl="1">
              <a:buFont typeface="Courier New" panose="02070309020205020404" pitchFamily="49" charset="0"/>
              <a:buChar char="o"/>
            </a:pPr>
            <a:endParaRPr lang="en-IN" dirty="0"/>
          </a:p>
        </p:txBody>
      </p:sp>
    </p:spTree>
    <p:extLst>
      <p:ext uri="{BB962C8B-B14F-4D97-AF65-F5344CB8AC3E}">
        <p14:creationId xmlns:p14="http://schemas.microsoft.com/office/powerpoint/2010/main" val="77399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3896-3110-B22B-131B-15DC557CF187}"/>
              </a:ext>
            </a:extLst>
          </p:cNvPr>
          <p:cNvSpPr>
            <a:spLocks noGrp="1"/>
          </p:cNvSpPr>
          <p:nvPr>
            <p:ph type="title"/>
          </p:nvPr>
        </p:nvSpPr>
        <p:spPr>
          <a:xfrm>
            <a:off x="471488" y="165096"/>
            <a:ext cx="10882312" cy="1325563"/>
          </a:xfrm>
        </p:spPr>
        <p:txBody>
          <a:bodyPr>
            <a:normAutofit fontScale="90000"/>
          </a:bodyPr>
          <a:lstStyle/>
          <a:p>
            <a:r>
              <a:rPr lang="en-IN" sz="3100" b="1" u="sng" dirty="0"/>
              <a:t>Step 1 – Data cleansing &amp; standardization</a:t>
            </a:r>
            <a:br>
              <a:rPr lang="en-IN" b="1" u="sng" dirty="0"/>
            </a:br>
            <a:br>
              <a:rPr lang="en-IN" b="1" u="sng" dirty="0"/>
            </a:br>
            <a:endParaRPr lang="en-IN" b="1" u="sng" dirty="0"/>
          </a:p>
        </p:txBody>
      </p:sp>
      <p:sp>
        <p:nvSpPr>
          <p:cNvPr id="3" name="Content Placeholder 2">
            <a:extLst>
              <a:ext uri="{FF2B5EF4-FFF2-40B4-BE49-F238E27FC236}">
                <a16:creationId xmlns:a16="http://schemas.microsoft.com/office/drawing/2014/main" id="{E7EFF32E-D08F-1FD4-CE90-C4F0957C0AE6}"/>
              </a:ext>
            </a:extLst>
          </p:cNvPr>
          <p:cNvSpPr>
            <a:spLocks noGrp="1"/>
          </p:cNvSpPr>
          <p:nvPr>
            <p:ph idx="1"/>
          </p:nvPr>
        </p:nvSpPr>
        <p:spPr>
          <a:xfrm>
            <a:off x="471488" y="2000250"/>
            <a:ext cx="11530012" cy="4829187"/>
          </a:xfrm>
        </p:spPr>
        <p:txBody>
          <a:bodyPr>
            <a:normAutofit/>
          </a:bodyPr>
          <a:lstStyle/>
          <a:p>
            <a:pPr>
              <a:buFont typeface="Wingdings" panose="05000000000000000000" pitchFamily="2" charset="2"/>
              <a:buChar char="Ø"/>
            </a:pPr>
            <a:r>
              <a:rPr lang="en-IN" sz="2000" b="1" dirty="0"/>
              <a:t>Data cleansing &amp; standardization:-</a:t>
            </a:r>
            <a:endParaRPr lang="en-IN" sz="2000" dirty="0"/>
          </a:p>
          <a:p>
            <a:pPr lvl="1"/>
            <a:r>
              <a:rPr lang="en-IN" sz="1600" u="sng" dirty="0"/>
              <a:t>Understanding Data </a:t>
            </a:r>
            <a:r>
              <a:rPr lang="en-IN" sz="1600" dirty="0"/>
              <a:t>– The data is analysed by using human intelligence and analytical skills. </a:t>
            </a:r>
          </a:p>
          <a:p>
            <a:pPr marL="457200" lvl="1" indent="0">
              <a:buNone/>
            </a:pPr>
            <a:endParaRPr lang="en-IN" sz="1600" dirty="0"/>
          </a:p>
          <a:p>
            <a:pPr lvl="1"/>
            <a:r>
              <a:rPr lang="en-IN" sz="1600" u="sng" dirty="0"/>
              <a:t>Data Consumption</a:t>
            </a:r>
            <a:r>
              <a:rPr lang="en-IN" sz="1600" dirty="0"/>
              <a:t> – Data is then consumed via python libraries such as </a:t>
            </a:r>
            <a:r>
              <a:rPr lang="en-IN" sz="1600" dirty="0" err="1"/>
              <a:t>Numpy</a:t>
            </a:r>
            <a:r>
              <a:rPr lang="en-IN" sz="1600" dirty="0"/>
              <a:t> and Pandas so as to prepare data to be analysed through code. Typically, the excel/csv data is consumed in a </a:t>
            </a:r>
            <a:r>
              <a:rPr lang="en-IN" sz="1600" dirty="0" err="1"/>
              <a:t>dataframe</a:t>
            </a:r>
            <a:r>
              <a:rPr lang="en-IN" sz="1600" dirty="0"/>
              <a:t> which is then utilised for the entire length of the code cycle. </a:t>
            </a:r>
          </a:p>
          <a:p>
            <a:pPr lvl="1"/>
            <a:endParaRPr lang="en-IN" sz="1600" dirty="0"/>
          </a:p>
          <a:p>
            <a:pPr lvl="1"/>
            <a:r>
              <a:rPr lang="en-IN" sz="1600" u="sng" dirty="0"/>
              <a:t>Missing Values</a:t>
            </a:r>
            <a:r>
              <a:rPr lang="en-IN" sz="1600" dirty="0"/>
              <a:t>– The  data is then cleansed after identifying the columns and rows with 100% null values which are useless for any analysis. Furthermore the data is then trimmed down where in columns containing more than 50% null or 0 values are removed. </a:t>
            </a:r>
          </a:p>
          <a:p>
            <a:pPr lvl="1"/>
            <a:endParaRPr lang="en-IN" sz="1600" dirty="0"/>
          </a:p>
          <a:p>
            <a:pPr lvl="1"/>
            <a:r>
              <a:rPr lang="en-IN" sz="1600" u="sng" dirty="0"/>
              <a:t>Standardization</a:t>
            </a:r>
            <a:r>
              <a:rPr lang="en-IN" sz="1600" dirty="0"/>
              <a:t> –</a:t>
            </a:r>
            <a:r>
              <a:rPr lang="en-GB" sz="1600" dirty="0"/>
              <a:t>Data is </a:t>
            </a:r>
            <a:r>
              <a:rPr lang="en-GB" sz="1600" dirty="0" err="1"/>
              <a:t>throughly</a:t>
            </a:r>
            <a:r>
              <a:rPr lang="en-GB" sz="1600" dirty="0"/>
              <a:t>, standardized using various techniques available in the libraries offered by Python. E.g. columns and rows with lot of missing values or only 1 values, </a:t>
            </a:r>
            <a:r>
              <a:rPr lang="en-GB" sz="1600" dirty="0" err="1"/>
              <a:t>irrelavent</a:t>
            </a:r>
            <a:r>
              <a:rPr lang="en-GB" sz="1600" dirty="0"/>
              <a:t> data are deleted &amp; values are standardised in format</a:t>
            </a:r>
            <a:r>
              <a:rPr lang="en-IN" sz="1600" dirty="0"/>
              <a:t>.</a:t>
            </a:r>
          </a:p>
          <a:p>
            <a:pPr marL="457200" lvl="1" indent="0">
              <a:buNone/>
            </a:pPr>
            <a:endParaRPr lang="en-IN" sz="1600" dirty="0"/>
          </a:p>
          <a:p>
            <a:pPr lvl="1"/>
            <a:r>
              <a:rPr lang="en-IN" sz="1600" u="sng" dirty="0"/>
              <a:t>Outliers treatment</a:t>
            </a:r>
            <a:r>
              <a:rPr lang="en-IN" sz="1600" dirty="0"/>
              <a:t> – Finally the values that are out of range e.g. too high or too low and can mess up the data are cleansed.  </a:t>
            </a:r>
          </a:p>
          <a:p>
            <a:pPr lvl="1"/>
            <a:endParaRPr lang="en-IN" sz="1600" dirty="0"/>
          </a:p>
          <a:p>
            <a:pPr lvl="1"/>
            <a:endParaRPr lang="en-IN" sz="1600" dirty="0"/>
          </a:p>
        </p:txBody>
      </p:sp>
      <p:graphicFrame>
        <p:nvGraphicFramePr>
          <p:cNvPr id="4" name="Diagram 3">
            <a:extLst>
              <a:ext uri="{FF2B5EF4-FFF2-40B4-BE49-F238E27FC236}">
                <a16:creationId xmlns:a16="http://schemas.microsoft.com/office/drawing/2014/main" id="{F200E9A2-53E3-351C-9206-6033A95A3992}"/>
              </a:ext>
            </a:extLst>
          </p:cNvPr>
          <p:cNvGraphicFramePr/>
          <p:nvPr>
            <p:extLst>
              <p:ext uri="{D42A27DB-BD31-4B8C-83A1-F6EECF244321}">
                <p14:modId xmlns:p14="http://schemas.microsoft.com/office/powerpoint/2010/main" val="1331734967"/>
              </p:ext>
            </p:extLst>
          </p:nvPr>
        </p:nvGraphicFramePr>
        <p:xfrm>
          <a:off x="488948" y="371474"/>
          <a:ext cx="11231563" cy="1843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76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4B58-07C9-6EC5-8B91-424DA3EB545B}"/>
              </a:ext>
            </a:extLst>
          </p:cNvPr>
          <p:cNvSpPr>
            <a:spLocks noGrp="1"/>
          </p:cNvSpPr>
          <p:nvPr>
            <p:ph type="title"/>
          </p:nvPr>
        </p:nvSpPr>
        <p:spPr>
          <a:xfrm>
            <a:off x="838200" y="104776"/>
            <a:ext cx="10515600" cy="563562"/>
          </a:xfrm>
        </p:spPr>
        <p:txBody>
          <a:bodyPr>
            <a:normAutofit/>
          </a:bodyPr>
          <a:lstStyle/>
          <a:p>
            <a:r>
              <a:rPr lang="en-IN" sz="2800" b="1" u="sng" dirty="0"/>
              <a:t>Step 2 – Univariate analysis </a:t>
            </a:r>
          </a:p>
        </p:txBody>
      </p:sp>
      <p:sp>
        <p:nvSpPr>
          <p:cNvPr id="3" name="Text Placeholder 2">
            <a:extLst>
              <a:ext uri="{FF2B5EF4-FFF2-40B4-BE49-F238E27FC236}">
                <a16:creationId xmlns:a16="http://schemas.microsoft.com/office/drawing/2014/main" id="{13EA8D26-4640-DD9B-39CA-59CDA56FE48C}"/>
              </a:ext>
            </a:extLst>
          </p:cNvPr>
          <p:cNvSpPr>
            <a:spLocks noGrp="1"/>
          </p:cNvSpPr>
          <p:nvPr>
            <p:ph type="body" idx="1"/>
          </p:nvPr>
        </p:nvSpPr>
        <p:spPr>
          <a:xfrm>
            <a:off x="226852" y="928689"/>
            <a:ext cx="5767547" cy="1371600"/>
          </a:xfrm>
        </p:spPr>
        <p:txBody>
          <a:bodyPr>
            <a:normAutofit fontScale="92500" lnSpcReduction="20000"/>
          </a:bodyPr>
          <a:lstStyle/>
          <a:p>
            <a:r>
              <a:rPr lang="en-IN" i="1" u="sng" dirty="0"/>
              <a:t>Loan Status</a:t>
            </a:r>
          </a:p>
          <a:p>
            <a:pPr marL="342900" indent="-342900">
              <a:buFont typeface="Arial" panose="020B0604020202020204" pitchFamily="34" charset="0"/>
              <a:buChar char="•"/>
            </a:pPr>
            <a:r>
              <a:rPr lang="en-IN" b="0" dirty="0"/>
              <a:t>Charged off people are less than fully paid</a:t>
            </a:r>
          </a:p>
          <a:p>
            <a:r>
              <a:rPr lang="en-IN" dirty="0"/>
              <a:t>	 </a:t>
            </a:r>
          </a:p>
        </p:txBody>
      </p:sp>
      <p:pic>
        <p:nvPicPr>
          <p:cNvPr id="8" name="Content Placeholder 7">
            <a:extLst>
              <a:ext uri="{FF2B5EF4-FFF2-40B4-BE49-F238E27FC236}">
                <a16:creationId xmlns:a16="http://schemas.microsoft.com/office/drawing/2014/main" id="{3CD62C99-A470-D6E6-CFCB-6017041780B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7163" y="2505074"/>
            <a:ext cx="5767548" cy="4248149"/>
          </a:xfrm>
        </p:spPr>
      </p:pic>
      <p:sp>
        <p:nvSpPr>
          <p:cNvPr id="5" name="Text Placeholder 4">
            <a:extLst>
              <a:ext uri="{FF2B5EF4-FFF2-40B4-BE49-F238E27FC236}">
                <a16:creationId xmlns:a16="http://schemas.microsoft.com/office/drawing/2014/main" id="{2E05D56A-3467-728B-7446-A75DE141B32A}"/>
              </a:ext>
            </a:extLst>
          </p:cNvPr>
          <p:cNvSpPr>
            <a:spLocks noGrp="1"/>
          </p:cNvSpPr>
          <p:nvPr>
            <p:ph type="body" sz="quarter" idx="3"/>
          </p:nvPr>
        </p:nvSpPr>
        <p:spPr>
          <a:xfrm>
            <a:off x="6082504" y="1071562"/>
            <a:ext cx="5882643" cy="1228727"/>
          </a:xfrm>
        </p:spPr>
        <p:txBody>
          <a:bodyPr>
            <a:normAutofit fontScale="92500" lnSpcReduction="20000"/>
          </a:bodyPr>
          <a:lstStyle/>
          <a:p>
            <a:r>
              <a:rPr lang="en-IN" i="1" u="sng" dirty="0"/>
              <a:t>Grades</a:t>
            </a:r>
          </a:p>
          <a:p>
            <a:pPr marL="342900" indent="-342900">
              <a:buFont typeface="Arial" panose="020B0604020202020204" pitchFamily="34" charset="0"/>
              <a:buChar char="•"/>
            </a:pPr>
            <a:r>
              <a:rPr lang="en-IN" b="0" dirty="0"/>
              <a:t>Grade B showcasing the highest count of people with loans and G being the lowest in count</a:t>
            </a:r>
          </a:p>
        </p:txBody>
      </p:sp>
      <p:pic>
        <p:nvPicPr>
          <p:cNvPr id="10" name="Content Placeholder 9">
            <a:extLst>
              <a:ext uri="{FF2B5EF4-FFF2-40B4-BE49-F238E27FC236}">
                <a16:creationId xmlns:a16="http://schemas.microsoft.com/office/drawing/2014/main" id="{A16F49FB-0142-8E27-9853-5F3E9E368E0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9" y="2505074"/>
            <a:ext cx="5862637" cy="4248149"/>
          </a:xfrm>
        </p:spPr>
      </p:pic>
    </p:spTree>
    <p:extLst>
      <p:ext uri="{BB962C8B-B14F-4D97-AF65-F5344CB8AC3E}">
        <p14:creationId xmlns:p14="http://schemas.microsoft.com/office/powerpoint/2010/main" val="188024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565787-BBFF-2D8B-829B-F8AD11BF2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8" y="1100123"/>
            <a:ext cx="11872912" cy="4343398"/>
          </a:xfrm>
        </p:spPr>
      </p:pic>
      <p:sp>
        <p:nvSpPr>
          <p:cNvPr id="8" name="Title 7">
            <a:extLst>
              <a:ext uri="{FF2B5EF4-FFF2-40B4-BE49-F238E27FC236}">
                <a16:creationId xmlns:a16="http://schemas.microsoft.com/office/drawing/2014/main" id="{18F273B5-AB96-6F9C-AE4E-79B4A892BA59}"/>
              </a:ext>
            </a:extLst>
          </p:cNvPr>
          <p:cNvSpPr>
            <a:spLocks noGrp="1"/>
          </p:cNvSpPr>
          <p:nvPr>
            <p:ph type="title"/>
          </p:nvPr>
        </p:nvSpPr>
        <p:spPr>
          <a:xfrm>
            <a:off x="657225" y="128590"/>
            <a:ext cx="11401425" cy="928686"/>
          </a:xfrm>
        </p:spPr>
        <p:txBody>
          <a:bodyPr>
            <a:normAutofit/>
          </a:bodyPr>
          <a:lstStyle/>
          <a:p>
            <a:r>
              <a:rPr lang="en-IN" sz="2800" b="1" u="sng" dirty="0"/>
              <a:t>Home ownership &amp; verification status </a:t>
            </a:r>
          </a:p>
        </p:txBody>
      </p:sp>
      <p:sp>
        <p:nvSpPr>
          <p:cNvPr id="9" name="TextBox 8">
            <a:extLst>
              <a:ext uri="{FF2B5EF4-FFF2-40B4-BE49-F238E27FC236}">
                <a16:creationId xmlns:a16="http://schemas.microsoft.com/office/drawing/2014/main" id="{0B0AF8AB-578C-A85B-3040-7754BB1ED17D}"/>
              </a:ext>
            </a:extLst>
          </p:cNvPr>
          <p:cNvSpPr txBox="1"/>
          <p:nvPr/>
        </p:nvSpPr>
        <p:spPr>
          <a:xfrm>
            <a:off x="319088" y="5529081"/>
            <a:ext cx="11872912" cy="923330"/>
          </a:xfrm>
          <a:prstGeom prst="rect">
            <a:avLst/>
          </a:prstGeom>
          <a:noFill/>
        </p:spPr>
        <p:txBody>
          <a:bodyPr wrap="square" rtlCol="0">
            <a:spAutoFit/>
          </a:bodyPr>
          <a:lstStyle/>
          <a:p>
            <a:r>
              <a:rPr lang="en-IN" b="1" i="1" u="sng" dirty="0"/>
              <a:t>Home Ownership</a:t>
            </a:r>
            <a:r>
              <a:rPr lang="en-IN" b="1" dirty="0"/>
              <a:t> </a:t>
            </a:r>
            <a:r>
              <a:rPr lang="en-IN" dirty="0"/>
              <a:t>–  People with the accommodation status as Rent or Mortgage have the highest number of loans</a:t>
            </a:r>
          </a:p>
          <a:p>
            <a:endParaRPr lang="en-IN" dirty="0"/>
          </a:p>
          <a:p>
            <a:r>
              <a:rPr lang="en-IN" b="1" i="1" u="sng" dirty="0"/>
              <a:t>Verification Status</a:t>
            </a:r>
            <a:r>
              <a:rPr lang="en-IN" dirty="0"/>
              <a:t> – Number of unverified people is the highest as seen above.</a:t>
            </a:r>
          </a:p>
        </p:txBody>
      </p:sp>
    </p:spTree>
    <p:extLst>
      <p:ext uri="{BB962C8B-B14F-4D97-AF65-F5344CB8AC3E}">
        <p14:creationId xmlns:p14="http://schemas.microsoft.com/office/powerpoint/2010/main" val="1410971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43EC-65AF-FD2B-73AA-EF15FA48DC3C}"/>
              </a:ext>
            </a:extLst>
          </p:cNvPr>
          <p:cNvSpPr>
            <a:spLocks noGrp="1"/>
          </p:cNvSpPr>
          <p:nvPr>
            <p:ph type="title"/>
          </p:nvPr>
        </p:nvSpPr>
        <p:spPr>
          <a:xfrm>
            <a:off x="200026" y="114302"/>
            <a:ext cx="11155362" cy="557211"/>
          </a:xfrm>
        </p:spPr>
        <p:txBody>
          <a:bodyPr>
            <a:normAutofit fontScale="90000"/>
          </a:bodyPr>
          <a:lstStyle/>
          <a:p>
            <a:r>
              <a:rPr lang="en-IN" sz="2800" b="1" u="sng" dirty="0"/>
              <a:t>Purpose &amp; Sub-grade count</a:t>
            </a:r>
            <a:r>
              <a:rPr lang="en-IN" dirty="0"/>
              <a:t> </a:t>
            </a:r>
          </a:p>
        </p:txBody>
      </p:sp>
      <p:sp>
        <p:nvSpPr>
          <p:cNvPr id="3" name="Text Placeholder 2">
            <a:extLst>
              <a:ext uri="{FF2B5EF4-FFF2-40B4-BE49-F238E27FC236}">
                <a16:creationId xmlns:a16="http://schemas.microsoft.com/office/drawing/2014/main" id="{1E61238E-442E-27E3-F966-7046334F40FF}"/>
              </a:ext>
            </a:extLst>
          </p:cNvPr>
          <p:cNvSpPr>
            <a:spLocks noGrp="1"/>
          </p:cNvSpPr>
          <p:nvPr>
            <p:ph type="body" idx="1"/>
          </p:nvPr>
        </p:nvSpPr>
        <p:spPr>
          <a:xfrm>
            <a:off x="200026" y="1128714"/>
            <a:ext cx="5797550" cy="1185861"/>
          </a:xfrm>
        </p:spPr>
        <p:txBody>
          <a:bodyPr>
            <a:normAutofit fontScale="92500" lnSpcReduction="20000"/>
          </a:bodyPr>
          <a:lstStyle/>
          <a:p>
            <a:r>
              <a:rPr lang="en-IN" i="1" u="sng" dirty="0"/>
              <a:t>Purpose</a:t>
            </a:r>
            <a:r>
              <a:rPr lang="en-IN" dirty="0"/>
              <a:t> </a:t>
            </a:r>
          </a:p>
          <a:p>
            <a:pPr marL="342900" indent="-342900">
              <a:buFont typeface="Arial" panose="020B0604020202020204" pitchFamily="34" charset="0"/>
              <a:buChar char="•"/>
            </a:pPr>
            <a:r>
              <a:rPr lang="en-IN" b="0" dirty="0"/>
              <a:t>Most people have taken loan for another debt repayment. Habitual loan takers/defaulters can be identified here.</a:t>
            </a:r>
          </a:p>
        </p:txBody>
      </p:sp>
      <p:pic>
        <p:nvPicPr>
          <p:cNvPr id="8" name="Content Placeholder 7">
            <a:extLst>
              <a:ext uri="{FF2B5EF4-FFF2-40B4-BE49-F238E27FC236}">
                <a16:creationId xmlns:a16="http://schemas.microsoft.com/office/drawing/2014/main" id="{0367AA15-DDFA-1CEA-1D1D-8EB68EEDAA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505074"/>
            <a:ext cx="5997575" cy="4238625"/>
          </a:xfrm>
        </p:spPr>
      </p:pic>
      <p:sp>
        <p:nvSpPr>
          <p:cNvPr id="5" name="Text Placeholder 4">
            <a:extLst>
              <a:ext uri="{FF2B5EF4-FFF2-40B4-BE49-F238E27FC236}">
                <a16:creationId xmlns:a16="http://schemas.microsoft.com/office/drawing/2014/main" id="{3F22D329-2E73-15E7-F742-493F100A5403}"/>
              </a:ext>
            </a:extLst>
          </p:cNvPr>
          <p:cNvSpPr>
            <a:spLocks noGrp="1"/>
          </p:cNvSpPr>
          <p:nvPr>
            <p:ph type="body" sz="quarter" idx="3"/>
          </p:nvPr>
        </p:nvSpPr>
        <p:spPr>
          <a:xfrm>
            <a:off x="6172199" y="885826"/>
            <a:ext cx="5819775" cy="1185861"/>
          </a:xfrm>
        </p:spPr>
        <p:txBody>
          <a:bodyPr>
            <a:normAutofit fontScale="92500" lnSpcReduction="20000"/>
          </a:bodyPr>
          <a:lstStyle/>
          <a:p>
            <a:r>
              <a:rPr lang="en-IN" i="1" u="sng" dirty="0"/>
              <a:t>Sub-Grade count</a:t>
            </a:r>
          </a:p>
          <a:p>
            <a:pPr marL="342900" indent="-342900">
              <a:buFont typeface="Arial" panose="020B0604020202020204" pitchFamily="34" charset="0"/>
              <a:buChar char="•"/>
            </a:pPr>
            <a:r>
              <a:rPr lang="en-IN" b="0" dirty="0"/>
              <a:t>Most people having loans lie in the sub-grade parents A and C as shown below.</a:t>
            </a:r>
          </a:p>
        </p:txBody>
      </p:sp>
      <p:pic>
        <p:nvPicPr>
          <p:cNvPr id="10" name="Content Placeholder 9">
            <a:extLst>
              <a:ext uri="{FF2B5EF4-FFF2-40B4-BE49-F238E27FC236}">
                <a16:creationId xmlns:a16="http://schemas.microsoft.com/office/drawing/2014/main" id="{3C9E9AF9-7C4A-04B4-A5AF-FB228AA69E9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1" y="2505074"/>
            <a:ext cx="5819774" cy="4238624"/>
          </a:xfrm>
        </p:spPr>
      </p:pic>
    </p:spTree>
    <p:extLst>
      <p:ext uri="{BB962C8B-B14F-4D97-AF65-F5344CB8AC3E}">
        <p14:creationId xmlns:p14="http://schemas.microsoft.com/office/powerpoint/2010/main" val="3989819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3E9E-7538-2FDB-7B74-DB3045404654}"/>
              </a:ext>
            </a:extLst>
          </p:cNvPr>
          <p:cNvSpPr>
            <a:spLocks noGrp="1"/>
          </p:cNvSpPr>
          <p:nvPr>
            <p:ph type="title"/>
          </p:nvPr>
        </p:nvSpPr>
        <p:spPr>
          <a:xfrm>
            <a:off x="839788" y="114301"/>
            <a:ext cx="10515600" cy="823912"/>
          </a:xfrm>
        </p:spPr>
        <p:txBody>
          <a:bodyPr>
            <a:normAutofit/>
          </a:bodyPr>
          <a:lstStyle/>
          <a:p>
            <a:r>
              <a:rPr lang="en-IN" sz="2800" b="1" u="sng" dirty="0"/>
              <a:t>Address state and public record of </a:t>
            </a:r>
            <a:r>
              <a:rPr lang="en-IN" sz="2800" b="1" u="sng" dirty="0" err="1"/>
              <a:t>bankrupcies</a:t>
            </a:r>
            <a:endParaRPr lang="en-IN" sz="2800" b="1" u="sng" dirty="0"/>
          </a:p>
        </p:txBody>
      </p:sp>
      <p:sp>
        <p:nvSpPr>
          <p:cNvPr id="3" name="Text Placeholder 2">
            <a:extLst>
              <a:ext uri="{FF2B5EF4-FFF2-40B4-BE49-F238E27FC236}">
                <a16:creationId xmlns:a16="http://schemas.microsoft.com/office/drawing/2014/main" id="{7C965D9E-A3DD-0E37-6B9B-2E63F859A96E}"/>
              </a:ext>
            </a:extLst>
          </p:cNvPr>
          <p:cNvSpPr>
            <a:spLocks noGrp="1"/>
          </p:cNvSpPr>
          <p:nvPr>
            <p:ph type="body" idx="1"/>
          </p:nvPr>
        </p:nvSpPr>
        <p:spPr>
          <a:xfrm>
            <a:off x="257176" y="1142999"/>
            <a:ext cx="5740400" cy="1362075"/>
          </a:xfrm>
        </p:spPr>
        <p:txBody>
          <a:bodyPr>
            <a:normAutofit/>
          </a:bodyPr>
          <a:lstStyle/>
          <a:p>
            <a:r>
              <a:rPr lang="en-IN" u="sng" dirty="0"/>
              <a:t>Address state</a:t>
            </a:r>
            <a:r>
              <a:rPr lang="en-IN" dirty="0"/>
              <a:t> </a:t>
            </a:r>
          </a:p>
          <a:p>
            <a:pPr marL="342900" indent="-342900">
              <a:buFont typeface="Arial" panose="020B0604020202020204" pitchFamily="34" charset="0"/>
              <a:buChar char="•"/>
            </a:pPr>
            <a:r>
              <a:rPr lang="en-IN" sz="2200" b="0" dirty="0"/>
              <a:t>Most people residing in big cities e.g.(CA and NY)</a:t>
            </a:r>
          </a:p>
          <a:p>
            <a:endParaRPr lang="en-IN" dirty="0"/>
          </a:p>
        </p:txBody>
      </p:sp>
      <p:pic>
        <p:nvPicPr>
          <p:cNvPr id="8" name="Content Placeholder 7">
            <a:extLst>
              <a:ext uri="{FF2B5EF4-FFF2-40B4-BE49-F238E27FC236}">
                <a16:creationId xmlns:a16="http://schemas.microsoft.com/office/drawing/2014/main" id="{D89AAE15-2C35-C1C4-9D84-DFD62D6972C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505074"/>
            <a:ext cx="5997575" cy="4081464"/>
          </a:xfrm>
        </p:spPr>
      </p:pic>
      <p:sp>
        <p:nvSpPr>
          <p:cNvPr id="5" name="Text Placeholder 4">
            <a:extLst>
              <a:ext uri="{FF2B5EF4-FFF2-40B4-BE49-F238E27FC236}">
                <a16:creationId xmlns:a16="http://schemas.microsoft.com/office/drawing/2014/main" id="{00A78317-3CAB-8FD8-75C9-74641556B33B}"/>
              </a:ext>
            </a:extLst>
          </p:cNvPr>
          <p:cNvSpPr>
            <a:spLocks noGrp="1"/>
          </p:cNvSpPr>
          <p:nvPr>
            <p:ph type="body" sz="quarter" idx="3"/>
          </p:nvPr>
        </p:nvSpPr>
        <p:spPr>
          <a:xfrm>
            <a:off x="6172199" y="938213"/>
            <a:ext cx="5934235" cy="1566862"/>
          </a:xfrm>
        </p:spPr>
        <p:txBody>
          <a:bodyPr>
            <a:normAutofit/>
          </a:bodyPr>
          <a:lstStyle/>
          <a:p>
            <a:r>
              <a:rPr lang="en-IN" i="1" u="sng" dirty="0"/>
              <a:t>Public state of bankruptcies</a:t>
            </a:r>
            <a:r>
              <a:rPr lang="en-IN" dirty="0"/>
              <a:t> </a:t>
            </a:r>
          </a:p>
          <a:p>
            <a:pPr marL="342900" indent="-342900">
              <a:buFont typeface="Arial" panose="020B0604020202020204" pitchFamily="34" charset="0"/>
              <a:buChar char="•"/>
            </a:pPr>
            <a:r>
              <a:rPr lang="en-IN" sz="2200" b="0" dirty="0"/>
              <a:t>Most people have 0 or close to 0 state of bankruptcy.</a:t>
            </a:r>
          </a:p>
          <a:p>
            <a:pPr marL="342900" indent="-342900">
              <a:buFont typeface="Arial" panose="020B0604020202020204" pitchFamily="34" charset="0"/>
              <a:buChar char="•"/>
            </a:pPr>
            <a:endParaRPr lang="en-IN" dirty="0"/>
          </a:p>
        </p:txBody>
      </p:sp>
      <p:pic>
        <p:nvPicPr>
          <p:cNvPr id="10" name="Content Placeholder 9">
            <a:extLst>
              <a:ext uri="{FF2B5EF4-FFF2-40B4-BE49-F238E27FC236}">
                <a16:creationId xmlns:a16="http://schemas.microsoft.com/office/drawing/2014/main" id="{8AC14FA0-BC61-08BE-B59C-4D77B62A129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57764" y="2505074"/>
            <a:ext cx="5934236" cy="4081463"/>
          </a:xfrm>
        </p:spPr>
      </p:pic>
    </p:spTree>
    <p:extLst>
      <p:ext uri="{BB962C8B-B14F-4D97-AF65-F5344CB8AC3E}">
        <p14:creationId xmlns:p14="http://schemas.microsoft.com/office/powerpoint/2010/main" val="71047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A5DD8-9CA4-25E2-BD44-CF430839399B}"/>
              </a:ext>
            </a:extLst>
          </p:cNvPr>
          <p:cNvSpPr>
            <a:spLocks noGrp="1"/>
          </p:cNvSpPr>
          <p:nvPr>
            <p:ph type="title"/>
          </p:nvPr>
        </p:nvSpPr>
        <p:spPr>
          <a:xfrm>
            <a:off x="214313" y="180974"/>
            <a:ext cx="11844337" cy="500063"/>
          </a:xfrm>
        </p:spPr>
        <p:txBody>
          <a:bodyPr>
            <a:normAutofit/>
          </a:bodyPr>
          <a:lstStyle/>
          <a:p>
            <a:r>
              <a:rPr lang="en-IN" sz="2800" b="1" u="sng" dirty="0"/>
              <a:t>Numerical columns analysis with a heat map</a:t>
            </a:r>
          </a:p>
        </p:txBody>
      </p:sp>
      <p:pic>
        <p:nvPicPr>
          <p:cNvPr id="5" name="Content Placeholder 4">
            <a:extLst>
              <a:ext uri="{FF2B5EF4-FFF2-40B4-BE49-F238E27FC236}">
                <a16:creationId xmlns:a16="http://schemas.microsoft.com/office/drawing/2014/main" id="{B9E2FECE-9CDE-9796-0BE9-5821AC41AF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314" y="842963"/>
            <a:ext cx="11844336" cy="4071937"/>
          </a:xfrm>
        </p:spPr>
      </p:pic>
      <p:sp>
        <p:nvSpPr>
          <p:cNvPr id="6" name="TextBox 5">
            <a:extLst>
              <a:ext uri="{FF2B5EF4-FFF2-40B4-BE49-F238E27FC236}">
                <a16:creationId xmlns:a16="http://schemas.microsoft.com/office/drawing/2014/main" id="{55C355E5-5360-E111-C3C1-8D65CEDF71E9}"/>
              </a:ext>
            </a:extLst>
          </p:cNvPr>
          <p:cNvSpPr txBox="1"/>
          <p:nvPr/>
        </p:nvSpPr>
        <p:spPr>
          <a:xfrm>
            <a:off x="214313" y="4999375"/>
            <a:ext cx="11372850" cy="2031325"/>
          </a:xfrm>
          <a:prstGeom prst="rect">
            <a:avLst/>
          </a:prstGeom>
          <a:noFill/>
        </p:spPr>
        <p:txBody>
          <a:bodyPr wrap="square" rtlCol="0">
            <a:spAutoFit/>
          </a:bodyPr>
          <a:lstStyle/>
          <a:p>
            <a:pPr algn="l"/>
            <a:r>
              <a:rPr lang="en-US" b="1" i="1" u="sng" dirty="0">
                <a:solidFill>
                  <a:srgbClr val="000000"/>
                </a:solidFill>
                <a:effectLst/>
                <a:highlight>
                  <a:srgbClr val="FFFFFF"/>
                </a:highlight>
                <a:latin typeface="Helvetica Neue"/>
              </a:rPr>
              <a:t>Observations</a:t>
            </a:r>
            <a:r>
              <a:rPr lang="en-US" b="0" i="0" dirty="0">
                <a:solidFill>
                  <a:srgbClr val="000000"/>
                </a:solidFill>
                <a:effectLst/>
                <a:highlight>
                  <a:srgbClr val="FFFFFF"/>
                </a:highlight>
                <a:latin typeface="Helvetica Neue"/>
              </a:rPr>
              <a:t>:</a:t>
            </a:r>
          </a:p>
          <a:p>
            <a:pPr algn="l"/>
            <a:endParaRPr lang="en-US" b="0" i="0" dirty="0">
              <a:solidFill>
                <a:srgbClr val="000000"/>
              </a:solidFill>
              <a:effectLst/>
              <a:highlight>
                <a:srgbClr val="FFFFFF"/>
              </a:highlight>
              <a:latin typeface="Helvetica Neue"/>
            </a:endParaRPr>
          </a:p>
          <a:p>
            <a:pPr marL="285750" indent="-285750" algn="l">
              <a:buFont typeface="Wingdings" panose="05000000000000000000" pitchFamily="2" charset="2"/>
              <a:buChar char="Ø"/>
            </a:pPr>
            <a:r>
              <a:rPr lang="en-US" b="0" i="0" dirty="0">
                <a:solidFill>
                  <a:srgbClr val="000000"/>
                </a:solidFill>
                <a:effectLst/>
                <a:highlight>
                  <a:srgbClr val="FFFFFF"/>
                </a:highlight>
                <a:latin typeface="Helvetica Neue"/>
              </a:rPr>
              <a:t>Loan amount and Installment are highest correlated - means higher loan amount - higher installment.</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Helvetica Neue"/>
              </a:rPr>
              <a:t>Loan amount annual income also have positive correlation.</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Helvetica Neue"/>
              </a:rPr>
              <a:t>Term and interest rate also have positive correlation.</a:t>
            </a:r>
          </a:p>
          <a:p>
            <a:pPr marL="285750" indent="-285750" algn="l">
              <a:buFont typeface="Wingdings" panose="05000000000000000000" pitchFamily="2" charset="2"/>
              <a:buChar char="Ø"/>
            </a:pPr>
            <a:r>
              <a:rPr lang="en-US" b="0" i="0" dirty="0">
                <a:solidFill>
                  <a:srgbClr val="000000"/>
                </a:solidFill>
                <a:effectLst/>
                <a:highlight>
                  <a:srgbClr val="FFFFFF"/>
                </a:highlight>
                <a:latin typeface="Helvetica Neue"/>
              </a:rPr>
              <a:t>Loan-amount and public record have negative correlation and hence are inversely proportional.</a:t>
            </a:r>
          </a:p>
          <a:p>
            <a:endParaRPr lang="en-IN" dirty="0"/>
          </a:p>
        </p:txBody>
      </p:sp>
    </p:spTree>
    <p:extLst>
      <p:ext uri="{BB962C8B-B14F-4D97-AF65-F5344CB8AC3E}">
        <p14:creationId xmlns:p14="http://schemas.microsoft.com/office/powerpoint/2010/main" val="199676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829E-3AD8-50C8-B7BF-CB198C4891EE}"/>
              </a:ext>
            </a:extLst>
          </p:cNvPr>
          <p:cNvSpPr>
            <a:spLocks noGrp="1"/>
          </p:cNvSpPr>
          <p:nvPr>
            <p:ph type="title"/>
          </p:nvPr>
        </p:nvSpPr>
        <p:spPr>
          <a:xfrm>
            <a:off x="838200" y="185738"/>
            <a:ext cx="10515600" cy="1343026"/>
          </a:xfrm>
        </p:spPr>
        <p:txBody>
          <a:bodyPr>
            <a:normAutofit fontScale="90000"/>
          </a:bodyPr>
          <a:lstStyle/>
          <a:p>
            <a:r>
              <a:rPr lang="en-IN" sz="3100" b="1" u="sng" dirty="0"/>
              <a:t>Step 3 – Bivariate analysis</a:t>
            </a:r>
            <a:br>
              <a:rPr lang="en-IN" sz="2800" b="1" u="sng" dirty="0"/>
            </a:br>
            <a:br>
              <a:rPr lang="en-IN" sz="2800" b="1" u="sng" dirty="0"/>
            </a:br>
            <a:r>
              <a:rPr lang="en-IN" sz="2800" b="1" u="sng" dirty="0"/>
              <a:t> </a:t>
            </a:r>
            <a:r>
              <a:rPr lang="en-IN" dirty="0"/>
              <a:t> 			</a:t>
            </a:r>
            <a:r>
              <a:rPr lang="en-IN" sz="2700" b="1" i="1" u="sng" dirty="0"/>
              <a:t>Loan status vs Interest rate and grades </a:t>
            </a:r>
          </a:p>
        </p:txBody>
      </p:sp>
      <p:pic>
        <p:nvPicPr>
          <p:cNvPr id="5" name="Content Placeholder 4">
            <a:extLst>
              <a:ext uri="{FF2B5EF4-FFF2-40B4-BE49-F238E27FC236}">
                <a16:creationId xmlns:a16="http://schemas.microsoft.com/office/drawing/2014/main" id="{B8A63D2F-586A-A3DC-E982-8A22CFE3AC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8765"/>
            <a:ext cx="12192000" cy="3871910"/>
          </a:xfrm>
        </p:spPr>
      </p:pic>
      <p:sp>
        <p:nvSpPr>
          <p:cNvPr id="6" name="TextBox 5">
            <a:extLst>
              <a:ext uri="{FF2B5EF4-FFF2-40B4-BE49-F238E27FC236}">
                <a16:creationId xmlns:a16="http://schemas.microsoft.com/office/drawing/2014/main" id="{C61E361B-952B-B3A0-9DC2-E5ED1AE3977E}"/>
              </a:ext>
            </a:extLst>
          </p:cNvPr>
          <p:cNvSpPr txBox="1"/>
          <p:nvPr/>
        </p:nvSpPr>
        <p:spPr>
          <a:xfrm>
            <a:off x="0" y="5748932"/>
            <a:ext cx="12192000" cy="923330"/>
          </a:xfrm>
          <a:prstGeom prst="rect">
            <a:avLst/>
          </a:prstGeom>
          <a:noFill/>
        </p:spPr>
        <p:txBody>
          <a:bodyPr wrap="square" rtlCol="0">
            <a:spAutoFit/>
          </a:bodyPr>
          <a:lstStyle/>
          <a:p>
            <a:r>
              <a:rPr lang="en-US" b="1" i="1" u="sng" dirty="0">
                <a:solidFill>
                  <a:srgbClr val="000000"/>
                </a:solidFill>
                <a:effectLst/>
                <a:highlight>
                  <a:srgbClr val="FFFFFF"/>
                </a:highlight>
                <a:latin typeface="Helvetica Neue"/>
              </a:rPr>
              <a:t>Observation</a:t>
            </a:r>
            <a:r>
              <a:rPr lang="en-US" b="0" i="0" dirty="0">
                <a:solidFill>
                  <a:srgbClr val="000000"/>
                </a:solidFill>
                <a:effectLst/>
                <a:highlight>
                  <a:srgbClr val="FFFFFF"/>
                </a:highlight>
                <a:latin typeface="Helvetica Neue"/>
              </a:rPr>
              <a:t> :- The above box plotting clearly indicates the that interest rate keep on increasing as the grade decreases . We also see that E-G have wider box plots means more charge off than compared to other grades. Lets visualize better picture to confirm using percentage.</a:t>
            </a:r>
            <a:endParaRPr lang="en-IN" dirty="0"/>
          </a:p>
        </p:txBody>
      </p:sp>
    </p:spTree>
    <p:extLst>
      <p:ext uri="{BB962C8B-B14F-4D97-AF65-F5344CB8AC3E}">
        <p14:creationId xmlns:p14="http://schemas.microsoft.com/office/powerpoint/2010/main" val="3470043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1354</Words>
  <Application>Microsoft Office PowerPoint</Application>
  <PresentationFormat>Widescreen</PresentationFormat>
  <Paragraphs>106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 New</vt:lpstr>
      <vt:lpstr>Helvetica Neue</vt:lpstr>
      <vt:lpstr>Wingdings</vt:lpstr>
      <vt:lpstr>Office Theme</vt:lpstr>
      <vt:lpstr>Lending Club Case Study</vt:lpstr>
      <vt:lpstr>Objective of the exercise</vt:lpstr>
      <vt:lpstr>Step 1 – Data cleansing &amp; standardization  </vt:lpstr>
      <vt:lpstr>Step 2 – Univariate analysis </vt:lpstr>
      <vt:lpstr>Home ownership &amp; verification status </vt:lpstr>
      <vt:lpstr>Purpose &amp; Sub-grade count </vt:lpstr>
      <vt:lpstr>Address state and public record of bankrupcies</vt:lpstr>
      <vt:lpstr>Numerical columns analysis with a heat map</vt:lpstr>
      <vt:lpstr>Step 3 – Bivariate analysis       Loan status vs Interest rate and grades </vt:lpstr>
      <vt:lpstr>Loan Status by Grades</vt:lpstr>
      <vt:lpstr>Interest rate vs Loan status </vt:lpstr>
      <vt:lpstr>Loan status vs Loan amount &amp; purpose</vt:lpstr>
      <vt:lpstr>Loan status vs Loan amount &amp; Home ownership</vt:lpstr>
      <vt:lpstr>Loan status vs Annual income</vt:lpstr>
      <vt:lpstr>Loan status against Employed length and Term (duration of loan)</vt:lpstr>
      <vt:lpstr>Loan status vs DTI(Debt to income ratio) and Verification status</vt:lpstr>
      <vt:lpstr>Final outcome </vt:lpstr>
      <vt:lpstr>Recommendations to the bank after analysis of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Dynamic Support</dc:creator>
  <cp:lastModifiedBy>shivam</cp:lastModifiedBy>
  <cp:revision>34</cp:revision>
  <dcterms:created xsi:type="dcterms:W3CDTF">2024-05-14T16:00:13Z</dcterms:created>
  <dcterms:modified xsi:type="dcterms:W3CDTF">2024-05-15T08:45:48Z</dcterms:modified>
</cp:coreProperties>
</file>