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Encode Sans"/>
      <p:regular r:id="rId13"/>
      <p:bold r:id="rId14"/>
    </p:embeddedFont>
    <p:embeddedFont>
      <p:font typeface="Encode Sans Black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ncode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EncodeSansBlack-bold.fntdata"/><Relationship Id="rId14" Type="http://schemas.openxmlformats.org/officeDocument/2006/relationships/font" Target="fonts/EncodeSans-bold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4457d370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f4457d3703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4457d370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4457d370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4457d370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4457d37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4457d370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4457d370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4457d370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4457d370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4457d370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4457d370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923536" y="-2660"/>
            <a:ext cx="1220388" cy="3411537"/>
          </a:xfrm>
          <a:custGeom>
            <a:rect b="b" l="l" r="r" t="t"/>
            <a:pathLst>
              <a:path extrusionOk="0" h="3718296" w="998272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-202032" r="-541138" t="-5006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4698" y="152243"/>
            <a:ext cx="651977" cy="44068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>
            <p:ph idx="2" type="pic"/>
          </p:nvPr>
        </p:nvSpPr>
        <p:spPr>
          <a:xfrm>
            <a:off x="0" y="0"/>
            <a:ext cx="8921700" cy="2786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71756" y="3294389"/>
            <a:ext cx="79851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4845056"/>
            <a:ext cx="1807369" cy="12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7923536" y="-2660"/>
            <a:ext cx="1220388" cy="3411537"/>
          </a:xfrm>
          <a:custGeom>
            <a:rect b="b" l="l" r="r" t="t"/>
            <a:pathLst>
              <a:path extrusionOk="0" h="3718296" w="998272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-202032" r="-541138" t="-5006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4698" y="152243"/>
            <a:ext cx="651977" cy="44068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>
            <p:ph idx="2" type="pic"/>
          </p:nvPr>
        </p:nvSpPr>
        <p:spPr>
          <a:xfrm>
            <a:off x="0" y="0"/>
            <a:ext cx="8921700" cy="2786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671756" y="3294389"/>
            <a:ext cx="79851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4845056"/>
            <a:ext cx="1807369" cy="12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8145728" y="-2659"/>
            <a:ext cx="998272" cy="2788722"/>
          </a:xfrm>
          <a:custGeom>
            <a:rect b="b" l="l" r="r" t="t"/>
            <a:pathLst>
              <a:path extrusionOk="0" h="3718296" w="998272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-202032" r="-541138" t="-5006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243" y="152243"/>
            <a:ext cx="503818" cy="34054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>
            <p:ph type="title"/>
          </p:nvPr>
        </p:nvSpPr>
        <p:spPr>
          <a:xfrm>
            <a:off x="671757" y="273802"/>
            <a:ext cx="7348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ncode Sans Black"/>
              <a:buNone/>
              <a:defRPr b="1" i="0" sz="28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71757" y="1298000"/>
            <a:ext cx="7653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659305" y="1881747"/>
            <a:ext cx="8084700" cy="27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˃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Char char="&gt;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˃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Char char="&gt;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4845056"/>
            <a:ext cx="1807369" cy="12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8145728" y="-2659"/>
            <a:ext cx="998272" cy="2788722"/>
          </a:xfrm>
          <a:custGeom>
            <a:rect b="b" l="l" r="r" t="t"/>
            <a:pathLst>
              <a:path extrusionOk="0" h="3718296" w="998272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-202032" r="-541138" t="-5006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243" y="152243"/>
            <a:ext cx="503818" cy="34054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type="title"/>
          </p:nvPr>
        </p:nvSpPr>
        <p:spPr>
          <a:xfrm>
            <a:off x="671757" y="273802"/>
            <a:ext cx="7348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ncode Sans Black"/>
              <a:buNone/>
              <a:defRPr b="1" i="0" sz="28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59305" y="1428064"/>
            <a:ext cx="7913100" cy="30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˃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Char char="&gt;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˃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Char char="&gt;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4845056"/>
            <a:ext cx="1807369" cy="12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8145728" y="-2659"/>
            <a:ext cx="998272" cy="2788722"/>
          </a:xfrm>
          <a:custGeom>
            <a:rect b="b" l="l" r="r" t="t"/>
            <a:pathLst>
              <a:path extrusionOk="0" h="3718296" w="998272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-202032" r="-541138" t="-5006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243" y="152243"/>
            <a:ext cx="503818" cy="34054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>
            <p:ph type="title"/>
          </p:nvPr>
        </p:nvSpPr>
        <p:spPr>
          <a:xfrm>
            <a:off x="671757" y="273802"/>
            <a:ext cx="7348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ncode Sans Black"/>
              <a:buNone/>
              <a:defRPr b="1" i="0" sz="28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71757" y="1351690"/>
            <a:ext cx="77055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671757" y="4421981"/>
            <a:ext cx="7705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4845056"/>
            <a:ext cx="1807369" cy="12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968" l="0" r="0" t="10961"/>
          <a:stretch/>
        </p:blipFill>
        <p:spPr>
          <a:xfrm>
            <a:off x="0" y="0"/>
            <a:ext cx="8921811" cy="278606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88" name="Google Shape;88;p19"/>
          <p:cNvSpPr txBox="1"/>
          <p:nvPr>
            <p:ph type="title"/>
          </p:nvPr>
        </p:nvSpPr>
        <p:spPr>
          <a:xfrm>
            <a:off x="671756" y="3446789"/>
            <a:ext cx="79851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Encode Sans Black"/>
              <a:buNone/>
            </a:pPr>
            <a:r>
              <a:t/>
            </a:r>
            <a:endParaRPr b="0" sz="34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Encode Sans Black"/>
              <a:buNone/>
            </a:pPr>
            <a:r>
              <a:rPr b="0" lang="en" sz="3400">
                <a:latin typeface="Encode Sans"/>
                <a:ea typeface="Encode Sans"/>
                <a:cs typeface="Encode Sans"/>
                <a:sym typeface="Encode Sans"/>
              </a:rPr>
              <a:t>Release Plan + Product RoadMap</a:t>
            </a:r>
            <a:endParaRPr b="0" sz="34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Encode Sans Black"/>
              <a:buNone/>
            </a:pPr>
            <a:r>
              <a:t/>
            </a:r>
            <a:endParaRPr b="0" sz="34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Encode Sans Black"/>
              <a:buNone/>
            </a:pPr>
            <a:r>
              <a:rPr b="0" lang="en" sz="1600">
                <a:latin typeface="Encode Sans"/>
                <a:ea typeface="Encode Sans"/>
                <a:cs typeface="Encode Sans"/>
                <a:sym typeface="Encode Sans"/>
              </a:rPr>
              <a:t>Team: Harrison Seitz, Malvika Singh, Nicole Yin, Tyler Wright</a:t>
            </a:r>
            <a:endParaRPr b="0" sz="160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7214300" y="4684075"/>
            <a:ext cx="297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Encode Sans"/>
                <a:ea typeface="Encode Sans"/>
                <a:cs typeface="Encode Sans"/>
                <a:sym typeface="Encode Sans"/>
              </a:rPr>
              <a:t>June 12, 2024</a:t>
            </a:r>
            <a:endParaRPr sz="1200">
              <a:solidFill>
                <a:schemeClr val="lt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55556" y="307764"/>
            <a:ext cx="7985100" cy="102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ncode Sans Black"/>
              <a:buNone/>
            </a:pPr>
            <a:r>
              <a:rPr lang="en" sz="2700"/>
              <a:t>Value Proposition &amp; Competitive Positioning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608525" y="1369175"/>
            <a:ext cx="80310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For</a:t>
            </a:r>
            <a:r>
              <a:rPr b="1" lang="en" sz="1600">
                <a:solidFill>
                  <a:schemeClr val="lt2"/>
                </a:solidFill>
              </a:rPr>
              <a:t> </a:t>
            </a:r>
            <a:r>
              <a:rPr lang="en" sz="1600">
                <a:solidFill>
                  <a:schemeClr val="lt2"/>
                </a:solidFill>
              </a:rPr>
              <a:t>small gym business owners and trainers with clients,</a:t>
            </a:r>
            <a:endParaRPr sz="1600">
              <a:solidFill>
                <a:schemeClr val="lt2"/>
              </a:solidFill>
            </a:endParaRPr>
          </a:p>
          <a:p>
            <a:pPr indent="0" lvl="0" marL="1143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Who</a:t>
            </a:r>
            <a:r>
              <a:rPr b="1" lang="en" sz="1600">
                <a:solidFill>
                  <a:schemeClr val="lt2"/>
                </a:solidFill>
              </a:rPr>
              <a:t> </a:t>
            </a:r>
            <a:r>
              <a:rPr lang="en" sz="1600">
                <a:solidFill>
                  <a:schemeClr val="lt2"/>
                </a:solidFill>
              </a:rPr>
              <a:t>need an integrated system to provide personalized fitness and wellness programming to their clients, </a:t>
            </a:r>
            <a:r>
              <a:rPr b="1" lang="en" sz="1600">
                <a:solidFill>
                  <a:schemeClr val="accent5"/>
                </a:solidFill>
              </a:rPr>
              <a:t>Peloton Breakaway</a:t>
            </a:r>
            <a:r>
              <a:rPr lang="en" sz="1600">
                <a:solidFill>
                  <a:schemeClr val="lt2"/>
                </a:solidFill>
              </a:rPr>
              <a:t> is a solution that helps gym businesses and trainers provide tailored workout regimens, schedule workouts and monitor individual performance and fitness. This enhances both gym and remote exercise sessions for clients, providing a seamless fitness experience. </a:t>
            </a:r>
            <a:endParaRPr sz="1600">
              <a:solidFill>
                <a:schemeClr val="lt2"/>
              </a:solidFill>
            </a:endParaRPr>
          </a:p>
          <a:p>
            <a:pPr indent="0" lvl="0" marL="1143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1143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Unlike</a:t>
            </a:r>
            <a:r>
              <a:rPr lang="en" sz="1600">
                <a:solidFill>
                  <a:schemeClr val="lt2"/>
                </a:solidFill>
              </a:rPr>
              <a:t> competitors in the connected fitness sector, Peloton Breakaway is a one-stop solution for effectively engaging with clients to give them holistic, engaging and 1:1 fitness experience. By offering versatile fitness solutions, Peloton Breakaway fosters higher satisfaction and retention rates. 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5556" y="-225636"/>
            <a:ext cx="7985100" cy="102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Story Mapping</a:t>
            </a:r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608525" y="1369175"/>
            <a:ext cx="80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50" y="799475"/>
            <a:ext cx="7678423" cy="42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5556" y="-225636"/>
            <a:ext cx="7985100" cy="102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Release Plan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608525" y="1369175"/>
            <a:ext cx="80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50" y="904900"/>
            <a:ext cx="7606400" cy="378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5556" y="-225636"/>
            <a:ext cx="7985100" cy="102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Product RoadMap I</a:t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608525" y="1369175"/>
            <a:ext cx="80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50" y="799475"/>
            <a:ext cx="7711125" cy="33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23556" y="-100311"/>
            <a:ext cx="7985100" cy="102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RoadMap In Jira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0" y="805750"/>
            <a:ext cx="7125975" cy="42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5">
      <a:dk1>
        <a:srgbClr val="000000"/>
      </a:dk1>
      <a:lt1>
        <a:srgbClr val="E8D3A2"/>
      </a:lt1>
      <a:dk2>
        <a:srgbClr val="32006E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FFC700"/>
      </a:accent5>
      <a:accent6>
        <a:srgbClr val="917B4C"/>
      </a:accent6>
      <a:hlink>
        <a:srgbClr val="32006E"/>
      </a:hlink>
      <a:folHlink>
        <a:srgbClr val="4B2E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