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61" r:id="rId7"/>
    <p:sldId id="259" r:id="rId8"/>
    <p:sldId id="258" r:id="rId9"/>
    <p:sldId id="263" r:id="rId10"/>
    <p:sldId id="264" r:id="rId11"/>
    <p:sldId id="266" r:id="rId12"/>
    <p:sldId id="265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5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E_backed\3rd%20Year\DS\project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E:\E_backed\3rd%20Year\DS\project%20datase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E_backed\3rd%20Year\DS\project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E:\E_backed\3rd%20Year\DS\project%20datase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E_backed\3rd%20Year\DS\project%20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dataset.xlsx]Sheet5!PivotTable1</c:name>
    <c:fmtId val="16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Top 5 Countries with active cases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bg1"/>
              </a:solidFill>
              <a:latin typeface="Arial Rounded MT Bold" panose="020F0704030504030204" pitchFamily="34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F8931D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CE8D3E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EC7016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E64823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9C6A6A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FFCA08">
                <a:lumMod val="60000"/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F8931D">
                <a:lumMod val="60000"/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CE8D3E">
                <a:lumMod val="60000"/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EC7016">
                <a:lumMod val="60000"/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11"/>
        <c:spPr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12"/>
        <c:spPr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13"/>
        <c:spPr>
          <a:solidFill>
            <a:schemeClr val="tx2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14"/>
        <c:spPr>
          <a:solidFill>
            <a:schemeClr val="accent4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15"/>
        <c:spPr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16"/>
        <c:spPr>
          <a:solidFill>
            <a:srgbClr val="FF66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17"/>
        <c:spPr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18"/>
        <c:spPr>
          <a:solidFill>
            <a:schemeClr val="accent6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19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</c:pivotFmt>
      <c:pivotFmt>
        <c:idx val="20"/>
        <c:spPr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21"/>
        <c:spPr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22"/>
        <c:spPr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23"/>
        <c:spPr>
          <a:solidFill>
            <a:schemeClr val="tx2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24"/>
        <c:spPr>
          <a:solidFill>
            <a:schemeClr val="accent4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25"/>
        <c:spPr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26"/>
        <c:spPr>
          <a:solidFill>
            <a:srgbClr val="FF66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27"/>
        <c:spPr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28"/>
        <c:spPr>
          <a:solidFill>
            <a:schemeClr val="accent6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29"/>
        <c:spPr>
          <a:gradFill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</c:pivotFmt>
      <c:pivotFmt>
        <c:idx val="30"/>
        <c:spPr>
          <a:gradFill flip="none" rotWithShape="1">
            <a:gsLst>
              <a:gs pos="0">
                <a:srgbClr val="FF0000"/>
              </a:gs>
              <a:gs pos="100000">
                <a:srgbClr val="FFE7E7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31"/>
        <c:spPr>
          <a:gradFill flip="none" rotWithShape="1">
            <a:gsLst>
              <a:gs pos="0">
                <a:srgbClr val="00B050"/>
              </a:gs>
              <a:gs pos="100000">
                <a:srgbClr val="00B050"/>
              </a:gs>
              <a:gs pos="99000">
                <a:srgbClr val="ABFFD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32"/>
        <c:spPr>
          <a:gradFill flip="none" rotWithShape="1">
            <a:gsLst>
              <a:gs pos="0">
                <a:schemeClr val="accent1"/>
              </a:gs>
              <a:gs pos="100000">
                <a:schemeClr val="accent1"/>
              </a:gs>
              <a:gs pos="99000">
                <a:srgbClr val="FFE17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33"/>
        <c:spPr>
          <a:gradFill flip="none" rotWithShape="1">
            <a:gsLst>
              <a:gs pos="0">
                <a:srgbClr val="002060"/>
              </a:gs>
              <a:gs pos="100000">
                <a:srgbClr val="6598F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34"/>
        <c:spPr>
          <a:gradFill flip="none" rotWithShape="1">
            <a:gsLst>
              <a:gs pos="0">
                <a:srgbClr val="7030A0"/>
              </a:gs>
              <a:gs pos="100000">
                <a:srgbClr val="BA8CDC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35"/>
        <c:spPr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36"/>
        <c:spPr>
          <a:solidFill>
            <a:srgbClr val="FF66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37"/>
        <c:spPr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38"/>
        <c:spPr>
          <a:solidFill>
            <a:schemeClr val="accent6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39"/>
        <c:spPr>
          <a:gradFill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</c:pivotFmt>
      <c:pivotFmt>
        <c:idx val="40"/>
        <c:spPr>
          <a:gradFill flip="none" rotWithShape="1">
            <a:gsLst>
              <a:gs pos="0">
                <a:srgbClr val="FF0000"/>
              </a:gs>
              <a:gs pos="100000">
                <a:srgbClr val="FFE7E7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41"/>
        <c:spPr>
          <a:gradFill flip="none" rotWithShape="1">
            <a:gsLst>
              <a:gs pos="0">
                <a:srgbClr val="00B050"/>
              </a:gs>
              <a:gs pos="100000">
                <a:srgbClr val="00B050"/>
              </a:gs>
              <a:gs pos="99000">
                <a:srgbClr val="ABFFD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42"/>
        <c:spPr>
          <a:gradFill flip="none" rotWithShape="1">
            <a:gsLst>
              <a:gs pos="0">
                <a:schemeClr val="accent1"/>
              </a:gs>
              <a:gs pos="100000">
                <a:schemeClr val="accent1"/>
              </a:gs>
              <a:gs pos="99000">
                <a:srgbClr val="FFE17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43"/>
        <c:spPr>
          <a:gradFill flip="none" rotWithShape="1">
            <a:gsLst>
              <a:gs pos="0">
                <a:srgbClr val="002060"/>
              </a:gs>
              <a:gs pos="100000">
                <a:srgbClr val="6598F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44"/>
        <c:spPr>
          <a:gradFill flip="none" rotWithShape="1">
            <a:gsLst>
              <a:gs pos="0">
                <a:srgbClr val="7030A0"/>
              </a:gs>
              <a:gs pos="100000">
                <a:srgbClr val="BA8CDC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45"/>
        <c:spPr>
          <a:gradFill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</c:pivotFmt>
      <c:pivotFmt>
        <c:idx val="46"/>
        <c:spPr>
          <a:gradFill flip="none" rotWithShape="1">
            <a:gsLst>
              <a:gs pos="0">
                <a:srgbClr val="FF0000"/>
              </a:gs>
              <a:gs pos="100000">
                <a:srgbClr val="FFE7E7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47"/>
        <c:spPr>
          <a:gradFill flip="none" rotWithShape="1">
            <a:gsLst>
              <a:gs pos="0">
                <a:srgbClr val="00B050"/>
              </a:gs>
              <a:gs pos="100000">
                <a:srgbClr val="00B050"/>
              </a:gs>
              <a:gs pos="99000">
                <a:srgbClr val="ABFFD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48"/>
        <c:spPr>
          <a:gradFill flip="none" rotWithShape="1">
            <a:gsLst>
              <a:gs pos="0">
                <a:schemeClr val="accent1"/>
              </a:gs>
              <a:gs pos="100000">
                <a:schemeClr val="accent1"/>
              </a:gs>
              <a:gs pos="99000">
                <a:srgbClr val="FFE17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49"/>
        <c:spPr>
          <a:gradFill flip="none" rotWithShape="1">
            <a:gsLst>
              <a:gs pos="0">
                <a:srgbClr val="002060"/>
              </a:gs>
              <a:gs pos="100000">
                <a:srgbClr val="6598F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  <c:pivotFmt>
        <c:idx val="50"/>
        <c:spPr>
          <a:gradFill flip="none" rotWithShape="1">
            <a:gsLst>
              <a:gs pos="0">
                <a:srgbClr val="7030A0"/>
              </a:gs>
              <a:gs pos="100000">
                <a:srgbClr val="BA8CDC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>
                <a:lumMod val="50000"/>
              </a:schemeClr>
            </a:contourClr>
          </a:sp3d>
        </c:spPr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>
          <a:innerShdw blurRad="63500" dist="50800" dir="5400000">
            <a:prstClr val="black">
              <a:alpha val="50000"/>
            </a:prstClr>
          </a:innerShdw>
        </a:effectLst>
        <a:sp3d/>
      </c:spPr>
    </c:sideWall>
    <c:backWall>
      <c:thickness val="0"/>
      <c:spPr>
        <a:noFill/>
        <a:ln>
          <a:noFill/>
        </a:ln>
        <a:effectLst>
          <a:innerShdw blurRad="63500" dist="50800" dir="5400000">
            <a:prstClr val="black">
              <a:alpha val="50000"/>
            </a:prstClr>
          </a:innerShdw>
        </a:effectLst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chemeClr val="accent1">
                  <a:lumMod val="50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F0000"/>
                  </a:gs>
                  <a:gs pos="100000">
                    <a:srgbClr val="FFE7E7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contourClr>
                  <a:schemeClr val="accent1">
                    <a:lumMod val="50000"/>
                  </a:schemeClr>
                </a:contourClr>
              </a:sp3d>
            </c:spPr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00B050"/>
                  </a:gs>
                  <a:gs pos="100000">
                    <a:srgbClr val="00B050"/>
                  </a:gs>
                  <a:gs pos="99000">
                    <a:srgbClr val="ABFFD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contourClr>
                  <a:schemeClr val="accent1">
                    <a:lumMod val="50000"/>
                  </a:schemeClr>
                </a:contourClr>
              </a:sp3d>
            </c:spPr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1"/>
                  </a:gs>
                  <a:gs pos="100000">
                    <a:schemeClr val="accent1"/>
                  </a:gs>
                  <a:gs pos="99000">
                    <a:srgbClr val="FFE175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contourClr>
                  <a:schemeClr val="accent1">
                    <a:lumMod val="50000"/>
                  </a:schemeClr>
                </a:contourClr>
              </a:sp3d>
            </c:spPr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002060"/>
                  </a:gs>
                  <a:gs pos="100000">
                    <a:srgbClr val="6598FF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contourClr>
                  <a:schemeClr val="accent1">
                    <a:lumMod val="50000"/>
                  </a:schemeClr>
                </a:contourClr>
              </a:sp3d>
            </c:spPr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rgbClr val="7030A0"/>
                  </a:gs>
                  <a:gs pos="100000">
                    <a:srgbClr val="BA8CDC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contourClr>
                  <a:schemeClr val="accent1">
                    <a:lumMod val="50000"/>
                  </a:schemeClr>
                </a:contourClr>
              </a:sp3d>
            </c:spPr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Sheet5!$A$4:$A$9</c:f>
              <c:strCache>
                <c:ptCount val="5"/>
                <c:pt idx="0">
                  <c:v>US</c:v>
                </c:pt>
                <c:pt idx="1">
                  <c:v>Brazil</c:v>
                </c:pt>
                <c:pt idx="2">
                  <c:v>India</c:v>
                </c:pt>
                <c:pt idx="3">
                  <c:v>United Kingdom</c:v>
                </c:pt>
                <c:pt idx="4">
                  <c:v>Russia</c:v>
                </c:pt>
              </c:strCache>
            </c:strRef>
          </c:cat>
          <c:val>
            <c:numRef>
              <c:f>Sheet5!$B$4:$B$9</c:f>
              <c:numCache>
                <c:formatCode>General</c:formatCode>
                <c:ptCount val="5"/>
                <c:pt idx="0">
                  <c:v>2816444</c:v>
                </c:pt>
                <c:pt idx="1">
                  <c:v>508116</c:v>
                </c:pt>
                <c:pt idx="2">
                  <c:v>495499</c:v>
                </c:pt>
                <c:pt idx="3">
                  <c:v>254427</c:v>
                </c:pt>
                <c:pt idx="4">
                  <c:v>201097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gapDepth val="53"/>
        <c:shape val="box"/>
        <c:axId val="194926600"/>
        <c:axId val="194932480"/>
        <c:axId val="0"/>
      </c:bar3DChart>
      <c:catAx>
        <c:axId val="194926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COUNTRIES</a:t>
                </a:r>
              </a:p>
            </c:rich>
          </c:tx>
          <c:layout/>
          <c:overlay val="0"/>
          <c:spPr>
            <a:solidFill>
              <a:srgbClr val="00B0F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4932480"/>
        <c:crosses val="autoZero"/>
        <c:auto val="1"/>
        <c:lblAlgn val="ctr"/>
        <c:lblOffset val="100"/>
        <c:noMultiLvlLbl val="0"/>
      </c:catAx>
      <c:valAx>
        <c:axId val="19493248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ACTIVE CASES</a:t>
                </a:r>
              </a:p>
            </c:rich>
          </c:tx>
          <c:layout/>
          <c:overlay val="0"/>
          <c:spPr>
            <a:solidFill>
              <a:srgbClr val="00B0F0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9492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rgbClr val="FF0000"/>
        </a:gs>
        <a:gs pos="100000">
          <a:srgbClr val="0070C0"/>
        </a:gs>
        <a:gs pos="100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6350" cap="flat" cmpd="sng" algn="ctr">
      <a:solidFill>
        <a:schemeClr val="dk1">
          <a:tint val="75000"/>
        </a:schemeClr>
      </a:solidFill>
      <a:round/>
    </a:ln>
    <a:effectLst>
      <a:glow rad="228600">
        <a:schemeClr val="accent3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dataset.xlsx]Sheet4!PivotTable3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NEW CASES</a:t>
            </a:r>
          </a:p>
        </c:rich>
      </c:tx>
      <c:layout/>
      <c:overlay val="0"/>
      <c:spPr>
        <a:solidFill>
          <a:schemeClr val="accent5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circle"/>
          <c:size val="6"/>
          <c:spPr>
            <a:solidFill>
              <a:srgbClr val="FF0000"/>
            </a:soli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</c:marker>
      </c:pivotFmt>
      <c:pivotFmt>
        <c:idx val="1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</c:pivotFmt>
      <c:pivotFmt>
        <c:idx val="2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</c:pivotFmt>
      <c:pivotFmt>
        <c:idx val="3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</c:pivotFmt>
      <c:pivotFmt>
        <c:idx val="4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</c:pivotFmt>
      <c:pivotFmt>
        <c:idx val="5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</c:pivotFmt>
      <c:pivotFmt>
        <c:idx val="6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</c:pivotFmt>
      <c:pivotFmt>
        <c:idx val="7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</c:pivotFmt>
      <c:pivotFmt>
        <c:idx val="8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cat>
            <c:strRef>
              <c:f>Sheet4!$A$4:$A$39</c:f>
              <c:strCache>
                <c:ptCount val="35"/>
                <c:pt idx="0">
                  <c:v>Antigua and Barbuda</c:v>
                </c:pt>
                <c:pt idx="1">
                  <c:v>Argentina</c:v>
                </c:pt>
                <c:pt idx="2">
                  <c:v>Bahamas</c:v>
                </c:pt>
                <c:pt idx="3">
                  <c:v>Barbados</c:v>
                </c:pt>
                <c:pt idx="4">
                  <c:v>Belize</c:v>
                </c:pt>
                <c:pt idx="5">
                  <c:v>Bolivia</c:v>
                </c:pt>
                <c:pt idx="6">
                  <c:v>Brazil</c:v>
                </c:pt>
                <c:pt idx="7">
                  <c:v>Canada</c:v>
                </c:pt>
                <c:pt idx="8">
                  <c:v>Chile</c:v>
                </c:pt>
                <c:pt idx="9">
                  <c:v>Colombia</c:v>
                </c:pt>
                <c:pt idx="10">
                  <c:v>Costa Rica</c:v>
                </c:pt>
                <c:pt idx="11">
                  <c:v>Cuba</c:v>
                </c:pt>
                <c:pt idx="12">
                  <c:v>Dominica</c:v>
                </c:pt>
                <c:pt idx="13">
                  <c:v>Dominican Republic</c:v>
                </c:pt>
                <c:pt idx="14">
                  <c:v>Ecuador</c:v>
                </c:pt>
                <c:pt idx="15">
                  <c:v>El Salvador</c:v>
                </c:pt>
                <c:pt idx="16">
                  <c:v>Grenada</c:v>
                </c:pt>
                <c:pt idx="17">
                  <c:v>Guatemala</c:v>
                </c:pt>
                <c:pt idx="18">
                  <c:v>Guyana</c:v>
                </c:pt>
                <c:pt idx="19">
                  <c:v>Haiti</c:v>
                </c:pt>
                <c:pt idx="20">
                  <c:v>Honduras</c:v>
                </c:pt>
                <c:pt idx="21">
                  <c:v>Jamaica</c:v>
                </c:pt>
                <c:pt idx="22">
                  <c:v>Mexico</c:v>
                </c:pt>
                <c:pt idx="23">
                  <c:v>Nicaragua</c:v>
                </c:pt>
                <c:pt idx="24">
                  <c:v>Panama</c:v>
                </c:pt>
                <c:pt idx="25">
                  <c:v>Paraguay</c:v>
                </c:pt>
                <c:pt idx="26">
                  <c:v>Peru</c:v>
                </c:pt>
                <c:pt idx="27">
                  <c:v>Saint Kitts and Nevis</c:v>
                </c:pt>
                <c:pt idx="28">
                  <c:v>Saint Lucia</c:v>
                </c:pt>
                <c:pt idx="29">
                  <c:v>Saint Vincent and the Grenadines</c:v>
                </c:pt>
                <c:pt idx="30">
                  <c:v>Suriname</c:v>
                </c:pt>
                <c:pt idx="31">
                  <c:v>Trinidad and Tobago</c:v>
                </c:pt>
                <c:pt idx="32">
                  <c:v>Uruguay</c:v>
                </c:pt>
                <c:pt idx="33">
                  <c:v>US</c:v>
                </c:pt>
                <c:pt idx="34">
                  <c:v>Venezuela</c:v>
                </c:pt>
              </c:strCache>
            </c:strRef>
          </c:cat>
          <c:val>
            <c:numRef>
              <c:f>Sheet4!$B$4:$B$39</c:f>
              <c:numCache>
                <c:formatCode>General</c:formatCode>
                <c:ptCount val="35"/>
                <c:pt idx="0">
                  <c:v>4</c:v>
                </c:pt>
                <c:pt idx="1">
                  <c:v>4890</c:v>
                </c:pt>
                <c:pt idx="2">
                  <c:v>40</c:v>
                </c:pt>
                <c:pt idx="3">
                  <c:v>0</c:v>
                </c:pt>
                <c:pt idx="4">
                  <c:v>0</c:v>
                </c:pt>
                <c:pt idx="5">
                  <c:v>1752</c:v>
                </c:pt>
                <c:pt idx="6">
                  <c:v>23284</c:v>
                </c:pt>
                <c:pt idx="7">
                  <c:v>682</c:v>
                </c:pt>
                <c:pt idx="8">
                  <c:v>2133</c:v>
                </c:pt>
                <c:pt idx="9">
                  <c:v>16306</c:v>
                </c:pt>
                <c:pt idx="10">
                  <c:v>612</c:v>
                </c:pt>
                <c:pt idx="11">
                  <c:v>37</c:v>
                </c:pt>
                <c:pt idx="12">
                  <c:v>0</c:v>
                </c:pt>
                <c:pt idx="13">
                  <c:v>1248</c:v>
                </c:pt>
                <c:pt idx="14">
                  <c:v>467</c:v>
                </c:pt>
                <c:pt idx="15">
                  <c:v>405</c:v>
                </c:pt>
                <c:pt idx="16">
                  <c:v>0</c:v>
                </c:pt>
                <c:pt idx="17">
                  <c:v>256</c:v>
                </c:pt>
                <c:pt idx="18">
                  <c:v>19</c:v>
                </c:pt>
                <c:pt idx="19">
                  <c:v>25</c:v>
                </c:pt>
                <c:pt idx="20">
                  <c:v>465</c:v>
                </c:pt>
                <c:pt idx="21">
                  <c:v>11</c:v>
                </c:pt>
                <c:pt idx="22">
                  <c:v>4973</c:v>
                </c:pt>
                <c:pt idx="23">
                  <c:v>0</c:v>
                </c:pt>
                <c:pt idx="24">
                  <c:v>1146</c:v>
                </c:pt>
                <c:pt idx="25">
                  <c:v>104</c:v>
                </c:pt>
                <c:pt idx="26">
                  <c:v>13756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44</c:v>
                </c:pt>
                <c:pt idx="31">
                  <c:v>1</c:v>
                </c:pt>
                <c:pt idx="32">
                  <c:v>10</c:v>
                </c:pt>
                <c:pt idx="33">
                  <c:v>56336</c:v>
                </c:pt>
                <c:pt idx="34">
                  <c:v>525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029760"/>
        <c:axId val="238032504"/>
      </c:areaChart>
      <c:catAx>
        <c:axId val="23802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8032504"/>
        <c:crosses val="autoZero"/>
        <c:auto val="1"/>
        <c:lblAlgn val="ctr"/>
        <c:lblOffset val="100"/>
        <c:noMultiLvlLbl val="0"/>
      </c:catAx>
      <c:valAx>
        <c:axId val="23803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CASES</a:t>
                </a:r>
              </a:p>
            </c:rich>
          </c:tx>
          <c:layout/>
          <c:overlay val="0"/>
          <c:spPr>
            <a:solidFill>
              <a:srgbClr val="0070C0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8029760"/>
        <c:crosses val="autoZero"/>
        <c:crossBetween val="midCat"/>
      </c:valAx>
      <c:spPr>
        <a:blipFill>
          <a:blip xmlns:r="http://schemas.openxmlformats.org/officeDocument/2006/relationships" r:embed="rId3"/>
          <a:tile tx="0" ty="0" sx="100000" sy="100000" flip="none" algn="tl"/>
        </a:blip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>
          <a:glow rad="101600">
            <a:schemeClr val="accent2">
              <a:satMod val="175000"/>
              <a:alpha val="40000"/>
            </a:schemeClr>
          </a:glow>
          <a:outerShdw blurRad="50800" dist="38100" dir="16200000" rotWithShape="0">
            <a:prstClr val="black">
              <a:alpha val="40000"/>
            </a:prstClr>
          </a:outerShdw>
        </a:effectLst>
      </c:spPr>
    </c:plotArea>
    <c:legend>
      <c:legendPos val="r"/>
      <c:layout/>
      <c:overlay val="0"/>
      <c:spPr>
        <a:solidFill>
          <a:srgbClr val="0070C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228600">
        <a:schemeClr val="accent3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dataset.xlsx]Sheet3!PivotTable2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none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1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DEATH COUNT WRT. WHO REGION</a:t>
            </a:r>
            <a:endParaRPr 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none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rgbClr val="FF0000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rgbClr val="FF0000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rgbClr val="FF0000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rgbClr val="FF0000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rgbClr val="FF0000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rgbClr val="FF000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Sheet3!$A$4:$A$39</c:f>
              <c:strCache>
                <c:ptCount val="35"/>
                <c:pt idx="0">
                  <c:v>Antigua and Barbuda</c:v>
                </c:pt>
                <c:pt idx="1">
                  <c:v>Argentina</c:v>
                </c:pt>
                <c:pt idx="2">
                  <c:v>Bahamas</c:v>
                </c:pt>
                <c:pt idx="3">
                  <c:v>Barbados</c:v>
                </c:pt>
                <c:pt idx="4">
                  <c:v>Belize</c:v>
                </c:pt>
                <c:pt idx="5">
                  <c:v>Bolivia</c:v>
                </c:pt>
                <c:pt idx="6">
                  <c:v>Brazil</c:v>
                </c:pt>
                <c:pt idx="7">
                  <c:v>Canada</c:v>
                </c:pt>
                <c:pt idx="8">
                  <c:v>Chile</c:v>
                </c:pt>
                <c:pt idx="9">
                  <c:v>Colombia</c:v>
                </c:pt>
                <c:pt idx="10">
                  <c:v>Costa Rica</c:v>
                </c:pt>
                <c:pt idx="11">
                  <c:v>Cuba</c:v>
                </c:pt>
                <c:pt idx="12">
                  <c:v>Dominica</c:v>
                </c:pt>
                <c:pt idx="13">
                  <c:v>Dominican Republic</c:v>
                </c:pt>
                <c:pt idx="14">
                  <c:v>Ecuador</c:v>
                </c:pt>
                <c:pt idx="15">
                  <c:v>El Salvador</c:v>
                </c:pt>
                <c:pt idx="16">
                  <c:v>Grenada</c:v>
                </c:pt>
                <c:pt idx="17">
                  <c:v>Guatemala</c:v>
                </c:pt>
                <c:pt idx="18">
                  <c:v>Guyana</c:v>
                </c:pt>
                <c:pt idx="19">
                  <c:v>Haiti</c:v>
                </c:pt>
                <c:pt idx="20">
                  <c:v>Honduras</c:v>
                </c:pt>
                <c:pt idx="21">
                  <c:v>Jamaica</c:v>
                </c:pt>
                <c:pt idx="22">
                  <c:v>Mexico</c:v>
                </c:pt>
                <c:pt idx="23">
                  <c:v>Nicaragua</c:v>
                </c:pt>
                <c:pt idx="24">
                  <c:v>Panama</c:v>
                </c:pt>
                <c:pt idx="25">
                  <c:v>Paraguay</c:v>
                </c:pt>
                <c:pt idx="26">
                  <c:v>Peru</c:v>
                </c:pt>
                <c:pt idx="27">
                  <c:v>Saint Kitts and Nevis</c:v>
                </c:pt>
                <c:pt idx="28">
                  <c:v>Saint Lucia</c:v>
                </c:pt>
                <c:pt idx="29">
                  <c:v>Saint Vincent and the Grenadines</c:v>
                </c:pt>
                <c:pt idx="30">
                  <c:v>Suriname</c:v>
                </c:pt>
                <c:pt idx="31">
                  <c:v>Trinidad and Tobago</c:v>
                </c:pt>
                <c:pt idx="32">
                  <c:v>Uruguay</c:v>
                </c:pt>
                <c:pt idx="33">
                  <c:v>US</c:v>
                </c:pt>
                <c:pt idx="34">
                  <c:v>Venezuela</c:v>
                </c:pt>
              </c:strCache>
            </c:strRef>
          </c:cat>
          <c:val>
            <c:numRef>
              <c:f>Sheet3!$B$4:$B$39</c:f>
              <c:numCache>
                <c:formatCode>General</c:formatCode>
                <c:ptCount val="35"/>
                <c:pt idx="0">
                  <c:v>3</c:v>
                </c:pt>
                <c:pt idx="1">
                  <c:v>3059</c:v>
                </c:pt>
                <c:pt idx="2">
                  <c:v>11</c:v>
                </c:pt>
                <c:pt idx="3">
                  <c:v>7</c:v>
                </c:pt>
                <c:pt idx="4">
                  <c:v>2</c:v>
                </c:pt>
                <c:pt idx="5">
                  <c:v>2647</c:v>
                </c:pt>
                <c:pt idx="6">
                  <c:v>87618</c:v>
                </c:pt>
                <c:pt idx="7">
                  <c:v>8944</c:v>
                </c:pt>
                <c:pt idx="8">
                  <c:v>9187</c:v>
                </c:pt>
                <c:pt idx="9">
                  <c:v>8777</c:v>
                </c:pt>
                <c:pt idx="10">
                  <c:v>115</c:v>
                </c:pt>
                <c:pt idx="11">
                  <c:v>87</c:v>
                </c:pt>
                <c:pt idx="12">
                  <c:v>0</c:v>
                </c:pt>
                <c:pt idx="13">
                  <c:v>1083</c:v>
                </c:pt>
                <c:pt idx="14">
                  <c:v>5532</c:v>
                </c:pt>
                <c:pt idx="15">
                  <c:v>408</c:v>
                </c:pt>
                <c:pt idx="16">
                  <c:v>0</c:v>
                </c:pt>
                <c:pt idx="17">
                  <c:v>1761</c:v>
                </c:pt>
                <c:pt idx="18">
                  <c:v>20</c:v>
                </c:pt>
                <c:pt idx="19">
                  <c:v>158</c:v>
                </c:pt>
                <c:pt idx="20">
                  <c:v>1166</c:v>
                </c:pt>
                <c:pt idx="21">
                  <c:v>10</c:v>
                </c:pt>
                <c:pt idx="22">
                  <c:v>44022</c:v>
                </c:pt>
                <c:pt idx="23">
                  <c:v>108</c:v>
                </c:pt>
                <c:pt idx="24">
                  <c:v>1322</c:v>
                </c:pt>
                <c:pt idx="25">
                  <c:v>43</c:v>
                </c:pt>
                <c:pt idx="26">
                  <c:v>18418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24</c:v>
                </c:pt>
                <c:pt idx="31">
                  <c:v>8</c:v>
                </c:pt>
                <c:pt idx="32">
                  <c:v>35</c:v>
                </c:pt>
                <c:pt idx="33">
                  <c:v>148011</c:v>
                </c:pt>
                <c:pt idx="34">
                  <c:v>146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029368"/>
        <c:axId val="238033288"/>
      </c:lineChart>
      <c:catAx>
        <c:axId val="238029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COUNTRIES</a:t>
                </a:r>
              </a:p>
            </c:rich>
          </c:tx>
          <c:layout/>
          <c:overlay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8033288"/>
        <c:crosses val="autoZero"/>
        <c:auto val="1"/>
        <c:lblAlgn val="ctr"/>
        <c:lblOffset val="100"/>
        <c:noMultiLvlLbl val="0"/>
      </c:catAx>
      <c:valAx>
        <c:axId val="238033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DEATHS</a:t>
                </a:r>
              </a:p>
            </c:rich>
          </c:tx>
          <c:layout/>
          <c:overlay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8029368"/>
        <c:crosses val="autoZero"/>
        <c:crossBetween val="between"/>
      </c:valAx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solidFill>
          <a:srgbClr val="92D05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2060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glow rad="228600">
        <a:schemeClr val="accent3">
          <a:satMod val="175000"/>
          <a:alpha val="40000"/>
        </a:schemeClr>
      </a:glow>
      <a:innerShdw blurRad="63500" dist="50800" dir="27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dataset.xlsx]Sheet1!PivotTable1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COUNTRIES WITH MAX RECOVERED RATIO</a:t>
            </a:r>
          </a:p>
        </c:rich>
      </c:tx>
      <c:layout/>
      <c:overlay val="0"/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"/>
        <c:spPr>
          <a:solidFill>
            <a:srgbClr val="0070C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"/>
        <c:spPr>
          <a:solidFill>
            <a:schemeClr val="tx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"/>
        <c:spPr>
          <a:solidFill>
            <a:srgbClr val="00B05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"/>
        <c:spPr>
          <a:solidFill>
            <a:srgbClr val="7030A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"/>
        <c:spPr>
          <a:solidFill>
            <a:schemeClr val="accent5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"/>
        <c:spPr>
          <a:solidFill>
            <a:srgbClr val="00B0F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9"/>
        <c:spPr>
          <a:solidFill>
            <a:srgbClr val="CC00FF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00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2"/>
        <c:spPr>
          <a:solidFill>
            <a:schemeClr val="tx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3"/>
        <c:spPr>
          <a:solidFill>
            <a:srgbClr val="00B05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4"/>
        <c:spPr>
          <a:solidFill>
            <a:srgbClr val="7030A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5"/>
        <c:spPr>
          <a:solidFill>
            <a:schemeClr val="accent5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6"/>
        <c:spPr>
          <a:solidFill>
            <a:srgbClr val="00B0F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7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8"/>
        <c:spPr>
          <a:solidFill>
            <a:srgbClr val="CC00FF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0"/>
        <c:spPr>
          <a:solidFill>
            <a:srgbClr val="0070C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00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3"/>
        <c:spPr>
          <a:solidFill>
            <a:srgbClr val="00B0F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4"/>
        <c:spPr>
          <a:solidFill>
            <a:srgbClr val="FFC0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5"/>
        <c:spPr>
          <a:solidFill>
            <a:srgbClr val="7030A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6"/>
        <c:spPr>
          <a:solidFill>
            <a:schemeClr val="accent5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7"/>
        <c:spPr>
          <a:solidFill>
            <a:srgbClr val="00B0F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8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9"/>
        <c:spPr>
          <a:solidFill>
            <a:srgbClr val="CC00FF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1"/>
        <c:spPr>
          <a:solidFill>
            <a:srgbClr val="92D05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FF00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4"/>
        <c:spPr>
          <a:solidFill>
            <a:srgbClr val="92D05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5"/>
        <c:spPr>
          <a:solidFill>
            <a:srgbClr val="FFC0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6"/>
        <c:spPr>
          <a:solidFill>
            <a:srgbClr val="CC00FF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7"/>
        <c:spPr>
          <a:solidFill>
            <a:srgbClr val="00B0F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FF00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0"/>
        <c:spPr>
          <a:solidFill>
            <a:srgbClr val="92D05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1"/>
        <c:spPr>
          <a:solidFill>
            <a:srgbClr val="FFC00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2"/>
        <c:spPr>
          <a:solidFill>
            <a:srgbClr val="CC00FF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3"/>
        <c:spPr>
          <a:solidFill>
            <a:srgbClr val="00B0F0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</c:pivotFmts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rgbClr val="CC00FF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4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Sheet1!$A$4:$A$9</c:f>
              <c:strCache>
                <c:ptCount val="5"/>
                <c:pt idx="0">
                  <c:v>Brazil</c:v>
                </c:pt>
                <c:pt idx="1">
                  <c:v>US</c:v>
                </c:pt>
                <c:pt idx="2">
                  <c:v>India</c:v>
                </c:pt>
                <c:pt idx="3">
                  <c:v>Russia</c:v>
                </c:pt>
                <c:pt idx="4">
                  <c:v>Chile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1846641</c:v>
                </c:pt>
                <c:pt idx="1">
                  <c:v>1325804</c:v>
                </c:pt>
                <c:pt idx="2">
                  <c:v>951166</c:v>
                </c:pt>
                <c:pt idx="3">
                  <c:v>602249</c:v>
                </c:pt>
                <c:pt idx="4">
                  <c:v>319954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blipFill dpi="0" rotWithShape="1">
          <a:blip xmlns:r="http://schemas.openxmlformats.org/officeDocument/2006/relationships" r:embed="rId3">
            <a:alphaModFix amt="0"/>
          </a:blip>
          <a:srcRect/>
          <a:stretch>
            <a:fillRect/>
          </a:stretch>
        </a:blipFill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>
      <a:blip xmlns:r="http://schemas.openxmlformats.org/officeDocument/2006/relationships" r:embed="rId3"/>
      <a:stretch>
        <a:fillRect/>
      </a:stretch>
    </a:blipFill>
    <a:ln w="9525" cap="flat" cmpd="sng" algn="ctr">
      <a:solidFill>
        <a:schemeClr val="dk1">
          <a:lumMod val="15000"/>
          <a:lumOff val="85000"/>
        </a:schemeClr>
      </a:solidFill>
      <a:round/>
    </a:ln>
    <a:effectLst>
      <a:glow rad="228600">
        <a:schemeClr val="accent3">
          <a:satMod val="175000"/>
          <a:alpha val="40000"/>
        </a:schemeClr>
      </a:glow>
      <a:innerShdw blurRad="63500" dist="50800" dir="27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dataset.xlsx]Sheet7!PivotTable2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lt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b="1">
                <a:latin typeface="Arial Rounded MT Bold" panose="020F0704030504030204" pitchFamily="34" charset="0"/>
              </a:rPr>
              <a:t>Top 3 Countries</a:t>
            </a:r>
            <a:r>
              <a:rPr lang="en-US" b="1" baseline="0">
                <a:latin typeface="Arial Rounded MT Bold" panose="020F0704030504030204" pitchFamily="34" charset="0"/>
              </a:rPr>
              <a:t> </a:t>
            </a:r>
            <a:r>
              <a:rPr lang="en-US" b="1">
                <a:latin typeface="Arial Rounded MT Bold" panose="020F0704030504030204" pitchFamily="34" charset="0"/>
              </a:rPr>
              <a:t>1st</a:t>
            </a:r>
            <a:r>
              <a:rPr lang="en-US" b="1" baseline="0">
                <a:latin typeface="Arial Rounded MT Bold" panose="020F0704030504030204" pitchFamily="34" charset="0"/>
              </a:rPr>
              <a:t> week % increase</a:t>
            </a:r>
            <a:endParaRPr lang="en-US" b="1">
              <a:latin typeface="Arial Rounded MT Bold" panose="020F07040305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lt1"/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D1D1"/>
              </a:gs>
            </a:gsLst>
            <a:lin ang="0" scaled="1"/>
            <a:tileRect/>
          </a:gra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rgbClr val="CC00F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D1D1"/>
              </a:gs>
            </a:gsLst>
            <a:lin ang="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3.8719285182427295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D1D1"/>
              </a:gs>
            </a:gsLst>
            <a:lin ang="0" scaled="1"/>
          </a:gra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D1D1"/>
              </a:gs>
            </a:gsLst>
            <a:lin ang="0" scaled="1"/>
            <a:tileRect/>
          </a:gra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rgbClr val="CC00F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D1D1"/>
              </a:gs>
            </a:gsLst>
            <a:lin ang="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3.8719285182427295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D1D1"/>
              </a:gs>
            </a:gsLst>
            <a:lin ang="0" scaled="1"/>
          </a:gra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D1D1"/>
              </a:gs>
            </a:gsLst>
            <a:lin ang="0" scaled="1"/>
            <a:tileRect/>
          </a:gra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0">
                <a:srgbClr val="CC00F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D1D1"/>
              </a:gs>
            </a:gsLst>
            <a:lin ang="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3.8719285182427295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D1D1"/>
              </a:gs>
            </a:gsLst>
            <a:lin ang="0" scaled="1"/>
          </a:gra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F000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FFD1D1"/>
                  </a:gs>
                </a:gsLst>
                <a:lin ang="0" scaled="1"/>
                <a:tileRect/>
              </a:gradFill>
              <a:ln>
                <a:noFill/>
              </a:ln>
              <a:effectLst/>
              <a:sp3d/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CC00FF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FFD1D1"/>
                  </a:gs>
                </a:gsLst>
                <a:lin ang="0" scaled="1"/>
              </a:gradFill>
              <a:ln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FFD1D1"/>
                  </a:gs>
                </a:gsLst>
                <a:lin ang="0" scaled="1"/>
              </a:gradFill>
              <a:ln>
                <a:noFill/>
              </a:ln>
              <a:effectLst/>
              <a:sp3d/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8719285182427295E-2"/>
                  <c:y val="-8.48755627201332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Sheet7!$A$4:$A$7</c:f>
              <c:strCache>
                <c:ptCount val="3"/>
                <c:pt idx="0">
                  <c:v>Papua New Guinea</c:v>
                </c:pt>
                <c:pt idx="1">
                  <c:v>Gambia</c:v>
                </c:pt>
                <c:pt idx="2">
                  <c:v>Bahamas</c:v>
                </c:pt>
              </c:strCache>
            </c:strRef>
          </c:cat>
          <c:val>
            <c:numRef>
              <c:f>Sheet7!$B$4:$B$7</c:f>
              <c:numCache>
                <c:formatCode>General</c:formatCode>
                <c:ptCount val="3"/>
                <c:pt idx="0">
                  <c:v>226.32</c:v>
                </c:pt>
                <c:pt idx="1">
                  <c:v>191.07</c:v>
                </c:pt>
                <c:pt idx="2">
                  <c:v>119.54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gapDepth val="0"/>
        <c:shape val="cylinder"/>
        <c:axId val="238034464"/>
        <c:axId val="238032112"/>
        <c:axId val="0"/>
      </c:bar3DChart>
      <c:catAx>
        <c:axId val="23803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032112"/>
        <c:crosses val="autoZero"/>
        <c:auto val="1"/>
        <c:lblAlgn val="ctr"/>
        <c:lblOffset val="100"/>
        <c:noMultiLvlLbl val="0"/>
      </c:catAx>
      <c:valAx>
        <c:axId val="238032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803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rotWithShape="1">
      <a:gsLst>
        <a:gs pos="0">
          <a:schemeClr val="dk1">
            <a:satMod val="103000"/>
            <a:lumMod val="102000"/>
            <a:tint val="94000"/>
          </a:schemeClr>
        </a:gs>
        <a:gs pos="50000">
          <a:schemeClr val="dk1">
            <a:satMod val="110000"/>
            <a:lumMod val="100000"/>
            <a:shade val="100000"/>
          </a:schemeClr>
        </a:gs>
        <a:gs pos="100000">
          <a:schemeClr val="dk1">
            <a:lumMod val="99000"/>
            <a:satMod val="120000"/>
            <a:shade val="78000"/>
          </a:schemeClr>
        </a:gs>
      </a:gsLst>
      <a:lin ang="5400000" scaled="0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228600">
        <a:schemeClr val="accent3">
          <a:satMod val="175000"/>
          <a:alpha val="40000"/>
        </a:schemeClr>
      </a:glow>
      <a:innerShdw blurRad="63500" dist="50800" dir="2700000">
        <a:prstClr val="black">
          <a:alpha val="50000"/>
        </a:prstClr>
      </a:innerShdw>
    </a:effectLst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1D68F5-42F8-47BC-8FED-84C50F595DF0}">
      <dgm:prSet phldrT="[Text]" custT="1"/>
      <dgm:spPr>
        <a:noFill/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Top-5 active cases</a:t>
          </a:r>
          <a:endParaRPr lang="en-US" sz="160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Countries with new cases</a:t>
          </a:r>
          <a:endParaRPr lang="en-US" sz="160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TOTAL DEATH COUNT</a:t>
          </a:r>
          <a:endParaRPr lang="en-US" sz="160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 custLinFactNeighborX="-26297" custLinFactNeighborY="2584"/>
      <dgm:spPr/>
    </dgm:pt>
    <dgm:pt modelId="{55BDA980-9151-47FF-AF00-AFF61BF7329A}" type="pres">
      <dgm:prSet presAssocID="{701D68F5-42F8-47BC-8FED-84C50F595DF0}" presName="iconRect" presStyleLbl="node1" presStyleIdx="0" presStyleCnt="3" custLinFactNeighborX="-45193" custLinFactNeighborY="634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 custScaleX="67863" custLinFactNeighborX="-1536" custLinFactNeighborY="-6161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 custLinFactX="-7361" custLinFactNeighborX="-100000" custLinFactNeighborY="5004"/>
      <dgm:spPr/>
      <dgm:t>
        <a:bodyPr/>
        <a:lstStyle/>
        <a:p>
          <a:endParaRPr lang="en-US"/>
        </a:p>
      </dgm:t>
    </dgm:pt>
    <dgm:pt modelId="{25E3B37B-74D0-4A88-B4DE-941AD611607D}" type="pres">
      <dgm:prSet presAssocID="{91A66877-AC1C-46D9-BF2C-6024B638DEA9}" presName="iconRect" presStyleLbl="node1" presStyleIdx="1" presStyleCnt="3" custLinFactX="-87908" custLinFactNeighborX="-100000" custLinFactNeighborY="9229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  <dgm:extLst/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 custScaleX="56560" custLinFactNeighborX="-69375" custLinFactNeighborY="-57841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 custLinFactNeighborX="-72300" custLinFactNeighborY="495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FC76B9EB-DCB2-48BE-8038-BB271187C51D}" type="pres">
      <dgm:prSet presAssocID="{76CC3289-2662-43F0-A3C6-BA04A135F08C}" presName="iconRect" presStyleLbl="node1" presStyleIdx="2" presStyleCnt="3" custLinFactX="-130164" custLinFactNeighborX="-200000" custLinFactNeighborY="-6596"/>
      <dgm:spPr/>
      <dgm:extLst/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 custScaleX="62851" custLinFactX="-16205" custLinFactNeighborX="-100000" custLinFactNeighborY="-5281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>
    <a:solidFill>
      <a:srgbClr val="002060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Pivot table with Bar Chart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Sorted from largest to smallest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Filtered for TOP-5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Pivot table with Area Chart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Slicer is added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Slicer is connected with all charts.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</dgm:ptLst>
  <dgm:cxnLst>
    <dgm:cxn modelId="{836B8AA7-6DE3-4C33-AD1D-9FF53E87DE8B}" type="presOf" srcId="{5605D28D-2CE6-4513-8566-952984E21E14}" destId="{E131CE4A-9776-44F4-BC03-867682E21374}" srcOrd="0" destOrd="0" presId="urn:microsoft.com/office/officeart/2008/layout/VerticalCurvedList"/>
    <dgm:cxn modelId="{AEF83605-0A04-48C3-BCD4-6FC18F85CFAD}" type="presOf" srcId="{CA077D98-8478-47EA-B6A9-99ACE60C64D4}" destId="{D79B43FC-100B-4A0D-A4D5-0D2D04B9906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C5A2D790-9F35-4C03-B8AD-73320302B621}" type="presOf" srcId="{6750AC01-D39D-4F3A-9DC8-2A211EE986A2}" destId="{58319267-C71E-43C9-94E1-827D0616C7A7}" srcOrd="0" destOrd="0" presId="urn:microsoft.com/office/officeart/2008/layout/VerticalCurvedList"/>
    <dgm:cxn modelId="{B0354E0B-AD54-4E2E-AB44-940421D53CD2}" type="presOf" srcId="{0BEF68B8-1228-47BB-83B5-7B9CD1E3F84E}" destId="{95DE6538-27BD-44AF-A1A8-CA8F6B10FDD2}" srcOrd="0" destOrd="0" presId="urn:microsoft.com/office/officeart/2008/layout/VerticalCurvedList"/>
    <dgm:cxn modelId="{B3A5BF9D-E5E0-450A-9AB8-245BB6D77B52}" type="presOf" srcId="{7E5AA53B-3EEE-4DE4-BB81-9044890C2946}" destId="{57806726-6E60-4ACC-9C1C-7DF9CC365A10}" srcOrd="0" destOrd="0" presId="urn:microsoft.com/office/officeart/2008/layout/VerticalCurvedList"/>
    <dgm:cxn modelId="{5618C44E-B5ED-4E8A-9618-8A23DDBDD53C}" type="presParOf" srcId="{57806726-6E60-4ACC-9C1C-7DF9CC365A10}" destId="{90561C55-3C6E-4D53-85E1-2C50BCDDA392}" srcOrd="0" destOrd="0" presId="urn:microsoft.com/office/officeart/2008/layout/VerticalCurvedList"/>
    <dgm:cxn modelId="{7DF8EFF4-839C-492B-A8FD-A29C8B1F1FD1}" type="presParOf" srcId="{90561C55-3C6E-4D53-85E1-2C50BCDDA392}" destId="{B6CD42EC-5AD4-4004-AE5B-47EDA668DAA8}" srcOrd="0" destOrd="0" presId="urn:microsoft.com/office/officeart/2008/layout/VerticalCurvedList"/>
    <dgm:cxn modelId="{7A8522A9-FFEB-4672-92D6-1BDC2B6024A0}" type="presParOf" srcId="{B6CD42EC-5AD4-4004-AE5B-47EDA668DAA8}" destId="{963B8EE3-40CC-4A0A-B420-D0BF920973CE}" srcOrd="0" destOrd="0" presId="urn:microsoft.com/office/officeart/2008/layout/VerticalCurvedList"/>
    <dgm:cxn modelId="{1DD98F0C-8068-49BC-8345-2B7574114EC4}" type="presParOf" srcId="{B6CD42EC-5AD4-4004-AE5B-47EDA668DAA8}" destId="{D79B43FC-100B-4A0D-A4D5-0D2D04B99064}" srcOrd="1" destOrd="0" presId="urn:microsoft.com/office/officeart/2008/layout/VerticalCurvedList"/>
    <dgm:cxn modelId="{673B8D83-CA32-4D2E-84A0-40542B157390}" type="presParOf" srcId="{B6CD42EC-5AD4-4004-AE5B-47EDA668DAA8}" destId="{3CAD8DA1-8D53-445C-ACE8-D8449E4F0F55}" srcOrd="2" destOrd="0" presId="urn:microsoft.com/office/officeart/2008/layout/VerticalCurvedList"/>
    <dgm:cxn modelId="{6252C2F7-05A5-4866-9DA7-D0C59F10529E}" type="presParOf" srcId="{B6CD42EC-5AD4-4004-AE5B-47EDA668DAA8}" destId="{429CABD1-4116-474B-81BF-735E2CA9DD00}" srcOrd="3" destOrd="0" presId="urn:microsoft.com/office/officeart/2008/layout/VerticalCurvedList"/>
    <dgm:cxn modelId="{6D6A7EBB-9157-4892-949D-4721894205F9}" type="presParOf" srcId="{90561C55-3C6E-4D53-85E1-2C50BCDDA392}" destId="{58319267-C71E-43C9-94E1-827D0616C7A7}" srcOrd="1" destOrd="0" presId="urn:microsoft.com/office/officeart/2008/layout/VerticalCurvedList"/>
    <dgm:cxn modelId="{336A0467-AE6F-4BB0-A540-71497FA51484}" type="presParOf" srcId="{90561C55-3C6E-4D53-85E1-2C50BCDDA392}" destId="{79F9B8A9-2412-4B74-84A9-69422DB81CDC}" srcOrd="2" destOrd="0" presId="urn:microsoft.com/office/officeart/2008/layout/VerticalCurvedList"/>
    <dgm:cxn modelId="{AB86E577-0348-4D65-A7FE-5FAB6B2C4271}" type="presParOf" srcId="{79F9B8A9-2412-4B74-84A9-69422DB81CDC}" destId="{07CB3071-D555-47DA-A36A-69EB91531FD8}" srcOrd="0" destOrd="0" presId="urn:microsoft.com/office/officeart/2008/layout/VerticalCurvedList"/>
    <dgm:cxn modelId="{194B90A4-D37D-4C0C-8582-1E936F545ECD}" type="presParOf" srcId="{90561C55-3C6E-4D53-85E1-2C50BCDDA392}" destId="{95DE6538-27BD-44AF-A1A8-CA8F6B10FDD2}" srcOrd="3" destOrd="0" presId="urn:microsoft.com/office/officeart/2008/layout/VerticalCurvedList"/>
    <dgm:cxn modelId="{B378B8CE-6023-4D1D-988D-21B3BAD58FB6}" type="presParOf" srcId="{90561C55-3C6E-4D53-85E1-2C50BCDDA392}" destId="{312BDEE8-85BD-4F02-B35B-2CC8E701C98B}" srcOrd="4" destOrd="0" presId="urn:microsoft.com/office/officeart/2008/layout/VerticalCurvedList"/>
    <dgm:cxn modelId="{D07AD91C-A665-481D-A1E7-9371732FF47A}" type="presParOf" srcId="{312BDEE8-85BD-4F02-B35B-2CC8E701C98B}" destId="{3F8116AC-FAC3-4E95-9865-93CCFEB191B9}" srcOrd="0" destOrd="0" presId="urn:microsoft.com/office/officeart/2008/layout/VerticalCurvedList"/>
    <dgm:cxn modelId="{DC72B237-E3A0-4864-BF31-573952467160}" type="presParOf" srcId="{90561C55-3C6E-4D53-85E1-2C50BCDDA392}" destId="{E131CE4A-9776-44F4-BC03-867682E21374}" srcOrd="5" destOrd="0" presId="urn:microsoft.com/office/officeart/2008/layout/VerticalCurvedList"/>
    <dgm:cxn modelId="{B3194A62-5544-4C99-B810-F461587AB4E3}" type="presParOf" srcId="{90561C55-3C6E-4D53-85E1-2C50BCDDA392}" destId="{AC9A216A-8375-48F9-A4E6-8E0B64C0209B}" srcOrd="6" destOrd="0" presId="urn:microsoft.com/office/officeart/2008/layout/VerticalCurvedList"/>
    <dgm:cxn modelId="{DEF03725-3FF7-4331-9FED-9A8BA84C5D22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Pivot table with Line Chart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Slicer is added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Slicer is of WHO REGION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7C5B5497-75AB-4AD0-9960-3D31D4C94AFE}" type="presOf" srcId="{7E5AA53B-3EEE-4DE4-BB81-9044890C2946}" destId="{57806726-6E60-4ACC-9C1C-7DF9CC365A10}" srcOrd="0" destOrd="0" presId="urn:microsoft.com/office/officeart/2008/layout/VerticalCurvedList"/>
    <dgm:cxn modelId="{10154533-5736-4466-A7EA-3C049EAD7E75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19B371D8-9940-4A70-8BDF-DF76C627A83C}" type="presOf" srcId="{0BEF68B8-1228-47BB-83B5-7B9CD1E3F84E}" destId="{95DE6538-27BD-44AF-A1A8-CA8F6B10FDD2}" srcOrd="0" destOrd="0" presId="urn:microsoft.com/office/officeart/2008/layout/VerticalCurvedList"/>
    <dgm:cxn modelId="{5FCDF807-05BC-4CDC-8AB1-BCBD0927AC53}" type="presOf" srcId="{6750AC01-D39D-4F3A-9DC8-2A211EE986A2}" destId="{58319267-C71E-43C9-94E1-827D0616C7A7}" srcOrd="0" destOrd="0" presId="urn:microsoft.com/office/officeart/2008/layout/VerticalCurvedList"/>
    <dgm:cxn modelId="{7722A105-C905-4CE2-BA2E-3BF3AB63DE4C}" type="presOf" srcId="{CA077D98-8478-47EA-B6A9-99ACE60C64D4}" destId="{D79B43FC-100B-4A0D-A4D5-0D2D04B99064}" srcOrd="0" destOrd="0" presId="urn:microsoft.com/office/officeart/2008/layout/VerticalCurvedList"/>
    <dgm:cxn modelId="{45588061-D26D-45FC-A128-0F63DD6F845A}" type="presParOf" srcId="{57806726-6E60-4ACC-9C1C-7DF9CC365A10}" destId="{90561C55-3C6E-4D53-85E1-2C50BCDDA392}" srcOrd="0" destOrd="0" presId="urn:microsoft.com/office/officeart/2008/layout/VerticalCurvedList"/>
    <dgm:cxn modelId="{16CD7B92-DE96-4DEA-BBDD-35787FAE2727}" type="presParOf" srcId="{90561C55-3C6E-4D53-85E1-2C50BCDDA392}" destId="{B6CD42EC-5AD4-4004-AE5B-47EDA668DAA8}" srcOrd="0" destOrd="0" presId="urn:microsoft.com/office/officeart/2008/layout/VerticalCurvedList"/>
    <dgm:cxn modelId="{C5B3E68B-1312-453E-9479-99F3442CD8BF}" type="presParOf" srcId="{B6CD42EC-5AD4-4004-AE5B-47EDA668DAA8}" destId="{963B8EE3-40CC-4A0A-B420-D0BF920973CE}" srcOrd="0" destOrd="0" presId="urn:microsoft.com/office/officeart/2008/layout/VerticalCurvedList"/>
    <dgm:cxn modelId="{43F8CC6F-0F26-4FB1-901C-DEB9D747D3F1}" type="presParOf" srcId="{B6CD42EC-5AD4-4004-AE5B-47EDA668DAA8}" destId="{D79B43FC-100B-4A0D-A4D5-0D2D04B99064}" srcOrd="1" destOrd="0" presId="urn:microsoft.com/office/officeart/2008/layout/VerticalCurvedList"/>
    <dgm:cxn modelId="{09DDE0F1-FDC0-4C01-8FB6-D40B6931BE17}" type="presParOf" srcId="{B6CD42EC-5AD4-4004-AE5B-47EDA668DAA8}" destId="{3CAD8DA1-8D53-445C-ACE8-D8449E4F0F55}" srcOrd="2" destOrd="0" presId="urn:microsoft.com/office/officeart/2008/layout/VerticalCurvedList"/>
    <dgm:cxn modelId="{9DE579C7-CB4D-484E-B085-040B0F2CC8EA}" type="presParOf" srcId="{B6CD42EC-5AD4-4004-AE5B-47EDA668DAA8}" destId="{429CABD1-4116-474B-81BF-735E2CA9DD00}" srcOrd="3" destOrd="0" presId="urn:microsoft.com/office/officeart/2008/layout/VerticalCurvedList"/>
    <dgm:cxn modelId="{57906BEB-BAFC-40AB-BB14-E2D631BEB5BA}" type="presParOf" srcId="{90561C55-3C6E-4D53-85E1-2C50BCDDA392}" destId="{58319267-C71E-43C9-94E1-827D0616C7A7}" srcOrd="1" destOrd="0" presId="urn:microsoft.com/office/officeart/2008/layout/VerticalCurvedList"/>
    <dgm:cxn modelId="{E9F31044-919F-4ECD-A8EB-399F47FAA09F}" type="presParOf" srcId="{90561C55-3C6E-4D53-85E1-2C50BCDDA392}" destId="{79F9B8A9-2412-4B74-84A9-69422DB81CDC}" srcOrd="2" destOrd="0" presId="urn:microsoft.com/office/officeart/2008/layout/VerticalCurvedList"/>
    <dgm:cxn modelId="{79D8C06A-040E-4815-BF5E-009D52BC84E8}" type="presParOf" srcId="{79F9B8A9-2412-4B74-84A9-69422DB81CDC}" destId="{07CB3071-D555-47DA-A36A-69EB91531FD8}" srcOrd="0" destOrd="0" presId="urn:microsoft.com/office/officeart/2008/layout/VerticalCurvedList"/>
    <dgm:cxn modelId="{2AE11DD7-8B5D-4159-985C-33BD9F29E5FD}" type="presParOf" srcId="{90561C55-3C6E-4D53-85E1-2C50BCDDA392}" destId="{95DE6538-27BD-44AF-A1A8-CA8F6B10FDD2}" srcOrd="3" destOrd="0" presId="urn:microsoft.com/office/officeart/2008/layout/VerticalCurvedList"/>
    <dgm:cxn modelId="{4DB57E0B-07C9-42B3-B456-C041191DD91B}" type="presParOf" srcId="{90561C55-3C6E-4D53-85E1-2C50BCDDA392}" destId="{312BDEE8-85BD-4F02-B35B-2CC8E701C98B}" srcOrd="4" destOrd="0" presId="urn:microsoft.com/office/officeart/2008/layout/VerticalCurvedList"/>
    <dgm:cxn modelId="{1486E4C9-B4B8-467C-B724-03012A15538E}" type="presParOf" srcId="{312BDEE8-85BD-4F02-B35B-2CC8E701C98B}" destId="{3F8116AC-FAC3-4E95-9865-93CCFEB191B9}" srcOrd="0" destOrd="0" presId="urn:microsoft.com/office/officeart/2008/layout/VerticalCurvedList"/>
    <dgm:cxn modelId="{33AC47AC-6B09-49BB-B400-7F2E9552A8AA}" type="presParOf" srcId="{90561C55-3C6E-4D53-85E1-2C50BCDDA392}" destId="{E131CE4A-9776-44F4-BC03-867682E21374}" srcOrd="5" destOrd="0" presId="urn:microsoft.com/office/officeart/2008/layout/VerticalCurvedList"/>
    <dgm:cxn modelId="{C1282FEF-C25F-4F4C-A561-4C5EEFB9EF56}" type="presParOf" srcId="{90561C55-3C6E-4D53-85E1-2C50BCDDA392}" destId="{AC9A216A-8375-48F9-A4E6-8E0B64C0209B}" srcOrd="6" destOrd="0" presId="urn:microsoft.com/office/officeart/2008/layout/VerticalCurvedList"/>
    <dgm:cxn modelId="{730451B9-D6D3-4957-B8F3-476F7AAB550A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Pivot table with Pie Chart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Sorted from largest to smallest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Filtered for TOP-5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</dgm:ptLst>
  <dgm:cxnLst>
    <dgm:cxn modelId="{F8644CE9-5C8F-41C9-A1B2-2BC413872E30}" type="presOf" srcId="{6750AC01-D39D-4F3A-9DC8-2A211EE986A2}" destId="{58319267-C71E-43C9-94E1-827D0616C7A7}" srcOrd="0" destOrd="0" presId="urn:microsoft.com/office/officeart/2008/layout/VerticalCurvedList"/>
    <dgm:cxn modelId="{57CDAC13-313A-4F1B-A0CE-E0519B91FAA2}" type="presOf" srcId="{5605D28D-2CE6-4513-8566-952984E21E14}" destId="{E131CE4A-9776-44F4-BC03-867682E21374}" srcOrd="0" destOrd="0" presId="urn:microsoft.com/office/officeart/2008/layout/VerticalCurvedList"/>
    <dgm:cxn modelId="{0A43E74A-92E5-4153-8046-FE9350EB88E6}" type="presOf" srcId="{7E5AA53B-3EEE-4DE4-BB81-9044890C2946}" destId="{57806726-6E60-4ACC-9C1C-7DF9CC365A10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8586DCB-40F2-4996-85C5-D1CEF7020DDD}" type="presOf" srcId="{CA077D98-8478-47EA-B6A9-99ACE60C64D4}" destId="{D79B43FC-100B-4A0D-A4D5-0D2D04B99064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B3FD0EB2-6380-4EA4-AA12-C89A0ECB8CDA}" type="presOf" srcId="{0BEF68B8-1228-47BB-83B5-7B9CD1E3F84E}" destId="{95DE6538-27BD-44AF-A1A8-CA8F6B10FDD2}" srcOrd="0" destOrd="0" presId="urn:microsoft.com/office/officeart/2008/layout/VerticalCurvedList"/>
    <dgm:cxn modelId="{4C15B131-446D-4169-B117-767EDB83D3F2}" type="presParOf" srcId="{57806726-6E60-4ACC-9C1C-7DF9CC365A10}" destId="{90561C55-3C6E-4D53-85E1-2C50BCDDA392}" srcOrd="0" destOrd="0" presId="urn:microsoft.com/office/officeart/2008/layout/VerticalCurvedList"/>
    <dgm:cxn modelId="{77764113-E63B-4AB6-9B76-DBA2DE9F488D}" type="presParOf" srcId="{90561C55-3C6E-4D53-85E1-2C50BCDDA392}" destId="{B6CD42EC-5AD4-4004-AE5B-47EDA668DAA8}" srcOrd="0" destOrd="0" presId="urn:microsoft.com/office/officeart/2008/layout/VerticalCurvedList"/>
    <dgm:cxn modelId="{0F4FD87D-DB90-4D3B-867D-2CA1AD722EE3}" type="presParOf" srcId="{B6CD42EC-5AD4-4004-AE5B-47EDA668DAA8}" destId="{963B8EE3-40CC-4A0A-B420-D0BF920973CE}" srcOrd="0" destOrd="0" presId="urn:microsoft.com/office/officeart/2008/layout/VerticalCurvedList"/>
    <dgm:cxn modelId="{CC13D994-3F85-4B3F-A3CD-8E13B351D967}" type="presParOf" srcId="{B6CD42EC-5AD4-4004-AE5B-47EDA668DAA8}" destId="{D79B43FC-100B-4A0D-A4D5-0D2D04B99064}" srcOrd="1" destOrd="0" presId="urn:microsoft.com/office/officeart/2008/layout/VerticalCurvedList"/>
    <dgm:cxn modelId="{C6212E77-310F-440B-9099-ACB17CBDFE1C}" type="presParOf" srcId="{B6CD42EC-5AD4-4004-AE5B-47EDA668DAA8}" destId="{3CAD8DA1-8D53-445C-ACE8-D8449E4F0F55}" srcOrd="2" destOrd="0" presId="urn:microsoft.com/office/officeart/2008/layout/VerticalCurvedList"/>
    <dgm:cxn modelId="{D3222AC8-B919-454E-BFD8-A07FCC6D7F40}" type="presParOf" srcId="{B6CD42EC-5AD4-4004-AE5B-47EDA668DAA8}" destId="{429CABD1-4116-474B-81BF-735E2CA9DD00}" srcOrd="3" destOrd="0" presId="urn:microsoft.com/office/officeart/2008/layout/VerticalCurvedList"/>
    <dgm:cxn modelId="{DD5C4F2C-C543-4E83-BBBE-8EA6E673984C}" type="presParOf" srcId="{90561C55-3C6E-4D53-85E1-2C50BCDDA392}" destId="{58319267-C71E-43C9-94E1-827D0616C7A7}" srcOrd="1" destOrd="0" presId="urn:microsoft.com/office/officeart/2008/layout/VerticalCurvedList"/>
    <dgm:cxn modelId="{91422FFE-CA2D-4083-B205-2735FD399B56}" type="presParOf" srcId="{90561C55-3C6E-4D53-85E1-2C50BCDDA392}" destId="{79F9B8A9-2412-4B74-84A9-69422DB81CDC}" srcOrd="2" destOrd="0" presId="urn:microsoft.com/office/officeart/2008/layout/VerticalCurvedList"/>
    <dgm:cxn modelId="{B89E2D04-F2DF-4E7C-A5B7-2293210ADEEA}" type="presParOf" srcId="{79F9B8A9-2412-4B74-84A9-69422DB81CDC}" destId="{07CB3071-D555-47DA-A36A-69EB91531FD8}" srcOrd="0" destOrd="0" presId="urn:microsoft.com/office/officeart/2008/layout/VerticalCurvedList"/>
    <dgm:cxn modelId="{3EAF0EB8-3CED-4992-AD44-70F2C844653A}" type="presParOf" srcId="{90561C55-3C6E-4D53-85E1-2C50BCDDA392}" destId="{95DE6538-27BD-44AF-A1A8-CA8F6B10FDD2}" srcOrd="3" destOrd="0" presId="urn:microsoft.com/office/officeart/2008/layout/VerticalCurvedList"/>
    <dgm:cxn modelId="{02D87D80-F518-4542-BC75-5FC129A9C485}" type="presParOf" srcId="{90561C55-3C6E-4D53-85E1-2C50BCDDA392}" destId="{312BDEE8-85BD-4F02-B35B-2CC8E701C98B}" srcOrd="4" destOrd="0" presId="urn:microsoft.com/office/officeart/2008/layout/VerticalCurvedList"/>
    <dgm:cxn modelId="{DC3B0B49-757B-482F-B70F-062BE89F05B7}" type="presParOf" srcId="{312BDEE8-85BD-4F02-B35B-2CC8E701C98B}" destId="{3F8116AC-FAC3-4E95-9865-93CCFEB191B9}" srcOrd="0" destOrd="0" presId="urn:microsoft.com/office/officeart/2008/layout/VerticalCurvedList"/>
    <dgm:cxn modelId="{8FFEE5F8-4383-4C95-A0AC-2E2E5857AAB0}" type="presParOf" srcId="{90561C55-3C6E-4D53-85E1-2C50BCDDA392}" destId="{E131CE4A-9776-44F4-BC03-867682E21374}" srcOrd="5" destOrd="0" presId="urn:microsoft.com/office/officeart/2008/layout/VerticalCurvedList"/>
    <dgm:cxn modelId="{AD940F70-C8DE-4B7E-BE11-B61116F02ED2}" type="presParOf" srcId="{90561C55-3C6E-4D53-85E1-2C50BCDDA392}" destId="{AC9A216A-8375-48F9-A4E6-8E0B64C0209B}" srcOrd="6" destOrd="0" presId="urn:microsoft.com/office/officeart/2008/layout/VerticalCurvedList"/>
    <dgm:cxn modelId="{E6F753C0-A6F6-4E1A-AF0D-1C400EEB7BC9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Pivot table with Cylindrical Chart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Sorted from largest to smallest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Filtered for TOP-3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>
        <a:solidFill>
          <a:schemeClr val="accent3"/>
        </a:solidFill>
      </dgm:spPr>
      <dgm:t>
        <a:bodyPr/>
        <a:lstStyle/>
        <a:p>
          <a:endParaRPr lang="en-US"/>
        </a:p>
      </dgm:t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12F966B-46BC-4AFB-974D-6EF645349D74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3B74C4B-3BA3-4CB5-8CD0-5E60DF85EB30}" type="presOf" srcId="{0BEF68B8-1228-47BB-83B5-7B9CD1E3F84E}" destId="{95DE6538-27BD-44AF-A1A8-CA8F6B10FDD2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08F49E6-CF93-4D75-8BD7-28238EEE8CA2}" type="presOf" srcId="{5605D28D-2CE6-4513-8566-952984E21E14}" destId="{E131CE4A-9776-44F4-BC03-867682E21374}" srcOrd="0" destOrd="0" presId="urn:microsoft.com/office/officeart/2008/layout/VerticalCurvedList"/>
    <dgm:cxn modelId="{010E3C9E-09B0-41F4-9D95-5A5B0F2181B1}" type="presOf" srcId="{7E5AA53B-3EEE-4DE4-BB81-9044890C2946}" destId="{57806726-6E60-4ACC-9C1C-7DF9CC365A10}" srcOrd="0" destOrd="0" presId="urn:microsoft.com/office/officeart/2008/layout/VerticalCurvedList"/>
    <dgm:cxn modelId="{E7768FDC-C77E-4965-B375-25E7A3C65BFC}" type="presOf" srcId="{CA077D98-8478-47EA-B6A9-99ACE60C64D4}" destId="{D79B43FC-100B-4A0D-A4D5-0D2D04B99064}" srcOrd="0" destOrd="0" presId="urn:microsoft.com/office/officeart/2008/layout/VerticalCurvedList"/>
    <dgm:cxn modelId="{6E5B8B24-0642-448D-A0A8-7A931A8AB1E0}" type="presParOf" srcId="{57806726-6E60-4ACC-9C1C-7DF9CC365A10}" destId="{90561C55-3C6E-4D53-85E1-2C50BCDDA392}" srcOrd="0" destOrd="0" presId="urn:microsoft.com/office/officeart/2008/layout/VerticalCurvedList"/>
    <dgm:cxn modelId="{AAEAC16A-42A9-4680-AF30-7A55267D9F35}" type="presParOf" srcId="{90561C55-3C6E-4D53-85E1-2C50BCDDA392}" destId="{B6CD42EC-5AD4-4004-AE5B-47EDA668DAA8}" srcOrd="0" destOrd="0" presId="urn:microsoft.com/office/officeart/2008/layout/VerticalCurvedList"/>
    <dgm:cxn modelId="{7B81B8C1-832B-4F29-B351-691D913AC6AA}" type="presParOf" srcId="{B6CD42EC-5AD4-4004-AE5B-47EDA668DAA8}" destId="{963B8EE3-40CC-4A0A-B420-D0BF920973CE}" srcOrd="0" destOrd="0" presId="urn:microsoft.com/office/officeart/2008/layout/VerticalCurvedList"/>
    <dgm:cxn modelId="{C1D1F0B4-9C4A-4509-B16B-DEC78E77F59F}" type="presParOf" srcId="{B6CD42EC-5AD4-4004-AE5B-47EDA668DAA8}" destId="{D79B43FC-100B-4A0D-A4D5-0D2D04B99064}" srcOrd="1" destOrd="0" presId="urn:microsoft.com/office/officeart/2008/layout/VerticalCurvedList"/>
    <dgm:cxn modelId="{2A01A0D0-E0DC-4FB2-8876-42A4BDB01750}" type="presParOf" srcId="{B6CD42EC-5AD4-4004-AE5B-47EDA668DAA8}" destId="{3CAD8DA1-8D53-445C-ACE8-D8449E4F0F55}" srcOrd="2" destOrd="0" presId="urn:microsoft.com/office/officeart/2008/layout/VerticalCurvedList"/>
    <dgm:cxn modelId="{695B688F-10FB-46D9-99D0-3ACA9041D98F}" type="presParOf" srcId="{B6CD42EC-5AD4-4004-AE5B-47EDA668DAA8}" destId="{429CABD1-4116-474B-81BF-735E2CA9DD00}" srcOrd="3" destOrd="0" presId="urn:microsoft.com/office/officeart/2008/layout/VerticalCurvedList"/>
    <dgm:cxn modelId="{D7209A1B-9147-4542-96BB-9BF9EF6C85A0}" type="presParOf" srcId="{90561C55-3C6E-4D53-85E1-2C50BCDDA392}" destId="{58319267-C71E-43C9-94E1-827D0616C7A7}" srcOrd="1" destOrd="0" presId="urn:microsoft.com/office/officeart/2008/layout/VerticalCurvedList"/>
    <dgm:cxn modelId="{DE6967DC-8845-47A4-86F9-F7F5DDB61194}" type="presParOf" srcId="{90561C55-3C6E-4D53-85E1-2C50BCDDA392}" destId="{79F9B8A9-2412-4B74-84A9-69422DB81CDC}" srcOrd="2" destOrd="0" presId="urn:microsoft.com/office/officeart/2008/layout/VerticalCurvedList"/>
    <dgm:cxn modelId="{A700F604-DC51-455D-BD3E-07DF952C5D17}" type="presParOf" srcId="{79F9B8A9-2412-4B74-84A9-69422DB81CDC}" destId="{07CB3071-D555-47DA-A36A-69EB91531FD8}" srcOrd="0" destOrd="0" presId="urn:microsoft.com/office/officeart/2008/layout/VerticalCurvedList"/>
    <dgm:cxn modelId="{EDB07CEE-AAD1-4622-8BE0-3167FAC085A2}" type="presParOf" srcId="{90561C55-3C6E-4D53-85E1-2C50BCDDA392}" destId="{95DE6538-27BD-44AF-A1A8-CA8F6B10FDD2}" srcOrd="3" destOrd="0" presId="urn:microsoft.com/office/officeart/2008/layout/VerticalCurvedList"/>
    <dgm:cxn modelId="{BE52BC68-182B-451F-9503-CA9A6C1E71E6}" type="presParOf" srcId="{90561C55-3C6E-4D53-85E1-2C50BCDDA392}" destId="{312BDEE8-85BD-4F02-B35B-2CC8E701C98B}" srcOrd="4" destOrd="0" presId="urn:microsoft.com/office/officeart/2008/layout/VerticalCurvedList"/>
    <dgm:cxn modelId="{5380A2D2-8BCC-4720-BBFD-67AEA520333A}" type="presParOf" srcId="{312BDEE8-85BD-4F02-B35B-2CC8E701C98B}" destId="{3F8116AC-FAC3-4E95-9865-93CCFEB191B9}" srcOrd="0" destOrd="0" presId="urn:microsoft.com/office/officeart/2008/layout/VerticalCurvedList"/>
    <dgm:cxn modelId="{9B67D4B9-F644-44C7-A45A-7BF083418826}" type="presParOf" srcId="{90561C55-3C6E-4D53-85E1-2C50BCDDA392}" destId="{E131CE4A-9776-44F4-BC03-867682E21374}" srcOrd="5" destOrd="0" presId="urn:microsoft.com/office/officeart/2008/layout/VerticalCurvedList"/>
    <dgm:cxn modelId="{B8067A06-E318-46D8-96CC-0F06DD02B87A}" type="presParOf" srcId="{90561C55-3C6E-4D53-85E1-2C50BCDDA392}" destId="{AC9A216A-8375-48F9-A4E6-8E0B64C0209B}" srcOrd="6" destOrd="0" presId="urn:microsoft.com/office/officeart/2008/layout/VerticalCurvedList"/>
    <dgm:cxn modelId="{95D25A13-C6EA-4780-823A-B17F729CB46E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455627" y="56099"/>
          <a:ext cx="1955812" cy="1955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879609" y="493553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660935" y="2126940"/>
          <a:ext cx="14766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60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Top-5 active cases</a:t>
          </a:r>
          <a:endParaRPr lang="en-US" sz="16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660935" y="2126940"/>
        <a:ext cx="1476602" cy="720000"/>
      </dsp:txXfrm>
    </dsp:sp>
    <dsp:sp modelId="{AE6D994C-35CC-4E2D-93F7-0749D531DB38}">
      <dsp:nvSpPr>
        <dsp:cNvPr id="0" name=""/>
        <dsp:cNvSpPr/>
      </dsp:nvSpPr>
      <dsp:spPr>
        <a:xfrm>
          <a:off x="2637511" y="103429"/>
          <a:ext cx="1955812" cy="1955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3045423" y="525940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2584134" y="2154105"/>
          <a:ext cx="18134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60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Countries with new cases</a:t>
          </a:r>
          <a:endParaRPr lang="en-US" sz="16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2584134" y="2154105"/>
        <a:ext cx="1813455" cy="720000"/>
      </dsp:txXfrm>
    </dsp:sp>
    <dsp:sp modelId="{8B8DA957-4F6D-47EE-BF0F-6ACDA82AAC07}">
      <dsp:nvSpPr>
        <dsp:cNvPr id="0" name=""/>
        <dsp:cNvSpPr/>
      </dsp:nvSpPr>
      <dsp:spPr>
        <a:xfrm>
          <a:off x="7090582" y="102530"/>
          <a:ext cx="1955812" cy="195581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5216388" y="348354"/>
          <a:ext cx="1122187" cy="1122187"/>
        </a:xfrm>
        <a:prstGeom prst="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4749138" y="2190314"/>
          <a:ext cx="20151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60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TOTAL DEATH COUNT</a:t>
          </a:r>
          <a:endParaRPr lang="en-US" sz="16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4749138" y="2190314"/>
        <a:ext cx="20151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Pivot table with Bar Chart</a:t>
          </a:r>
          <a:r>
            <a:rPr lang="en-US" sz="31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Sorted from largest to smallest</a:t>
          </a:r>
          <a:endParaRPr lang="en-US" sz="31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Filtered for TOP-5</a:t>
          </a:r>
          <a:endParaRPr lang="en-US" sz="31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Pivot table with Area Chart</a:t>
          </a:r>
          <a:r>
            <a:rPr lang="en-US" sz="31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Slicer is added</a:t>
          </a:r>
          <a:endParaRPr lang="en-US" sz="31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Slicer is connected with all charts.</a:t>
          </a:r>
          <a:endParaRPr lang="en-US" sz="31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Pivot table with Line Chart</a:t>
          </a:r>
          <a:r>
            <a:rPr lang="en-US" sz="31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Slicer is added</a:t>
          </a:r>
          <a:endParaRPr lang="en-US" sz="31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Slicer is of WHO REGION</a:t>
          </a:r>
          <a:endParaRPr lang="en-US" sz="31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Pivot table with Pie Chart</a:t>
          </a:r>
          <a:r>
            <a:rPr lang="en-US" sz="33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Sorted from largest to smallest</a:t>
          </a:r>
          <a:endParaRPr lang="en-US" sz="33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Filtered for TOP-5</a:t>
          </a:r>
          <a:endParaRPr lang="en-US" sz="33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Pivot table with Cylindrical Chart</a:t>
          </a:r>
          <a:r>
            <a:rPr lang="en-US" sz="31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Sorted from largest to smallest</a:t>
          </a:r>
          <a:endParaRPr lang="en-US" sz="31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Filtered for TOP-3</a:t>
          </a:r>
          <a:endParaRPr lang="en-US" sz="31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accent3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5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8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14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1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1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3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s951J1llE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COVID-19" TargetMode="External"/><Relationship Id="rId4" Type="http://schemas.openxmlformats.org/officeDocument/2006/relationships/hyperlink" Target="https://www.kaggle.com/imdevskp/corona-virus-report?select=country_wise_latest.cs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9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" y="0"/>
            <a:ext cx="1218691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ctrTitle"/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687" y="1219328"/>
            <a:ext cx="10592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 217 </a:t>
            </a:r>
          </a:p>
          <a:p>
            <a:pPr algn="ctr"/>
            <a:r>
              <a:rPr lang="en-IN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  TO DATA MANAGEMENT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4324" y="2716805"/>
            <a:ext cx="7967050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glow rad="101600">
              <a:srgbClr val="FFC000">
                <a:alpha val="40000"/>
              </a:srgb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Arial Rounded MT Bold" panose="020F0704030504030204" pitchFamily="34" charset="0"/>
              </a:rPr>
              <a:t>COVID-19 DASHBOARD 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" y="2617325"/>
            <a:ext cx="894808" cy="9068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92" y="2662121"/>
            <a:ext cx="894808" cy="9068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" y="1184727"/>
            <a:ext cx="880403" cy="638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75" y="1187108"/>
            <a:ext cx="880403" cy="638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3716997" y="5496922"/>
            <a:ext cx="4221585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SUBMITTED BY </a:t>
            </a:r>
            <a:r>
              <a:rPr lang="en-IN" sz="24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:</a:t>
            </a:r>
          </a:p>
          <a:p>
            <a:pPr algn="ctr"/>
            <a:r>
              <a:rPr lang="en-IN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MALVIKA KAUSHAL</a:t>
            </a:r>
          </a:p>
          <a:p>
            <a:pPr algn="ctr"/>
            <a:r>
              <a:rPr lang="en-IN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11901443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54" y="3650258"/>
            <a:ext cx="3390340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9" y="3745532"/>
            <a:ext cx="3131078" cy="1752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683" y="3671174"/>
            <a:ext cx="3575057" cy="1825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337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Features used in objective-4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37049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70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Objective-4 : Recovered ratio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130963"/>
              </p:ext>
            </p:extLst>
          </p:nvPr>
        </p:nvGraphicFramePr>
        <p:xfrm>
          <a:off x="6393581" y="2182734"/>
          <a:ext cx="5357818" cy="3593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199957"/>
            <a:ext cx="5294379" cy="3648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64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664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Features used in objective-5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05270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07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Objective-5 : % increase last week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953312"/>
              </p:ext>
            </p:extLst>
          </p:nvPr>
        </p:nvGraphicFramePr>
        <p:xfrm>
          <a:off x="6393144" y="2199957"/>
          <a:ext cx="5358253" cy="363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136581"/>
            <a:ext cx="5359651" cy="3657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6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Additional Add-ons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834" y="2100404"/>
            <a:ext cx="11271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countries list is added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select any other of his/her choice and can check the statistics of that country.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the country user can see Total cases, deaths, recovered, new cases, Death rate, Recovered rate.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4" y="4162587"/>
            <a:ext cx="11271564" cy="1812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21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Covid-19 Dashboard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3" y="1891326"/>
            <a:ext cx="11294608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Importance of this Dashboard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780" y="1973655"/>
            <a:ext cx="112715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COVID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worldwide, leading to an ongoing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pandemic. So picking up latest topic can create awareness among people.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it’s a user friendly dashboard where user have to select any country and they can check the stats.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dashboards are helping people make sense of the pandemic.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has a clean and modern interface and several data visualization tools to better grasp the current status of COVID-19 as the situation unfolds.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has slicer based on WHO REGION, so user can select the region and check the countries situation in that region.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can get idea about Top-5 and Top-3 countries based on recovery rate and percentage increase last week.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994" y="2091350"/>
            <a:ext cx="11262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</a:t>
            </a:r>
            <a:endParaRPr lang="en-IN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youtu.be/Zes951J1llE</a:t>
            </a:r>
            <a:endParaRPr lang="en-IN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www.kaggle.com/imdevskp/corona-virus-report?select=country_wise_latest.csv</a:t>
            </a:r>
            <a:endParaRPr lang="en-IN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IN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en.wikipedia.org/wiki/COVID-19</a:t>
            </a:r>
            <a:endParaRPr lang="en-IN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1219032"/>
            <a:ext cx="7498616" cy="46866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</a:t>
            </a:r>
            <a:r>
              <a:rPr lang="en-US" dirty="0" smtClean="0">
                <a:solidFill>
                  <a:srgbClr val="FFFFFF"/>
                </a:solidFill>
              </a:rPr>
              <a:t>You!!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Country-wise dataset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941" y="1955549"/>
            <a:ext cx="11235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based on Covid-19 statistics country-wise.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taken from kaggle.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15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different countries names based on WHO Region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EFF"/>
                </a:solidFill>
              </a:rPr>
              <a:t>Covid-19 Dashboard Objectives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=""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264614"/>
              </p:ext>
            </p:extLst>
          </p:nvPr>
        </p:nvGraphicFramePr>
        <p:xfrm>
          <a:off x="311949" y="3427232"/>
          <a:ext cx="11430395" cy="329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/>
          <p:cNvSpPr/>
          <p:nvPr/>
        </p:nvSpPr>
        <p:spPr>
          <a:xfrm>
            <a:off x="5100936" y="3495454"/>
            <a:ext cx="1990125" cy="1990125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/>
          <p:cNvSpPr/>
          <p:nvPr/>
        </p:nvSpPr>
        <p:spPr>
          <a:xfrm>
            <a:off x="9502986" y="3523745"/>
            <a:ext cx="1990125" cy="1933541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60" y="3889085"/>
            <a:ext cx="1141875" cy="11418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58" y="3889085"/>
            <a:ext cx="1141875" cy="11418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2" name="TextBox 11"/>
          <p:cNvSpPr txBox="1"/>
          <p:nvPr/>
        </p:nvSpPr>
        <p:spPr>
          <a:xfrm>
            <a:off x="7594798" y="5529510"/>
            <a:ext cx="1499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RECOVERED RATIO</a:t>
            </a:r>
            <a:endParaRPr lang="en-US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10" y="3889085"/>
            <a:ext cx="1141875" cy="117236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4" name="TextBox 13"/>
          <p:cNvSpPr txBox="1"/>
          <p:nvPr/>
        </p:nvSpPr>
        <p:spPr>
          <a:xfrm>
            <a:off x="9667400" y="5558827"/>
            <a:ext cx="166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% INCREASE LAST WEEK</a:t>
            </a:r>
            <a:endParaRPr lang="en-US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66" y="2405650"/>
            <a:ext cx="1111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Rounded MT Bold" panose="020F0704030504030204" pitchFamily="34" charset="0"/>
              </a:rPr>
              <a:t>I took my dataset from </a:t>
            </a:r>
            <a:r>
              <a:rPr lang="en-IN" sz="2000" dirty="0">
                <a:latin typeface="Arial Rounded MT Bold" panose="020F0704030504030204" pitchFamily="34" charset="0"/>
              </a:rPr>
              <a:t>K</a:t>
            </a:r>
            <a:r>
              <a:rPr lang="en-IN" sz="2000" dirty="0" smtClean="0">
                <a:latin typeface="Arial Rounded MT Bold" panose="020F0704030504030204" pitchFamily="34" charset="0"/>
              </a:rPr>
              <a:t>aggle and following were my objectives.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Features used in objective-1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64250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OBJECTIVE-1 : TOP 5 ACTIVE CASES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322248"/>
              </p:ext>
            </p:extLst>
          </p:nvPr>
        </p:nvGraphicFramePr>
        <p:xfrm>
          <a:off x="6366190" y="2146522"/>
          <a:ext cx="5422900" cy="362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235697"/>
            <a:ext cx="5422390" cy="3625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Features used in objective-2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2509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14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Objective-2 : countries with new cases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700370"/>
              </p:ext>
            </p:extLst>
          </p:nvPr>
        </p:nvGraphicFramePr>
        <p:xfrm>
          <a:off x="6277342" y="2252647"/>
          <a:ext cx="5419735" cy="360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9" y="2200842"/>
            <a:ext cx="2889398" cy="3610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38" y="2725093"/>
            <a:ext cx="2025754" cy="2298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3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374" y="0"/>
            <a:ext cx="12321766" cy="685213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Features used in objective-3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5189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38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Objective-3 </a:t>
            </a:r>
            <a:r>
              <a:rPr lang="en-IN" dirty="0"/>
              <a:t>: </a:t>
            </a:r>
            <a:r>
              <a:rPr lang="en-IN" dirty="0" smtClean="0"/>
              <a:t>total death 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38" y="2725093"/>
            <a:ext cx="2025754" cy="2298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0522"/>
              </p:ext>
            </p:extLst>
          </p:nvPr>
        </p:nvGraphicFramePr>
        <p:xfrm>
          <a:off x="6338841" y="2309483"/>
          <a:ext cx="5403504" cy="361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182734"/>
            <a:ext cx="2940201" cy="3610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347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436</Words>
  <Application>Microsoft Office PowerPoint</Application>
  <PresentationFormat>Widescreen</PresentationFormat>
  <Paragraphs>107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Rounded MT Bold</vt:lpstr>
      <vt:lpstr>Calibri</vt:lpstr>
      <vt:lpstr>Gill Sans MT</vt:lpstr>
      <vt:lpstr>Times New Roman</vt:lpstr>
      <vt:lpstr>Wingdings</vt:lpstr>
      <vt:lpstr>Wingdings 2</vt:lpstr>
      <vt:lpstr>Dividend</vt:lpstr>
      <vt:lpstr>PowerPoint Presentation</vt:lpstr>
      <vt:lpstr>Country-wise dataset</vt:lpstr>
      <vt:lpstr>Covid-19 Dashboard Objectives</vt:lpstr>
      <vt:lpstr>Features used in objective-1</vt:lpstr>
      <vt:lpstr>OBJECTIVE-1 : TOP 5 ACTIVE CASES</vt:lpstr>
      <vt:lpstr>Features used in objective-2</vt:lpstr>
      <vt:lpstr>Objective-2 : countries with new cases</vt:lpstr>
      <vt:lpstr>Features used in objective-3</vt:lpstr>
      <vt:lpstr>Objective-3 : total death count</vt:lpstr>
      <vt:lpstr>Features used in objective-4</vt:lpstr>
      <vt:lpstr>Objective-4 : Recovered ratio</vt:lpstr>
      <vt:lpstr>Features used in objective-5</vt:lpstr>
      <vt:lpstr>Objective-5 : % increase last week</vt:lpstr>
      <vt:lpstr>Additional Add-ons</vt:lpstr>
      <vt:lpstr>Covid-19 Dashboard</vt:lpstr>
      <vt:lpstr>Importance of this Dashboard</vt:lpstr>
      <vt:lpstr>references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2021-12-10T17:30:25Z</dcterms:created>
  <dcterms:modified xsi:type="dcterms:W3CDTF">2021-12-29T10:41:05Z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