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40" d="100"/>
          <a:sy n="140" d="100"/>
        </p:scale>
        <p:origin x="94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BD189-96E9-46B4-AD8F-C82A888AE887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71F52-9124-49E2-9B79-B783D9481F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58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05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41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70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85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66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50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28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58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94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45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15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2E371-98E4-479B-95D6-4889C56667E5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5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029264" y="1133474"/>
            <a:ext cx="6300226" cy="3933047"/>
            <a:chOff x="4224338" y="1924050"/>
            <a:chExt cx="4081463" cy="25479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620" t="20142" r="9243" b="24921"/>
            <a:stretch/>
          </p:blipFill>
          <p:spPr>
            <a:xfrm>
              <a:off x="4224338" y="1924050"/>
              <a:ext cx="4071937" cy="254793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225550" y="1928813"/>
              <a:ext cx="4080251" cy="25410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7329490" y="4749304"/>
            <a:ext cx="1226681" cy="2126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56170" y="4767948"/>
            <a:ext cx="291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Example dynamic map extent zoom=1. Each extent has a map coordinate system.</a:t>
            </a:r>
            <a:endParaRPr lang="en-CA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3220" y="522510"/>
            <a:ext cx="7884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220" y="513179"/>
            <a:ext cx="0" cy="610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306" y="2146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Origin</a:t>
            </a:r>
            <a:endParaRPr lang="en-CA" dirty="0"/>
          </a:p>
        </p:txBody>
      </p:sp>
      <p:cxnSp>
        <p:nvCxnSpPr>
          <p:cNvPr id="25" name="Curved Connector 24"/>
          <p:cNvCxnSpPr/>
          <p:nvPr/>
        </p:nvCxnSpPr>
        <p:spPr>
          <a:xfrm rot="16200000" flipV="1">
            <a:off x="7949683" y="534337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97550" y="1140826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TCRS Positive “x” axis</a:t>
            </a:r>
            <a:endParaRPr lang="en-CA" dirty="0"/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373221" y="5868956"/>
            <a:ext cx="1101017" cy="223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74238" y="5984813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TCRS Positive “y” axis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881109" y="158396"/>
            <a:ext cx="67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Tiled Coordinate Reference System  aka “ OGC TileMatrixSet”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29264" y="1133474"/>
            <a:ext cx="6817781" cy="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29264" y="1124143"/>
            <a:ext cx="0" cy="460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V="1">
            <a:off x="7616891" y="1143941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66309" y="1788698"/>
            <a:ext cx="300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Map CS positive “i” axis</a:t>
            </a:r>
            <a:endParaRPr lang="en-CA" dirty="0"/>
          </a:p>
        </p:txBody>
      </p:sp>
      <p:cxnSp>
        <p:nvCxnSpPr>
          <p:cNvPr id="39" name="Curved Connector 38"/>
          <p:cNvCxnSpPr/>
          <p:nvPr/>
        </p:nvCxnSpPr>
        <p:spPr>
          <a:xfrm rot="10800000">
            <a:off x="1029471" y="5200264"/>
            <a:ext cx="1101017" cy="223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30488" y="5316121"/>
            <a:ext cx="29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Map CS positive “j” axis</a:t>
            </a:r>
            <a:endParaRPr lang="en-CA" dirty="0"/>
          </a:p>
        </p:txBody>
      </p:sp>
      <p:sp>
        <p:nvSpPr>
          <p:cNvPr id="41" name="Rectangle 40"/>
          <p:cNvSpPr/>
          <p:nvPr/>
        </p:nvSpPr>
        <p:spPr>
          <a:xfrm>
            <a:off x="1520560" y="808268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Map CS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805542" y="842866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Origin</a:t>
            </a:r>
            <a:endParaRPr lang="en-CA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907902" y="837582"/>
            <a:ext cx="0" cy="4586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62473" y="3303037"/>
            <a:ext cx="70446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>
            <a:off x="7473762" y="2931268"/>
            <a:ext cx="373339" cy="3732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832895" y="2633004"/>
            <a:ext cx="292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Geodetic CRS positive “latitude” axis (</a:t>
            </a:r>
            <a:r>
              <a:rPr lang="en-CA" dirty="0" err="1" smtClean="0"/>
              <a:t>dec.</a:t>
            </a:r>
            <a:r>
              <a:rPr lang="en-CA" dirty="0" smtClean="0"/>
              <a:t> degrees)</a:t>
            </a:r>
            <a:endParaRPr lang="en-CA" dirty="0"/>
          </a:p>
        </p:txBody>
      </p:sp>
      <p:cxnSp>
        <p:nvCxnSpPr>
          <p:cNvPr id="57" name="Curved Connector 56"/>
          <p:cNvCxnSpPr/>
          <p:nvPr/>
        </p:nvCxnSpPr>
        <p:spPr>
          <a:xfrm rot="10800000">
            <a:off x="4906033" y="5214413"/>
            <a:ext cx="683004" cy="1864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70446" y="5165035"/>
            <a:ext cx="274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Geodetic CRS negative “longitude” axis</a:t>
            </a:r>
            <a:endParaRPr lang="en-CA" dirty="0"/>
          </a:p>
        </p:txBody>
      </p:sp>
      <p:sp>
        <p:nvSpPr>
          <p:cNvPr id="60" name="TextBox 59"/>
          <p:cNvSpPr txBox="1"/>
          <p:nvPr/>
        </p:nvSpPr>
        <p:spPr>
          <a:xfrm>
            <a:off x="4827656" y="300282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Origin</a:t>
            </a:r>
            <a:endParaRPr lang="en-CA" dirty="0"/>
          </a:p>
        </p:txBody>
      </p:sp>
      <p:cxnSp>
        <p:nvCxnSpPr>
          <p:cNvPr id="61" name="Curved Connector 60"/>
          <p:cNvCxnSpPr/>
          <p:nvPr/>
        </p:nvCxnSpPr>
        <p:spPr>
          <a:xfrm rot="16200000" flipV="1">
            <a:off x="7367255" y="3386812"/>
            <a:ext cx="505794" cy="334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16891" y="3890865"/>
            <a:ext cx="260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Projected CRS positive “easting” axis (meters)</a:t>
            </a:r>
            <a:endParaRPr lang="en-CA" dirty="0"/>
          </a:p>
        </p:txBody>
      </p:sp>
      <p:cxnSp>
        <p:nvCxnSpPr>
          <p:cNvPr id="65" name="Curved Connector 64"/>
          <p:cNvCxnSpPr>
            <a:stCxn id="73" idx="1"/>
          </p:cNvCxnSpPr>
          <p:nvPr/>
        </p:nvCxnSpPr>
        <p:spPr>
          <a:xfrm rot="10800000" flipV="1">
            <a:off x="4914790" y="771670"/>
            <a:ext cx="365077" cy="2487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79866" y="510061"/>
            <a:ext cx="260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Projected CRS positive “northing” axis (meters)</a:t>
            </a:r>
            <a:endParaRPr lang="en-CA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421948" y="2654970"/>
            <a:ext cx="79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GCRS, PCRS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71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9811" y="2447463"/>
            <a:ext cx="3976189" cy="2496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56000" y="547121"/>
            <a:ext cx="54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56000" y="547121"/>
            <a:ext cx="0" cy="53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3709" y="209932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Origin</a:t>
            </a:r>
            <a:endParaRPr lang="en-CA" dirty="0"/>
          </a:p>
        </p:txBody>
      </p:sp>
      <p:cxnSp>
        <p:nvCxnSpPr>
          <p:cNvPr id="25" name="Curved Connector 24"/>
          <p:cNvCxnSpPr/>
          <p:nvPr/>
        </p:nvCxnSpPr>
        <p:spPr>
          <a:xfrm rot="16200000" flipV="1">
            <a:off x="6143133" y="557564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1000" y="1164053"/>
            <a:ext cx="236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TileMatrix  zoom=1  Positive “column” axis</a:t>
            </a:r>
            <a:endParaRPr lang="en-CA" dirty="0"/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1054800" y="5573699"/>
            <a:ext cx="1101017" cy="223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55817" y="5689556"/>
            <a:ext cx="236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TileMatrix zoom=1 Positive “row” axis</a:t>
            </a:r>
            <a:endParaRPr lang="en-CA" dirty="0"/>
          </a:p>
        </p:txBody>
      </p:sp>
      <p:pic>
        <p:nvPicPr>
          <p:cNvPr id="45" name="Picture 2" descr="https://geoappext.nrcan.gc.ca/arcgis/rest/services/BaseMaps/CBMT_CBCT_GEOM_3857/MapServer/tile/1/1/1?m4h=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s://geoappext.nrcan.gc.ca/arcgis/rest/services/BaseMaps/CBMT_CBCT_GEOM_3857/MapServer/tile/1/1/0?m4h=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s://geoappext.nrcan.gc.ca/arcgis/rest/services/BaseMaps/CBMT_CBCT_GEOM_3857/MapServer/tile/1/0/1?m4h=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https://geoappext.nrcan.gc.ca/arcgis/rest/services/BaseMaps/CBMT_CBCT_GEOM_3857/MapServer/tile/1/0/0?m4h=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3503731" y="558538"/>
            <a:ext cx="9529" cy="4876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75825" y="3008354"/>
            <a:ext cx="4866306" cy="186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937367" y="588620"/>
            <a:ext cx="1" cy="48467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65331" y="5426006"/>
            <a:ext cx="4847930" cy="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59329" y="172221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0,0</a:t>
            </a:r>
            <a:endParaRPr lang="en-CA" dirty="0"/>
          </a:p>
        </p:txBody>
      </p:sp>
      <p:sp>
        <p:nvSpPr>
          <p:cNvPr id="68" name="TextBox 67"/>
          <p:cNvSpPr txBox="1"/>
          <p:nvPr/>
        </p:nvSpPr>
        <p:spPr>
          <a:xfrm>
            <a:off x="2059329" y="403944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0,1</a:t>
            </a:r>
            <a:endParaRPr lang="en-CA" dirty="0"/>
          </a:p>
        </p:txBody>
      </p:sp>
      <p:sp>
        <p:nvSpPr>
          <p:cNvPr id="69" name="TextBox 68"/>
          <p:cNvSpPr txBox="1"/>
          <p:nvPr/>
        </p:nvSpPr>
        <p:spPr>
          <a:xfrm>
            <a:off x="4516462" y="1694703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  <a:r>
              <a:rPr lang="en-CA" dirty="0" smtClean="0"/>
              <a:t>,0</a:t>
            </a:r>
            <a:endParaRPr lang="en-CA" dirty="0"/>
          </a:p>
        </p:txBody>
      </p:sp>
      <p:sp>
        <p:nvSpPr>
          <p:cNvPr id="70" name="TextBox 69"/>
          <p:cNvSpPr txBox="1"/>
          <p:nvPr/>
        </p:nvSpPr>
        <p:spPr>
          <a:xfrm>
            <a:off x="4512177" y="403944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1,1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1054800" y="6393419"/>
            <a:ext cx="56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OSMTILE Tiled Coordinate Reference System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76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029264" y="1133474"/>
            <a:ext cx="6300226" cy="3933047"/>
            <a:chOff x="4224338" y="1924050"/>
            <a:chExt cx="4081463" cy="25479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620" t="20142" r="9243" b="24921"/>
            <a:stretch/>
          </p:blipFill>
          <p:spPr>
            <a:xfrm>
              <a:off x="4224338" y="1924050"/>
              <a:ext cx="4071937" cy="254793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225550" y="1928813"/>
              <a:ext cx="4080251" cy="25410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7329490" y="4749304"/>
            <a:ext cx="1226681" cy="2126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56170" y="4767948"/>
            <a:ext cx="291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Example dynamic map extent zoom=1. Each extent has a map coordinate system.</a:t>
            </a:r>
            <a:endParaRPr lang="en-CA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3220" y="522510"/>
            <a:ext cx="7884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220" y="513179"/>
            <a:ext cx="0" cy="610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306" y="2146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Origin</a:t>
            </a:r>
            <a:endParaRPr lang="en-CA" dirty="0"/>
          </a:p>
        </p:txBody>
      </p:sp>
      <p:cxnSp>
        <p:nvCxnSpPr>
          <p:cNvPr id="25" name="Curved Connector 24"/>
          <p:cNvCxnSpPr/>
          <p:nvPr/>
        </p:nvCxnSpPr>
        <p:spPr>
          <a:xfrm rot="16200000" flipV="1">
            <a:off x="7949683" y="534337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97550" y="1140826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TCRS Positive “x” axis</a:t>
            </a:r>
            <a:endParaRPr lang="en-CA" dirty="0"/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373221" y="5868956"/>
            <a:ext cx="1101017" cy="223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74238" y="5984813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TCRS Positive “y” axis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373220" y="6544906"/>
            <a:ext cx="67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Tiled Coordinate Reference System  aka “ OGC TileMatrixSet”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29264" y="1133474"/>
            <a:ext cx="6817781" cy="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29264" y="1124143"/>
            <a:ext cx="0" cy="460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V="1">
            <a:off x="7616891" y="1143941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66309" y="1788698"/>
            <a:ext cx="300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Map CS positive “i” axis</a:t>
            </a:r>
            <a:endParaRPr lang="en-CA" dirty="0"/>
          </a:p>
        </p:txBody>
      </p:sp>
      <p:cxnSp>
        <p:nvCxnSpPr>
          <p:cNvPr id="39" name="Curved Connector 38"/>
          <p:cNvCxnSpPr/>
          <p:nvPr/>
        </p:nvCxnSpPr>
        <p:spPr>
          <a:xfrm rot="10800000">
            <a:off x="1029471" y="5200264"/>
            <a:ext cx="1101017" cy="223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30488" y="5316121"/>
            <a:ext cx="29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Map CS positive “j” axis</a:t>
            </a:r>
            <a:endParaRPr lang="en-CA" dirty="0"/>
          </a:p>
        </p:txBody>
      </p:sp>
      <p:sp>
        <p:nvSpPr>
          <p:cNvPr id="41" name="Rectangle 40"/>
          <p:cNvSpPr/>
          <p:nvPr/>
        </p:nvSpPr>
        <p:spPr>
          <a:xfrm>
            <a:off x="1520560" y="808268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Map CS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805542" y="842866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Origin</a:t>
            </a:r>
            <a:endParaRPr lang="en-CA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907902" y="837582"/>
            <a:ext cx="0" cy="4586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62473" y="3303037"/>
            <a:ext cx="70446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>
            <a:off x="7473762" y="2931268"/>
            <a:ext cx="373339" cy="3732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832895" y="2633004"/>
            <a:ext cx="292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Geodetic CRS positive “latitude” axis (</a:t>
            </a:r>
            <a:r>
              <a:rPr lang="en-CA" dirty="0" err="1" smtClean="0"/>
              <a:t>dec.</a:t>
            </a:r>
            <a:r>
              <a:rPr lang="en-CA" dirty="0" smtClean="0"/>
              <a:t> degrees)</a:t>
            </a:r>
            <a:endParaRPr lang="en-CA" dirty="0"/>
          </a:p>
        </p:txBody>
      </p:sp>
      <p:cxnSp>
        <p:nvCxnSpPr>
          <p:cNvPr id="57" name="Curved Connector 56"/>
          <p:cNvCxnSpPr/>
          <p:nvPr/>
        </p:nvCxnSpPr>
        <p:spPr>
          <a:xfrm rot="10800000">
            <a:off x="4906033" y="5214413"/>
            <a:ext cx="683004" cy="1864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70446" y="5165035"/>
            <a:ext cx="274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Geodetic CRS negative “longitude” axis</a:t>
            </a:r>
            <a:endParaRPr lang="en-CA" dirty="0"/>
          </a:p>
        </p:txBody>
      </p:sp>
      <p:sp>
        <p:nvSpPr>
          <p:cNvPr id="60" name="TextBox 59"/>
          <p:cNvSpPr txBox="1"/>
          <p:nvPr/>
        </p:nvSpPr>
        <p:spPr>
          <a:xfrm>
            <a:off x="4827656" y="300282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Origin</a:t>
            </a:r>
            <a:endParaRPr lang="en-CA" dirty="0"/>
          </a:p>
        </p:txBody>
      </p:sp>
      <p:cxnSp>
        <p:nvCxnSpPr>
          <p:cNvPr id="61" name="Curved Connector 60"/>
          <p:cNvCxnSpPr/>
          <p:nvPr/>
        </p:nvCxnSpPr>
        <p:spPr>
          <a:xfrm rot="16200000" flipV="1">
            <a:off x="7367255" y="3386812"/>
            <a:ext cx="505794" cy="334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16891" y="3890865"/>
            <a:ext cx="260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Projected CRS positive “easting” axis (meters)</a:t>
            </a:r>
            <a:endParaRPr lang="en-CA" dirty="0"/>
          </a:p>
        </p:txBody>
      </p:sp>
      <p:cxnSp>
        <p:nvCxnSpPr>
          <p:cNvPr id="65" name="Curved Connector 64"/>
          <p:cNvCxnSpPr>
            <a:stCxn id="73" idx="1"/>
          </p:cNvCxnSpPr>
          <p:nvPr/>
        </p:nvCxnSpPr>
        <p:spPr>
          <a:xfrm rot="10800000" flipV="1">
            <a:off x="4914790" y="771670"/>
            <a:ext cx="365077" cy="2487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79866" y="510061"/>
            <a:ext cx="260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Projected CRS positive “northing” axis (meters)</a:t>
            </a:r>
            <a:endParaRPr lang="en-CA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421948" y="2654970"/>
            <a:ext cx="79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GCRS, PCRS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88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9811" y="2447463"/>
            <a:ext cx="3976189" cy="2496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56000" y="547121"/>
            <a:ext cx="54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56000" y="547121"/>
            <a:ext cx="0" cy="53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5527" y="220562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Origin</a:t>
            </a:r>
            <a:endParaRPr lang="en-CA" dirty="0"/>
          </a:p>
        </p:txBody>
      </p:sp>
      <p:cxnSp>
        <p:nvCxnSpPr>
          <p:cNvPr id="25" name="Curved Connector 24"/>
          <p:cNvCxnSpPr>
            <a:stCxn id="26" idx="3"/>
          </p:cNvCxnSpPr>
          <p:nvPr/>
        </p:nvCxnSpPr>
        <p:spPr>
          <a:xfrm>
            <a:off x="5781001" y="280218"/>
            <a:ext cx="244967" cy="2544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13061" y="95552"/>
            <a:ext cx="226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TCRS  Positive “x” axis</a:t>
            </a:r>
            <a:endParaRPr lang="en-CA" dirty="0"/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1054802" y="5573702"/>
            <a:ext cx="811199" cy="465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76000" y="5859105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TCRS Positive “y” axis</a:t>
            </a:r>
            <a:endParaRPr lang="en-CA" dirty="0"/>
          </a:p>
        </p:txBody>
      </p:sp>
      <p:pic>
        <p:nvPicPr>
          <p:cNvPr id="45" name="Picture 2" descr="https://geoappext.nrcan.gc.ca/arcgis/rest/services/BaseMaps/CBMT_CBCT_GEOM_3857/MapServer/tile/1/1/1?m4h=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s://geoappext.nrcan.gc.ca/arcgis/rest/services/BaseMaps/CBMT_CBCT_GEOM_3857/MapServer/tile/1/1/0?m4h=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s://geoappext.nrcan.gc.ca/arcgis/rest/services/BaseMaps/CBMT_CBCT_GEOM_3857/MapServer/tile/1/0/1?m4h=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https://geoappext.nrcan.gc.ca/arcgis/rest/services/BaseMaps/CBMT_CBCT_GEOM_3857/MapServer/tile/1/0/0?m4h=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3513061" y="558538"/>
            <a:ext cx="200" cy="5127128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43709" y="3006420"/>
            <a:ext cx="5702668" cy="21874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5527" y="6231712"/>
            <a:ext cx="56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OSMTILE Tiled Coordinate Reference System, zoom=1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3441000" y="2761223"/>
            <a:ext cx="216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Origin – GCRS, PCRS</a:t>
            </a:r>
            <a:endParaRPr lang="en-CA" sz="1400" dirty="0"/>
          </a:p>
        </p:txBody>
      </p:sp>
      <p:sp>
        <p:nvSpPr>
          <p:cNvPr id="35" name="Rectangle 34"/>
          <p:cNvSpPr/>
          <p:nvPr/>
        </p:nvSpPr>
        <p:spPr>
          <a:xfrm>
            <a:off x="1866000" y="1718999"/>
            <a:ext cx="3690000" cy="2475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Curved Connector 19"/>
          <p:cNvCxnSpPr/>
          <p:nvPr/>
        </p:nvCxnSpPr>
        <p:spPr>
          <a:xfrm rot="10800000">
            <a:off x="5556000" y="3695720"/>
            <a:ext cx="1800000" cy="7232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56000" y="4194000"/>
            <a:ext cx="19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MapML response &lt;extent&gt;</a:t>
            </a:r>
            <a:endParaRPr lang="en-CA" dirty="0"/>
          </a:p>
        </p:txBody>
      </p:sp>
      <p:grpSp>
        <p:nvGrpSpPr>
          <p:cNvPr id="30" name="Group 29"/>
          <p:cNvGrpSpPr/>
          <p:nvPr/>
        </p:nvGrpSpPr>
        <p:grpSpPr>
          <a:xfrm>
            <a:off x="1714796" y="1494356"/>
            <a:ext cx="6271204" cy="3149644"/>
            <a:chOff x="805542" y="842866"/>
            <a:chExt cx="9129310" cy="404662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1029263" y="1124135"/>
              <a:ext cx="5695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1020235" y="1124143"/>
              <a:ext cx="2035" cy="347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6200000" flipV="1">
              <a:off x="6476305" y="1143941"/>
              <a:ext cx="606489" cy="60648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25725" y="1788698"/>
              <a:ext cx="300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Map CS positive “i” axis</a:t>
              </a:r>
              <a:endParaRPr lang="en-CA" dirty="0"/>
            </a:p>
          </p:txBody>
        </p:sp>
        <p:cxnSp>
          <p:nvCxnSpPr>
            <p:cNvPr id="55" name="Curved Connector 54"/>
            <p:cNvCxnSpPr/>
            <p:nvPr/>
          </p:nvCxnSpPr>
          <p:spPr>
            <a:xfrm rot="10800000">
              <a:off x="1029471" y="4404302"/>
              <a:ext cx="1101017" cy="22393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130488" y="4520159"/>
              <a:ext cx="291737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Map CS positive “j” axis</a:t>
              </a:r>
              <a:endParaRPr lang="en-CA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5542" y="842866"/>
              <a:ext cx="1595800" cy="336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 smtClean="0"/>
                <a:t>Origin – Map CS</a:t>
              </a:r>
              <a:endParaRPr lang="en-CA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95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https://geoappext.nrcan.gc.ca/arcgis/rest/services/BaseMaps/CBMT_CBCT_GEOM_3857/MapServer/tile/1/1/1?m4h=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s://geoappext.nrcan.gc.ca/arcgis/rest/services/BaseMaps/CBMT_CBCT_GEOM_3857/MapServer/tile/1/1/0?m4h=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s://geoappext.nrcan.gc.ca/arcgis/rest/services/BaseMaps/CBMT_CBCT_GEOM_3857/MapServer/tile/1/0/1?m4h=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https://geoappext.nrcan.gc.ca/arcgis/rest/services/BaseMaps/CBMT_CBCT_GEOM_3857/MapServer/tile/1/0/0?m4h=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1056000" y="547121"/>
            <a:ext cx="54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56000" y="547121"/>
            <a:ext cx="0" cy="53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4478" y="290684"/>
            <a:ext cx="1851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Origin of TCRS and TileMatrix</a:t>
            </a:r>
            <a:endParaRPr lang="en-CA" sz="1100" dirty="0"/>
          </a:p>
        </p:txBody>
      </p:sp>
      <p:cxnSp>
        <p:nvCxnSpPr>
          <p:cNvPr id="25" name="Curved Connector 24"/>
          <p:cNvCxnSpPr/>
          <p:nvPr/>
        </p:nvCxnSpPr>
        <p:spPr>
          <a:xfrm>
            <a:off x="6076033" y="280218"/>
            <a:ext cx="244967" cy="2544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616" y="138728"/>
            <a:ext cx="171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TCRS  Positive “x” axis (px)</a:t>
            </a:r>
            <a:endParaRPr lang="en-CA" sz="1100" dirty="0"/>
          </a:p>
        </p:txBody>
      </p:sp>
      <p:cxnSp>
        <p:nvCxnSpPr>
          <p:cNvPr id="28" name="Curved Connector 27"/>
          <p:cNvCxnSpPr>
            <a:stCxn id="29" idx="1"/>
          </p:cNvCxnSpPr>
          <p:nvPr/>
        </p:nvCxnSpPr>
        <p:spPr>
          <a:xfrm rot="10800000">
            <a:off x="1054803" y="5753707"/>
            <a:ext cx="727860" cy="1635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2663" y="5786424"/>
            <a:ext cx="28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TCRS Positive “y” axis (px)</a:t>
            </a:r>
            <a:endParaRPr lang="en-CA" sz="11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497939" y="280218"/>
            <a:ext cx="588" cy="5409338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43709" y="3006420"/>
            <a:ext cx="5702668" cy="21874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5527" y="6231712"/>
            <a:ext cx="56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OSMTILE Tiled Coordinate Reference System, zoom=1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66000" y="3060834"/>
            <a:ext cx="22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Origin of GCRS+PCRS </a:t>
            </a:r>
            <a:endParaRPr lang="en-CA" sz="1400" dirty="0"/>
          </a:p>
        </p:txBody>
      </p:sp>
      <p:sp>
        <p:nvSpPr>
          <p:cNvPr id="35" name="Rectangle 34"/>
          <p:cNvSpPr/>
          <p:nvPr/>
        </p:nvSpPr>
        <p:spPr>
          <a:xfrm>
            <a:off x="1866000" y="1718999"/>
            <a:ext cx="3690000" cy="228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Connector 52"/>
          <p:cNvCxnSpPr/>
          <p:nvPr/>
        </p:nvCxnSpPr>
        <p:spPr>
          <a:xfrm>
            <a:off x="3495696" y="547121"/>
            <a:ext cx="8038" cy="488821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>
            <a:off x="5550643" y="2208867"/>
            <a:ext cx="1029292" cy="890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937367" y="588620"/>
            <a:ext cx="1" cy="484671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65331" y="5426006"/>
            <a:ext cx="4847930" cy="932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59329" y="172221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0,0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59329" y="403944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0,1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16462" y="1694703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1</a:t>
            </a:r>
            <a:r>
              <a:rPr lang="en-CA" dirty="0" smtClean="0">
                <a:solidFill>
                  <a:schemeClr val="accent2"/>
                </a:solidFill>
              </a:rPr>
              <a:t>,0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12177" y="403944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1,1</a:t>
            </a:r>
            <a:endParaRPr lang="en-CA" dirty="0">
              <a:solidFill>
                <a:schemeClr val="accent2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075825" y="3008354"/>
            <a:ext cx="4866306" cy="18666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16200000" flipV="1">
            <a:off x="6051000" y="557564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86000" y="1089000"/>
            <a:ext cx="142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chemeClr val="accent2"/>
                </a:solidFill>
              </a:rPr>
              <a:t>TileMatrix  Positive “column” axis (tile)</a:t>
            </a:r>
            <a:endParaRPr lang="en-CA" sz="1200" dirty="0">
              <a:solidFill>
                <a:schemeClr val="accent2"/>
              </a:solidFill>
            </a:endParaRPr>
          </a:p>
        </p:txBody>
      </p:sp>
      <p:cxnSp>
        <p:nvCxnSpPr>
          <p:cNvPr id="63" name="Curved Connector 62"/>
          <p:cNvCxnSpPr>
            <a:stCxn id="64" idx="2"/>
          </p:cNvCxnSpPr>
          <p:nvPr/>
        </p:nvCxnSpPr>
        <p:spPr>
          <a:xfrm rot="5400000">
            <a:off x="1480530" y="4718819"/>
            <a:ext cx="429159" cy="12806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00027" y="4682877"/>
            <a:ext cx="147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chemeClr val="accent2"/>
                </a:solidFill>
              </a:rPr>
              <a:t>TileMatrix Positive “row” axis (tile)</a:t>
            </a:r>
            <a:endParaRPr lang="en-CA" sz="12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056000" y="547121"/>
            <a:ext cx="5175000" cy="0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56000" y="547121"/>
            <a:ext cx="0" cy="5142435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/>
          <p:cNvSpPr/>
          <p:nvPr/>
        </p:nvSpPr>
        <p:spPr>
          <a:xfrm rot="174231" flipH="1" flipV="1">
            <a:off x="3570153" y="2955088"/>
            <a:ext cx="360000" cy="239947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3" name="Curved Connector 72"/>
          <p:cNvCxnSpPr>
            <a:stCxn id="74" idx="1"/>
          </p:cNvCxnSpPr>
          <p:nvPr/>
        </p:nvCxnSpPr>
        <p:spPr>
          <a:xfrm rot="10800000" flipV="1">
            <a:off x="3494401" y="831584"/>
            <a:ext cx="378722" cy="130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73123" y="700780"/>
            <a:ext cx="2600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PCRS positive “northing” axis (m)</a:t>
            </a:r>
            <a:endParaRPr lang="en-CA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865999" y="1718999"/>
            <a:ext cx="3690000" cy="2284945"/>
            <a:chOff x="1865999" y="1718999"/>
            <a:chExt cx="3690000" cy="228494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865999" y="1718999"/>
              <a:ext cx="369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865999" y="1718999"/>
              <a:ext cx="0" cy="22849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15" name="Curved Connector 14"/>
          <p:cNvCxnSpPr>
            <a:stCxn id="75" idx="1"/>
          </p:cNvCxnSpPr>
          <p:nvPr/>
        </p:nvCxnSpPr>
        <p:spPr>
          <a:xfrm rot="10800000" flipV="1">
            <a:off x="4071003" y="1369505"/>
            <a:ext cx="217360" cy="3251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88363" y="1161756"/>
            <a:ext cx="10834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Map CS positive “i” axis (px)</a:t>
            </a:r>
            <a:endParaRPr lang="en-CA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1116573" y="3076919"/>
            <a:ext cx="9294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Map CS positive “j” axis (px)</a:t>
            </a:r>
            <a:endParaRPr lang="en-CA" sz="1050" dirty="0"/>
          </a:p>
        </p:txBody>
      </p:sp>
      <p:sp>
        <p:nvSpPr>
          <p:cNvPr id="79" name="Arc 78"/>
          <p:cNvSpPr/>
          <p:nvPr/>
        </p:nvSpPr>
        <p:spPr>
          <a:xfrm rot="11002405">
            <a:off x="1655489" y="3485429"/>
            <a:ext cx="470557" cy="352114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/>
          <p:cNvSpPr/>
          <p:nvPr/>
        </p:nvSpPr>
        <p:spPr>
          <a:xfrm>
            <a:off x="6579936" y="2185734"/>
            <a:ext cx="43886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&lt;extent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smtClean="0">
                <a:solidFill>
                  <a:srgbClr val="993300"/>
                </a:solidFill>
                <a:highlight>
                  <a:srgbClr val="FFFFFF"/>
                </a:highlight>
              </a:rPr>
              <a:t>OSMTILE</a:t>
            </a:r>
            <a:r>
              <a:rPr lang="en-CA" sz="80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smtClean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endParaRPr lang="en-CA" sz="800" dirty="0" smtClean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endParaRPr lang="en-CA" sz="800" dirty="0" smtClean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  &lt;input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"z"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"zoom"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value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“1"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min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"0"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max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"18"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xmin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pcrs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position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"top-left"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"easting"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ymin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pcrs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position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"bottom-right"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"northing"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xmax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pcrs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position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“bottom-right"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"easting"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ymax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pcrs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position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"top-left"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"northing"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"w"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"width"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"h"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"height"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&lt;link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 smtClean="0">
                <a:solidFill>
                  <a:srgbClr val="F5844C"/>
                </a:solidFill>
                <a:highlight>
                  <a:srgbClr val="FFFFFF"/>
                </a:highlight>
              </a:rPr>
              <a:t>rel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"image"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 smtClean="0">
                <a:solidFill>
                  <a:srgbClr val="F5844C"/>
                </a:solidFill>
                <a:highlight>
                  <a:srgbClr val="FFFFFF"/>
                </a:highlight>
              </a:rPr>
              <a:t>tref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"https://wms.example.com/? SERVICE=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WMS&amp;amp;VERSION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=1.1.1&amp;amp;SRS=EPSG:3857&amp;amp;LAYERS=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basemap&amp;amp;BBOX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={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xmin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ymin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xmax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ymax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}&amp;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amp;REQUEST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GetMap&amp;amp;FORMAT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=image/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png&amp;amp;WIDTH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={w}&amp;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amp;HEIGHT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={h} "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endParaRPr lang="en-CA" sz="800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"y"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tilematrix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"row"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"x"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tilematrix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"column"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utc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datetime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min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"2018-03-02T18:00:00Z"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max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"2018-03-12T00:00:00Z"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value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"2018-03-03T12:00:00Z"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step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"PT1H"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&lt;link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 smtClean="0">
                <a:solidFill>
                  <a:srgbClr val="F5844C"/>
                </a:solidFill>
                <a:highlight>
                  <a:srgbClr val="FFFFFF"/>
                </a:highlight>
              </a:rPr>
              <a:t>rel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"tile"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 smtClean="0">
                <a:solidFill>
                  <a:srgbClr val="F5844C"/>
                </a:solidFill>
                <a:highlight>
                  <a:srgbClr val="FFFFFF"/>
                </a:highlight>
              </a:rPr>
              <a:t>tref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"https://tilecache.example.com/weather/tile/{z}/{y}/{x}?time={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utc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}"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endParaRPr lang="en-CA" sz="800" dirty="0" smtClean="0"/>
          </a:p>
          <a:p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"i"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"map"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"i"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"j"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"map"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"j"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&lt;link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 smtClean="0">
                <a:solidFill>
                  <a:srgbClr val="F5844C"/>
                </a:solidFill>
                <a:highlight>
                  <a:srgbClr val="FFFFFF"/>
                </a:highlight>
              </a:rPr>
              <a:t>rel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"query"</a:t>
            </a:r>
            <a:r>
              <a:rPr lang="en-CA" sz="8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 smtClean="0">
                <a:solidFill>
                  <a:srgbClr val="F5844C"/>
                </a:solidFill>
                <a:highlight>
                  <a:srgbClr val="FFFFFF"/>
                </a:highlight>
              </a:rPr>
              <a:t>tref</a:t>
            </a:r>
            <a:r>
              <a:rPr lang="en-CA" sz="8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 https://wms.example.com /?SERVICE=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WMS&amp;amp;VERSION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=1.1.1&amp;amp;SRS=EPSG:3857&amp;amp;LAYERS=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weather&amp;amp;QUERY_LAYERS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ex&amp;amp;X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={i}&amp;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amp;Y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={j}&amp;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amp;INFO_FORMAT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=text/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plain&amp;amp;BBOX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={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xmin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ymin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xmax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ymax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}&amp;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amp;REQUEST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GetFeatureInfo&amp;amp;WIDTH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={w}&amp;</a:t>
            </a:r>
            <a:r>
              <a:rPr lang="en-CA" sz="800" dirty="0" err="1" smtClean="0">
                <a:solidFill>
                  <a:srgbClr val="993300"/>
                </a:solidFill>
                <a:highlight>
                  <a:srgbClr val="FFFFFF"/>
                </a:highlight>
              </a:rPr>
              <a:t>amp;HEIGHT</a:t>
            </a:r>
            <a:r>
              <a:rPr lang="en-CA" sz="8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={h} "</a:t>
            </a:r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endParaRPr lang="en-CA" sz="800" dirty="0" smtClean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r>
              <a:rPr lang="en-CA" sz="8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&lt;/extent&gt;</a:t>
            </a:r>
          </a:p>
          <a:p>
            <a: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CA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en-CA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3576000" y="2672390"/>
            <a:ext cx="2136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PCRS positive “easting” axis (m)</a:t>
            </a:r>
            <a:endParaRPr lang="en-CA" sz="1100" dirty="0"/>
          </a:p>
        </p:txBody>
      </p:sp>
      <p:sp>
        <p:nvSpPr>
          <p:cNvPr id="90" name="Arc 89"/>
          <p:cNvSpPr/>
          <p:nvPr/>
        </p:nvSpPr>
        <p:spPr>
          <a:xfrm>
            <a:off x="5150991" y="2810506"/>
            <a:ext cx="720009" cy="39349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2" name="Curved Connector 91"/>
          <p:cNvCxnSpPr>
            <a:stCxn id="93" idx="1"/>
          </p:cNvCxnSpPr>
          <p:nvPr/>
        </p:nvCxnSpPr>
        <p:spPr>
          <a:xfrm rot="10800000" flipV="1">
            <a:off x="3506189" y="978022"/>
            <a:ext cx="378722" cy="130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84911" y="847218"/>
            <a:ext cx="2600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GCRS positive “latitude” axis (</a:t>
            </a:r>
            <a:r>
              <a:rPr lang="en-CA" sz="1100" dirty="0" err="1" smtClean="0"/>
              <a:t>dd</a:t>
            </a:r>
            <a:r>
              <a:rPr lang="en-CA" sz="1100" dirty="0" smtClean="0"/>
              <a:t>)</a:t>
            </a:r>
            <a:endParaRPr lang="en-CA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3683762" y="2527560"/>
            <a:ext cx="2475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GCRS positive “longitude” axis   (</a:t>
            </a:r>
            <a:r>
              <a:rPr lang="en-CA" sz="1100" dirty="0" err="1" smtClean="0"/>
              <a:t>dd</a:t>
            </a:r>
            <a:r>
              <a:rPr lang="en-CA" sz="1100" dirty="0" smtClean="0"/>
              <a:t>)</a:t>
            </a:r>
            <a:endParaRPr lang="en-CA" sz="1100" dirty="0"/>
          </a:p>
        </p:txBody>
      </p:sp>
      <p:sp>
        <p:nvSpPr>
          <p:cNvPr id="95" name="Arc 94"/>
          <p:cNvSpPr/>
          <p:nvPr/>
        </p:nvSpPr>
        <p:spPr>
          <a:xfrm>
            <a:off x="5573730" y="2672390"/>
            <a:ext cx="585034" cy="693069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/>
          <p:cNvSpPr txBox="1"/>
          <p:nvPr/>
        </p:nvSpPr>
        <p:spPr>
          <a:xfrm>
            <a:off x="5937367" y="3204000"/>
            <a:ext cx="61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Height </a:t>
            </a:r>
            <a:r>
              <a:rPr lang="en-CA" sz="800" i="1" dirty="0" smtClean="0"/>
              <a:t>h</a:t>
            </a:r>
            <a:r>
              <a:rPr lang="en-CA" sz="800" dirty="0" smtClean="0"/>
              <a:t> of extent</a:t>
            </a:r>
            <a:endParaRPr lang="en-CA" sz="8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473252" y="3294000"/>
            <a:ext cx="184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5550643" y="3365459"/>
            <a:ext cx="362618" cy="3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160125" y="1584000"/>
            <a:ext cx="61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top-left of extent</a:t>
            </a:r>
            <a:endParaRPr lang="en-CA" sz="800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1600028" y="1735332"/>
            <a:ext cx="265971" cy="7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160513" y="4097121"/>
            <a:ext cx="767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bottom-right of extent</a:t>
            </a:r>
            <a:endParaRPr lang="en-CA" sz="800" dirty="0"/>
          </a:p>
        </p:txBody>
      </p:sp>
      <p:sp>
        <p:nvSpPr>
          <p:cNvPr id="119" name="Arc 118"/>
          <p:cNvSpPr/>
          <p:nvPr/>
        </p:nvSpPr>
        <p:spPr>
          <a:xfrm>
            <a:off x="5383573" y="3993727"/>
            <a:ext cx="356830" cy="227501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TextBox 119"/>
          <p:cNvSpPr txBox="1"/>
          <p:nvPr/>
        </p:nvSpPr>
        <p:spPr>
          <a:xfrm>
            <a:off x="3765123" y="4860485"/>
            <a:ext cx="1548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 smtClean="0"/>
              <a:t>TileMatrix tile edges (256 px)</a:t>
            </a:r>
            <a:endParaRPr lang="en-CA" sz="900" dirty="0"/>
          </a:p>
        </p:txBody>
      </p:sp>
      <p:cxnSp>
        <p:nvCxnSpPr>
          <p:cNvPr id="122" name="Curved Connector 121"/>
          <p:cNvCxnSpPr/>
          <p:nvPr/>
        </p:nvCxnSpPr>
        <p:spPr>
          <a:xfrm rot="16200000" flipH="1">
            <a:off x="4773363" y="5137692"/>
            <a:ext cx="296334" cy="279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120" idx="3"/>
          </p:cNvCxnSpPr>
          <p:nvPr/>
        </p:nvCxnSpPr>
        <p:spPr>
          <a:xfrm>
            <a:off x="5313390" y="4975901"/>
            <a:ext cx="622953" cy="219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Arc 146"/>
          <p:cNvSpPr/>
          <p:nvPr/>
        </p:nvSpPr>
        <p:spPr>
          <a:xfrm rot="1198670" flipH="1" flipV="1">
            <a:off x="2189536" y="4227558"/>
            <a:ext cx="373029" cy="308795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TextBox 147"/>
          <p:cNvSpPr txBox="1"/>
          <p:nvPr/>
        </p:nvSpPr>
        <p:spPr>
          <a:xfrm>
            <a:off x="2285285" y="4409154"/>
            <a:ext cx="192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TileMatrix column</a:t>
            </a:r>
            <a:endParaRPr lang="en-CA" sz="1000" dirty="0"/>
          </a:p>
        </p:txBody>
      </p:sp>
      <p:sp>
        <p:nvSpPr>
          <p:cNvPr id="149" name="Arc 148"/>
          <p:cNvSpPr/>
          <p:nvPr/>
        </p:nvSpPr>
        <p:spPr>
          <a:xfrm rot="15693157" flipH="1" flipV="1">
            <a:off x="2172486" y="3789149"/>
            <a:ext cx="457260" cy="333911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Rectangle 149"/>
          <p:cNvSpPr/>
          <p:nvPr/>
        </p:nvSpPr>
        <p:spPr>
          <a:xfrm>
            <a:off x="2126306" y="3744034"/>
            <a:ext cx="9444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TileMatrix row</a:t>
            </a:r>
            <a:endParaRPr lang="en-CA" sz="1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051216" y="1337880"/>
            <a:ext cx="1851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Origin of Map CS</a:t>
            </a:r>
            <a:endParaRPr lang="en-CA" sz="1100" dirty="0"/>
          </a:p>
        </p:txBody>
      </p:sp>
      <p:cxnSp>
        <p:nvCxnSpPr>
          <p:cNvPr id="155" name="Curved Connector 154"/>
          <p:cNvCxnSpPr/>
          <p:nvPr/>
        </p:nvCxnSpPr>
        <p:spPr>
          <a:xfrm rot="10800000" flipV="1">
            <a:off x="1866000" y="1494000"/>
            <a:ext cx="255247" cy="2270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2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9811" y="2447463"/>
            <a:ext cx="3976189" cy="2496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56000" y="547121"/>
            <a:ext cx="54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56000" y="547121"/>
            <a:ext cx="0" cy="53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3709" y="209932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Origin</a:t>
            </a:r>
            <a:endParaRPr lang="en-CA" dirty="0"/>
          </a:p>
        </p:txBody>
      </p:sp>
      <p:cxnSp>
        <p:nvCxnSpPr>
          <p:cNvPr id="25" name="Curved Connector 24"/>
          <p:cNvCxnSpPr/>
          <p:nvPr/>
        </p:nvCxnSpPr>
        <p:spPr>
          <a:xfrm rot="16200000" flipV="1">
            <a:off x="6143133" y="557564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1000" y="1164053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TCRS  Positive “x” axis</a:t>
            </a:r>
            <a:endParaRPr lang="en-CA" dirty="0"/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1054801" y="5573701"/>
            <a:ext cx="679222" cy="461831"/>
          </a:xfrm>
          <a:prstGeom prst="curvedConnector3">
            <a:avLst>
              <a:gd name="adj1" fmla="val 20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3086" y="6039000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TCRS Positive “y” axis</a:t>
            </a:r>
            <a:endParaRPr lang="en-CA" dirty="0"/>
          </a:p>
        </p:txBody>
      </p:sp>
      <p:pic>
        <p:nvPicPr>
          <p:cNvPr id="45" name="Picture 2" descr="https://geoappext.nrcan.gc.ca/arcgis/rest/services/BaseMaps/CBMT_CBCT_GEOM_3857/MapServer/tile/1/1/1?m4h=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s://geoappext.nrcan.gc.ca/arcgis/rest/services/BaseMaps/CBMT_CBCT_GEOM_3857/MapServer/tile/1/1/0?m4h=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s://geoappext.nrcan.gc.ca/arcgis/rest/services/BaseMaps/CBMT_CBCT_GEOM_3857/MapServer/tile/1/0/1?m4h=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https://geoappext.nrcan.gc.ca/arcgis/rest/services/BaseMaps/CBMT_CBCT_GEOM_3857/MapServer/tile/1/0/0?m4h=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3513061" y="558538"/>
            <a:ext cx="200" cy="5127128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43709" y="3006420"/>
            <a:ext cx="5702668" cy="21874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66000" y="158396"/>
            <a:ext cx="56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Tiled Coordinate Reference System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3441000" y="2699668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Origin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88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eoappext.nrcan.gc.ca/arcgis/rest/services/BaseMaps/CBMT_CBCT_GEOM_3857/MapServer/tile/1/1/1?m4h=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42" y="344409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eoappext.nrcan.gc.ca/arcgis/rest/services/BaseMaps/CBMT_CBCT_GEOM_3857/MapServer/tile/1/1/0?m4h=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42" y="344409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eoappext.nrcan.gc.ca/arcgis/rest/services/BaseMaps/CBMT_CBCT_GEOM_3857/MapServer/tile/1/0/1?m4h=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42" y="100569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eoappext.nrcan.gc.ca/arcgis/rest/services/BaseMaps/CBMT_CBCT_GEOM_3857/MapServer/tile/1/0/0?m4h=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42" y="100569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1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054800" y="547121"/>
            <a:ext cx="9271200" cy="5511767"/>
            <a:chOff x="1054800" y="547121"/>
            <a:chExt cx="9271200" cy="5511767"/>
          </a:xfrm>
        </p:grpSpPr>
        <p:cxnSp>
          <p:nvCxnSpPr>
            <p:cNvPr id="2" name="Straight Connector 1"/>
            <p:cNvCxnSpPr/>
            <p:nvPr/>
          </p:nvCxnSpPr>
          <p:spPr>
            <a:xfrm flipH="1">
              <a:off x="3503731" y="558538"/>
              <a:ext cx="9529" cy="487680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>
              <a:off x="5937367" y="588620"/>
              <a:ext cx="1" cy="4846714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065331" y="5426006"/>
              <a:ext cx="4847930" cy="9328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059329" y="1722219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olidFill>
                    <a:schemeClr val="accent2"/>
                  </a:solidFill>
                </a:rPr>
                <a:t>0,0</a:t>
              </a:r>
              <a:endParaRPr lang="en-CA" dirty="0">
                <a:solidFill>
                  <a:schemeClr val="accent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59329" y="4039446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olidFill>
                    <a:schemeClr val="accent2"/>
                  </a:solidFill>
                </a:rPr>
                <a:t>0,1</a:t>
              </a:r>
              <a:endParaRPr lang="en-CA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16462" y="1694703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</a:rPr>
                <a:t>1</a:t>
              </a:r>
              <a:r>
                <a:rPr lang="en-CA" dirty="0" smtClean="0">
                  <a:solidFill>
                    <a:schemeClr val="accent2"/>
                  </a:solidFill>
                </a:rPr>
                <a:t>,0</a:t>
              </a:r>
              <a:endParaRPr lang="en-CA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12177" y="4039446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olidFill>
                    <a:schemeClr val="accent2"/>
                  </a:solidFill>
                </a:rPr>
                <a:t>1,1</a:t>
              </a:r>
              <a:endParaRPr lang="en-CA" dirty="0">
                <a:solidFill>
                  <a:schemeClr val="accent2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75825" y="3008354"/>
              <a:ext cx="4866306" cy="18666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6200000" flipV="1">
              <a:off x="6051000" y="557564"/>
              <a:ext cx="606489" cy="60648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1000" y="1164053"/>
              <a:ext cx="373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TileMatrix  Positive “column” axis</a:t>
              </a:r>
              <a:endParaRPr lang="en-CA" dirty="0"/>
            </a:p>
          </p:txBody>
        </p:sp>
        <p:cxnSp>
          <p:nvCxnSpPr>
            <p:cNvPr id="33" name="Curved Connector 32"/>
            <p:cNvCxnSpPr/>
            <p:nvPr/>
          </p:nvCxnSpPr>
          <p:spPr>
            <a:xfrm rot="10800000">
              <a:off x="1054800" y="5573699"/>
              <a:ext cx="1101017" cy="22393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155817" y="5689556"/>
              <a:ext cx="317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TileMatrix Positive “row” axis</a:t>
              </a:r>
              <a:endParaRPr lang="en-CA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056000" y="547121"/>
              <a:ext cx="5175000" cy="0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056000" y="547121"/>
              <a:ext cx="0" cy="5142435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/>
            <p:cNvSpPr/>
            <p:nvPr/>
          </p:nvSpPr>
          <p:spPr>
            <a:xfrm rot="1198670" flipH="1" flipV="1">
              <a:off x="2190412" y="1953279"/>
              <a:ext cx="360000" cy="239947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0411" y="2091551"/>
              <a:ext cx="948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column</a:t>
              </a:r>
              <a:endParaRPr lang="en-CA" dirty="0"/>
            </a:p>
          </p:txBody>
        </p:sp>
        <p:sp>
          <p:nvSpPr>
            <p:cNvPr id="43" name="Arc 42"/>
            <p:cNvSpPr/>
            <p:nvPr/>
          </p:nvSpPr>
          <p:spPr>
            <a:xfrm rot="15693157" flipH="1" flipV="1">
              <a:off x="2281115" y="1538355"/>
              <a:ext cx="360000" cy="239947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58733" y="1274918"/>
              <a:ext cx="948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row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6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789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NRCan / RNCan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Rushforth, Peter</dc:creator>
  <cp:lastModifiedBy>Rushforth, Peter</cp:lastModifiedBy>
  <cp:revision>43</cp:revision>
  <dcterms:created xsi:type="dcterms:W3CDTF">2018-03-22T19:45:15Z</dcterms:created>
  <dcterms:modified xsi:type="dcterms:W3CDTF">2020-11-03T13:33:18Z</dcterms:modified>
</cp:coreProperties>
</file>