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86" r:id="rId4"/>
    <p:sldId id="287" r:id="rId5"/>
    <p:sldId id="288" r:id="rId6"/>
    <p:sldId id="289" r:id="rId7"/>
    <p:sldId id="290" r:id="rId8"/>
    <p:sldId id="294" r:id="rId9"/>
    <p:sldId id="285" r:id="rId10"/>
    <p:sldId id="291" r:id="rId11"/>
    <p:sldId id="293" r:id="rId12"/>
    <p:sldId id="292" r:id="rId13"/>
    <p:sldId id="280" r:id="rId14"/>
    <p:sldId id="282" r:id="rId15"/>
    <p:sldId id="283" r:id="rId16"/>
    <p:sldId id="276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Hei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Hei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Hei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Hei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Hei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Hei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Hei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Hei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Hei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BBDC"/>
    <a:srgbClr val="EAB200"/>
    <a:srgbClr val="296961"/>
    <a:srgbClr val="73C8BE"/>
    <a:srgbClr val="144F62"/>
    <a:srgbClr val="3C988C"/>
    <a:srgbClr val="EAEAEA"/>
    <a:srgbClr val="BED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47" autoAdjust="0"/>
  </p:normalViewPr>
  <p:slideViewPr>
    <p:cSldViewPr snapToGrid="0" snapToObjects="1">
      <p:cViewPr>
        <p:scale>
          <a:sx n="100" d="100"/>
          <a:sy n="100" d="100"/>
        </p:scale>
        <p:origin x="-1944" y="-132"/>
      </p:cViewPr>
      <p:guideLst>
        <p:guide orient="horz" pos="211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1928E-93EB-4EDB-A734-FB2F28D5DD16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ED62E-0D8A-403C-8841-CF7FE5D6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3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D62E-0D8A-403C-8841-CF7FE5D6D2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D62E-0D8A-403C-8841-CF7FE5D6D2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1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D62E-0D8A-403C-8841-CF7FE5D6D2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D62E-0D8A-403C-8841-CF7FE5D6D2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1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D62E-0D8A-403C-8841-CF7FE5D6D2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1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D62E-0D8A-403C-8841-CF7FE5D6D2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D62E-0D8A-403C-8841-CF7FE5D6D2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1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D62E-0D8A-403C-8841-CF7FE5D6D2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1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D62E-0D8A-403C-8841-CF7FE5D6D2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0363" y="2840038"/>
            <a:ext cx="5883275" cy="947737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5892800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2806C7-8BA1-43CE-A998-3F3C5BABF6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2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1300"/>
            <a:ext cx="2057400" cy="5884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1300"/>
            <a:ext cx="6019800" cy="5884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B2AA2-5958-43C0-ADB9-410570DE74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08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A7AA2-E4BE-4CA1-A2A7-824E52B18E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26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A00D1-95F1-4CFD-883D-827FBE9E3F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26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7925"/>
            <a:ext cx="4038600" cy="4948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7925"/>
            <a:ext cx="4038600" cy="4948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0EECF-E57E-4FC4-943D-D0CA14D216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4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7F936B-9044-46FA-8484-6470011656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5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9A0832-927C-490A-8908-65470B244B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ACD41-904F-47AE-87F6-68460932EA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F1487-9CEA-451C-800F-62BD5065ADD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3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B7DCB-2436-4410-86FE-0068F7EE26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35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1300"/>
            <a:ext cx="82296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7925"/>
            <a:ext cx="8229600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BDF447BD-FAF2-4A1A-922F-C5E10E19E7CF}" type="slidenum">
              <a:rPr lang="zh-CN" altLang="en-US"/>
              <a:pPr/>
              <a:t>‹#›</a:t>
            </a:fld>
            <a:endParaRPr lang="zh-CN" altLang="en-US"/>
          </a:p>
        </p:txBody>
      </p:sp>
      <p:grpSp>
        <p:nvGrpSpPr>
          <p:cNvPr id="1031" name="Group 7"/>
          <p:cNvGrpSpPr>
            <a:grpSpLocks/>
          </p:cNvGrpSpPr>
          <p:nvPr userDrawn="1"/>
        </p:nvGrpSpPr>
        <p:grpSpPr bwMode="auto">
          <a:xfrm>
            <a:off x="0" y="241300"/>
            <a:ext cx="457200" cy="585788"/>
            <a:chOff x="0" y="0"/>
            <a:chExt cx="720" cy="922"/>
          </a:xfrm>
        </p:grpSpPr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33" name="Rectangle 9"/>
            <p:cNvSpPr>
              <a:spLocks noChangeArrowheads="1"/>
            </p:cNvSpPr>
            <p:nvPr userDrawn="1"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ksoSlideStyle" descr="#wm#_533728_01_100_1000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 descr="#wm#_54_01_100_1000_a_1_14#clear#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ym typeface="Arial" pitchFamily="34" charset="0"/>
              </a:rPr>
              <a:t>BASIC </a:t>
            </a:r>
            <a:r>
              <a:rPr lang="en-US" altLang="zh-CN" dirty="0" smtClean="0">
                <a:solidFill>
                  <a:srgbClr val="3C988C"/>
                </a:solidFill>
                <a:sym typeface="Arial" pitchFamily="34" charset="0"/>
              </a:rPr>
              <a:t>EXCEL</a:t>
            </a:r>
            <a:r>
              <a:rPr lang="en-US" altLang="zh-CN" dirty="0" smtClean="0">
                <a:sym typeface="Arial" pitchFamily="34" charset="0"/>
              </a:rPr>
              <a:t> &amp; </a:t>
            </a:r>
            <a:r>
              <a:rPr lang="en-US" altLang="zh-CN" dirty="0" smtClean="0">
                <a:solidFill>
                  <a:srgbClr val="54BBDC"/>
                </a:solidFill>
                <a:sym typeface="Arial" pitchFamily="34" charset="0"/>
              </a:rPr>
              <a:t>PPT</a:t>
            </a:r>
            <a:r>
              <a:rPr lang="en-US" altLang="zh-CN" dirty="0" smtClean="0">
                <a:sym typeface="Arial" pitchFamily="34" charset="0"/>
              </a:rPr>
              <a:t> Skills</a:t>
            </a:r>
            <a:endParaRPr lang="en-US" altLang="zh-CN" dirty="0">
              <a:sym typeface="Arial" pitchFamily="34" charset="0"/>
            </a:endParaRPr>
          </a:p>
        </p:txBody>
      </p:sp>
      <p:sp>
        <p:nvSpPr>
          <p:cNvPr id="4" name="Rectangle 4" descr="#wm#_54_02_100_1001_d_1_44#clear#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5892800" cy="669925"/>
          </a:xfrm>
          <a:ln/>
        </p:spPr>
        <p:txBody>
          <a:bodyPr/>
          <a:lstStyle/>
          <a:p>
            <a:r>
              <a:rPr lang="en-US" altLang="zh-CN" dirty="0" smtClean="0"/>
              <a:t>By Mandi</a:t>
            </a:r>
          </a:p>
          <a:p>
            <a:r>
              <a:rPr lang="en-US" altLang="zh-CN" sz="1400" dirty="0" smtClean="0"/>
              <a:t>2016 Jun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ksoSlideStyle" descr="#wm#_533728_05_321_14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Rectangle 9" descr="#wm#_54_05_321_14_a_1_26#clear#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207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反</a:t>
            </a:r>
            <a:r>
              <a:rPr lang="zh-CN" altLang="en-US" dirty="0" smtClean="0">
                <a:solidFill>
                  <a:schemeClr val="tx2"/>
                </a:solidFill>
              </a:rPr>
              <a:t>面</a:t>
            </a:r>
            <a:r>
              <a:rPr lang="zh-CN" altLang="en-US" dirty="0">
                <a:solidFill>
                  <a:schemeClr val="tx2"/>
                </a:solidFill>
              </a:rPr>
              <a:t>教材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030514"/>
            <a:ext cx="82296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如何学习英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语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1600" dirty="0" smtClean="0"/>
              <a:t>练</a:t>
            </a:r>
            <a:r>
              <a:rPr lang="zh-CN" altLang="en-US" sz="1600" dirty="0"/>
              <a:t>听最快的方法是“复读，听写，听念”，复读就是反复听，听写就是听了写下来，听念就是听了默默跟着念一遍，然后再越念越大声，越念越清晰，越念越快速。听写是精听，要听出每一句话的意思；精听之外，还要辅之以泛听，欣赏感兴趣的节目也许是最好的泛听方式了！</a:t>
            </a:r>
          </a:p>
          <a:p>
            <a:r>
              <a:rPr lang="zh-CN" altLang="en-US" sz="1600" dirty="0"/>
              <a:t>电影、电视剧、电视节目等，有情节，有场景，强烈建议选用！美国之音</a:t>
            </a:r>
            <a:r>
              <a:rPr lang="en-US" altLang="zh-CN" sz="1600" dirty="0"/>
              <a:t>VOA</a:t>
            </a:r>
            <a:r>
              <a:rPr lang="zh-CN" altLang="en-US" sz="1600" dirty="0"/>
              <a:t>固然不错，但是纯粹的声音，要练到同样的水平，必然让你多花上</a:t>
            </a:r>
            <a:r>
              <a:rPr lang="en-US" altLang="zh-CN" sz="1600" dirty="0"/>
              <a:t>10</a:t>
            </a:r>
            <a:r>
              <a:rPr lang="zh-CN" altLang="en-US" sz="1600" dirty="0"/>
              <a:t>倍的时间！记住：视频比音频更符合二语习得的科学原理！</a:t>
            </a:r>
          </a:p>
          <a:p>
            <a:r>
              <a:rPr lang="zh-CN" altLang="en-US" sz="1600" dirty="0"/>
              <a:t>当然如果有能力的话，最好选择母语为英语的外教来交流，比如说酷梦想在线口语，一对一视频授课，练习听力和口语作用很大，听说就是要专业外教来指导才会标准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/>
              <a:t>英语口语练习，推荐看电影学英语，因为英文电影提供真实的语境，生动的剧情和最贴近生活环境。</a:t>
            </a:r>
          </a:p>
          <a:p>
            <a:r>
              <a:rPr lang="zh-CN" altLang="en-US" sz="1600" dirty="0"/>
              <a:t>看电影学英语的四大步骤：</a:t>
            </a:r>
          </a:p>
          <a:p>
            <a:r>
              <a:rPr lang="zh-CN" altLang="en-US" sz="1600" dirty="0"/>
              <a:t>第一步：硬着头皮看电影。在看一部新电影之前，千万不要看剧本，看不懂也要硬着头皮上，至少能对情节有所了解。</a:t>
            </a:r>
          </a:p>
          <a:p>
            <a:r>
              <a:rPr lang="zh-CN" altLang="en-US" sz="1600" dirty="0"/>
              <a:t>第二步：边看电影边研读剧本。不要以为考完了托福、</a:t>
            </a:r>
            <a:r>
              <a:rPr lang="en-US" altLang="zh-CN" sz="1600" dirty="0"/>
              <a:t>GRE</a:t>
            </a:r>
            <a:r>
              <a:rPr lang="zh-CN" altLang="en-US" sz="1600" dirty="0"/>
              <a:t>等就可以应付一切阅读。实际上，电影中的有些对话看起来很费劲，里面充斥着习惯用法和美国人独有的思维方式，要多看多听，才能适应它。</a:t>
            </a:r>
          </a:p>
          <a:p>
            <a:r>
              <a:rPr lang="zh-CN" altLang="en-US" sz="1600" dirty="0"/>
              <a:t>第三步：反复精听。争取听懂每一个单词，可以采取听写的方法。</a:t>
            </a:r>
          </a:p>
          <a:p>
            <a:r>
              <a:rPr lang="zh-CN" altLang="en-US" sz="1600" dirty="0"/>
              <a:t>第四步：背诵。一开始可以用中文思考美国人的逻辑思维，边思考边背诵，大约坚持</a:t>
            </a:r>
            <a:r>
              <a:rPr lang="en-US" altLang="zh-CN" sz="1600" dirty="0"/>
              <a:t>10</a:t>
            </a:r>
            <a:r>
              <a:rPr lang="zh-CN" altLang="en-US" sz="1600" dirty="0"/>
              <a:t>天左右。之后可以大体上用英文思考，把美国人的逻辑慢慢变为自己的了。背诵时重视模仿。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53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ksoSlideStyle" descr="#wm#_533728_10_222_14040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6" name="Group 8" descr="#wm#_54_10_*Z"/>
          <p:cNvGrpSpPr>
            <a:grpSpLocks/>
          </p:cNvGrpSpPr>
          <p:nvPr/>
        </p:nvGrpSpPr>
        <p:grpSpPr bwMode="auto">
          <a:xfrm>
            <a:off x="6289192" y="2109788"/>
            <a:ext cx="1881188" cy="4121150"/>
            <a:chOff x="0" y="0"/>
            <a:chExt cx="2962" cy="6490"/>
          </a:xfrm>
          <a:solidFill>
            <a:srgbClr val="00B050"/>
          </a:solidFill>
        </p:grpSpPr>
        <p:sp>
          <p:nvSpPr>
            <p:cNvPr id="7177" name="Rectangle 9" descr="#wm#_54_10_*Z"/>
            <p:cNvSpPr>
              <a:spLocks noChangeArrowheads="1"/>
            </p:cNvSpPr>
            <p:nvPr/>
          </p:nvSpPr>
          <p:spPr bwMode="auto">
            <a:xfrm>
              <a:off x="0" y="272"/>
              <a:ext cx="2962" cy="621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7178" name="Group 10"/>
            <p:cNvGrpSpPr>
              <a:grpSpLocks/>
            </p:cNvGrpSpPr>
            <p:nvPr/>
          </p:nvGrpSpPr>
          <p:grpSpPr bwMode="auto">
            <a:xfrm>
              <a:off x="0" y="0"/>
              <a:ext cx="2962" cy="510"/>
              <a:chOff x="0" y="0"/>
              <a:chExt cx="2962" cy="512"/>
            </a:xfrm>
            <a:grpFill/>
          </p:grpSpPr>
          <p:sp>
            <p:nvSpPr>
              <p:cNvPr id="7179" name="AutoShape 11" descr="#wm#_54_10_*Z"/>
              <p:cNvSpPr>
                <a:spLocks noChangeArrowheads="1"/>
              </p:cNvSpPr>
              <p:nvPr/>
            </p:nvSpPr>
            <p:spPr bwMode="auto">
              <a:xfrm>
                <a:off x="983" y="0"/>
                <a:ext cx="970" cy="512"/>
              </a:xfrm>
              <a:prstGeom prst="hexagon">
                <a:avLst>
                  <a:gd name="adj" fmla="val 47363"/>
                  <a:gd name="vf" fmla="val 11547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180" name="Line 12" descr="#wm#_54_10_*Z"/>
              <p:cNvSpPr>
                <a:spLocks noChangeShapeType="1"/>
              </p:cNvSpPr>
              <p:nvPr/>
            </p:nvSpPr>
            <p:spPr bwMode="auto">
              <a:xfrm>
                <a:off x="0" y="254"/>
                <a:ext cx="2963" cy="1"/>
              </a:xfrm>
              <a:prstGeom prst="line">
                <a:avLst/>
              </a:prstGeom>
              <a:grpFill/>
              <a:ln w="38100" cap="flat" cmpd="sng">
                <a:solidFill>
                  <a:srgbClr val="54BBD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181" name="Rectangle 13" descr="#wm#_54_10_222_14040_a_1_26#clear#"/>
          <p:cNvSpPr>
            <a:spLocks noGrp="1" noChangeArrowheads="1"/>
          </p:cNvSpPr>
          <p:nvPr>
            <p:ph type="title"/>
          </p:nvPr>
        </p:nvSpPr>
        <p:spPr>
          <a:xfrm>
            <a:off x="457200" y="255588"/>
            <a:ext cx="8229600" cy="56673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迅速提高听力的诀窍！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182" name="Text Box 14" descr="#wm#_54_10_222_14040_d_1_12#clear#"/>
          <p:cNvSpPr txBox="1">
            <a:spLocks noChangeArrowheads="1"/>
          </p:cNvSpPr>
          <p:nvPr/>
        </p:nvSpPr>
        <p:spPr bwMode="auto">
          <a:xfrm>
            <a:off x="802359" y="1049338"/>
            <a:ext cx="2052638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</a:rPr>
              <a:t>听</a:t>
            </a:r>
          </a:p>
        </p:txBody>
      </p:sp>
      <p:sp>
        <p:nvSpPr>
          <p:cNvPr id="7183" name="Text Box 15" descr="#wm#_54_10_222_14040_d_2_12#clear#"/>
          <p:cNvSpPr txBox="1">
            <a:spLocks noChangeArrowheads="1"/>
          </p:cNvSpPr>
          <p:nvPr/>
        </p:nvSpPr>
        <p:spPr bwMode="auto">
          <a:xfrm>
            <a:off x="3554846" y="1049338"/>
            <a:ext cx="2052637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</a:rPr>
              <a:t>写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184" name="Text Box 16" descr="#wm#_54_10_222_14040_d_3_12#clear#"/>
          <p:cNvSpPr txBox="1">
            <a:spLocks noChangeArrowheads="1"/>
          </p:cNvSpPr>
          <p:nvPr/>
        </p:nvSpPr>
        <p:spPr bwMode="auto">
          <a:xfrm>
            <a:off x="6192355" y="1049338"/>
            <a:ext cx="2052637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</a:rPr>
              <a:t>念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pSp>
        <p:nvGrpSpPr>
          <p:cNvPr id="7185" name="Group 17" descr="#wm#_54_10_*Z"/>
          <p:cNvGrpSpPr>
            <a:grpSpLocks/>
          </p:cNvGrpSpPr>
          <p:nvPr/>
        </p:nvGrpSpPr>
        <p:grpSpPr bwMode="auto">
          <a:xfrm>
            <a:off x="886497" y="2109788"/>
            <a:ext cx="1881187" cy="4121150"/>
            <a:chOff x="0" y="0"/>
            <a:chExt cx="2962" cy="6490"/>
          </a:xfrm>
          <a:solidFill>
            <a:srgbClr val="00B050"/>
          </a:solidFill>
        </p:grpSpPr>
        <p:sp>
          <p:nvSpPr>
            <p:cNvPr id="7186" name="Rectangle 18" descr="#wm#_54_10_*Z"/>
            <p:cNvSpPr>
              <a:spLocks noChangeArrowheads="1"/>
            </p:cNvSpPr>
            <p:nvPr/>
          </p:nvSpPr>
          <p:spPr bwMode="auto">
            <a:xfrm>
              <a:off x="0" y="272"/>
              <a:ext cx="2962" cy="621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7187" name="Group 19"/>
            <p:cNvGrpSpPr>
              <a:grpSpLocks/>
            </p:cNvGrpSpPr>
            <p:nvPr/>
          </p:nvGrpSpPr>
          <p:grpSpPr bwMode="auto">
            <a:xfrm>
              <a:off x="0" y="0"/>
              <a:ext cx="2962" cy="510"/>
              <a:chOff x="0" y="0"/>
              <a:chExt cx="2962" cy="512"/>
            </a:xfrm>
            <a:grpFill/>
          </p:grpSpPr>
          <p:sp>
            <p:nvSpPr>
              <p:cNvPr id="7188" name="AutoShape 20" descr="#wm#_54_10_*Z"/>
              <p:cNvSpPr>
                <a:spLocks noChangeArrowheads="1"/>
              </p:cNvSpPr>
              <p:nvPr/>
            </p:nvSpPr>
            <p:spPr bwMode="auto">
              <a:xfrm>
                <a:off x="983" y="0"/>
                <a:ext cx="970" cy="512"/>
              </a:xfrm>
              <a:prstGeom prst="hexagon">
                <a:avLst>
                  <a:gd name="adj" fmla="val 47363"/>
                  <a:gd name="vf" fmla="val 11547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189" name="Line 21" descr="#wm#_54_10_*Z"/>
              <p:cNvSpPr>
                <a:spLocks noChangeShapeType="1"/>
              </p:cNvSpPr>
              <p:nvPr/>
            </p:nvSpPr>
            <p:spPr bwMode="auto">
              <a:xfrm>
                <a:off x="0" y="254"/>
                <a:ext cx="2963" cy="1"/>
              </a:xfrm>
              <a:prstGeom prst="line">
                <a:avLst/>
              </a:prstGeom>
              <a:grpFill/>
              <a:ln w="38100" cap="flat" cmpd="sng">
                <a:solidFill>
                  <a:srgbClr val="54BBD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90" name="Group 22" descr="#wm#_54_10_*Z"/>
          <p:cNvGrpSpPr>
            <a:grpSpLocks/>
          </p:cNvGrpSpPr>
          <p:nvPr/>
        </p:nvGrpSpPr>
        <p:grpSpPr bwMode="auto">
          <a:xfrm>
            <a:off x="3661208" y="2109788"/>
            <a:ext cx="1879600" cy="4121150"/>
            <a:chOff x="0" y="0"/>
            <a:chExt cx="2962" cy="6490"/>
          </a:xfrm>
          <a:solidFill>
            <a:srgbClr val="00B050"/>
          </a:solidFill>
        </p:grpSpPr>
        <p:sp>
          <p:nvSpPr>
            <p:cNvPr id="7191" name="Rectangle 23" descr="#wm#_54_10_*Z"/>
            <p:cNvSpPr>
              <a:spLocks noChangeArrowheads="1"/>
            </p:cNvSpPr>
            <p:nvPr/>
          </p:nvSpPr>
          <p:spPr bwMode="auto">
            <a:xfrm>
              <a:off x="0" y="272"/>
              <a:ext cx="2962" cy="621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7192" name="Group 24"/>
            <p:cNvGrpSpPr>
              <a:grpSpLocks/>
            </p:cNvGrpSpPr>
            <p:nvPr/>
          </p:nvGrpSpPr>
          <p:grpSpPr bwMode="auto">
            <a:xfrm>
              <a:off x="0" y="0"/>
              <a:ext cx="2962" cy="510"/>
              <a:chOff x="0" y="0"/>
              <a:chExt cx="2962" cy="512"/>
            </a:xfrm>
            <a:grpFill/>
          </p:grpSpPr>
          <p:sp>
            <p:nvSpPr>
              <p:cNvPr id="7193" name="AutoShape 25" descr="#wm#_54_10_*Z"/>
              <p:cNvSpPr>
                <a:spLocks noChangeArrowheads="1"/>
              </p:cNvSpPr>
              <p:nvPr/>
            </p:nvSpPr>
            <p:spPr bwMode="auto">
              <a:xfrm>
                <a:off x="983" y="0"/>
                <a:ext cx="970" cy="512"/>
              </a:xfrm>
              <a:prstGeom prst="hexagon">
                <a:avLst>
                  <a:gd name="adj" fmla="val 47363"/>
                  <a:gd name="vf" fmla="val 11547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194" name="Line 26" descr="#wm#_54_10_*Z"/>
              <p:cNvSpPr>
                <a:spLocks noChangeShapeType="1"/>
              </p:cNvSpPr>
              <p:nvPr/>
            </p:nvSpPr>
            <p:spPr bwMode="auto">
              <a:xfrm>
                <a:off x="0" y="254"/>
                <a:ext cx="2963" cy="1"/>
              </a:xfrm>
              <a:prstGeom prst="line">
                <a:avLst/>
              </a:prstGeom>
              <a:grpFill/>
              <a:ln w="38100" cap="flat" cmpd="sng">
                <a:solidFill>
                  <a:srgbClr val="BED52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195" name="Text Box 27" descr="#wm#_54_10_222_14040_b_1_84#clear#"/>
          <p:cNvSpPr txBox="1">
            <a:spLocks noChangeArrowheads="1"/>
          </p:cNvSpPr>
          <p:nvPr/>
        </p:nvSpPr>
        <p:spPr bwMode="auto">
          <a:xfrm>
            <a:off x="879034" y="3352800"/>
            <a:ext cx="1879600" cy="903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泛听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196" name="Text Box 28" descr="#wm#_54_10_222_14040_b_2_84#clear#"/>
          <p:cNvSpPr txBox="1">
            <a:spLocks noChangeArrowheads="1"/>
          </p:cNvSpPr>
          <p:nvPr/>
        </p:nvSpPr>
        <p:spPr bwMode="auto">
          <a:xfrm>
            <a:off x="3661208" y="2975429"/>
            <a:ext cx="1879600" cy="307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ea typeface="SimHei" pitchFamily="49" charset="-122"/>
                <a:sym typeface="Arial" pitchFamily="34" charset="0"/>
              </a:rPr>
              <a:t>精听</a:t>
            </a:r>
            <a:endParaRPr lang="en-US" altLang="zh-CN" sz="3200" dirty="0" smtClean="0">
              <a:solidFill>
                <a:schemeClr val="bg1"/>
              </a:solidFill>
              <a:ea typeface="SimHei" pitchFamily="49" charset="-122"/>
              <a:sym typeface="Arial" pitchFamily="34" charset="0"/>
            </a:endParaRPr>
          </a:p>
          <a:p>
            <a:pPr algn="ctr"/>
            <a:r>
              <a:rPr lang="en-US" altLang="zh-CN" sz="3200" dirty="0" smtClean="0">
                <a:solidFill>
                  <a:schemeClr val="bg1"/>
                </a:solidFill>
                <a:ea typeface="SimHei" pitchFamily="49" charset="-122"/>
                <a:sym typeface="Arial" pitchFamily="34" charset="0"/>
              </a:rPr>
              <a:t>+</a:t>
            </a: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ea typeface="SimHei" pitchFamily="49" charset="-122"/>
                <a:sym typeface="Arial" pitchFamily="34" charset="0"/>
              </a:rPr>
              <a:t>听写</a:t>
            </a:r>
          </a:p>
        </p:txBody>
      </p:sp>
      <p:sp>
        <p:nvSpPr>
          <p:cNvPr id="7197" name="Text Box 29" descr="#wm#_54_10_222_14040_b_3_84#clear#"/>
          <p:cNvSpPr txBox="1">
            <a:spLocks noChangeArrowheads="1"/>
          </p:cNvSpPr>
          <p:nvPr/>
        </p:nvSpPr>
        <p:spPr bwMode="auto">
          <a:xfrm>
            <a:off x="6289192" y="2975429"/>
            <a:ext cx="1881188" cy="307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ea typeface="SimHei" pitchFamily="49" charset="-122"/>
                <a:sym typeface="Arial" pitchFamily="34" charset="0"/>
              </a:rPr>
              <a:t>大声</a:t>
            </a:r>
            <a:endParaRPr lang="en-US" altLang="zh-CN" sz="3200" dirty="0" smtClean="0">
              <a:solidFill>
                <a:schemeClr val="bg1"/>
              </a:solidFill>
              <a:ea typeface="SimHei" pitchFamily="49" charset="-122"/>
              <a:sym typeface="Arial" pitchFamily="34" charset="0"/>
            </a:endParaRPr>
          </a:p>
          <a:p>
            <a:pPr algn="ctr"/>
            <a:r>
              <a:rPr lang="en-US" altLang="zh-CN" sz="3200" dirty="0" smtClean="0">
                <a:solidFill>
                  <a:schemeClr val="bg1"/>
                </a:solidFill>
                <a:ea typeface="SimHei" pitchFamily="49" charset="-122"/>
                <a:sym typeface="Arial" pitchFamily="34" charset="0"/>
              </a:rPr>
              <a:t>+</a:t>
            </a: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ea typeface="SimHei" pitchFamily="49" charset="-122"/>
                <a:sym typeface="Arial" pitchFamily="34" charset="0"/>
              </a:rPr>
              <a:t>快速</a:t>
            </a:r>
          </a:p>
        </p:txBody>
      </p:sp>
    </p:spTree>
    <p:extLst>
      <p:ext uri="{BB962C8B-B14F-4D97-AF65-F5344CB8AC3E}">
        <p14:creationId xmlns:p14="http://schemas.microsoft.com/office/powerpoint/2010/main" val="13217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ksoSlideStyle" descr="#wm#_533728_10_222_14040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6" name="Group 8" descr="#wm#_54_10_*Z"/>
          <p:cNvGrpSpPr>
            <a:grpSpLocks/>
          </p:cNvGrpSpPr>
          <p:nvPr/>
        </p:nvGrpSpPr>
        <p:grpSpPr bwMode="auto">
          <a:xfrm>
            <a:off x="6289192" y="3590248"/>
            <a:ext cx="1881188" cy="2146935"/>
            <a:chOff x="0" y="0"/>
            <a:chExt cx="2962" cy="3381"/>
          </a:xfrm>
        </p:grpSpPr>
        <p:sp>
          <p:nvSpPr>
            <p:cNvPr id="7177" name="Rectangle 9" descr="#wm#_54_10_*Z"/>
            <p:cNvSpPr>
              <a:spLocks noChangeArrowheads="1"/>
            </p:cNvSpPr>
            <p:nvPr/>
          </p:nvSpPr>
          <p:spPr bwMode="auto">
            <a:xfrm>
              <a:off x="0" y="272"/>
              <a:ext cx="2962" cy="310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7178" name="Group 10"/>
            <p:cNvGrpSpPr>
              <a:grpSpLocks/>
            </p:cNvGrpSpPr>
            <p:nvPr/>
          </p:nvGrpSpPr>
          <p:grpSpPr bwMode="auto">
            <a:xfrm>
              <a:off x="0" y="0"/>
              <a:ext cx="2962" cy="510"/>
              <a:chOff x="0" y="0"/>
              <a:chExt cx="2962" cy="512"/>
            </a:xfrm>
          </p:grpSpPr>
          <p:sp>
            <p:nvSpPr>
              <p:cNvPr id="7179" name="AutoShape 11" descr="#wm#_54_10_*Z"/>
              <p:cNvSpPr>
                <a:spLocks noChangeArrowheads="1"/>
              </p:cNvSpPr>
              <p:nvPr/>
            </p:nvSpPr>
            <p:spPr bwMode="auto">
              <a:xfrm>
                <a:off x="983" y="0"/>
                <a:ext cx="970" cy="512"/>
              </a:xfrm>
              <a:prstGeom prst="hexagon">
                <a:avLst>
                  <a:gd name="adj" fmla="val 47363"/>
                  <a:gd name="vf" fmla="val 115470"/>
                </a:avLst>
              </a:prstGeom>
              <a:solidFill>
                <a:srgbClr val="54BBD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180" name="Line 12" descr="#wm#_54_10_*Z"/>
              <p:cNvSpPr>
                <a:spLocks noChangeShapeType="1"/>
              </p:cNvSpPr>
              <p:nvPr/>
            </p:nvSpPr>
            <p:spPr bwMode="auto">
              <a:xfrm>
                <a:off x="0" y="254"/>
                <a:ext cx="2963" cy="1"/>
              </a:xfrm>
              <a:prstGeom prst="line">
                <a:avLst/>
              </a:prstGeom>
              <a:noFill/>
              <a:ln w="38100" cap="flat" cmpd="sng">
                <a:solidFill>
                  <a:srgbClr val="54BBD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181" name="Rectangle 13" descr="#wm#_54_10_222_14040_a_1_26#clear#"/>
          <p:cNvSpPr>
            <a:spLocks noGrp="1" noChangeArrowheads="1"/>
          </p:cNvSpPr>
          <p:nvPr>
            <p:ph type="title"/>
          </p:nvPr>
        </p:nvSpPr>
        <p:spPr>
          <a:xfrm>
            <a:off x="457200" y="255588"/>
            <a:ext cx="8229600" cy="56673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迅速提高听力的诀窍！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7185" name="Group 17" descr="#wm#_54_10_*Z"/>
          <p:cNvGrpSpPr>
            <a:grpSpLocks/>
          </p:cNvGrpSpPr>
          <p:nvPr/>
        </p:nvGrpSpPr>
        <p:grpSpPr bwMode="auto">
          <a:xfrm>
            <a:off x="886497" y="3590248"/>
            <a:ext cx="1881187" cy="2146935"/>
            <a:chOff x="0" y="0"/>
            <a:chExt cx="2962" cy="3381"/>
          </a:xfrm>
        </p:grpSpPr>
        <p:sp>
          <p:nvSpPr>
            <p:cNvPr id="7186" name="Rectangle 18" descr="#wm#_54_10_*Z"/>
            <p:cNvSpPr>
              <a:spLocks noChangeArrowheads="1"/>
            </p:cNvSpPr>
            <p:nvPr/>
          </p:nvSpPr>
          <p:spPr bwMode="auto">
            <a:xfrm>
              <a:off x="0" y="272"/>
              <a:ext cx="2962" cy="310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7187" name="Group 19"/>
            <p:cNvGrpSpPr>
              <a:grpSpLocks/>
            </p:cNvGrpSpPr>
            <p:nvPr/>
          </p:nvGrpSpPr>
          <p:grpSpPr bwMode="auto">
            <a:xfrm>
              <a:off x="0" y="0"/>
              <a:ext cx="2962" cy="510"/>
              <a:chOff x="0" y="0"/>
              <a:chExt cx="2962" cy="512"/>
            </a:xfrm>
          </p:grpSpPr>
          <p:sp>
            <p:nvSpPr>
              <p:cNvPr id="7188" name="AutoShape 20" descr="#wm#_54_10_*Z"/>
              <p:cNvSpPr>
                <a:spLocks noChangeArrowheads="1"/>
              </p:cNvSpPr>
              <p:nvPr/>
            </p:nvSpPr>
            <p:spPr bwMode="auto">
              <a:xfrm>
                <a:off x="983" y="0"/>
                <a:ext cx="970" cy="512"/>
              </a:xfrm>
              <a:prstGeom prst="hexagon">
                <a:avLst>
                  <a:gd name="adj" fmla="val 47363"/>
                  <a:gd name="vf" fmla="val 115470"/>
                </a:avLst>
              </a:prstGeom>
              <a:solidFill>
                <a:srgbClr val="54BBD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189" name="Line 21" descr="#wm#_54_10_*Z"/>
              <p:cNvSpPr>
                <a:spLocks noChangeShapeType="1"/>
              </p:cNvSpPr>
              <p:nvPr/>
            </p:nvSpPr>
            <p:spPr bwMode="auto">
              <a:xfrm>
                <a:off x="0" y="254"/>
                <a:ext cx="2963" cy="1"/>
              </a:xfrm>
              <a:prstGeom prst="line">
                <a:avLst/>
              </a:prstGeom>
              <a:noFill/>
              <a:ln w="38100" cap="flat" cmpd="sng">
                <a:solidFill>
                  <a:srgbClr val="54BBD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90" name="Group 22" descr="#wm#_54_10_*Z"/>
          <p:cNvGrpSpPr>
            <a:grpSpLocks/>
          </p:cNvGrpSpPr>
          <p:nvPr/>
        </p:nvGrpSpPr>
        <p:grpSpPr bwMode="auto">
          <a:xfrm>
            <a:off x="3623837" y="3590247"/>
            <a:ext cx="1879600" cy="2146764"/>
            <a:chOff x="0" y="0"/>
            <a:chExt cx="2962" cy="3445"/>
          </a:xfrm>
        </p:grpSpPr>
        <p:sp>
          <p:nvSpPr>
            <p:cNvPr id="7191" name="Rectangle 23" descr="#wm#_54_10_*Z"/>
            <p:cNvSpPr>
              <a:spLocks noChangeArrowheads="1"/>
            </p:cNvSpPr>
            <p:nvPr/>
          </p:nvSpPr>
          <p:spPr bwMode="auto">
            <a:xfrm>
              <a:off x="0" y="272"/>
              <a:ext cx="2962" cy="317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7192" name="Group 24"/>
            <p:cNvGrpSpPr>
              <a:grpSpLocks/>
            </p:cNvGrpSpPr>
            <p:nvPr/>
          </p:nvGrpSpPr>
          <p:grpSpPr bwMode="auto">
            <a:xfrm>
              <a:off x="0" y="0"/>
              <a:ext cx="2962" cy="510"/>
              <a:chOff x="0" y="0"/>
              <a:chExt cx="2962" cy="512"/>
            </a:xfrm>
          </p:grpSpPr>
          <p:sp>
            <p:nvSpPr>
              <p:cNvPr id="7193" name="AutoShape 25" descr="#wm#_54_10_*Z"/>
              <p:cNvSpPr>
                <a:spLocks noChangeArrowheads="1"/>
              </p:cNvSpPr>
              <p:nvPr/>
            </p:nvSpPr>
            <p:spPr bwMode="auto">
              <a:xfrm>
                <a:off x="983" y="0"/>
                <a:ext cx="970" cy="512"/>
              </a:xfrm>
              <a:prstGeom prst="hexagon">
                <a:avLst>
                  <a:gd name="adj" fmla="val 47363"/>
                  <a:gd name="vf" fmla="val 115470"/>
                </a:avLst>
              </a:prstGeom>
              <a:solidFill>
                <a:srgbClr val="BED52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194" name="Line 26" descr="#wm#_54_10_*Z"/>
              <p:cNvSpPr>
                <a:spLocks noChangeShapeType="1"/>
              </p:cNvSpPr>
              <p:nvPr/>
            </p:nvSpPr>
            <p:spPr bwMode="auto">
              <a:xfrm>
                <a:off x="0" y="254"/>
                <a:ext cx="2963" cy="1"/>
              </a:xfrm>
              <a:prstGeom prst="line">
                <a:avLst/>
              </a:prstGeom>
              <a:noFill/>
              <a:ln w="38100" cap="flat" cmpd="sng">
                <a:solidFill>
                  <a:srgbClr val="BED52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195" name="Text Box 27" descr="#wm#_54_10_222_14040_b_1_84#clear#"/>
          <p:cNvSpPr txBox="1">
            <a:spLocks noChangeArrowheads="1"/>
          </p:cNvSpPr>
          <p:nvPr/>
        </p:nvSpPr>
        <p:spPr bwMode="auto">
          <a:xfrm>
            <a:off x="879034" y="4385197"/>
            <a:ext cx="1879600" cy="903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/>
          <a:p>
            <a:pPr algn="ctr"/>
            <a:r>
              <a:rPr lang="zh-CN" altLang="en-US" sz="2800" dirty="0" smtClean="0">
                <a:solidFill>
                  <a:schemeClr val="bg2"/>
                </a:solidFill>
              </a:rPr>
              <a:t>泛听</a:t>
            </a:r>
            <a:endParaRPr lang="zh-CN" altLang="en-US" sz="2800" dirty="0">
              <a:solidFill>
                <a:schemeClr val="bg2"/>
              </a:solidFill>
            </a:endParaRPr>
          </a:p>
        </p:txBody>
      </p:sp>
      <p:sp>
        <p:nvSpPr>
          <p:cNvPr id="7196" name="Text Box 28" descr="#wm#_54_10_222_14040_b_2_84#clear#"/>
          <p:cNvSpPr txBox="1">
            <a:spLocks noChangeArrowheads="1"/>
          </p:cNvSpPr>
          <p:nvPr/>
        </p:nvSpPr>
        <p:spPr bwMode="auto">
          <a:xfrm>
            <a:off x="3641364" y="4088267"/>
            <a:ext cx="1879600" cy="17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chemeClr val="bg2"/>
                </a:solidFill>
                <a:ea typeface="SimHei" pitchFamily="49" charset="-122"/>
                <a:sym typeface="Arial" pitchFamily="34" charset="0"/>
              </a:rPr>
              <a:t>精听</a:t>
            </a:r>
            <a:endParaRPr lang="en-US" altLang="zh-CN" sz="2800" dirty="0" smtClean="0">
              <a:solidFill>
                <a:schemeClr val="bg2"/>
              </a:solidFill>
              <a:ea typeface="SimHei" pitchFamily="49" charset="-122"/>
              <a:sym typeface="Arial" pitchFamily="34" charset="0"/>
            </a:endParaRPr>
          </a:p>
          <a:p>
            <a:pPr algn="ctr"/>
            <a:r>
              <a:rPr lang="en-US" altLang="zh-CN" sz="2800" dirty="0" smtClean="0">
                <a:solidFill>
                  <a:schemeClr val="bg2"/>
                </a:solidFill>
                <a:ea typeface="SimHei" pitchFamily="49" charset="-122"/>
                <a:sym typeface="Arial" pitchFamily="34" charset="0"/>
              </a:rPr>
              <a:t>+</a:t>
            </a:r>
          </a:p>
          <a:p>
            <a:pPr algn="ctr"/>
            <a:r>
              <a:rPr lang="zh-CN" altLang="en-US" sz="2800" dirty="0">
                <a:solidFill>
                  <a:schemeClr val="bg2"/>
                </a:solidFill>
                <a:ea typeface="SimHei" pitchFamily="49" charset="-122"/>
                <a:sym typeface="Arial" pitchFamily="34" charset="0"/>
              </a:rPr>
              <a:t>听写</a:t>
            </a:r>
          </a:p>
        </p:txBody>
      </p:sp>
      <p:sp>
        <p:nvSpPr>
          <p:cNvPr id="7197" name="Text Box 29" descr="#wm#_54_10_222_14040_b_3_84#clear#"/>
          <p:cNvSpPr txBox="1">
            <a:spLocks noChangeArrowheads="1"/>
          </p:cNvSpPr>
          <p:nvPr/>
        </p:nvSpPr>
        <p:spPr bwMode="auto">
          <a:xfrm>
            <a:off x="6301126" y="4088267"/>
            <a:ext cx="1881188" cy="17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chemeClr val="bg2"/>
                </a:solidFill>
                <a:ea typeface="SimHei" pitchFamily="49" charset="-122"/>
                <a:sym typeface="Arial" pitchFamily="34" charset="0"/>
              </a:rPr>
              <a:t>大声</a:t>
            </a:r>
            <a:endParaRPr lang="en-US" altLang="zh-CN" sz="2800" dirty="0" smtClean="0">
              <a:solidFill>
                <a:schemeClr val="bg2"/>
              </a:solidFill>
              <a:ea typeface="SimHei" pitchFamily="49" charset="-122"/>
              <a:sym typeface="Arial" pitchFamily="34" charset="0"/>
            </a:endParaRPr>
          </a:p>
          <a:p>
            <a:pPr algn="ctr"/>
            <a:r>
              <a:rPr lang="en-US" altLang="zh-CN" sz="2800" dirty="0" smtClean="0">
                <a:solidFill>
                  <a:schemeClr val="bg2"/>
                </a:solidFill>
                <a:ea typeface="SimHei" pitchFamily="49" charset="-122"/>
                <a:sym typeface="Arial" pitchFamily="34" charset="0"/>
              </a:rPr>
              <a:t>+</a:t>
            </a:r>
          </a:p>
          <a:p>
            <a:pPr algn="ctr"/>
            <a:r>
              <a:rPr lang="zh-CN" altLang="en-US" sz="2800" dirty="0">
                <a:solidFill>
                  <a:schemeClr val="bg2"/>
                </a:solidFill>
                <a:ea typeface="SimHei" pitchFamily="49" charset="-122"/>
                <a:sym typeface="Arial" pitchFamily="34" charset="0"/>
              </a:rPr>
              <a:t>快速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34" y="1565439"/>
            <a:ext cx="1889444" cy="190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365" y="1837270"/>
            <a:ext cx="1966118" cy="163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401" y="1749494"/>
            <a:ext cx="2101285" cy="182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3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ksoSlideStyle" descr="#wm#_533728_07_321_16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Rectangle 9" descr="#wm#_54_07_321_16_a_1_26#clear#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207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PPT</a:t>
            </a:r>
            <a:r>
              <a:rPr lang="zh-CN" altLang="en-US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TIPS – Images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08" y="1138238"/>
            <a:ext cx="6851978" cy="472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36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ksoSlideStyle" descr="#wm#_533728_07_321_16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Rectangle 9" descr="#wm#_54_07_321_16_a_1_26#clear#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207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PPT</a:t>
            </a:r>
            <a:r>
              <a:rPr lang="zh-CN" altLang="en-US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TIPS – Formulas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4" y="1178834"/>
            <a:ext cx="7316152" cy="3751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139204"/>
              </p:ext>
            </p:extLst>
          </p:nvPr>
        </p:nvGraphicFramePr>
        <p:xfrm>
          <a:off x="3967480" y="5214619"/>
          <a:ext cx="878840" cy="1192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4" imgW="355320" imgH="482400" progId="Equation.3">
                  <p:embed/>
                </p:oleObj>
              </mc:Choice>
              <mc:Fallback>
                <p:oleObj name="Equation" r:id="rId4" imgW="35532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67480" y="5214619"/>
                        <a:ext cx="878840" cy="11927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71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ksoSlideStyle" descr="#wm#_533728_07_321_16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Rectangle 9" descr="#wm#_54_07_321_16_a_1_26#clear#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207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PPT</a:t>
            </a:r>
            <a:r>
              <a:rPr lang="zh-CN" altLang="en-US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TIPS – Animations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134" y="925829"/>
            <a:ext cx="5213985" cy="532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46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ksoSlideStyle" descr="#wm#_533728_35_400_10000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" name="Rectangle 3" descr="#wm#_54_35_400_10000_a_1_13#clear#"/>
          <p:cNvSpPr>
            <a:spLocks noGrp="1" noChangeArrowheads="1"/>
          </p:cNvSpPr>
          <p:nvPr>
            <p:ph type="title"/>
          </p:nvPr>
        </p:nvSpPr>
        <p:spPr>
          <a:xfrm>
            <a:off x="1831975" y="3109913"/>
            <a:ext cx="5673725" cy="6445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pPr algn="ctr"/>
            <a:r>
              <a:rPr lang="en-US" altLang="zh-CN" sz="3600">
                <a:sym typeface="Arial" pitchFamily="34" charset="0"/>
              </a:rPr>
              <a:t>THANKS</a:t>
            </a:r>
          </a:p>
        </p:txBody>
      </p:sp>
      <p:grpSp>
        <p:nvGrpSpPr>
          <p:cNvPr id="22532" name="Group 4" descr="#wm#_54_35_*Z"/>
          <p:cNvGrpSpPr>
            <a:grpSpLocks/>
          </p:cNvGrpSpPr>
          <p:nvPr/>
        </p:nvGrpSpPr>
        <p:grpSpPr bwMode="auto">
          <a:xfrm>
            <a:off x="593725" y="2940050"/>
            <a:ext cx="739775" cy="977900"/>
            <a:chOff x="0" y="0"/>
            <a:chExt cx="1165" cy="1540"/>
          </a:xfrm>
        </p:grpSpPr>
        <p:sp>
          <p:nvSpPr>
            <p:cNvPr id="22533" name="AutoShape 5" descr="#wm#_54_35_*Z"/>
            <p:cNvSpPr>
              <a:spLocks noChangeArrowheads="1"/>
            </p:cNvSpPr>
            <p:nvPr/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34" name="AutoShape 6" descr="#wm#_54_35_*Z"/>
            <p:cNvSpPr>
              <a:spLocks noChangeArrowheads="1"/>
            </p:cNvSpPr>
            <p:nvPr/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35" name="AutoShape 7" descr="#wm#_54_35_*Z"/>
            <p:cNvSpPr>
              <a:spLocks noChangeArrowheads="1"/>
            </p:cNvSpPr>
            <p:nvPr/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2536" name="Group 8" descr="#wm#_54_35_*Z"/>
          <p:cNvGrpSpPr>
            <a:grpSpLocks/>
          </p:cNvGrpSpPr>
          <p:nvPr/>
        </p:nvGrpSpPr>
        <p:grpSpPr bwMode="auto">
          <a:xfrm rot="10800000">
            <a:off x="7808913" y="2940050"/>
            <a:ext cx="739775" cy="977900"/>
            <a:chOff x="0" y="0"/>
            <a:chExt cx="1165" cy="1540"/>
          </a:xfrm>
        </p:grpSpPr>
        <p:sp>
          <p:nvSpPr>
            <p:cNvPr id="22537" name="AutoShape 9" descr="#wm#_54_35_*Z"/>
            <p:cNvSpPr>
              <a:spLocks noChangeArrowheads="1"/>
            </p:cNvSpPr>
            <p:nvPr/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38" name="AutoShape 10" descr="#wm#_54_35_*Z"/>
            <p:cNvSpPr>
              <a:spLocks noChangeArrowheads="1"/>
            </p:cNvSpPr>
            <p:nvPr/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39" name="AutoShape 11" descr="#wm#_54_35_*Z"/>
            <p:cNvSpPr>
              <a:spLocks noChangeArrowheads="1"/>
            </p:cNvSpPr>
            <p:nvPr/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ksoSlideStyle" descr="#wm#_533728_05_321_14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Text Box 3" descr="#wm#_54_05_321_14_b_1_14#clear#"/>
          <p:cNvSpPr txBox="1">
            <a:spLocks noChangeArrowheads="1"/>
          </p:cNvSpPr>
          <p:nvPr/>
        </p:nvSpPr>
        <p:spPr bwMode="auto">
          <a:xfrm>
            <a:off x="811848" y="1748790"/>
            <a:ext cx="623393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r>
              <a:rPr lang="zh-CN" altLang="en-US" sz="2800" dirty="0" smtClean="0">
                <a:solidFill>
                  <a:srgbClr val="54BBDC"/>
                </a:solidFill>
              </a:rPr>
              <a:t>行走江湖必备之大力丸 </a:t>
            </a:r>
            <a:r>
              <a:rPr lang="en-US" altLang="zh-CN" sz="2800" dirty="0" smtClean="0">
                <a:solidFill>
                  <a:srgbClr val="54BBDC"/>
                </a:solidFill>
              </a:rPr>
              <a:t>VLOOKUP</a:t>
            </a:r>
            <a:endParaRPr lang="zh-CN" altLang="en-US" sz="2800" dirty="0">
              <a:solidFill>
                <a:srgbClr val="54BBDC"/>
              </a:solidFill>
            </a:endParaRPr>
          </a:p>
        </p:txBody>
      </p:sp>
      <p:sp>
        <p:nvSpPr>
          <p:cNvPr id="5124" name="Line 4" descr="#wm#_54_05_*Z"/>
          <p:cNvSpPr>
            <a:spLocks noChangeShapeType="1"/>
          </p:cNvSpPr>
          <p:nvPr/>
        </p:nvSpPr>
        <p:spPr bwMode="auto">
          <a:xfrm>
            <a:off x="724535" y="1713865"/>
            <a:ext cx="0" cy="587375"/>
          </a:xfrm>
          <a:prstGeom prst="line">
            <a:avLst/>
          </a:prstGeom>
          <a:noFill/>
          <a:ln w="76200" cap="flat" cmpd="sng">
            <a:solidFill>
              <a:srgbClr val="54BBD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Text Box 5" descr="#wm#_54_05_321_14_b_2_14#clear#"/>
          <p:cNvSpPr txBox="1">
            <a:spLocks noChangeArrowheads="1"/>
          </p:cNvSpPr>
          <p:nvPr/>
        </p:nvSpPr>
        <p:spPr bwMode="auto">
          <a:xfrm>
            <a:off x="1440498" y="2748915"/>
            <a:ext cx="60880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r>
              <a:rPr lang="zh-CN" altLang="en-US" sz="2800" dirty="0" smtClean="0">
                <a:solidFill>
                  <a:srgbClr val="BED52F"/>
                </a:solidFill>
              </a:rPr>
              <a:t>千秋万代一统江湖的 </a:t>
            </a:r>
            <a:r>
              <a:rPr lang="en-US" altLang="zh-CN" sz="2800" dirty="0" smtClean="0">
                <a:solidFill>
                  <a:srgbClr val="BED52F"/>
                </a:solidFill>
              </a:rPr>
              <a:t>PIVOT</a:t>
            </a:r>
            <a:r>
              <a:rPr lang="zh-CN" altLang="en-US" sz="2800" dirty="0" smtClean="0">
                <a:solidFill>
                  <a:srgbClr val="BED52F"/>
                </a:solidFill>
              </a:rPr>
              <a:t> </a:t>
            </a:r>
            <a:r>
              <a:rPr lang="en-US" altLang="zh-CN" sz="2800" dirty="0" smtClean="0">
                <a:solidFill>
                  <a:srgbClr val="BED52F"/>
                </a:solidFill>
              </a:rPr>
              <a:t>TABLE</a:t>
            </a:r>
            <a:endParaRPr lang="zh-CN" altLang="en-US" sz="2800" dirty="0">
              <a:solidFill>
                <a:srgbClr val="BED52F"/>
              </a:solidFill>
            </a:endParaRPr>
          </a:p>
        </p:txBody>
      </p:sp>
      <p:sp>
        <p:nvSpPr>
          <p:cNvPr id="5126" name="Line 6" descr="#wm#_54_05_*Z"/>
          <p:cNvSpPr>
            <a:spLocks noChangeShapeType="1"/>
          </p:cNvSpPr>
          <p:nvPr/>
        </p:nvSpPr>
        <p:spPr bwMode="auto">
          <a:xfrm>
            <a:off x="1353185" y="2713990"/>
            <a:ext cx="1588" cy="587375"/>
          </a:xfrm>
          <a:prstGeom prst="line">
            <a:avLst/>
          </a:prstGeom>
          <a:noFill/>
          <a:ln w="76200" cap="flat" cmpd="sng">
            <a:solidFill>
              <a:srgbClr val="BED52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Text Box 7" descr="#wm#_54_05_321_14_b_3_14#clear#"/>
          <p:cNvSpPr txBox="1">
            <a:spLocks noChangeArrowheads="1"/>
          </p:cNvSpPr>
          <p:nvPr/>
        </p:nvSpPr>
        <p:spPr bwMode="auto">
          <a:xfrm>
            <a:off x="2023110" y="3749040"/>
            <a:ext cx="582389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r>
              <a:rPr lang="zh-CN" altLang="en-US" sz="2800" dirty="0" smtClean="0">
                <a:solidFill>
                  <a:srgbClr val="73C8BE"/>
                </a:solidFill>
              </a:rPr>
              <a:t>灵活多变的 </a:t>
            </a:r>
            <a:r>
              <a:rPr lang="en-US" altLang="zh-CN" sz="2800" dirty="0" smtClean="0">
                <a:solidFill>
                  <a:srgbClr val="73C8BE"/>
                </a:solidFill>
              </a:rPr>
              <a:t>COUNTIFS / SUMIFS</a:t>
            </a:r>
            <a:endParaRPr lang="zh-CN" altLang="en-US" sz="2800" dirty="0">
              <a:solidFill>
                <a:srgbClr val="73C8BE"/>
              </a:solidFill>
            </a:endParaRPr>
          </a:p>
        </p:txBody>
      </p:sp>
      <p:sp>
        <p:nvSpPr>
          <p:cNvPr id="5128" name="Line 8" descr="#wm#_54_05_*Z"/>
          <p:cNvSpPr>
            <a:spLocks noChangeShapeType="1"/>
          </p:cNvSpPr>
          <p:nvPr/>
        </p:nvSpPr>
        <p:spPr bwMode="auto">
          <a:xfrm>
            <a:off x="1934210" y="3714115"/>
            <a:ext cx="1588" cy="587375"/>
          </a:xfrm>
          <a:prstGeom prst="line">
            <a:avLst/>
          </a:prstGeom>
          <a:noFill/>
          <a:ln w="76200" cap="flat" cmpd="sng">
            <a:solidFill>
              <a:srgbClr val="73C8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Rectangle 9" descr="#wm#_54_05_321_14_a_1_26#clear#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207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Excel Basics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130" name="Text Box 10" descr="#wm#_54_05_321_14_b_4_14#clear#"/>
          <p:cNvSpPr txBox="1">
            <a:spLocks noChangeArrowheads="1"/>
          </p:cNvSpPr>
          <p:nvPr/>
        </p:nvSpPr>
        <p:spPr bwMode="auto">
          <a:xfrm>
            <a:off x="2681923" y="4768215"/>
            <a:ext cx="6065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r>
              <a:rPr lang="zh-CN" altLang="en-US" sz="2800" dirty="0">
                <a:solidFill>
                  <a:srgbClr val="54BBDC"/>
                </a:solidFill>
              </a:rPr>
              <a:t>欲练此</a:t>
            </a:r>
            <a:r>
              <a:rPr lang="zh-CN" altLang="en-US" sz="2800" dirty="0" smtClean="0">
                <a:solidFill>
                  <a:srgbClr val="54BBDC"/>
                </a:solidFill>
              </a:rPr>
              <a:t>功，必先</a:t>
            </a:r>
            <a:r>
              <a:rPr lang="en-US" altLang="zh-CN" sz="2800" dirty="0" smtClean="0">
                <a:solidFill>
                  <a:srgbClr val="54BBDC"/>
                </a:solidFill>
              </a:rPr>
              <a:t>[</a:t>
            </a:r>
            <a:r>
              <a:rPr lang="zh-CN" altLang="en-US" sz="2800" dirty="0" smtClean="0">
                <a:solidFill>
                  <a:srgbClr val="54BBDC"/>
                </a:solidFill>
              </a:rPr>
              <a:t>哔</a:t>
            </a:r>
            <a:r>
              <a:rPr lang="en-US" altLang="zh-CN" sz="2800" dirty="0" smtClean="0">
                <a:solidFill>
                  <a:srgbClr val="54BBDC"/>
                </a:solidFill>
              </a:rPr>
              <a:t>--]</a:t>
            </a:r>
            <a:r>
              <a:rPr lang="zh-CN" altLang="en-US" sz="2800" dirty="0" smtClean="0">
                <a:solidFill>
                  <a:srgbClr val="54BBDC"/>
                </a:solidFill>
              </a:rPr>
              <a:t> </a:t>
            </a:r>
            <a:r>
              <a:rPr lang="en-US" altLang="zh-CN" sz="2800" dirty="0" smtClean="0">
                <a:solidFill>
                  <a:srgbClr val="54BBDC"/>
                </a:solidFill>
              </a:rPr>
              <a:t>LEFT / RIGHT</a:t>
            </a:r>
            <a:endParaRPr lang="zh-CN" altLang="en-US" sz="2800" dirty="0">
              <a:solidFill>
                <a:srgbClr val="54BBDC"/>
              </a:solidFill>
            </a:endParaRPr>
          </a:p>
        </p:txBody>
      </p:sp>
      <p:sp>
        <p:nvSpPr>
          <p:cNvPr id="5131" name="Line 11" descr="#wm#_54_05_*Z"/>
          <p:cNvSpPr>
            <a:spLocks noChangeShapeType="1"/>
          </p:cNvSpPr>
          <p:nvPr/>
        </p:nvSpPr>
        <p:spPr bwMode="auto">
          <a:xfrm>
            <a:off x="2594610" y="4733290"/>
            <a:ext cx="1588" cy="587375"/>
          </a:xfrm>
          <a:prstGeom prst="line">
            <a:avLst/>
          </a:prstGeom>
          <a:noFill/>
          <a:ln w="76200" cap="flat" cmpd="sng">
            <a:solidFill>
              <a:srgbClr val="54BBD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43" y="2179861"/>
            <a:ext cx="5433332" cy="377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ksoSlideStyle" descr="#wm#_533728_05_321_14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Rectangle 9" descr="#wm#_54_05_321_14_a_1_26#clear#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207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Excel Basics</a:t>
            </a:r>
            <a:r>
              <a:rPr lang="zh-CN" altLang="en-US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–</a:t>
            </a:r>
            <a:r>
              <a:rPr lang="zh-CN" altLang="en-US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VLOOKUP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7" name="Text Box 3" descr="#wm#_54_05_321_14_b_1_14#clear#"/>
          <p:cNvSpPr txBox="1">
            <a:spLocks noChangeArrowheads="1"/>
          </p:cNvSpPr>
          <p:nvPr/>
        </p:nvSpPr>
        <p:spPr bwMode="auto">
          <a:xfrm>
            <a:off x="457200" y="1226278"/>
            <a:ext cx="832164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r>
              <a:rPr lang="en-US" altLang="zh-CN" sz="2000" dirty="0" smtClean="0">
                <a:solidFill>
                  <a:srgbClr val="54BBDC"/>
                </a:solidFill>
              </a:rPr>
              <a:t>VLOOKUP(</a:t>
            </a:r>
            <a:r>
              <a:rPr lang="en-US" altLang="zh-CN" sz="2000" dirty="0" err="1" smtClean="0">
                <a:solidFill>
                  <a:srgbClr val="54BBDC"/>
                </a:solidFill>
              </a:rPr>
              <a:t>lookup_value</a:t>
            </a:r>
            <a:r>
              <a:rPr lang="en-US" altLang="zh-CN" sz="2000" dirty="0" smtClean="0">
                <a:solidFill>
                  <a:srgbClr val="54BBDC"/>
                </a:solidFill>
              </a:rPr>
              <a:t>, </a:t>
            </a:r>
            <a:r>
              <a:rPr lang="en-US" altLang="zh-CN" sz="2000" dirty="0" err="1" smtClean="0">
                <a:solidFill>
                  <a:srgbClr val="54BBDC"/>
                </a:solidFill>
              </a:rPr>
              <a:t>table_array</a:t>
            </a:r>
            <a:r>
              <a:rPr lang="en-US" altLang="zh-CN" sz="2000" dirty="0" smtClean="0">
                <a:solidFill>
                  <a:srgbClr val="54BBDC"/>
                </a:solidFill>
              </a:rPr>
              <a:t>, </a:t>
            </a:r>
            <a:r>
              <a:rPr lang="en-US" altLang="zh-CN" sz="2000" dirty="0" err="1" smtClean="0">
                <a:solidFill>
                  <a:srgbClr val="54BBDC"/>
                </a:solidFill>
              </a:rPr>
              <a:t>col_index_num</a:t>
            </a:r>
            <a:r>
              <a:rPr lang="en-US" altLang="zh-CN" sz="2000" dirty="0" smtClean="0">
                <a:solidFill>
                  <a:srgbClr val="54BBDC"/>
                </a:solidFill>
              </a:rPr>
              <a:t>, [</a:t>
            </a:r>
            <a:r>
              <a:rPr lang="en-US" altLang="zh-CN" sz="2000" dirty="0" err="1" smtClean="0">
                <a:solidFill>
                  <a:srgbClr val="54BBDC"/>
                </a:solidFill>
              </a:rPr>
              <a:t>range_lookup</a:t>
            </a:r>
            <a:r>
              <a:rPr lang="en-US" altLang="zh-CN" sz="2000" dirty="0" smtClean="0">
                <a:solidFill>
                  <a:srgbClr val="54BBDC"/>
                </a:solidFill>
              </a:rPr>
              <a:t>])</a:t>
            </a:r>
          </a:p>
        </p:txBody>
      </p:sp>
      <p:sp>
        <p:nvSpPr>
          <p:cNvPr id="36" name="Text Box 3" descr="#wm#_54_05_321_14_b_1_14#clear#"/>
          <p:cNvSpPr txBox="1">
            <a:spLocks noChangeArrowheads="1"/>
          </p:cNvSpPr>
          <p:nvPr/>
        </p:nvSpPr>
        <p:spPr bwMode="auto">
          <a:xfrm>
            <a:off x="7083878" y="3012147"/>
            <a:ext cx="1768929" cy="115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t"/>
          <a:lstStyle/>
          <a:p>
            <a:r>
              <a:rPr lang="zh-CN" altLang="en-US" sz="1200" dirty="0">
                <a:solidFill>
                  <a:schemeClr val="bg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公式说</a:t>
            </a:r>
            <a:r>
              <a:rPr lang="zh-CN" altLang="en-US" sz="1200" dirty="0" smtClean="0">
                <a:solidFill>
                  <a:schemeClr val="bg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明：</a:t>
            </a:r>
            <a:endParaRPr lang="en-US" altLang="zh-CN" sz="1200" dirty="0" smtClean="0">
              <a:solidFill>
                <a:schemeClr val="bg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chemeClr val="bg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用</a:t>
            </a:r>
            <a:r>
              <a:rPr lang="en-US" altLang="zh-CN" sz="1600" b="1" dirty="0" smtClean="0">
                <a:solidFill>
                  <a:srgbClr val="54BBD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index</a:t>
            </a:r>
            <a:r>
              <a:rPr lang="zh-CN" altLang="en-US" sz="1200" dirty="0" smtClean="0">
                <a:solidFill>
                  <a:schemeClr val="bg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去一张表里找</a:t>
            </a:r>
            <a:r>
              <a:rPr lang="zh-CN" altLang="en-US" sz="1600" b="1" dirty="0" smtClean="0">
                <a:solidFill>
                  <a:srgbClr val="54BBDC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对应记录</a:t>
            </a:r>
            <a:endParaRPr lang="en-US" altLang="zh-CN" sz="1600" b="1" dirty="0" smtClean="0">
              <a:solidFill>
                <a:srgbClr val="54BBDC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363687" y="2098221"/>
            <a:ext cx="5641520" cy="42780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Hei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2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ksoSlideStyle" descr="#wm#_533728_05_321_14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Text Box 5" descr="#wm#_54_05_321_14_b_2_14#clear#"/>
          <p:cNvSpPr txBox="1">
            <a:spLocks noChangeArrowheads="1"/>
          </p:cNvSpPr>
          <p:nvPr/>
        </p:nvSpPr>
        <p:spPr bwMode="auto">
          <a:xfrm>
            <a:off x="1824200" y="1042579"/>
            <a:ext cx="60880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r>
              <a:rPr lang="zh-CN" altLang="en-US" sz="2400" b="1" dirty="0">
                <a:solidFill>
                  <a:srgbClr val="BED52F"/>
                </a:solidFill>
              </a:rPr>
              <a:t>简单直观</a:t>
            </a:r>
            <a:r>
              <a:rPr lang="zh-CN" altLang="en-US" sz="1600" dirty="0" smtClean="0">
                <a:solidFill>
                  <a:schemeClr val="bg2"/>
                </a:solidFill>
              </a:rPr>
              <a:t>地以</a:t>
            </a:r>
            <a:r>
              <a:rPr lang="zh-CN" altLang="en-US" sz="1600" dirty="0">
                <a:solidFill>
                  <a:schemeClr val="bg2"/>
                </a:solidFill>
              </a:rPr>
              <a:t>表格</a:t>
            </a:r>
            <a:r>
              <a:rPr lang="zh-CN" altLang="en-US" sz="1600" dirty="0" smtClean="0">
                <a:solidFill>
                  <a:schemeClr val="bg2"/>
                </a:solidFill>
              </a:rPr>
              <a:t>的形式列出所需的</a:t>
            </a:r>
            <a:r>
              <a:rPr lang="zh-CN" altLang="en-US" sz="2400" b="1" dirty="0" smtClean="0">
                <a:solidFill>
                  <a:srgbClr val="BED52F"/>
                </a:solidFill>
              </a:rPr>
              <a:t>统计信息</a:t>
            </a:r>
            <a:endParaRPr lang="zh-CN" altLang="en-US" sz="2000" b="1" dirty="0">
              <a:solidFill>
                <a:srgbClr val="BED52F"/>
              </a:solidFill>
            </a:endParaRPr>
          </a:p>
        </p:txBody>
      </p:sp>
      <p:sp>
        <p:nvSpPr>
          <p:cNvPr id="5129" name="Rectangle 9" descr="#wm#_54_05_321_14_a_1_26#clear#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207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Excel Basics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– PIVOT</a:t>
            </a:r>
            <a:r>
              <a:rPr lang="zh-CN" altLang="en-US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TABLE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5" y="1894115"/>
            <a:ext cx="3709129" cy="400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36" y="1829383"/>
            <a:ext cx="4620907" cy="413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569" y="1829383"/>
            <a:ext cx="2584693" cy="195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569" y="4119426"/>
            <a:ext cx="3605964" cy="2167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06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ksoSlideStyle" descr="#wm#_533728_05_321_14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Text Box 7" descr="#wm#_54_05_321_14_b_3_14#clear#"/>
          <p:cNvSpPr txBox="1">
            <a:spLocks noChangeArrowheads="1"/>
          </p:cNvSpPr>
          <p:nvPr/>
        </p:nvSpPr>
        <p:spPr bwMode="auto">
          <a:xfrm>
            <a:off x="457200" y="1030333"/>
            <a:ext cx="822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r>
              <a:rPr lang="en-US" altLang="zh-CN" sz="1600" dirty="0" smtClean="0">
                <a:solidFill>
                  <a:srgbClr val="73C8BE"/>
                </a:solidFill>
              </a:rPr>
              <a:t>COUNTIFS(criteria_range1, criteria1, [criteria_range2], [criteria2], …)</a:t>
            </a:r>
            <a:endParaRPr lang="zh-CN" altLang="en-US" sz="1600" dirty="0">
              <a:solidFill>
                <a:srgbClr val="73C8BE"/>
              </a:solidFill>
            </a:endParaRPr>
          </a:p>
        </p:txBody>
      </p:sp>
      <p:sp>
        <p:nvSpPr>
          <p:cNvPr id="5129" name="Rectangle 9" descr="#wm#_54_05_321_14_a_1_26#clear#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207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Excel Basics</a:t>
            </a:r>
            <a:r>
              <a:rPr lang="zh-CN" altLang="en-US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–</a:t>
            </a:r>
            <a:r>
              <a:rPr lang="zh-CN" altLang="en-US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COUNTIFS / SUMIFS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83" y="1595098"/>
            <a:ext cx="6489918" cy="179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" descr="#wm#_54_05_321_14_b_3_14#clear#"/>
          <p:cNvSpPr txBox="1">
            <a:spLocks noChangeArrowheads="1"/>
          </p:cNvSpPr>
          <p:nvPr/>
        </p:nvSpPr>
        <p:spPr bwMode="auto">
          <a:xfrm>
            <a:off x="7241721" y="1816753"/>
            <a:ext cx="1563957" cy="117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r>
              <a:rPr lang="zh-CN" altLang="en-US" sz="1100" dirty="0" smtClean="0">
                <a:solidFill>
                  <a:schemeClr val="bg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公式说明：</a:t>
            </a:r>
            <a:endParaRPr lang="en-US" altLang="zh-CN" sz="1100" dirty="0" smtClean="0">
              <a:solidFill>
                <a:schemeClr val="bg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100" dirty="0" smtClean="0">
              <a:solidFill>
                <a:schemeClr val="bg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100" dirty="0">
                <a:solidFill>
                  <a:schemeClr val="bg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统计所</a:t>
            </a:r>
            <a:r>
              <a:rPr lang="zh-CN" altLang="en-US" sz="1100" dirty="0" smtClean="0">
                <a:solidFill>
                  <a:schemeClr val="bg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有符合所有条件的记录的</a:t>
            </a:r>
            <a:r>
              <a:rPr lang="zh-CN" altLang="en-US" b="1" dirty="0" smtClean="0">
                <a:solidFill>
                  <a:srgbClr val="73C8B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个数</a:t>
            </a:r>
            <a:endParaRPr lang="zh-CN" altLang="en-US" b="1" dirty="0">
              <a:solidFill>
                <a:srgbClr val="73C8BE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4" y="4557023"/>
            <a:ext cx="6474277" cy="177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7" descr="#wm#_54_05_321_14_b_3_14#clear#"/>
          <p:cNvSpPr txBox="1">
            <a:spLocks noChangeArrowheads="1"/>
          </p:cNvSpPr>
          <p:nvPr/>
        </p:nvSpPr>
        <p:spPr bwMode="auto">
          <a:xfrm>
            <a:off x="482383" y="3974911"/>
            <a:ext cx="822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r>
              <a:rPr lang="en-US" altLang="zh-CN" sz="1600" dirty="0" smtClean="0">
                <a:solidFill>
                  <a:srgbClr val="73C8BE"/>
                </a:solidFill>
              </a:rPr>
              <a:t>SUMIFS(</a:t>
            </a:r>
            <a:r>
              <a:rPr lang="en-US" altLang="zh-CN" sz="1600" dirty="0" err="1" smtClean="0">
                <a:solidFill>
                  <a:srgbClr val="73C8BE"/>
                </a:solidFill>
              </a:rPr>
              <a:t>sum_range</a:t>
            </a:r>
            <a:r>
              <a:rPr lang="en-US" altLang="zh-CN" sz="1600" dirty="0" smtClean="0">
                <a:solidFill>
                  <a:srgbClr val="73C8BE"/>
                </a:solidFill>
              </a:rPr>
              <a:t>, criteria_range1, criteria1, [criteria_range2], [criteria2], …)</a:t>
            </a:r>
            <a:endParaRPr lang="zh-CN" altLang="en-US" sz="1600" dirty="0">
              <a:solidFill>
                <a:srgbClr val="73C8BE"/>
              </a:solidFill>
            </a:endParaRPr>
          </a:p>
        </p:txBody>
      </p:sp>
      <p:sp>
        <p:nvSpPr>
          <p:cNvPr id="16" name="Text Box 7" descr="#wm#_54_05_321_14_b_3_14#clear#"/>
          <p:cNvSpPr txBox="1">
            <a:spLocks noChangeArrowheads="1"/>
          </p:cNvSpPr>
          <p:nvPr/>
        </p:nvSpPr>
        <p:spPr bwMode="auto">
          <a:xfrm>
            <a:off x="7241720" y="4981775"/>
            <a:ext cx="1563957" cy="117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r>
              <a:rPr lang="zh-CN" altLang="en-US" sz="1100" dirty="0" smtClean="0">
                <a:solidFill>
                  <a:schemeClr val="bg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公式说明：</a:t>
            </a:r>
            <a:endParaRPr lang="en-US" altLang="zh-CN" sz="1100" dirty="0" smtClean="0">
              <a:solidFill>
                <a:schemeClr val="bg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100" dirty="0" smtClean="0">
              <a:solidFill>
                <a:schemeClr val="bg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100" dirty="0">
                <a:solidFill>
                  <a:schemeClr val="bg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统计所</a:t>
            </a:r>
            <a:r>
              <a:rPr lang="zh-CN" altLang="en-US" sz="1100" dirty="0" smtClean="0">
                <a:solidFill>
                  <a:schemeClr val="bg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有符合所有条件的记录的</a:t>
            </a:r>
            <a:r>
              <a:rPr lang="zh-CN" altLang="en-US" b="1" dirty="0" smtClean="0">
                <a:solidFill>
                  <a:srgbClr val="73C8B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总合</a:t>
            </a:r>
            <a:endParaRPr lang="zh-CN" altLang="en-US" b="1" dirty="0">
              <a:solidFill>
                <a:srgbClr val="73C8BE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Oval Callout 4"/>
          <p:cNvSpPr/>
          <p:nvPr/>
        </p:nvSpPr>
        <p:spPr bwMode="auto">
          <a:xfrm flipH="1">
            <a:off x="7437671" y="3237720"/>
            <a:ext cx="1445080" cy="774441"/>
          </a:xfrm>
          <a:prstGeom prst="wedgeEllipseCallout">
            <a:avLst>
              <a:gd name="adj1" fmla="val -42321"/>
              <a:gd name="adj2" fmla="val 55271"/>
            </a:avLst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Hei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7715" y="3358382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EAB200"/>
                </a:solidFill>
              </a:rPr>
              <a:t>结合 </a:t>
            </a:r>
            <a:r>
              <a:rPr lang="en-US" altLang="zh-CN" sz="1400" dirty="0" smtClean="0">
                <a:solidFill>
                  <a:srgbClr val="EAB200"/>
                </a:solidFill>
              </a:rPr>
              <a:t>$ </a:t>
            </a:r>
            <a:r>
              <a:rPr lang="zh-CN" altLang="en-US" sz="1400" dirty="0" smtClean="0">
                <a:solidFill>
                  <a:srgbClr val="EAB200"/>
                </a:solidFill>
              </a:rPr>
              <a:t>使用</a:t>
            </a:r>
            <a:endParaRPr lang="en-US" altLang="zh-CN" sz="1400" dirty="0" smtClean="0">
              <a:solidFill>
                <a:srgbClr val="EAB200"/>
              </a:solidFill>
            </a:endParaRPr>
          </a:p>
          <a:p>
            <a:r>
              <a:rPr lang="zh-CN" altLang="en-US" sz="1400" dirty="0" smtClean="0">
                <a:solidFill>
                  <a:srgbClr val="EAB200"/>
                </a:solidFill>
              </a:rPr>
              <a:t>疗效更好哦</a:t>
            </a:r>
            <a:r>
              <a:rPr lang="en-US" altLang="zh-CN" sz="1400" dirty="0" smtClean="0">
                <a:solidFill>
                  <a:srgbClr val="EAB200"/>
                </a:solidFill>
              </a:rPr>
              <a:t>~</a:t>
            </a:r>
            <a:endParaRPr lang="en-US" sz="1400" dirty="0">
              <a:solidFill>
                <a:srgbClr val="EAB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34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ksoSlideStyle" descr="#wm#_533728_05_321_14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Rectangle 9" descr="#wm#_54_05_321_14_a_1_26#clear#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207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Excel Basics</a:t>
            </a:r>
            <a:r>
              <a:rPr lang="zh-CN" altLang="en-US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–</a:t>
            </a:r>
            <a:r>
              <a:rPr lang="zh-CN" altLang="en-US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LEFT/RIGHT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130" name="Text Box 10" descr="#wm#_54_05_321_14_b_4_14#clear#"/>
          <p:cNvSpPr txBox="1">
            <a:spLocks noChangeArrowheads="1"/>
          </p:cNvSpPr>
          <p:nvPr/>
        </p:nvSpPr>
        <p:spPr bwMode="auto">
          <a:xfrm>
            <a:off x="1759372" y="1055437"/>
            <a:ext cx="6065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r>
              <a:rPr lang="en-US" altLang="zh-CN" dirty="0" smtClean="0">
                <a:solidFill>
                  <a:srgbClr val="54BBDC"/>
                </a:solidFill>
              </a:rPr>
              <a:t>LEFT(text, [</a:t>
            </a:r>
            <a:r>
              <a:rPr lang="en-US" altLang="zh-CN" dirty="0" err="1" smtClean="0">
                <a:solidFill>
                  <a:srgbClr val="54BBDC"/>
                </a:solidFill>
              </a:rPr>
              <a:t>num_chars</a:t>
            </a:r>
            <a:r>
              <a:rPr lang="en-US" altLang="zh-CN" dirty="0" smtClean="0">
                <a:solidFill>
                  <a:srgbClr val="54BBDC"/>
                </a:solidFill>
              </a:rPr>
              <a:t>])</a:t>
            </a:r>
            <a:endParaRPr lang="zh-CN" altLang="en-US" dirty="0">
              <a:solidFill>
                <a:srgbClr val="54BBDC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12" y="1662014"/>
            <a:ext cx="6716097" cy="181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12" y="4511644"/>
            <a:ext cx="6716097" cy="188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0" descr="#wm#_54_05_321_14_b_4_14#clear#"/>
          <p:cNvSpPr txBox="1">
            <a:spLocks noChangeArrowheads="1"/>
          </p:cNvSpPr>
          <p:nvPr/>
        </p:nvSpPr>
        <p:spPr bwMode="auto">
          <a:xfrm>
            <a:off x="1759371" y="3885722"/>
            <a:ext cx="6065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r>
              <a:rPr lang="en-US" altLang="zh-CN" dirty="0" smtClean="0">
                <a:solidFill>
                  <a:srgbClr val="54BBDC"/>
                </a:solidFill>
              </a:rPr>
              <a:t>RIGHT(text, [</a:t>
            </a:r>
            <a:r>
              <a:rPr lang="en-US" altLang="zh-CN" dirty="0" err="1" smtClean="0">
                <a:solidFill>
                  <a:srgbClr val="54BBDC"/>
                </a:solidFill>
              </a:rPr>
              <a:t>num_chars</a:t>
            </a:r>
            <a:r>
              <a:rPr lang="en-US" altLang="zh-CN" dirty="0" smtClean="0">
                <a:solidFill>
                  <a:srgbClr val="54BBDC"/>
                </a:solidFill>
              </a:rPr>
              <a:t>])</a:t>
            </a:r>
            <a:endParaRPr lang="zh-CN" altLang="en-US" dirty="0">
              <a:solidFill>
                <a:srgbClr val="54BBDC"/>
              </a:solidFill>
            </a:endParaRPr>
          </a:p>
        </p:txBody>
      </p:sp>
      <p:sp>
        <p:nvSpPr>
          <p:cNvPr id="16" name="Text Box 7" descr="#wm#_54_05_321_14_b_3_14#clear#"/>
          <p:cNvSpPr txBox="1">
            <a:spLocks noChangeArrowheads="1"/>
          </p:cNvSpPr>
          <p:nvPr/>
        </p:nvSpPr>
        <p:spPr bwMode="auto">
          <a:xfrm>
            <a:off x="7498623" y="1979389"/>
            <a:ext cx="1563957" cy="117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r>
              <a:rPr lang="zh-CN" altLang="en-US" sz="1100" dirty="0" smtClean="0">
                <a:solidFill>
                  <a:schemeClr val="bg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公式说明：</a:t>
            </a:r>
            <a:endParaRPr lang="en-US" altLang="zh-CN" sz="1100" dirty="0" smtClean="0">
              <a:solidFill>
                <a:schemeClr val="bg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100" dirty="0" smtClean="0">
              <a:solidFill>
                <a:schemeClr val="bg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54BBDC"/>
                </a:solidFill>
              </a:rPr>
              <a:t>从左起</a:t>
            </a:r>
            <a:r>
              <a:rPr lang="zh-CN" altLang="en-US" sz="1100" dirty="0" smtClean="0">
                <a:solidFill>
                  <a:schemeClr val="bg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取</a:t>
            </a:r>
            <a:r>
              <a:rPr lang="en-US" altLang="zh-CN" sz="1100" dirty="0" smtClean="0">
                <a:solidFill>
                  <a:schemeClr val="bg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</a:t>
            </a:r>
            <a:r>
              <a:rPr lang="zh-CN" altLang="en-US" sz="1100" dirty="0" smtClean="0">
                <a:solidFill>
                  <a:schemeClr val="bg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个字符</a:t>
            </a:r>
            <a:endParaRPr lang="zh-CN" altLang="en-US" b="1" dirty="0">
              <a:solidFill>
                <a:srgbClr val="73C8BE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7" name="Text Box 7" descr="#wm#_54_05_321_14_b_3_14#clear#"/>
          <p:cNvSpPr txBox="1">
            <a:spLocks noChangeArrowheads="1"/>
          </p:cNvSpPr>
          <p:nvPr/>
        </p:nvSpPr>
        <p:spPr bwMode="auto">
          <a:xfrm>
            <a:off x="7498623" y="4865946"/>
            <a:ext cx="1563957" cy="117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r>
              <a:rPr lang="zh-CN" altLang="en-US" sz="1100" dirty="0" smtClean="0">
                <a:solidFill>
                  <a:schemeClr val="bg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公式说明：</a:t>
            </a:r>
            <a:endParaRPr lang="en-US" altLang="zh-CN" sz="1100" dirty="0" smtClean="0">
              <a:solidFill>
                <a:schemeClr val="bg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100" dirty="0" smtClean="0">
              <a:solidFill>
                <a:schemeClr val="bg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solidFill>
                  <a:srgbClr val="54BBDC"/>
                </a:solidFill>
              </a:rPr>
              <a:t>从右起</a:t>
            </a:r>
            <a:r>
              <a:rPr lang="zh-CN" altLang="en-US" sz="1100" dirty="0">
                <a:solidFill>
                  <a:schemeClr val="bg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取</a:t>
            </a:r>
            <a:r>
              <a:rPr lang="en-US" altLang="zh-CN" sz="1100" dirty="0">
                <a:solidFill>
                  <a:schemeClr val="bg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</a:t>
            </a:r>
            <a:r>
              <a:rPr lang="zh-CN" altLang="en-US" sz="1100" dirty="0" smtClean="0">
                <a:solidFill>
                  <a:schemeClr val="bg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个字符</a:t>
            </a:r>
            <a:endParaRPr lang="zh-CN" altLang="en-US" b="1" dirty="0">
              <a:solidFill>
                <a:srgbClr val="73C8BE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" name="Oval Callout 17"/>
          <p:cNvSpPr/>
          <p:nvPr/>
        </p:nvSpPr>
        <p:spPr bwMode="auto">
          <a:xfrm flipH="1">
            <a:off x="7498623" y="3442110"/>
            <a:ext cx="1445080" cy="774441"/>
          </a:xfrm>
          <a:prstGeom prst="wedgeEllipseCallout">
            <a:avLst>
              <a:gd name="adj1" fmla="val -42321"/>
              <a:gd name="adj2" fmla="val 55271"/>
            </a:avLst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Hei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2555" y="3591800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EAB200"/>
                </a:solidFill>
              </a:rPr>
              <a:t>结合 </a:t>
            </a:r>
            <a:r>
              <a:rPr lang="en-US" altLang="zh-CN" sz="1200" dirty="0" smtClean="0">
                <a:solidFill>
                  <a:srgbClr val="EAB200"/>
                </a:solidFill>
              </a:rPr>
              <a:t>SEARCH </a:t>
            </a:r>
          </a:p>
          <a:p>
            <a:r>
              <a:rPr lang="zh-CN" altLang="en-US" sz="1200" dirty="0" smtClean="0">
                <a:solidFill>
                  <a:srgbClr val="EAB200"/>
                </a:solidFill>
              </a:rPr>
              <a:t>使用疗效更好哦</a:t>
            </a:r>
            <a:r>
              <a:rPr lang="en-US" altLang="zh-CN" sz="1200" dirty="0" smtClean="0">
                <a:solidFill>
                  <a:srgbClr val="EAB200"/>
                </a:solidFill>
              </a:rPr>
              <a:t>~</a:t>
            </a:r>
            <a:endParaRPr lang="en-US" sz="1200" dirty="0">
              <a:solidFill>
                <a:srgbClr val="EAB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0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ksoSlideStyle" descr="#wm#_533728_05_321_14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Rectangle 9" descr="#wm#_54_05_321_14_a_1_26#clear#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207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Excel Basics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43" y="2046514"/>
            <a:ext cx="8673389" cy="409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" descr="#wm#_54_05_321_14_b_1_14#clear#"/>
          <p:cNvSpPr txBox="1">
            <a:spLocks noChangeArrowheads="1"/>
          </p:cNvSpPr>
          <p:nvPr/>
        </p:nvSpPr>
        <p:spPr bwMode="auto">
          <a:xfrm>
            <a:off x="1495071" y="1222238"/>
            <a:ext cx="623393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r>
              <a:rPr lang="zh-CN" altLang="en-US" sz="2000" dirty="0">
                <a:solidFill>
                  <a:srgbClr val="54BBDC"/>
                </a:solidFill>
              </a:rPr>
              <a:t>我们每天都在用</a:t>
            </a:r>
            <a:r>
              <a:rPr lang="zh-CN" altLang="en-US" sz="2000" dirty="0" smtClean="0">
                <a:solidFill>
                  <a:srgbClr val="54BBDC"/>
                </a:solidFill>
              </a:rPr>
              <a:t>的</a:t>
            </a:r>
            <a:r>
              <a:rPr lang="en-US" altLang="zh-CN" sz="2000" dirty="0" smtClean="0">
                <a:solidFill>
                  <a:srgbClr val="54BBDC"/>
                </a:solidFill>
              </a:rPr>
              <a:t>Org Chart</a:t>
            </a:r>
            <a:r>
              <a:rPr lang="zh-CN" altLang="en-US" sz="2000" dirty="0" smtClean="0">
                <a:solidFill>
                  <a:srgbClr val="54BBDC"/>
                </a:solidFill>
              </a:rPr>
              <a:t>数据就长酱紫 </a:t>
            </a:r>
            <a:endParaRPr lang="zh-CN" altLang="en-US" sz="2000" dirty="0">
              <a:solidFill>
                <a:srgbClr val="54BBDC"/>
              </a:solidFill>
            </a:endParaRPr>
          </a:p>
        </p:txBody>
      </p:sp>
      <p:sp>
        <p:nvSpPr>
          <p:cNvPr id="2" name="Down Arrow 1"/>
          <p:cNvSpPr/>
          <p:nvPr/>
        </p:nvSpPr>
        <p:spPr bwMode="auto">
          <a:xfrm>
            <a:off x="6400799" y="1349829"/>
            <a:ext cx="377372" cy="391522"/>
          </a:xfrm>
          <a:prstGeom prst="downArrow">
            <a:avLst/>
          </a:prstGeom>
          <a:solidFill>
            <a:srgbClr val="54BBD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Hei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50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ksoSlideStyle" descr="#wm#_533728_05_321_14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Text Box 3" descr="#wm#_54_05_321_14_b_1_14#clear#"/>
          <p:cNvSpPr txBox="1">
            <a:spLocks noChangeArrowheads="1"/>
          </p:cNvSpPr>
          <p:nvPr/>
        </p:nvSpPr>
        <p:spPr bwMode="auto">
          <a:xfrm>
            <a:off x="811848" y="1158240"/>
            <a:ext cx="623393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r>
              <a:rPr lang="zh-CN" altLang="en-US" dirty="0" smtClean="0">
                <a:solidFill>
                  <a:srgbClr val="54BBDC"/>
                </a:solidFill>
              </a:rPr>
              <a:t>行走江湖必备之大力丸 </a:t>
            </a:r>
            <a:r>
              <a:rPr lang="en-US" altLang="zh-CN" dirty="0" smtClean="0">
                <a:solidFill>
                  <a:srgbClr val="54BBDC"/>
                </a:solidFill>
              </a:rPr>
              <a:t>VLOOKUP</a:t>
            </a:r>
            <a:endParaRPr lang="zh-CN" altLang="en-US" dirty="0">
              <a:solidFill>
                <a:srgbClr val="54BBDC"/>
              </a:solidFill>
            </a:endParaRPr>
          </a:p>
        </p:txBody>
      </p:sp>
      <p:sp>
        <p:nvSpPr>
          <p:cNvPr id="5124" name="Line 4" descr="#wm#_54_05_*Z"/>
          <p:cNvSpPr>
            <a:spLocks noChangeShapeType="1"/>
          </p:cNvSpPr>
          <p:nvPr/>
        </p:nvSpPr>
        <p:spPr bwMode="auto">
          <a:xfrm>
            <a:off x="724535" y="1123315"/>
            <a:ext cx="0" cy="587375"/>
          </a:xfrm>
          <a:prstGeom prst="line">
            <a:avLst/>
          </a:prstGeom>
          <a:noFill/>
          <a:ln w="76200" cap="flat" cmpd="sng">
            <a:solidFill>
              <a:srgbClr val="54BBD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5125" name="Text Box 5" descr="#wm#_54_05_321_14_b_2_14#clear#"/>
          <p:cNvSpPr txBox="1">
            <a:spLocks noChangeArrowheads="1"/>
          </p:cNvSpPr>
          <p:nvPr/>
        </p:nvSpPr>
        <p:spPr bwMode="auto">
          <a:xfrm>
            <a:off x="1440498" y="2015490"/>
            <a:ext cx="60880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r>
              <a:rPr lang="zh-CN" altLang="en-US" dirty="0" smtClean="0">
                <a:solidFill>
                  <a:srgbClr val="BED52F"/>
                </a:solidFill>
              </a:rPr>
              <a:t>千秋万代一统江湖的 </a:t>
            </a:r>
            <a:r>
              <a:rPr lang="en-US" altLang="zh-CN" dirty="0" smtClean="0">
                <a:solidFill>
                  <a:srgbClr val="BED52F"/>
                </a:solidFill>
              </a:rPr>
              <a:t>PIVOT</a:t>
            </a:r>
            <a:r>
              <a:rPr lang="zh-CN" altLang="en-US" dirty="0" smtClean="0">
                <a:solidFill>
                  <a:srgbClr val="BED52F"/>
                </a:solidFill>
              </a:rPr>
              <a:t> </a:t>
            </a:r>
            <a:r>
              <a:rPr lang="en-US" altLang="zh-CN" dirty="0" smtClean="0">
                <a:solidFill>
                  <a:srgbClr val="BED52F"/>
                </a:solidFill>
              </a:rPr>
              <a:t>TABLE</a:t>
            </a:r>
            <a:endParaRPr lang="zh-CN" altLang="en-US" dirty="0">
              <a:solidFill>
                <a:srgbClr val="BED52F"/>
              </a:solidFill>
            </a:endParaRPr>
          </a:p>
        </p:txBody>
      </p:sp>
      <p:sp>
        <p:nvSpPr>
          <p:cNvPr id="5126" name="Line 6" descr="#wm#_54_05_*Z"/>
          <p:cNvSpPr>
            <a:spLocks noChangeShapeType="1"/>
          </p:cNvSpPr>
          <p:nvPr/>
        </p:nvSpPr>
        <p:spPr bwMode="auto">
          <a:xfrm>
            <a:off x="1353185" y="1980565"/>
            <a:ext cx="1588" cy="587375"/>
          </a:xfrm>
          <a:prstGeom prst="line">
            <a:avLst/>
          </a:prstGeom>
          <a:noFill/>
          <a:ln w="76200" cap="flat" cmpd="sng">
            <a:solidFill>
              <a:srgbClr val="BED52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5127" name="Text Box 7" descr="#wm#_54_05_321_14_b_3_14#clear#"/>
          <p:cNvSpPr txBox="1">
            <a:spLocks noChangeArrowheads="1"/>
          </p:cNvSpPr>
          <p:nvPr/>
        </p:nvSpPr>
        <p:spPr bwMode="auto">
          <a:xfrm>
            <a:off x="2023110" y="2825115"/>
            <a:ext cx="582389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r>
              <a:rPr lang="zh-CN" altLang="en-US" dirty="0" smtClean="0">
                <a:solidFill>
                  <a:srgbClr val="73C8BE"/>
                </a:solidFill>
              </a:rPr>
              <a:t>灵活多变的 </a:t>
            </a:r>
            <a:r>
              <a:rPr lang="en-US" altLang="zh-CN" dirty="0" smtClean="0">
                <a:solidFill>
                  <a:srgbClr val="73C8BE"/>
                </a:solidFill>
              </a:rPr>
              <a:t>COUNTIFS / SUMIFS</a:t>
            </a:r>
            <a:endParaRPr lang="zh-CN" altLang="en-US" dirty="0">
              <a:solidFill>
                <a:srgbClr val="73C8BE"/>
              </a:solidFill>
            </a:endParaRPr>
          </a:p>
        </p:txBody>
      </p:sp>
      <p:sp>
        <p:nvSpPr>
          <p:cNvPr id="5128" name="Line 8" descr="#wm#_54_05_*Z"/>
          <p:cNvSpPr>
            <a:spLocks noChangeShapeType="1"/>
          </p:cNvSpPr>
          <p:nvPr/>
        </p:nvSpPr>
        <p:spPr bwMode="auto">
          <a:xfrm>
            <a:off x="1934210" y="2790190"/>
            <a:ext cx="1588" cy="587375"/>
          </a:xfrm>
          <a:prstGeom prst="line">
            <a:avLst/>
          </a:prstGeom>
          <a:noFill/>
          <a:ln w="76200" cap="flat" cmpd="sng">
            <a:solidFill>
              <a:srgbClr val="73C8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5129" name="Rectangle 9" descr="#wm#_54_05_321_14_a_1_26#clear#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207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Excel </a:t>
            </a:r>
            <a:r>
              <a:rPr lang="en-US" altLang="zh-CN" dirty="0" smtClean="0">
                <a:solidFill>
                  <a:schemeClr val="tx2"/>
                </a:solidFill>
              </a:rPr>
              <a:t>Recap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130" name="Text Box 10" descr="#wm#_54_05_321_14_b_4_14#clear#"/>
          <p:cNvSpPr txBox="1">
            <a:spLocks noChangeArrowheads="1"/>
          </p:cNvSpPr>
          <p:nvPr/>
        </p:nvSpPr>
        <p:spPr bwMode="auto">
          <a:xfrm>
            <a:off x="2681923" y="3663315"/>
            <a:ext cx="6065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r>
              <a:rPr lang="zh-CN" altLang="en-US" dirty="0">
                <a:solidFill>
                  <a:srgbClr val="54BBDC"/>
                </a:solidFill>
              </a:rPr>
              <a:t>欲练此</a:t>
            </a:r>
            <a:r>
              <a:rPr lang="zh-CN" altLang="en-US" dirty="0" smtClean="0">
                <a:solidFill>
                  <a:srgbClr val="54BBDC"/>
                </a:solidFill>
              </a:rPr>
              <a:t>功，必先</a:t>
            </a:r>
            <a:r>
              <a:rPr lang="en-US" altLang="zh-CN" dirty="0" smtClean="0">
                <a:solidFill>
                  <a:srgbClr val="54BBDC"/>
                </a:solidFill>
              </a:rPr>
              <a:t>[</a:t>
            </a:r>
            <a:r>
              <a:rPr lang="zh-CN" altLang="en-US" dirty="0" smtClean="0">
                <a:solidFill>
                  <a:srgbClr val="54BBDC"/>
                </a:solidFill>
              </a:rPr>
              <a:t>哔</a:t>
            </a:r>
            <a:r>
              <a:rPr lang="en-US" altLang="zh-CN" dirty="0" smtClean="0">
                <a:solidFill>
                  <a:srgbClr val="54BBDC"/>
                </a:solidFill>
              </a:rPr>
              <a:t>--]</a:t>
            </a:r>
            <a:r>
              <a:rPr lang="zh-CN" altLang="en-US" dirty="0" smtClean="0">
                <a:solidFill>
                  <a:srgbClr val="54BBDC"/>
                </a:solidFill>
              </a:rPr>
              <a:t> </a:t>
            </a:r>
            <a:r>
              <a:rPr lang="en-US" altLang="zh-CN" dirty="0" smtClean="0">
                <a:solidFill>
                  <a:srgbClr val="54BBDC"/>
                </a:solidFill>
              </a:rPr>
              <a:t>LEFT / RIGHT</a:t>
            </a:r>
            <a:endParaRPr lang="zh-CN" altLang="en-US" dirty="0">
              <a:solidFill>
                <a:srgbClr val="54BBDC"/>
              </a:solidFill>
            </a:endParaRPr>
          </a:p>
        </p:txBody>
      </p:sp>
      <p:sp>
        <p:nvSpPr>
          <p:cNvPr id="5131" name="Line 11" descr="#wm#_54_05_*Z"/>
          <p:cNvSpPr>
            <a:spLocks noChangeShapeType="1"/>
          </p:cNvSpPr>
          <p:nvPr/>
        </p:nvSpPr>
        <p:spPr bwMode="auto">
          <a:xfrm>
            <a:off x="2594610" y="3628390"/>
            <a:ext cx="1588" cy="587375"/>
          </a:xfrm>
          <a:prstGeom prst="line">
            <a:avLst/>
          </a:prstGeom>
          <a:noFill/>
          <a:ln w="76200" cap="flat" cmpd="sng">
            <a:solidFill>
              <a:srgbClr val="54BBD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597" y="4491038"/>
            <a:ext cx="16859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61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ksoSlideStyle" descr="#wm#_533728_05_321_14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Text Box 3" descr="#wm#_54_05_321_14_b_1_14#clear#"/>
          <p:cNvSpPr txBox="1">
            <a:spLocks noChangeArrowheads="1"/>
          </p:cNvSpPr>
          <p:nvPr/>
        </p:nvSpPr>
        <p:spPr bwMode="auto">
          <a:xfrm>
            <a:off x="811848" y="1748790"/>
            <a:ext cx="5386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r>
              <a:rPr lang="en-US" altLang="zh-CN" sz="2800" dirty="0" smtClean="0">
                <a:solidFill>
                  <a:srgbClr val="144F62"/>
                </a:solidFill>
              </a:rPr>
              <a:t>Seriously</a:t>
            </a:r>
            <a:r>
              <a:rPr lang="zh-CN" altLang="en-US" sz="2800" dirty="0" smtClean="0">
                <a:solidFill>
                  <a:srgbClr val="144F62"/>
                </a:solidFill>
              </a:rPr>
              <a:t>，人人都更爱看图</a:t>
            </a:r>
            <a:endParaRPr lang="zh-CN" altLang="en-US" sz="2800" dirty="0">
              <a:solidFill>
                <a:srgbClr val="144F62"/>
              </a:solidFill>
            </a:endParaRPr>
          </a:p>
        </p:txBody>
      </p:sp>
      <p:sp>
        <p:nvSpPr>
          <p:cNvPr id="5124" name="Line 4" descr="#wm#_54_05_*Z"/>
          <p:cNvSpPr>
            <a:spLocks noChangeShapeType="1"/>
          </p:cNvSpPr>
          <p:nvPr/>
        </p:nvSpPr>
        <p:spPr bwMode="auto">
          <a:xfrm>
            <a:off x="724535" y="1713865"/>
            <a:ext cx="0" cy="587375"/>
          </a:xfrm>
          <a:prstGeom prst="line">
            <a:avLst/>
          </a:prstGeom>
          <a:noFill/>
          <a:ln w="76200" cap="flat" cmpd="sng">
            <a:solidFill>
              <a:srgbClr val="54BBD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Text Box 5" descr="#wm#_54_05_321_14_b_2_14#clear#"/>
          <p:cNvSpPr txBox="1">
            <a:spLocks noChangeArrowheads="1"/>
          </p:cNvSpPr>
          <p:nvPr/>
        </p:nvSpPr>
        <p:spPr bwMode="auto">
          <a:xfrm>
            <a:off x="1440498" y="2748915"/>
            <a:ext cx="60880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r>
              <a:rPr lang="zh-CN" altLang="en-US" sz="2800" dirty="0">
                <a:solidFill>
                  <a:srgbClr val="144F62"/>
                </a:solidFill>
              </a:rPr>
              <a:t>没</a:t>
            </a:r>
            <a:r>
              <a:rPr lang="zh-CN" altLang="en-US" sz="2800" dirty="0" smtClean="0">
                <a:solidFill>
                  <a:srgbClr val="144F62"/>
                </a:solidFill>
              </a:rPr>
              <a:t>有重点的文字不是好文字</a:t>
            </a:r>
            <a:endParaRPr lang="en-US" altLang="zh-CN" sz="2800" dirty="0">
              <a:solidFill>
                <a:srgbClr val="144F62"/>
              </a:solidFill>
            </a:endParaRPr>
          </a:p>
        </p:txBody>
      </p:sp>
      <p:sp>
        <p:nvSpPr>
          <p:cNvPr id="5126" name="Line 6" descr="#wm#_54_05_*Z"/>
          <p:cNvSpPr>
            <a:spLocks noChangeShapeType="1"/>
          </p:cNvSpPr>
          <p:nvPr/>
        </p:nvSpPr>
        <p:spPr bwMode="auto">
          <a:xfrm>
            <a:off x="1353185" y="2713990"/>
            <a:ext cx="1588" cy="587375"/>
          </a:xfrm>
          <a:prstGeom prst="line">
            <a:avLst/>
          </a:prstGeom>
          <a:noFill/>
          <a:ln w="76200" cap="flat" cmpd="sng">
            <a:solidFill>
              <a:srgbClr val="BED52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Text Box 7" descr="#wm#_54_05_321_14_b_3_14#clear#"/>
          <p:cNvSpPr txBox="1">
            <a:spLocks noChangeArrowheads="1"/>
          </p:cNvSpPr>
          <p:nvPr/>
        </p:nvSpPr>
        <p:spPr bwMode="auto">
          <a:xfrm>
            <a:off x="2023110" y="3749040"/>
            <a:ext cx="582389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r>
              <a:rPr lang="zh-CN" altLang="en-US" sz="2800" dirty="0" smtClean="0">
                <a:solidFill>
                  <a:srgbClr val="144F62"/>
                </a:solidFill>
              </a:rPr>
              <a:t>“</a:t>
            </a:r>
            <a:r>
              <a:rPr lang="zh-CN" altLang="en-US" sz="2800" dirty="0" smtClean="0">
                <a:solidFill>
                  <a:srgbClr val="00B050"/>
                </a:solidFill>
              </a:rPr>
              <a:t>红配绿</a:t>
            </a:r>
            <a:r>
              <a:rPr lang="zh-CN" altLang="en-US" sz="2800" dirty="0" smtClean="0">
                <a:solidFill>
                  <a:srgbClr val="FF0000"/>
                </a:solidFill>
              </a:rPr>
              <a:t>一台戏</a:t>
            </a:r>
            <a:r>
              <a:rPr lang="zh-CN" altLang="en-US" sz="2800" dirty="0" smtClean="0">
                <a:solidFill>
                  <a:srgbClr val="144F62"/>
                </a:solidFill>
              </a:rPr>
              <a:t>”</a:t>
            </a:r>
            <a:endParaRPr lang="en-US" altLang="zh-CN" sz="2800" dirty="0">
              <a:solidFill>
                <a:srgbClr val="144F62"/>
              </a:solidFill>
            </a:endParaRPr>
          </a:p>
        </p:txBody>
      </p:sp>
      <p:sp>
        <p:nvSpPr>
          <p:cNvPr id="5128" name="Line 8" descr="#wm#_54_05_*Z"/>
          <p:cNvSpPr>
            <a:spLocks noChangeShapeType="1"/>
          </p:cNvSpPr>
          <p:nvPr/>
        </p:nvSpPr>
        <p:spPr bwMode="auto">
          <a:xfrm>
            <a:off x="1934210" y="3714115"/>
            <a:ext cx="1588" cy="587375"/>
          </a:xfrm>
          <a:prstGeom prst="line">
            <a:avLst/>
          </a:prstGeom>
          <a:noFill/>
          <a:ln w="76200" cap="flat" cmpd="sng">
            <a:solidFill>
              <a:srgbClr val="73C8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Rectangle 9" descr="#wm#_54_05_321_14_a_1_26#clear#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207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PPT Basics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130" name="Text Box 10" descr="#wm#_54_05_321_14_b_4_14#clear#"/>
          <p:cNvSpPr txBox="1">
            <a:spLocks noChangeArrowheads="1"/>
          </p:cNvSpPr>
          <p:nvPr/>
        </p:nvSpPr>
        <p:spPr bwMode="auto">
          <a:xfrm>
            <a:off x="2681923" y="4768215"/>
            <a:ext cx="6065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r>
              <a:rPr lang="zh-CN" altLang="en-US" sz="2800" strike="sngStrike" dirty="0">
                <a:solidFill>
                  <a:srgbClr val="144F62"/>
                </a:solidFill>
              </a:rPr>
              <a:t>千</a:t>
            </a:r>
            <a:r>
              <a:rPr lang="zh-CN" altLang="en-US" sz="2800" strike="sngStrike" dirty="0" smtClean="0">
                <a:solidFill>
                  <a:srgbClr val="144F62"/>
                </a:solidFill>
              </a:rPr>
              <a:t>古</a:t>
            </a:r>
            <a:r>
              <a:rPr lang="en-US" altLang="zh-CN" sz="2800" strike="sngStrike" dirty="0" smtClean="0">
                <a:solidFill>
                  <a:srgbClr val="144F62"/>
                </a:solidFill>
              </a:rPr>
              <a:t>PPT</a:t>
            </a:r>
            <a:r>
              <a:rPr lang="zh-CN" altLang="en-US" sz="2800" strike="sngStrike" dirty="0" smtClean="0">
                <a:solidFill>
                  <a:srgbClr val="144F62"/>
                </a:solidFill>
              </a:rPr>
              <a:t>一大抄</a:t>
            </a:r>
            <a:r>
              <a:rPr lang="zh-CN" altLang="en-US" sz="2800" dirty="0" smtClean="0">
                <a:solidFill>
                  <a:srgbClr val="144F62"/>
                </a:solidFill>
              </a:rPr>
              <a:t>（大雾）</a:t>
            </a:r>
            <a:endParaRPr lang="zh-CN" altLang="en-US" sz="2800" dirty="0">
              <a:solidFill>
                <a:srgbClr val="144F62"/>
              </a:solidFill>
            </a:endParaRPr>
          </a:p>
        </p:txBody>
      </p:sp>
      <p:sp>
        <p:nvSpPr>
          <p:cNvPr id="5131" name="Line 11" descr="#wm#_54_05_*Z"/>
          <p:cNvSpPr>
            <a:spLocks noChangeShapeType="1"/>
          </p:cNvSpPr>
          <p:nvPr/>
        </p:nvSpPr>
        <p:spPr bwMode="auto">
          <a:xfrm>
            <a:off x="2594610" y="4733290"/>
            <a:ext cx="1588" cy="587375"/>
          </a:xfrm>
          <a:prstGeom prst="line">
            <a:avLst/>
          </a:prstGeom>
          <a:noFill/>
          <a:ln w="76200" cap="flat" cmpd="sng">
            <a:solidFill>
              <a:srgbClr val="54BBD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Hei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Hei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2888</TotalTime>
  <Pages>0</Pages>
  <Words>1014</Words>
  <Characters>0</Characters>
  <Application>Microsoft Office PowerPoint</Application>
  <DocSecurity>0</DocSecurity>
  <PresentationFormat>On-screen Show (4:3)</PresentationFormat>
  <Lines>0</Lines>
  <Paragraphs>91</Paragraphs>
  <Slides>16</Slides>
  <Notes>9</Notes>
  <HiddenSlides>0</HiddenSlides>
  <MMClips>0</MMClips>
  <ScaleCrop>true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默认设计模板</vt:lpstr>
      <vt:lpstr>Equation</vt:lpstr>
      <vt:lpstr>BASIC EXCEL &amp; PPT Skills</vt:lpstr>
      <vt:lpstr>Excel Basics</vt:lpstr>
      <vt:lpstr>Excel Basics – VLOOKUP</vt:lpstr>
      <vt:lpstr>Excel Basics – PIVOT TABLE</vt:lpstr>
      <vt:lpstr>Excel Basics – COUNTIFS / SUMIFS</vt:lpstr>
      <vt:lpstr>Excel Basics – LEFT/RIGHT</vt:lpstr>
      <vt:lpstr>Excel Basics</vt:lpstr>
      <vt:lpstr>Excel Recap</vt:lpstr>
      <vt:lpstr>PPT Basics</vt:lpstr>
      <vt:lpstr>反面教材</vt:lpstr>
      <vt:lpstr>迅速提高听力的诀窍！</vt:lpstr>
      <vt:lpstr>迅速提高听力的诀窍！</vt:lpstr>
      <vt:lpstr>PPT TIPS – Images</vt:lpstr>
      <vt:lpstr>PPT TIPS – Formulas</vt:lpstr>
      <vt:lpstr>PPT TIPS – Animations</vt:lpstr>
      <vt:lpstr>THANKS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YOUR TITLE HERE</dc:title>
  <dc:creator>su</dc:creator>
  <cp:lastModifiedBy>MdW</cp:lastModifiedBy>
  <cp:revision>33</cp:revision>
  <dcterms:created xsi:type="dcterms:W3CDTF">2014-10-30T01:56:01Z</dcterms:created>
  <dcterms:modified xsi:type="dcterms:W3CDTF">2016-06-17T08:15:06Z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2052-4.3.2</vt:lpwstr>
  </property>
</Properties>
</file>