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4"/>
  </p:sldMasterIdLst>
  <p:notesMasterIdLst>
    <p:notesMasterId r:id="rId18"/>
  </p:notesMasterIdLst>
  <p:handoutMasterIdLst>
    <p:handoutMasterId r:id="rId19"/>
  </p:handoutMasterIdLst>
  <p:sldIdLst>
    <p:sldId id="257" r:id="rId5"/>
    <p:sldId id="279" r:id="rId6"/>
    <p:sldId id="287" r:id="rId7"/>
    <p:sldId id="288" r:id="rId8"/>
    <p:sldId id="289" r:id="rId9"/>
    <p:sldId id="286" r:id="rId10"/>
    <p:sldId id="294" r:id="rId11"/>
    <p:sldId id="291" r:id="rId12"/>
    <p:sldId id="292" r:id="rId13"/>
    <p:sldId id="290" r:id="rId14"/>
    <p:sldId id="293" r:id="rId15"/>
    <p:sldId id="295" r:id="rId16"/>
    <p:sldId id="297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1" d="100"/>
          <a:sy n="101" d="100"/>
        </p:scale>
        <p:origin x="-1278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-3384" y="-5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3C55874-8F8A-467C-838D-BE76C3787D30}" type="datetimeFigureOut">
              <a:rPr lang="en-US"/>
              <a:pPr>
                <a:defRPr/>
              </a:pPr>
              <a:t>8/23/2016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7B8B68F-8785-4413-B496-A38744EFF0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52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56FCAD6-DAF2-4E6A-9B8C-BB77DB4228DC}" type="datetimeFigureOut">
              <a:rPr lang="en-US"/>
              <a:pPr>
                <a:defRPr/>
              </a:pPr>
              <a:t>8/23/2016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53CED97-C40E-4522-BA28-ED61FD531A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030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DECEC28-61B9-4564-9C18-969902CB4EBA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46D016D-4884-49A2-A2B0-7B3FF105B7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9CFCA8-C8A7-48BC-BEE8-2CA620CF3DFA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731DCD-2067-4D37-9778-064238C253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9CFCA8-C8A7-48BC-BEE8-2CA620CF3DFA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731DCD-2067-4D37-9778-064238C253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iti-r_2c-blu_pos_rgb-MASTER_15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0200" y="4949825"/>
            <a:ext cx="1857375" cy="113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83"/>
          <p:cNvSpPr>
            <a:spLocks noGrp="1" noChangeArrowheads="1"/>
          </p:cNvSpPr>
          <p:nvPr>
            <p:ph type="title"/>
          </p:nvPr>
        </p:nvSpPr>
        <p:spPr>
          <a:xfrm>
            <a:off x="376238" y="1456359"/>
            <a:ext cx="8275637" cy="1470025"/>
          </a:xfrm>
          <a:extLst/>
        </p:spPr>
        <p:txBody>
          <a:bodyPr/>
          <a:lstStyle>
            <a:lvl1pPr>
              <a:defRPr sz="2400" smtClean="0">
                <a:solidFill>
                  <a:schemeClr val="tx2"/>
                </a:solidFill>
                <a:ea typeface="ヒラギノ角ゴ Pro W3"/>
                <a:cs typeface="Genev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9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376238" y="4974336"/>
            <a:ext cx="6000750" cy="928688"/>
          </a:xfrm>
          <a:prstGeom prst="rect">
            <a:avLst/>
          </a:prstGeom>
          <a:extLst/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Tx/>
              <a:buNone/>
              <a:defRPr sz="1400" smtClean="0">
                <a:solidFill>
                  <a:schemeClr val="tx1"/>
                </a:solidFill>
                <a:latin typeface="+mn-lt"/>
                <a:ea typeface="ヒラギノ角ゴ Pro W3"/>
                <a:cs typeface="Genev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122239"/>
            <a:ext cx="8502162" cy="427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17989" y="1557338"/>
            <a:ext cx="8508023" cy="44640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0928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59CC2-9A46-4AC1-B9EA-E206EC76964A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39398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iti-r_2c-blu_pos_rgb-MASTER_1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375" y="6418263"/>
            <a:ext cx="52070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3114675" y="6503988"/>
            <a:ext cx="48101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r" ea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defRPr/>
            </a:pPr>
            <a:endParaRPr lang="en-US" sz="100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76238" y="6583363"/>
            <a:ext cx="555625" cy="1539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/>
          <a:p>
            <a:pPr>
              <a:defRPr/>
            </a:pPr>
            <a:fld id="{78A8873A-07AC-4FFB-A084-F47C72E9C5DD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395288" y="560388"/>
            <a:ext cx="8355012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Line 14"/>
          <p:cNvSpPr>
            <a:spLocks noChangeShapeType="1"/>
          </p:cNvSpPr>
          <p:nvPr userDrawn="1"/>
        </p:nvSpPr>
        <p:spPr bwMode="auto">
          <a:xfrm>
            <a:off x="395288" y="560388"/>
            <a:ext cx="8355012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390932" y="135515"/>
            <a:ext cx="8431213" cy="50006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2336" y="813816"/>
            <a:ext cx="8458200" cy="54406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citi-r_2c-blu_pos_rgb-MASTER_1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375" y="6418263"/>
            <a:ext cx="52070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3114675" y="6503988"/>
            <a:ext cx="48101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r" ea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defRPr/>
            </a:pPr>
            <a:endParaRPr lang="en-US" sz="100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76238" y="6583363"/>
            <a:ext cx="555625" cy="1539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/>
          <a:p>
            <a:pPr>
              <a:defRPr/>
            </a:pPr>
            <a:fld id="{E326EB71-C452-42B8-98F1-19F01453B52D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395288" y="560388"/>
            <a:ext cx="8355012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Line 14"/>
          <p:cNvSpPr>
            <a:spLocks noChangeShapeType="1"/>
          </p:cNvSpPr>
          <p:nvPr userDrawn="1"/>
        </p:nvSpPr>
        <p:spPr bwMode="auto">
          <a:xfrm>
            <a:off x="395288" y="560388"/>
            <a:ext cx="8355012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402336" y="813816"/>
            <a:ext cx="4191000" cy="547571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2"/>
          </p:nvPr>
        </p:nvSpPr>
        <p:spPr>
          <a:xfrm>
            <a:off x="4648200" y="813816"/>
            <a:ext cx="4191000" cy="547571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390932" y="135515"/>
            <a:ext cx="8431213" cy="50006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 bwMode="auto">
          <a:xfrm>
            <a:off x="390932" y="134938"/>
            <a:ext cx="8431213" cy="50006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9CFCA8-C8A7-48BC-BEE8-2CA620CF3DFA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731DCD-2067-4D37-9778-064238C2530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Line 14"/>
          <p:cNvSpPr>
            <a:spLocks noChangeShapeType="1"/>
          </p:cNvSpPr>
          <p:nvPr userDrawn="1"/>
        </p:nvSpPr>
        <p:spPr bwMode="auto">
          <a:xfrm>
            <a:off x="395288" y="560388"/>
            <a:ext cx="8355012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9CFCA8-C8A7-48BC-BEE8-2CA620CF3DFA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731DCD-2067-4D37-9778-064238C2530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9CFCA8-C8A7-48BC-BEE8-2CA620CF3DFA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731DCD-2067-4D37-9778-064238C253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9CFCA8-C8A7-48BC-BEE8-2CA620CF3DFA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731DCD-2067-4D37-9778-064238C2530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9CFCA8-C8A7-48BC-BEE8-2CA620CF3DFA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731DCD-2067-4D37-9778-064238C2530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9CFCA8-C8A7-48BC-BEE8-2CA620CF3DFA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731DCD-2067-4D37-9778-064238C253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9CFCA8-C8A7-48BC-BEE8-2CA620CF3DFA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731DCD-2067-4D37-9778-064238C2530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9CFCA8-C8A7-48BC-BEE8-2CA620CF3DFA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731DCD-2067-4D37-9778-064238C2530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8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9CFCA8-C8A7-48BC-BEE8-2CA620CF3DFA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D731DCD-2067-4D37-9778-064238C253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21" r:id="rId14"/>
    <p:sldLayoutId id="2147483822" r:id="rId15"/>
    <p:sldLayoutId id="2147483819" r:id="rId16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zh-cn/library/bb397951(v=vs.120).aspx" TargetMode="External"/><Relationship Id="rId2" Type="http://schemas.openxmlformats.org/officeDocument/2006/relationships/hyperlink" Target="http://www.cnblogs.com/gaochundong/p/way_to_lambda.html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msdn.microsoft.com/en-us/magazine/mt595758.aspx" TargetMode="External"/><Relationship Id="rId4" Type="http://schemas.openxmlformats.org/officeDocument/2006/relationships/hyperlink" Target="https://msdn.microsoft.com/en-us/magazine/dn802602.aspx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ounded Rectangle 10"/>
          <p:cNvSpPr>
            <a:spLocks noChangeArrowheads="1"/>
          </p:cNvSpPr>
          <p:nvPr/>
        </p:nvSpPr>
        <p:spPr bwMode="auto">
          <a:xfrm>
            <a:off x="-235670" y="0"/>
            <a:ext cx="9577633" cy="6928700"/>
          </a:xfrm>
          <a:prstGeom prst="roundRect">
            <a:avLst>
              <a:gd name="adj" fmla="val 4449"/>
            </a:avLst>
          </a:prstGeom>
          <a:gradFill rotWithShape="1">
            <a:gsLst>
              <a:gs pos="0">
                <a:srgbClr val="00BDF2"/>
              </a:gs>
              <a:gs pos="20000">
                <a:srgbClr val="00B3F0"/>
              </a:gs>
              <a:gs pos="75000">
                <a:srgbClr val="0066B3"/>
              </a:gs>
              <a:gs pos="100000">
                <a:srgbClr val="004785"/>
              </a:gs>
            </a:gsLst>
            <a:lin ang="5400000"/>
          </a:gra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219" name="Title 3"/>
          <p:cNvSpPr txBox="1">
            <a:spLocks/>
          </p:cNvSpPr>
          <p:nvPr/>
        </p:nvSpPr>
        <p:spPr bwMode="black">
          <a:xfrm>
            <a:off x="641349" y="5651367"/>
            <a:ext cx="1555095" cy="556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3200" b="1" i="1" dirty="0" smtClean="0">
                <a:solidFill>
                  <a:srgbClr val="FFFFFF"/>
                </a:solidFill>
                <a:latin typeface="Comic Sans MS" panose="030F0702030302020204" pitchFamily="66" charset="0"/>
              </a:rPr>
              <a:t>Marten</a:t>
            </a:r>
          </a:p>
          <a:p>
            <a:pPr algn="r"/>
            <a:endParaRPr lang="en-US" sz="1400" dirty="0" smtClean="0">
              <a:solidFill>
                <a:srgbClr val="FFFFFF"/>
              </a:solidFill>
            </a:endParaRPr>
          </a:p>
        </p:txBody>
      </p:sp>
      <p:sp>
        <p:nvSpPr>
          <p:cNvPr id="13" name="Title 1"/>
          <p:cNvSpPr>
            <a:spLocks/>
          </p:cNvSpPr>
          <p:nvPr/>
        </p:nvSpPr>
        <p:spPr bwMode="black">
          <a:xfrm>
            <a:off x="-254523" y="2761385"/>
            <a:ext cx="9473938" cy="613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i="1" kern="0" dirty="0" smtClean="0">
                <a:solidFill>
                  <a:schemeClr val="bg1"/>
                </a:solidFill>
                <a:latin typeface="Comic Sans MS" panose="030F0702030302020204" pitchFamily="66" charset="0"/>
                <a:ea typeface="ヒラギノ角ゴ Pro W3" charset="0"/>
                <a:cs typeface="Geneva" charset="0"/>
              </a:rPr>
              <a:t>Of</a:t>
            </a:r>
            <a:endParaRPr lang="en-US" sz="4400" b="1" i="1" kern="0" dirty="0">
              <a:solidFill>
                <a:schemeClr val="bg1">
                  <a:lumMod val="75000"/>
                </a:schemeClr>
              </a:solidFill>
              <a:latin typeface="Comic Sans MS" panose="030F0702030302020204" pitchFamily="66" charset="0"/>
              <a:ea typeface="ヒラギノ角ゴ Pro W3" charset="0"/>
              <a:cs typeface="Geneva" charset="0"/>
            </a:endParaRPr>
          </a:p>
        </p:txBody>
      </p:sp>
      <p:pic>
        <p:nvPicPr>
          <p:cNvPr id="9221" name="Picture 9" descr="citi-r_white_red_rgb-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7500" y="5055024"/>
            <a:ext cx="18827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Rectangle 9"/>
          <p:cNvSpPr>
            <a:spLocks noChangeArrowheads="1"/>
          </p:cNvSpPr>
          <p:nvPr/>
        </p:nvSpPr>
        <p:spPr bwMode="black">
          <a:xfrm>
            <a:off x="641349" y="385946"/>
            <a:ext cx="2790007" cy="46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eaLnBrk="0" hangingPunct="0">
              <a:lnSpc>
                <a:spcPct val="95000"/>
              </a:lnSpc>
            </a:pPr>
            <a:r>
              <a:rPr lang="en-US" sz="2000" dirty="0" smtClean="0">
                <a:solidFill>
                  <a:srgbClr val="FFFFFF"/>
                </a:solidFill>
                <a:latin typeface="Comic Sans MS" panose="030F0702030302020204" pitchFamily="66" charset="0"/>
                <a:cs typeface="Aharoni" panose="02010803020104030203" pitchFamily="2" charset="-79"/>
              </a:rPr>
              <a:t>ICG In Country Team</a:t>
            </a:r>
            <a:endParaRPr lang="en-US" sz="2000" dirty="0">
              <a:solidFill>
                <a:srgbClr val="FFFFFF"/>
              </a:solidFill>
              <a:latin typeface="Comic Sans MS" panose="030F0702030302020204" pitchFamily="66" charset="0"/>
              <a:cs typeface="Aharoni" panose="02010803020104030203" pitchFamily="2" charset="-79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235670" y="3359943"/>
            <a:ext cx="957763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800" b="1" i="1" kern="0" dirty="0">
                <a:solidFill>
                  <a:schemeClr val="bg1">
                    <a:lumMod val="75000"/>
                  </a:schemeClr>
                </a:solidFill>
                <a:latin typeface="Comic Sans MS" panose="030F0702030302020204" pitchFamily="66" charset="0"/>
                <a:ea typeface="ヒラギノ角ゴ Pro W3" charset="0"/>
                <a:cs typeface="Geneva" charset="0"/>
              </a:rPr>
              <a:t>Lambda Expression</a:t>
            </a:r>
            <a:endParaRPr lang="en-US" sz="4800" b="1" i="1" kern="0" dirty="0">
              <a:solidFill>
                <a:schemeClr val="bg1">
                  <a:lumMod val="75000"/>
                </a:schemeClr>
              </a:solidFill>
              <a:latin typeface="Comic Sans MS" panose="030F0702030302020204" pitchFamily="66" charset="0"/>
              <a:ea typeface="ヒラギノ角ゴ Pro W3" charset="0"/>
              <a:cs typeface="Geneva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254524" y="1930388"/>
            <a:ext cx="957763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4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Past – presence - future</a:t>
            </a:r>
            <a:endParaRPr lang="en-US" sz="48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83502" y="2048401"/>
            <a:ext cx="2165430" cy="770230"/>
          </a:xfrm>
        </p:spPr>
        <p:txBody>
          <a:bodyPr>
            <a:normAutofit/>
          </a:bodyPr>
          <a:lstStyle/>
          <a:p>
            <a:r>
              <a:rPr lang="en-GB" altLang="ko-KR" sz="4000" b="0" dirty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>C# </a:t>
            </a:r>
            <a:r>
              <a:rPr lang="en-GB" altLang="ko-KR" sz="4000" b="0" dirty="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>6.0</a:t>
            </a:r>
            <a:endParaRPr lang="en-GB" altLang="ko-KR" sz="4000" b="0" dirty="0">
              <a:solidFill>
                <a:schemeClr val="tx1"/>
              </a:solidFill>
              <a:latin typeface="Comic Sans MS" panose="030F0702030302020204" pitchFamily="66" charset="0"/>
              <a:ea typeface="ＭＳ Ｐゴシック" pitchFamily="34" charset="-128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07099" y="3656775"/>
            <a:ext cx="40979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p</a:t>
            </a:r>
            <a:r>
              <a:rPr lang="en-US" sz="1400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ublic</a:t>
            </a:r>
            <a:r>
              <a:rPr lang="en-US" sz="14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string</a:t>
            </a:r>
            <a:r>
              <a:rPr lang="en-US" sz="14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 smtClean="0">
                <a:latin typeface="Comic Sans MS" panose="030F0702030302020204" pitchFamily="66" charset="0"/>
              </a:rPr>
              <a:t>NewName</a:t>
            </a:r>
            <a:r>
              <a:rPr lang="en-US" sz="1400" b="1" dirty="0" smtClean="0">
                <a:latin typeface="Comic Sans MS" panose="030F0702030302020204" pitchFamily="66" charset="0"/>
              </a:rPr>
              <a:t> =&gt; </a:t>
            </a:r>
            <a:r>
              <a:rPr lang="en-US" sz="1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“</a:t>
            </a:r>
            <a:r>
              <a:rPr lang="en-US" sz="14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Elajia</a:t>
            </a:r>
            <a:r>
              <a:rPr lang="en-US" sz="1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Shaker”</a:t>
            </a:r>
            <a:r>
              <a:rPr lang="en-US" sz="1400" b="1" dirty="0" smtClean="0">
                <a:latin typeface="Comic Sans MS" panose="030F0702030302020204" pitchFamily="66" charset="0"/>
              </a:rPr>
              <a:t>;</a:t>
            </a:r>
            <a:endParaRPr lang="en-US" sz="1400" b="1" dirty="0"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6499" y="3010445"/>
            <a:ext cx="378957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p</a:t>
            </a:r>
            <a:r>
              <a:rPr lang="en-US" sz="1400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ublic</a:t>
            </a:r>
            <a:r>
              <a:rPr lang="en-US" sz="14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string</a:t>
            </a:r>
            <a:r>
              <a:rPr lang="en-US" sz="14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 smtClean="0">
                <a:latin typeface="Comic Sans MS" panose="030F0702030302020204" pitchFamily="66" charset="0"/>
              </a:rPr>
              <a:t>OldName</a:t>
            </a:r>
            <a:r>
              <a:rPr lang="en-US" sz="1400" b="1" dirty="0" smtClean="0">
                <a:latin typeface="Comic Sans MS" panose="030F0702030302020204" pitchFamily="66" charset="0"/>
              </a:rPr>
              <a:t> </a:t>
            </a:r>
          </a:p>
          <a:p>
            <a:r>
              <a:rPr lang="en-US" sz="1400" b="1" dirty="0" smtClean="0">
                <a:latin typeface="Comic Sans MS" panose="030F0702030302020204" pitchFamily="66" charset="0"/>
              </a:rPr>
              <a:t>{</a:t>
            </a:r>
          </a:p>
          <a:p>
            <a:r>
              <a:rPr lang="en-US" sz="1400" b="1" dirty="0" smtClean="0">
                <a:latin typeface="Comic Sans MS" panose="030F0702030302020204" pitchFamily="66" charset="0"/>
              </a:rPr>
              <a:t>    get </a:t>
            </a:r>
          </a:p>
          <a:p>
            <a:r>
              <a:rPr lang="en-US" sz="1400" b="1" dirty="0" smtClean="0">
                <a:latin typeface="Comic Sans MS" panose="030F0702030302020204" pitchFamily="66" charset="0"/>
              </a:rPr>
              <a:t>    {</a:t>
            </a:r>
          </a:p>
          <a:p>
            <a:r>
              <a:rPr lang="en-US" sz="1400" b="1" dirty="0">
                <a:latin typeface="Comic Sans MS" panose="030F0702030302020204" pitchFamily="66" charset="0"/>
              </a:rPr>
              <a:t> </a:t>
            </a:r>
            <a:r>
              <a:rPr lang="en-US" sz="1400" b="1" dirty="0" smtClean="0">
                <a:latin typeface="Comic Sans MS" panose="030F0702030302020204" pitchFamily="66" charset="0"/>
              </a:rPr>
              <a:t>        return </a:t>
            </a:r>
            <a:r>
              <a:rPr lang="en-US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“</a:t>
            </a:r>
            <a:r>
              <a:rPr lang="en-US" sz="14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Elajia</a:t>
            </a:r>
            <a:r>
              <a:rPr lang="en-US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Shaker</a:t>
            </a:r>
            <a:r>
              <a:rPr lang="en-US" sz="1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”</a:t>
            </a:r>
            <a:r>
              <a:rPr lang="en-US" sz="1400" b="1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;</a:t>
            </a:r>
            <a:endParaRPr lang="en-US" sz="1400" b="1" dirty="0">
              <a:latin typeface="Comic Sans MS" panose="030F0702030302020204" pitchFamily="66" charset="0"/>
            </a:endParaRPr>
          </a:p>
          <a:p>
            <a:r>
              <a:rPr lang="en-US" sz="1400" b="1" dirty="0">
                <a:latin typeface="Comic Sans MS" panose="030F0702030302020204" pitchFamily="66" charset="0"/>
              </a:rPr>
              <a:t> </a:t>
            </a:r>
            <a:r>
              <a:rPr lang="en-US" sz="1400" b="1" dirty="0" smtClean="0">
                <a:latin typeface="Comic Sans MS" panose="030F0702030302020204" pitchFamily="66" charset="0"/>
              </a:rPr>
              <a:t>   }</a:t>
            </a:r>
            <a:endParaRPr lang="en-US" sz="1400" b="1" dirty="0">
              <a:latin typeface="Comic Sans MS" panose="030F0702030302020204" pitchFamily="66" charset="0"/>
            </a:endParaRPr>
          </a:p>
          <a:p>
            <a:r>
              <a:rPr lang="en-US" sz="1400" b="1" dirty="0" smtClean="0">
                <a:latin typeface="Comic Sans MS" panose="030F0702030302020204" pitchFamily="66" charset="0"/>
              </a:rPr>
              <a:t>}</a:t>
            </a:r>
            <a:endParaRPr lang="en-US" sz="1400" b="1" dirty="0">
              <a:solidFill>
                <a:srgbClr val="FF0000"/>
              </a:solidFill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6499" y="4869097"/>
            <a:ext cx="36481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p</a:t>
            </a:r>
            <a:r>
              <a:rPr lang="en-US" sz="1400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ublic</a:t>
            </a:r>
            <a:r>
              <a:rPr lang="en-US" sz="14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 smtClean="0">
                <a:solidFill>
                  <a:srgbClr val="0070C0"/>
                </a:solidFill>
                <a:latin typeface="Comic Sans MS" panose="030F0702030302020204" pitchFamily="66" charset="0"/>
              </a:rPr>
              <a:t>int</a:t>
            </a:r>
            <a:r>
              <a:rPr lang="en-US" sz="1400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smtClean="0">
                <a:latin typeface="Comic Sans MS" panose="030F0702030302020204" pitchFamily="66" charset="0"/>
              </a:rPr>
              <a:t>Contribute(</a:t>
            </a:r>
            <a:r>
              <a:rPr lang="en-US" sz="1400" b="1" dirty="0" err="1" smtClean="0">
                <a:solidFill>
                  <a:srgbClr val="0070C0"/>
                </a:solidFill>
                <a:latin typeface="Comic Sans MS" panose="030F0702030302020204" pitchFamily="66" charset="0"/>
              </a:rPr>
              <a:t>int</a:t>
            </a:r>
            <a:r>
              <a:rPr lang="en-US" sz="1400" b="1" dirty="0" smtClean="0">
                <a:latin typeface="Comic Sans MS" panose="030F0702030302020204" pitchFamily="66" charset="0"/>
              </a:rPr>
              <a:t> kill, </a:t>
            </a:r>
            <a:r>
              <a:rPr lang="en-US" sz="1400" b="1" dirty="0" err="1" smtClean="0">
                <a:solidFill>
                  <a:srgbClr val="0070C0"/>
                </a:solidFill>
                <a:latin typeface="Comic Sans MS" panose="030F0702030302020204" pitchFamily="66" charset="0"/>
              </a:rPr>
              <a:t>int</a:t>
            </a:r>
            <a:r>
              <a:rPr lang="en-US" sz="1400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smtClean="0">
                <a:latin typeface="Comic Sans MS" panose="030F0702030302020204" pitchFamily="66" charset="0"/>
              </a:rPr>
              <a:t>assist)</a:t>
            </a:r>
          </a:p>
          <a:p>
            <a:r>
              <a:rPr lang="en-US" sz="1400" b="1" dirty="0" smtClean="0">
                <a:latin typeface="Comic Sans MS" panose="030F0702030302020204" pitchFamily="66" charset="0"/>
              </a:rPr>
              <a:t>{</a:t>
            </a:r>
          </a:p>
          <a:p>
            <a:r>
              <a:rPr lang="en-US" sz="1400" b="1" dirty="0" smtClean="0">
                <a:latin typeface="Comic Sans MS" panose="030F0702030302020204" pitchFamily="66" charset="0"/>
              </a:rPr>
              <a:t>    </a:t>
            </a:r>
            <a:r>
              <a:rPr lang="en-US" sz="1400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return</a:t>
            </a:r>
            <a:r>
              <a:rPr lang="en-US" sz="1400" b="1" dirty="0" smtClean="0">
                <a:latin typeface="Comic Sans MS" panose="030F0702030302020204" pitchFamily="66" charset="0"/>
              </a:rPr>
              <a:t> kill + </a:t>
            </a:r>
            <a:r>
              <a:rPr lang="en-US" sz="1400" b="1" dirty="0" err="1" smtClean="0">
                <a:latin typeface="Comic Sans MS" panose="030F0702030302020204" pitchFamily="66" charset="0"/>
              </a:rPr>
              <a:t>assit</a:t>
            </a:r>
            <a:r>
              <a:rPr lang="en-US" sz="1400" b="1" dirty="0" smtClean="0">
                <a:latin typeface="Comic Sans MS" panose="030F0702030302020204" pitchFamily="66" charset="0"/>
              </a:rPr>
              <a:t>;</a:t>
            </a:r>
            <a:endParaRPr lang="en-US" sz="1400" b="1" dirty="0">
              <a:latin typeface="Comic Sans MS" panose="030F0702030302020204" pitchFamily="66" charset="0"/>
            </a:endParaRPr>
          </a:p>
          <a:p>
            <a:r>
              <a:rPr lang="en-US" sz="1400" b="1" dirty="0" smtClean="0">
                <a:latin typeface="Comic Sans MS" panose="030F0702030302020204" pitchFamily="66" charset="0"/>
              </a:rPr>
              <a:t>}</a:t>
            </a:r>
            <a:endParaRPr lang="en-US" sz="1400" b="1" dirty="0">
              <a:solidFill>
                <a:srgbClr val="FF0000"/>
              </a:solidFill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07099" y="5084540"/>
            <a:ext cx="42891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p</a:t>
            </a:r>
            <a:r>
              <a:rPr lang="en-US" sz="1400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ublic</a:t>
            </a:r>
            <a:r>
              <a:rPr lang="en-US" sz="14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string</a:t>
            </a:r>
            <a:r>
              <a:rPr lang="en-US" sz="14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smtClean="0">
                <a:latin typeface="Comic Sans MS" panose="030F0702030302020204" pitchFamily="66" charset="0"/>
              </a:rPr>
              <a:t>Contribute (</a:t>
            </a:r>
            <a:r>
              <a:rPr lang="en-US" sz="1400" b="1" dirty="0" err="1" smtClean="0">
                <a:solidFill>
                  <a:srgbClr val="0070C0"/>
                </a:solidFill>
                <a:latin typeface="Comic Sans MS" panose="030F0702030302020204" pitchFamily="66" charset="0"/>
              </a:rPr>
              <a:t>int</a:t>
            </a:r>
            <a:r>
              <a:rPr lang="en-US" sz="1400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smtClean="0">
                <a:latin typeface="Comic Sans MS" panose="030F0702030302020204" pitchFamily="66" charset="0"/>
              </a:rPr>
              <a:t>kill, </a:t>
            </a:r>
            <a:r>
              <a:rPr lang="en-US" sz="1400" b="1" dirty="0" err="1" smtClean="0">
                <a:solidFill>
                  <a:srgbClr val="0070C0"/>
                </a:solidFill>
                <a:latin typeface="Comic Sans MS" panose="030F0702030302020204" pitchFamily="66" charset="0"/>
              </a:rPr>
              <a:t>int</a:t>
            </a:r>
            <a:r>
              <a:rPr lang="en-US" sz="1400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 smtClean="0">
                <a:latin typeface="Comic Sans MS" panose="030F0702030302020204" pitchFamily="66" charset="0"/>
              </a:rPr>
              <a:t>assit</a:t>
            </a:r>
            <a:r>
              <a:rPr lang="en-US" sz="1400" b="1" dirty="0" smtClean="0">
                <a:latin typeface="Comic Sans MS" panose="030F0702030302020204" pitchFamily="66" charset="0"/>
              </a:rPr>
              <a:t> )=&gt;</a:t>
            </a:r>
          </a:p>
          <a:p>
            <a:r>
              <a:rPr lang="en-US" sz="1400" b="1" dirty="0" smtClean="0">
                <a:latin typeface="Comic Sans MS" panose="030F0702030302020204" pitchFamily="66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kill + assist;</a:t>
            </a:r>
            <a:endParaRPr lang="en-US" sz="1400" b="1" dirty="0"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4845376" y="2144238"/>
            <a:ext cx="3559715" cy="561265"/>
          </a:xfrm>
          <a:prstGeom prst="rect">
            <a:avLst/>
          </a:prstGeom>
        </p:spPr>
        <p:txBody>
          <a:bodyPr vert="horz" anchor="ctr">
            <a:normAutofit fontScale="70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</a:pPr>
            <a:r>
              <a:rPr lang="en-GB" altLang="ko-KR" sz="4000" b="0" dirty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>p</a:t>
            </a:r>
            <a:r>
              <a:rPr lang="en-GB" altLang="ko-KR" sz="4000" b="0" dirty="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>rop/method/class</a:t>
            </a:r>
            <a:endParaRPr lang="en-GB" altLang="ko-KR" sz="4000" b="0" dirty="0">
              <a:solidFill>
                <a:schemeClr val="tx1"/>
              </a:solidFill>
              <a:latin typeface="Comic Sans MS" panose="030F0702030302020204" pitchFamily="66" charset="0"/>
              <a:ea typeface="ＭＳ Ｐゴシック" pitchFamily="34" charset="-128"/>
              <a:cs typeface="Calibri" panose="020F0502020204030204" pitchFamily="34" charset="0"/>
            </a:endParaRPr>
          </a:p>
        </p:txBody>
      </p:sp>
      <p:pic>
        <p:nvPicPr>
          <p:cNvPr id="9" name="Picture 2" descr="http://adelaidearcade.com.au/wp-content/uploads/2015/08/presence_log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866" y="0"/>
            <a:ext cx="5885321" cy="194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11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8" grpId="0"/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28360" y="2846675"/>
            <a:ext cx="1920333" cy="770230"/>
          </a:xfrm>
        </p:spPr>
        <p:txBody>
          <a:bodyPr>
            <a:normAutofit/>
          </a:bodyPr>
          <a:lstStyle/>
          <a:p>
            <a:pPr algn="ctr"/>
            <a:r>
              <a:rPr lang="en-GB" altLang="ko-KR" sz="4000" b="0" dirty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>C# </a:t>
            </a:r>
            <a:r>
              <a:rPr lang="en-GB" altLang="ko-KR" sz="4000" b="0" dirty="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>7.0</a:t>
            </a:r>
            <a:endParaRPr lang="en-GB" altLang="ko-KR" sz="4000" b="0" dirty="0">
              <a:solidFill>
                <a:schemeClr val="tx1"/>
              </a:solidFill>
              <a:latin typeface="Comic Sans MS" panose="030F0702030302020204" pitchFamily="66" charset="0"/>
              <a:ea typeface="ＭＳ Ｐゴシック" pitchFamily="34" charset="-128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609" y="5131474"/>
            <a:ext cx="819189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mic Sans MS" panose="030F0702030302020204" pitchFamily="66" charset="0"/>
                <a:cs typeface="Calibri" panose="020F0502020204030204" pitchFamily="34" charset="0"/>
              </a:rPr>
              <a:t>2. </a:t>
            </a:r>
            <a:r>
              <a:rPr lang="zh-CN" altLang="en-US" sz="1400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mic Sans MS" panose="030F0702030302020204" pitchFamily="66" charset="0"/>
                <a:cs typeface="Calibri" panose="020F0502020204030204" pitchFamily="34" charset="0"/>
              </a:rPr>
              <a:t>其次，</a:t>
            </a:r>
            <a:r>
              <a:rPr lang="en-US" altLang="zh-CN" sz="1400" dirty="0">
                <a:solidFill>
                  <a:srgbClr val="00B05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mic Sans MS" panose="030F0702030302020204" pitchFamily="66" charset="0"/>
                <a:cs typeface="Calibri" panose="020F0502020204030204" pitchFamily="34" charset="0"/>
              </a:rPr>
              <a:t>Lambda</a:t>
            </a:r>
            <a:r>
              <a:rPr lang="zh-CN" altLang="en-US" sz="1400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mic Sans MS" panose="030F0702030302020204" pitchFamily="66" charset="0"/>
                <a:cs typeface="Calibri" panose="020F0502020204030204" pitchFamily="34" charset="0"/>
              </a:rPr>
              <a:t>表达式的使用，非常有局限，它不允许在参数中添加行为修饰 </a:t>
            </a:r>
            <a:r>
              <a:rPr lang="en-US" altLang="zh-CN" sz="1400" dirty="0">
                <a:solidFill>
                  <a:srgbClr val="00B05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mic Sans MS" panose="030F0702030302020204" pitchFamily="66" charset="0"/>
                <a:cs typeface="Calibri" panose="020F0502020204030204" pitchFamily="34" charset="0"/>
              </a:rPr>
              <a:t>out, ref, </a:t>
            </a:r>
            <a:r>
              <a:rPr lang="en-US" altLang="zh-CN" sz="1400" dirty="0" err="1">
                <a:solidFill>
                  <a:srgbClr val="00B05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mic Sans MS" panose="030F0702030302020204" pitchFamily="66" charset="0"/>
                <a:cs typeface="Calibri" panose="020F0502020204030204" pitchFamily="34" charset="0"/>
              </a:rPr>
              <a:t>params</a:t>
            </a:r>
            <a:r>
              <a:rPr lang="en-US" altLang="zh-CN" sz="1400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mic Sans MS" panose="030F0702030302020204" pitchFamily="66" charset="0"/>
                <a:cs typeface="Calibri" panose="020F0502020204030204" pitchFamily="34" charset="0"/>
              </a:rPr>
              <a:t>, </a:t>
            </a:r>
            <a:r>
              <a:rPr lang="zh-CN" altLang="en-US" sz="1400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mic Sans MS" panose="030F0702030302020204" pitchFamily="66" charset="0"/>
                <a:cs typeface="Calibri" panose="020F0502020204030204" pitchFamily="34" charset="0"/>
              </a:rPr>
              <a:t>以及可选参数，均不能在</a:t>
            </a:r>
            <a:r>
              <a:rPr lang="en-US" altLang="zh-CN" sz="1400" dirty="0">
                <a:solidFill>
                  <a:srgbClr val="00B05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mic Sans MS" panose="030F0702030302020204" pitchFamily="66" charset="0"/>
                <a:cs typeface="Calibri" panose="020F0502020204030204" pitchFamily="34" charset="0"/>
              </a:rPr>
              <a:t>Lambda</a:t>
            </a:r>
            <a:r>
              <a:rPr lang="zh-CN" altLang="en-US" sz="1400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mic Sans MS" panose="030F0702030302020204" pitchFamily="66" charset="0"/>
                <a:cs typeface="Calibri" panose="020F0502020204030204" pitchFamily="34" charset="0"/>
              </a:rPr>
              <a:t>表达式的参数表中出现。参数无法使用泛型</a:t>
            </a:r>
            <a:r>
              <a:rPr lang="zh-CN" altLang="en-US" sz="1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mic Sans MS" panose="030F0702030302020204" pitchFamily="66" charset="0"/>
                <a:cs typeface="Calibri" panose="020F0502020204030204" pitchFamily="34" charset="0"/>
              </a:rPr>
              <a:t>。</a:t>
            </a:r>
            <a:endParaRPr lang="en-US" altLang="zh-CN" sz="14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Comic Sans MS" panose="030F0702030302020204" pitchFamily="66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mic Sans MS" panose="030F0702030302020204" pitchFamily="66" charset="0"/>
                <a:cs typeface="Calibri" panose="020F0502020204030204" pitchFamily="34" charset="0"/>
              </a:rPr>
              <a:t>http://blog.jobbole.com/102439/</a:t>
            </a:r>
            <a:endParaRPr lang="en-US" sz="1400" dirty="0">
              <a:solidFill>
                <a:srgbClr val="0070C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447" y="3591612"/>
            <a:ext cx="4470253" cy="1459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http://www.upyourservice.com/wp-content/uploads/2014/06/We_Have_a_Responsibility_for_the_Futur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43" y="0"/>
            <a:ext cx="6070862" cy="284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6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83501" y="1696825"/>
            <a:ext cx="8387122" cy="4138367"/>
          </a:xfrm>
        </p:spPr>
        <p:txBody>
          <a:bodyPr>
            <a:normAutofit fontScale="90000"/>
          </a:bodyPr>
          <a:lstStyle/>
          <a:p>
            <a:r>
              <a:rPr lang="en-GB" altLang="ko-KR" sz="1600" b="0" dirty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>About the title: </a:t>
            </a:r>
            <a:r>
              <a:rPr lang="en-GB" altLang="ko-KR" sz="1600" b="0" dirty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  <a:hlinkClick r:id="rId2"/>
              </a:rPr>
              <a:t>http://www.cnblogs.com/gaochundong/p/way_to_lambda.html</a:t>
            </a:r>
            <a:r>
              <a:rPr lang="en-GB" altLang="ko-KR" sz="1600" b="0" dirty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/>
            </a:r>
            <a:br>
              <a:rPr lang="en-GB" altLang="ko-KR" sz="1600" b="0" dirty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</a:br>
            <a:r>
              <a:rPr lang="en-GB" altLang="ko-KR" sz="1600" b="0" dirty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/>
            </a:r>
            <a:br>
              <a:rPr lang="en-GB" altLang="ko-KR" sz="1600" b="0" dirty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</a:br>
            <a:r>
              <a:rPr lang="en-GB" altLang="ko-KR" sz="1600" b="0" dirty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>Expression </a:t>
            </a:r>
            <a:r>
              <a:rPr lang="en-GB" altLang="ko-KR" sz="1600" b="0" dirty="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>tree in c# 4.0:</a:t>
            </a:r>
            <a:r>
              <a:rPr lang="zh-CN" altLang="en-US" sz="1600" b="0" dirty="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>　</a:t>
            </a:r>
            <a:r>
              <a:rPr lang="en-GB" altLang="ko-KR" sz="1600" b="0" dirty="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  <a:hlinkClick r:id="rId3"/>
              </a:rPr>
              <a:t>https</a:t>
            </a:r>
            <a:r>
              <a:rPr lang="en-GB" altLang="ko-KR" sz="1600" b="0" dirty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  <a:hlinkClick r:id="rId3"/>
              </a:rPr>
              <a:t>://msdn.microsoft.com/zh-cn/library/bb397951(v=vs.120).</a:t>
            </a:r>
            <a:r>
              <a:rPr lang="en-GB" altLang="ko-KR" sz="1600" b="0" dirty="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  <a:hlinkClick r:id="rId3"/>
              </a:rPr>
              <a:t>aspx</a:t>
            </a:r>
            <a:r>
              <a:rPr lang="en-GB" altLang="ko-KR" sz="1600" b="0" dirty="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/>
            </a:r>
            <a:br>
              <a:rPr lang="en-GB" altLang="ko-KR" sz="1600" b="0" dirty="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</a:br>
            <a:r>
              <a:rPr lang="en-US" altLang="zh-CN" sz="1600" b="0" dirty="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/>
            </a:r>
            <a:br>
              <a:rPr lang="en-US" altLang="zh-CN" sz="1600" b="0" dirty="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</a:br>
            <a:r>
              <a:rPr lang="zh-CN" altLang="en-US" sz="1600" b="0" dirty="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>Ｎｅｗ　ｆｅａｔｒｕｅｓ　ｉｎ　ｃ＃</a:t>
            </a:r>
            <a:r>
              <a:rPr lang="en-US" altLang="zh-CN" sz="1600" b="0" dirty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>5.0</a:t>
            </a:r>
            <a:r>
              <a:rPr lang="en-US" altLang="zh-CN" sz="1600" b="0" dirty="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>:</a:t>
            </a:r>
            <a:br>
              <a:rPr lang="en-US" altLang="zh-CN" sz="1600" b="0" dirty="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</a:br>
            <a:r>
              <a:rPr lang="en-US" altLang="zh-CN" sz="1600" b="0" dirty="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>https</a:t>
            </a:r>
            <a:r>
              <a:rPr lang="en-US" altLang="zh-CN" sz="1600" b="0" dirty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>://blogs.msdn.microsoft.com/mvpawardprogram/2012/03/26/an-introduction-to-new-features-in-c-5-0</a:t>
            </a:r>
            <a:r>
              <a:rPr lang="en-US" altLang="zh-CN" sz="1600" b="0" dirty="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>/</a:t>
            </a:r>
            <a:br>
              <a:rPr lang="en-US" altLang="zh-CN" sz="1600" b="0" dirty="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</a:br>
            <a:r>
              <a:rPr lang="en-US" altLang="zh-CN" sz="1600" b="0" dirty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/>
            </a:r>
            <a:br>
              <a:rPr lang="en-US" altLang="zh-CN" sz="1600" b="0" dirty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</a:br>
            <a:r>
              <a:rPr lang="zh-CN" altLang="en-US" sz="1600" b="0" dirty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>Ｕ</a:t>
            </a:r>
            <a:r>
              <a:rPr lang="en-GB" altLang="ko-KR" sz="1600" b="0" dirty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>sing loop variable in c#</a:t>
            </a:r>
            <a:r>
              <a:rPr lang="zh-CN" altLang="en-US" sz="1600" b="0" dirty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>５</a:t>
            </a:r>
            <a:r>
              <a:rPr lang="en-US" altLang="zh-CN" sz="1600" b="0" dirty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>.</a:t>
            </a:r>
            <a:r>
              <a:rPr lang="zh-CN" altLang="en-US" sz="1600" b="0" dirty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>０</a:t>
            </a:r>
            <a:r>
              <a:rPr lang="en-US" altLang="zh-CN" sz="1600" b="0" dirty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>:</a:t>
            </a:r>
            <a:r>
              <a:rPr lang="zh-CN" altLang="en-US" sz="1600" b="0" dirty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>　</a:t>
            </a:r>
            <a:r>
              <a:rPr lang="en-US" altLang="zh-CN" sz="1600" b="0" dirty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>https://netmatze.wordpress.com/2012/05/11/using-loop-variables-in-lambda-expressions-in-c-5/</a:t>
            </a:r>
            <a:br>
              <a:rPr lang="en-US" altLang="zh-CN" sz="1600" b="0" dirty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</a:br>
            <a:r>
              <a:rPr lang="en-US" altLang="zh-CN" sz="1600" b="0" dirty="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/>
            </a:r>
            <a:br>
              <a:rPr lang="en-US" altLang="zh-CN" sz="1600" b="0" dirty="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</a:br>
            <a:r>
              <a:rPr lang="zh-CN" altLang="en-US" sz="1600" b="0" dirty="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>Ｎｅｗ　ｆｅａｔｒｕｅｓ　ｉｎ　ｃ＃　６</a:t>
            </a:r>
            <a:r>
              <a:rPr lang="en-US" altLang="zh-CN" sz="1600" b="0" dirty="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>.</a:t>
            </a:r>
            <a:r>
              <a:rPr lang="zh-CN" altLang="en-US" sz="1600" b="0" dirty="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>０</a:t>
            </a:r>
            <a:r>
              <a:rPr lang="en-US" altLang="zh-CN" sz="1600" b="0" dirty="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>:</a:t>
            </a:r>
            <a:r>
              <a:rPr lang="zh-CN" altLang="en-US" sz="1600" b="0" dirty="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>　</a:t>
            </a:r>
            <a:r>
              <a:rPr lang="en-US" altLang="zh-CN" sz="1600" b="0" dirty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  <a:hlinkClick r:id="rId4"/>
              </a:rPr>
              <a:t>https://</a:t>
            </a:r>
            <a:r>
              <a:rPr lang="en-US" altLang="zh-CN" sz="1600" b="0" dirty="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  <a:hlinkClick r:id="rId4"/>
              </a:rPr>
              <a:t>msdn.microsoft.com/en-us/magazine/dn802602.aspx</a:t>
            </a:r>
            <a:r>
              <a:rPr lang="en-US" altLang="zh-CN" sz="1600" b="0" dirty="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/>
            </a:r>
            <a:br>
              <a:rPr lang="en-US" altLang="zh-CN" sz="1600" b="0" dirty="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</a:br>
            <a:r>
              <a:rPr lang="en-US" altLang="zh-CN" sz="1600" b="0" dirty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/>
            </a:r>
            <a:br>
              <a:rPr lang="en-US" altLang="zh-CN" sz="1600" b="0" dirty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</a:br>
            <a:r>
              <a:rPr lang="zh-CN" altLang="en-US" sz="1600" b="0" dirty="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>Ｎｅｗ　ｆｅａｔｒｕｅｓ　ｉｎ　ｃ＃　７</a:t>
            </a:r>
            <a:r>
              <a:rPr lang="en-US" altLang="zh-CN" sz="1600" b="0" dirty="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>.</a:t>
            </a:r>
            <a:r>
              <a:rPr lang="zh-CN" altLang="en-US" sz="1600" b="0" dirty="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>０</a:t>
            </a:r>
            <a:r>
              <a:rPr lang="en-US" altLang="zh-CN" sz="1600" b="0" dirty="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>:</a:t>
            </a:r>
            <a:r>
              <a:rPr lang="zh-CN" altLang="en-US" sz="1600" b="0" dirty="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>　</a:t>
            </a:r>
            <a:r>
              <a:rPr lang="en-US" altLang="zh-CN" sz="1600" b="0" dirty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  <a:hlinkClick r:id="rId5"/>
              </a:rPr>
              <a:t>https://</a:t>
            </a:r>
            <a:r>
              <a:rPr lang="en-US" altLang="zh-CN" sz="1600" b="0" dirty="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  <a:hlinkClick r:id="rId5"/>
              </a:rPr>
              <a:t>msdn.microsoft.com/en-us/magazine/mt595758.aspx</a:t>
            </a:r>
            <a:r>
              <a:rPr lang="en-GB" altLang="ko-KR" sz="1400" b="0" dirty="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/>
            </a:r>
            <a:br>
              <a:rPr lang="en-GB" altLang="ko-KR" sz="1400" b="0" dirty="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</a:br>
            <a:endParaRPr lang="en-GB" altLang="ko-KR" sz="1400" b="0" dirty="0">
              <a:solidFill>
                <a:schemeClr val="tx1"/>
              </a:solidFill>
              <a:latin typeface="Comic Sans MS" panose="030F0702030302020204" pitchFamily="66" charset="0"/>
              <a:ea typeface="ＭＳ Ｐゴシック" pitchFamily="34" charset="-128"/>
              <a:cs typeface="Calibri" panose="020F050202020403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70390" y="617088"/>
            <a:ext cx="8287112" cy="77023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en-US" altLang="ko-KR" sz="4800" dirty="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>Useful links </a:t>
            </a:r>
            <a:endParaRPr lang="en-GB" altLang="ko-KR" sz="4800" dirty="0">
              <a:solidFill>
                <a:schemeClr val="tx1"/>
              </a:solidFill>
              <a:latin typeface="Comic Sans MS" panose="030F0702030302020204" pitchFamily="66" charset="0"/>
              <a:ea typeface="ＭＳ Ｐゴシック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58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ounded Rectangle 10"/>
          <p:cNvSpPr>
            <a:spLocks noChangeArrowheads="1"/>
          </p:cNvSpPr>
          <p:nvPr/>
        </p:nvSpPr>
        <p:spPr bwMode="auto">
          <a:xfrm>
            <a:off x="-254524" y="-188536"/>
            <a:ext cx="9577633" cy="7268066"/>
          </a:xfrm>
          <a:prstGeom prst="roundRect">
            <a:avLst>
              <a:gd name="adj" fmla="val 4449"/>
            </a:avLst>
          </a:prstGeom>
          <a:gradFill rotWithShape="1">
            <a:gsLst>
              <a:gs pos="0">
                <a:srgbClr val="00BDF2"/>
              </a:gs>
              <a:gs pos="20000">
                <a:srgbClr val="00B3F0"/>
              </a:gs>
              <a:gs pos="75000">
                <a:srgbClr val="0066B3"/>
              </a:gs>
              <a:gs pos="100000">
                <a:srgbClr val="004785"/>
              </a:gs>
            </a:gsLst>
            <a:lin ang="5400000"/>
          </a:gra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9221" name="Picture 9" descr="citi-r_white_red_rgb-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7500" y="4943475"/>
            <a:ext cx="18827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 descr="https://www.makingdifferent.com/wp-content/uploads/2014/11/thank-you-carto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815" y="883271"/>
            <a:ext cx="6420953" cy="406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212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17913" y="1737429"/>
            <a:ext cx="1992065" cy="770230"/>
          </a:xfrm>
        </p:spPr>
        <p:txBody>
          <a:bodyPr>
            <a:normAutofit/>
          </a:bodyPr>
          <a:lstStyle/>
          <a:p>
            <a:pPr algn="ctr"/>
            <a:r>
              <a:rPr lang="en-GB" altLang="ko-KR" sz="4000" b="0" dirty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>C# 1.0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502" y="2507659"/>
            <a:ext cx="82608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endParaRPr lang="en-US" altLang="zh-CN" b="1" dirty="0">
              <a:latin typeface="Comic Sans MS" panose="030F0702030302020204" pitchFamily="66" charset="0"/>
              <a:cs typeface="Calibri" panose="020F050202020403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r>
              <a:rPr lang="en-US" sz="4000" dirty="0">
                <a:latin typeface="Comic Sans MS" panose="030F0702030302020204" pitchFamily="66" charset="0"/>
                <a:cs typeface="Calibri" panose="020F0502020204030204" pitchFamily="34" charset="0"/>
              </a:rPr>
              <a:t>How to use function as </a:t>
            </a:r>
            <a:r>
              <a:rPr lang="en-US" sz="4000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a parameter?</a:t>
            </a:r>
            <a:endParaRPr lang="en-US" altLang="zh-CN" b="1" dirty="0" smtClean="0">
              <a:latin typeface="Comic Sans MS" panose="030F0702030302020204" pitchFamily="66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1441" y="4578387"/>
            <a:ext cx="25843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4000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Delegate</a:t>
            </a:r>
            <a:endParaRPr lang="en-US" sz="4000" dirty="0"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  <p:pic>
        <p:nvPicPr>
          <p:cNvPr id="3076" name="Picture 4" descr="http://www.atlantahistorycenter.com/sites/default/files/meet_the_past_cropped_-_no_backgrou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24" y="164285"/>
            <a:ext cx="8255066" cy="234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31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93448" y="2001261"/>
            <a:ext cx="1920333" cy="770230"/>
          </a:xfrm>
        </p:spPr>
        <p:txBody>
          <a:bodyPr>
            <a:normAutofit/>
          </a:bodyPr>
          <a:lstStyle/>
          <a:p>
            <a:pPr algn="ctr"/>
            <a:r>
              <a:rPr lang="en-GB" altLang="ko-KR" sz="4000" b="0" dirty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>C# </a:t>
            </a:r>
            <a:r>
              <a:rPr lang="en-GB" altLang="ko-KR" sz="4000" b="0" dirty="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>2.0</a:t>
            </a:r>
            <a:endParaRPr lang="en-GB" altLang="ko-KR" sz="4000" b="0" dirty="0">
              <a:solidFill>
                <a:schemeClr val="tx1"/>
              </a:solidFill>
              <a:latin typeface="Comic Sans MS" panose="030F0702030302020204" pitchFamily="66" charset="0"/>
              <a:ea typeface="ＭＳ Ｐゴシック" pitchFamily="34" charset="-128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3502" y="2526513"/>
            <a:ext cx="8260887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endParaRPr lang="en-US" altLang="zh-CN" b="1" dirty="0">
              <a:latin typeface="Comic Sans MS" panose="030F0702030302020204" pitchFamily="66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sz="4000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What will happen to delegate?</a:t>
            </a:r>
            <a:endParaRPr lang="en-US" altLang="zh-CN" b="1" dirty="0" smtClean="0">
              <a:latin typeface="Comic Sans MS" panose="030F0702030302020204" pitchFamily="66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741208" y="1970465"/>
            <a:ext cx="2227735" cy="770230"/>
          </a:xfrm>
          <a:prstGeom prst="rect">
            <a:avLst/>
          </a:prstGeom>
        </p:spPr>
        <p:txBody>
          <a:bodyPr vert="horz" anchor="ctr">
            <a:normAutofit fontScale="92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en-GB" altLang="ko-KR" sz="4000" b="0" dirty="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>Generics</a:t>
            </a:r>
            <a:endParaRPr lang="en-GB" altLang="ko-KR" sz="4000" b="0" dirty="0">
              <a:solidFill>
                <a:schemeClr val="tx1"/>
              </a:solidFill>
              <a:latin typeface="Comic Sans MS" panose="030F0702030302020204" pitchFamily="66" charset="0"/>
              <a:ea typeface="ＭＳ Ｐゴシック" pitchFamily="34" charset="-128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0390" y="3697029"/>
            <a:ext cx="8541636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CN" sz="2400" b="1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Action/</a:t>
            </a:r>
            <a:r>
              <a:rPr lang="en-US" altLang="zh-CN" sz="2400" b="1" dirty="0" err="1" smtClean="0">
                <a:latin typeface="Comic Sans MS" panose="030F0702030302020204" pitchFamily="66" charset="0"/>
                <a:cs typeface="Calibri" panose="020F0502020204030204" pitchFamily="34" charset="0"/>
              </a:rPr>
              <a:t>Func</a:t>
            </a:r>
            <a:endParaRPr lang="en-US" altLang="zh-CN" sz="2400" b="1" dirty="0" smtClean="0">
              <a:latin typeface="Comic Sans MS" panose="030F0702030302020204" pitchFamily="66" charset="0"/>
              <a:cs typeface="Calibri" panose="020F0502020204030204" pitchFamily="34" charset="0"/>
            </a:endParaRPr>
          </a:p>
          <a:p>
            <a:r>
              <a:rPr lang="en-US" sz="2400" b="1" dirty="0" err="1" smtClean="0">
                <a:latin typeface="Comic Sans MS" panose="030F0702030302020204" pitchFamily="66" charset="0"/>
                <a:cs typeface="Calibri" panose="020F0502020204030204" pitchFamily="34" charset="0"/>
              </a:rPr>
              <a:t>Action:No</a:t>
            </a:r>
            <a:r>
              <a:rPr lang="en-US" sz="2400" b="1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omic Sans MS" panose="030F0702030302020204" pitchFamily="66" charset="0"/>
                <a:cs typeface="Calibri" panose="020F0502020204030204" pitchFamily="34" charset="0"/>
              </a:rPr>
              <a:t>params</a:t>
            </a:r>
            <a:r>
              <a:rPr lang="en-US" sz="2400" b="1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/void</a:t>
            </a:r>
            <a:endParaRPr lang="en-US" sz="2400" b="1" dirty="0">
              <a:latin typeface="Comic Sans MS" panose="030F0702030302020204" pitchFamily="66" charset="0"/>
              <a:cs typeface="Calibri" panose="020F0502020204030204" pitchFamily="34" charset="0"/>
            </a:endParaRPr>
          </a:p>
          <a:p>
            <a:r>
              <a:rPr lang="en-US" sz="2400" b="1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Action&lt;T1</a:t>
            </a:r>
            <a:r>
              <a:rPr lang="en-US" sz="2400" b="1" dirty="0">
                <a:latin typeface="Comic Sans MS" panose="030F0702030302020204" pitchFamily="66" charset="0"/>
                <a:cs typeface="Calibri" panose="020F0502020204030204" pitchFamily="34" charset="0"/>
              </a:rPr>
              <a:t>, ..., </a:t>
            </a:r>
            <a:r>
              <a:rPr lang="en-US" sz="2400" b="1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T16&gt;:16 </a:t>
            </a:r>
            <a:r>
              <a:rPr lang="en-US" sz="2400" b="1" dirty="0" err="1" smtClean="0">
                <a:latin typeface="Comic Sans MS" panose="030F0702030302020204" pitchFamily="66" charset="0"/>
                <a:cs typeface="Calibri" panose="020F0502020204030204" pitchFamily="34" charset="0"/>
              </a:rPr>
              <a:t>params</a:t>
            </a:r>
            <a:r>
              <a:rPr lang="en-US" sz="2400" b="1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 at most/void</a:t>
            </a:r>
          </a:p>
          <a:p>
            <a:r>
              <a:rPr lang="en-US" sz="2400" b="1" dirty="0" err="1" smtClean="0">
                <a:latin typeface="Comic Sans MS" panose="030F0702030302020204" pitchFamily="66" charset="0"/>
                <a:cs typeface="Calibri" panose="020F0502020204030204" pitchFamily="34" charset="0"/>
              </a:rPr>
              <a:t>Func</a:t>
            </a:r>
            <a:r>
              <a:rPr lang="en-US" sz="2400" b="1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&lt;T1</a:t>
            </a:r>
            <a:r>
              <a:rPr lang="en-US" sz="2400" b="1" dirty="0">
                <a:latin typeface="Comic Sans MS" panose="030F0702030302020204" pitchFamily="66" charset="0"/>
                <a:cs typeface="Calibri" panose="020F0502020204030204" pitchFamily="34" charset="0"/>
              </a:rPr>
              <a:t>, ..., T16, Tout</a:t>
            </a:r>
            <a:r>
              <a:rPr lang="en-US" sz="2400" b="1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&gt;：16 </a:t>
            </a:r>
            <a:r>
              <a:rPr lang="en-US" sz="2400" b="1" dirty="0" err="1" smtClean="0">
                <a:latin typeface="Comic Sans MS" panose="030F0702030302020204" pitchFamily="66" charset="0"/>
                <a:cs typeface="Calibri" panose="020F0502020204030204" pitchFamily="34" charset="0"/>
              </a:rPr>
              <a:t>params</a:t>
            </a:r>
            <a:r>
              <a:rPr lang="en-US" sz="2400" b="1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 at most/output </a:t>
            </a:r>
            <a:endParaRPr lang="zh-TW" altLang="en-US" sz="2400" b="1" dirty="0">
              <a:latin typeface="Comic Sans MS" panose="030F0702030302020204" pitchFamily="66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4" descr="http://www.atlantahistorycenter.com/sites/default/files/meet_the_past_cropped_-_no_backgrou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24" y="164285"/>
            <a:ext cx="8255066" cy="234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1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897338">
            <a:off x="3829225" y="5372621"/>
            <a:ext cx="3558503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37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mic Sans MS" panose="030F0702030302020204" pitchFamily="66" charset="0"/>
                <a:cs typeface="Calibri" panose="020F0502020204030204" pitchFamily="34" charset="0"/>
              </a:rPr>
              <a:t> anonymous !!!</a:t>
            </a:r>
            <a:endParaRPr lang="en-US" sz="3700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 rot="21056286">
            <a:off x="482556" y="1980377"/>
            <a:ext cx="6222102" cy="647558"/>
          </a:xfrm>
          <a:prstGeom prst="rect">
            <a:avLst/>
          </a:prstGeom>
        </p:spPr>
        <p:txBody>
          <a:bodyPr vert="horz" anchor="ctr">
            <a:normAutofit fontScale="925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en-GB" altLang="ko-KR" sz="4000" b="0" dirty="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>Make some Improvement?</a:t>
            </a:r>
            <a:endParaRPr lang="en-GB" altLang="ko-KR" sz="4000" b="0" dirty="0">
              <a:solidFill>
                <a:schemeClr val="tx1"/>
              </a:solidFill>
              <a:latin typeface="Comic Sans MS" panose="030F0702030302020204" pitchFamily="66" charset="0"/>
              <a:ea typeface="ＭＳ Ｐゴシック" pitchFamily="34" charset="-128"/>
              <a:cs typeface="Calibri" panose="020F050202020403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61" y="3113889"/>
            <a:ext cx="2236509" cy="2422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 rot="1186961">
            <a:off x="3609612" y="4516054"/>
            <a:ext cx="462819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Something named</a:t>
            </a:r>
            <a:endParaRPr lang="en-US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 rot="1533922">
            <a:off x="7145888" y="2193055"/>
            <a:ext cx="1374451" cy="602618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1958</a:t>
            </a:r>
            <a:endParaRPr lang="en-US" sz="32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Oval 9"/>
          <p:cNvSpPr/>
          <p:nvPr/>
        </p:nvSpPr>
        <p:spPr>
          <a:xfrm rot="1589720">
            <a:off x="6252697" y="2899001"/>
            <a:ext cx="1947766" cy="602618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LISP</a:t>
            </a:r>
            <a:endParaRPr 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 rot="1393972">
            <a:off x="5266700" y="3535396"/>
            <a:ext cx="2423409" cy="93446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 NO FUNC NAME …</a:t>
            </a:r>
            <a:endParaRPr lang="en-US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3" name="Picture 4" descr="http://www.atlantahistorycenter.com/sites/default/files/meet_the_past_cropped_-_no_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24" y="164285"/>
            <a:ext cx="8255066" cy="234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9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3" grpId="0"/>
      <p:bldP spid="5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92978" y="1625900"/>
            <a:ext cx="1920333" cy="770230"/>
          </a:xfrm>
        </p:spPr>
        <p:txBody>
          <a:bodyPr>
            <a:normAutofit/>
          </a:bodyPr>
          <a:lstStyle/>
          <a:p>
            <a:pPr algn="ctr"/>
            <a:r>
              <a:rPr lang="en-GB" altLang="ko-KR" sz="4000" b="0" dirty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>C# 3</a:t>
            </a:r>
            <a:r>
              <a:rPr lang="en-GB" altLang="ko-KR" sz="4000" b="0" dirty="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>.0</a:t>
            </a:r>
            <a:endParaRPr lang="en-GB" altLang="ko-KR" sz="4000" b="0" dirty="0">
              <a:solidFill>
                <a:schemeClr val="tx1"/>
              </a:solidFill>
              <a:latin typeface="Comic Sans MS" panose="030F0702030302020204" pitchFamily="66" charset="0"/>
              <a:ea typeface="ＭＳ Ｐゴシック" pitchFamily="34" charset="-128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0387" y="2462119"/>
            <a:ext cx="78911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Comic Sans MS" panose="030F0702030302020204" pitchFamily="66" charset="0"/>
              </a:rPr>
              <a:t>Action</a:t>
            </a:r>
            <a:r>
              <a:rPr lang="en-US" sz="1400" b="1" dirty="0">
                <a:latin typeface="Comic Sans MS" panose="030F0702030302020204" pitchFamily="66" charset="0"/>
              </a:rPr>
              <a:t> dota5 = () =&gt;</a:t>
            </a:r>
          </a:p>
          <a:p>
            <a:r>
              <a:rPr lang="en-US" sz="1400" b="1" dirty="0">
                <a:latin typeface="Comic Sans MS" panose="030F0702030302020204" pitchFamily="66" charset="0"/>
              </a:rPr>
              <a:t>            {</a:t>
            </a:r>
          </a:p>
          <a:p>
            <a:r>
              <a:rPr lang="en-US" sz="1400" b="1" dirty="0">
                <a:latin typeface="Comic Sans MS" panose="030F0702030302020204" pitchFamily="66" charset="0"/>
              </a:rPr>
              <a:t>                </a:t>
            </a:r>
            <a:r>
              <a:rPr lang="en-US" sz="1400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Console</a:t>
            </a:r>
            <a:r>
              <a:rPr lang="en-US" sz="1400" b="1" dirty="0" err="1">
                <a:latin typeface="Comic Sans MS" panose="030F0702030302020204" pitchFamily="66" charset="0"/>
              </a:rPr>
              <a:t>.WriteLine</a:t>
            </a:r>
            <a:r>
              <a:rPr lang="en-US" sz="1400" b="1" dirty="0">
                <a:latin typeface="Comic Sans MS" panose="030F0702030302020204" pitchFamily="66" charset="0"/>
              </a:rPr>
              <a:t>("</a:t>
            </a:r>
            <a:r>
              <a:rPr lang="en-US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Which hero does </a:t>
            </a:r>
            <a:r>
              <a:rPr lang="en-US" sz="14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Elajia</a:t>
            </a:r>
            <a:r>
              <a:rPr lang="en-US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use?</a:t>
            </a:r>
            <a:r>
              <a:rPr lang="en-US" sz="1400" b="1" dirty="0">
                <a:latin typeface="Comic Sans MS" panose="030F0702030302020204" pitchFamily="66" charset="0"/>
              </a:rPr>
              <a:t>");</a:t>
            </a:r>
          </a:p>
          <a:p>
            <a:r>
              <a:rPr lang="en-US" sz="1400" b="1" dirty="0">
                <a:latin typeface="Comic Sans MS" panose="030F0702030302020204" pitchFamily="66" charset="0"/>
              </a:rPr>
              <a:t>            };</a:t>
            </a:r>
            <a:endParaRPr lang="en-US" sz="1400" b="1" dirty="0"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690" y="3980474"/>
            <a:ext cx="1971156" cy="193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87" y="3358287"/>
            <a:ext cx="854163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366" y="3634307"/>
            <a:ext cx="5005633" cy="3223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 descr="http://www.atlantahistorycenter.com/sites/default/files/meet_the_past_cropped_-_no_backgroun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24" y="164285"/>
            <a:ext cx="8255066" cy="234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69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987" y="0"/>
            <a:ext cx="92099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 descr="http://www.255star.com/wp-content/uploads/2014/09/126769994_14056650980781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5478">
            <a:off x="2130279" y="2006255"/>
            <a:ext cx="1852334" cy="185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255star.com/wp-content/uploads/2014/09/126769994_14056650980781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40244">
            <a:off x="4649243" y="1975625"/>
            <a:ext cx="1852334" cy="185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255star.com/wp-content/uploads/2014/09/126769994_14056650980781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28247" y="4180517"/>
            <a:ext cx="1852334" cy="185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68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70" y="3808434"/>
            <a:ext cx="3397741" cy="226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3890" y="565613"/>
            <a:ext cx="39121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Comic Sans MS" panose="030F0702030302020204" pitchFamily="66" charset="0"/>
              </a:rPr>
              <a:t>void </a:t>
            </a:r>
            <a:r>
              <a:rPr lang="en-US" sz="1400" b="1" dirty="0">
                <a:latin typeface="Comic Sans MS" panose="030F0702030302020204" pitchFamily="66" charset="0"/>
              </a:rPr>
              <a:t>Main() </a:t>
            </a:r>
            <a:r>
              <a:rPr lang="en-US" sz="1400" b="1" dirty="0" smtClean="0">
                <a:latin typeface="Comic Sans MS" panose="030F0702030302020204" pitchFamily="66" charset="0"/>
              </a:rPr>
              <a:t> </a:t>
            </a:r>
          </a:p>
          <a:p>
            <a:r>
              <a:rPr lang="en-US" sz="1400" b="1" dirty="0" smtClean="0">
                <a:latin typeface="Comic Sans MS" panose="030F0702030302020204" pitchFamily="66" charset="0"/>
              </a:rPr>
              <a:t>{ </a:t>
            </a:r>
          </a:p>
          <a:p>
            <a:r>
              <a:rPr lang="en-US" sz="1400" b="1" dirty="0">
                <a:latin typeface="Comic Sans MS" panose="030F0702030302020204" pitchFamily="66" charset="0"/>
              </a:rPr>
              <a:t> </a:t>
            </a:r>
            <a:r>
              <a:rPr lang="en-US" sz="1400" b="1" dirty="0" smtClean="0">
                <a:latin typeface="Comic Sans MS" panose="030F0702030302020204" pitchFamily="66" charset="0"/>
              </a:rPr>
              <a:t>  </a:t>
            </a:r>
            <a:r>
              <a:rPr lang="en-US" sz="1400" b="1" dirty="0" err="1" smtClean="0">
                <a:latin typeface="Comic Sans MS" panose="030F0702030302020204" pitchFamily="66" charset="0"/>
              </a:rPr>
              <a:t>DoSomethingLambda</a:t>
            </a:r>
            <a:r>
              <a:rPr lang="en-US" sz="1400" b="1" dirty="0">
                <a:latin typeface="Comic Sans MS" panose="030F0702030302020204" pitchFamily="66" charset="0"/>
              </a:rPr>
              <a:t>(</a:t>
            </a:r>
            <a:r>
              <a:rPr lang="en-US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"some example"</a:t>
            </a:r>
            <a:r>
              <a:rPr lang="en-US" sz="1400" b="1" dirty="0">
                <a:latin typeface="Comic Sans MS" panose="030F0702030302020204" pitchFamily="66" charset="0"/>
              </a:rPr>
              <a:t>); </a:t>
            </a:r>
          </a:p>
          <a:p>
            <a:r>
              <a:rPr lang="en-US" sz="1400" b="1" dirty="0" smtClean="0">
                <a:latin typeface="Comic Sans MS" panose="030F0702030302020204" pitchFamily="66" charset="0"/>
              </a:rPr>
              <a:t>   </a:t>
            </a:r>
            <a:r>
              <a:rPr lang="en-US" sz="1400" b="1" dirty="0" err="1" smtClean="0">
                <a:latin typeface="Comic Sans MS" panose="030F0702030302020204" pitchFamily="66" charset="0"/>
              </a:rPr>
              <a:t>DoSomethingNormal</a:t>
            </a:r>
            <a:r>
              <a:rPr lang="en-US" sz="1400" b="1" dirty="0">
                <a:latin typeface="Comic Sans MS" panose="030F0702030302020204" pitchFamily="66" charset="0"/>
              </a:rPr>
              <a:t>(</a:t>
            </a:r>
            <a:r>
              <a:rPr lang="en-US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"some example"</a:t>
            </a:r>
            <a:r>
              <a:rPr lang="en-US" sz="1400" b="1" dirty="0">
                <a:latin typeface="Comic Sans MS" panose="030F0702030302020204" pitchFamily="66" charset="0"/>
              </a:rPr>
              <a:t>); </a:t>
            </a:r>
            <a:endParaRPr lang="en-US" sz="1400" b="1" dirty="0" smtClean="0">
              <a:latin typeface="Comic Sans MS" panose="030F0702030302020204" pitchFamily="66" charset="0"/>
            </a:endParaRPr>
          </a:p>
          <a:p>
            <a:r>
              <a:rPr lang="en-US" sz="1400" b="1" dirty="0" smtClean="0">
                <a:latin typeface="Comic Sans MS" panose="030F0702030302020204" pitchFamily="66" charset="0"/>
              </a:rPr>
              <a:t>}</a:t>
            </a:r>
            <a:endParaRPr 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3891" y="1725106"/>
            <a:ext cx="40535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Comic Sans MS" panose="030F0702030302020204" pitchFamily="66" charset="0"/>
              </a:rPr>
              <a:t>Action</a:t>
            </a:r>
            <a:r>
              <a:rPr lang="en-US" sz="1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&lt;string</a:t>
            </a:r>
            <a:r>
              <a:rPr lang="en-US" sz="1400" b="1" dirty="0">
                <a:latin typeface="Comic Sans MS" panose="030F0702030302020204" pitchFamily="66" charset="0"/>
              </a:rPr>
              <a:t>&gt; </a:t>
            </a:r>
            <a:r>
              <a:rPr lang="en-US" sz="1400" b="1" dirty="0" err="1">
                <a:latin typeface="Comic Sans MS" panose="030F0702030302020204" pitchFamily="66" charset="0"/>
              </a:rPr>
              <a:t>DoSomethingLambda</a:t>
            </a:r>
            <a:r>
              <a:rPr lang="en-US" sz="1400" b="1" dirty="0">
                <a:latin typeface="Comic Sans MS" panose="030F0702030302020204" pitchFamily="66" charset="0"/>
              </a:rPr>
              <a:t> = (s) =&gt; </a:t>
            </a:r>
            <a:r>
              <a:rPr lang="en-US" sz="1400" b="1" dirty="0" smtClean="0">
                <a:latin typeface="Comic Sans MS" panose="030F0702030302020204" pitchFamily="66" charset="0"/>
              </a:rPr>
              <a:t>{ </a:t>
            </a:r>
            <a:endParaRPr lang="en-US" sz="1400" b="1" dirty="0">
              <a:latin typeface="Comic Sans MS" panose="030F0702030302020204" pitchFamily="66" charset="0"/>
            </a:endParaRPr>
          </a:p>
          <a:p>
            <a:r>
              <a:rPr lang="en-US" sz="1400" b="1" dirty="0">
                <a:latin typeface="Comic Sans MS" panose="030F0702030302020204" pitchFamily="66" charset="0"/>
              </a:rPr>
              <a:t> </a:t>
            </a:r>
            <a:r>
              <a:rPr lang="en-US" sz="1400" b="1" dirty="0" smtClean="0">
                <a:latin typeface="Comic Sans MS" panose="030F0702030302020204" pitchFamily="66" charset="0"/>
              </a:rPr>
              <a:t>   </a:t>
            </a:r>
            <a:r>
              <a:rPr lang="en-US" sz="1400" b="1" dirty="0" err="1" smtClean="0">
                <a:solidFill>
                  <a:srgbClr val="00B050"/>
                </a:solidFill>
                <a:latin typeface="Comic Sans MS" panose="030F0702030302020204" pitchFamily="66" charset="0"/>
              </a:rPr>
              <a:t>Console</a:t>
            </a:r>
            <a:r>
              <a:rPr lang="en-US" sz="1400" b="1" dirty="0" err="1" smtClean="0">
                <a:latin typeface="Comic Sans MS" panose="030F0702030302020204" pitchFamily="66" charset="0"/>
              </a:rPr>
              <a:t>.WriteLine</a:t>
            </a:r>
            <a:r>
              <a:rPr lang="en-US" sz="1400" b="1" dirty="0" smtClean="0">
                <a:latin typeface="Comic Sans MS" panose="030F0702030302020204" pitchFamily="66" charset="0"/>
              </a:rPr>
              <a:t>(s</a:t>
            </a:r>
            <a:r>
              <a:rPr lang="en-US" sz="1400" b="1" dirty="0">
                <a:latin typeface="Comic Sans MS" panose="030F0702030302020204" pitchFamily="66" charset="0"/>
              </a:rPr>
              <a:t>);// + local </a:t>
            </a:r>
            <a:endParaRPr lang="en-US" sz="1400" b="1" dirty="0" smtClean="0">
              <a:latin typeface="Comic Sans MS" panose="030F0702030302020204" pitchFamily="66" charset="0"/>
            </a:endParaRPr>
          </a:p>
          <a:p>
            <a:r>
              <a:rPr lang="en-US" sz="1400" b="1" dirty="0" smtClean="0">
                <a:latin typeface="Comic Sans MS" panose="030F0702030302020204" pitchFamily="66" charset="0"/>
              </a:rPr>
              <a:t>};</a:t>
            </a:r>
            <a:endParaRPr 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3890" y="2696076"/>
            <a:ext cx="31768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void</a:t>
            </a:r>
            <a:r>
              <a:rPr lang="en-US" sz="1400" b="1" dirty="0"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latin typeface="Comic Sans MS" panose="030F0702030302020204" pitchFamily="66" charset="0"/>
              </a:rPr>
              <a:t>DoSomethingNormal</a:t>
            </a:r>
            <a:r>
              <a:rPr lang="en-US" sz="1400" b="1" dirty="0">
                <a:latin typeface="Comic Sans MS" panose="030F0702030302020204" pitchFamily="66" charset="0"/>
              </a:rPr>
              <a:t>(</a:t>
            </a:r>
            <a:r>
              <a:rPr lang="en-US" sz="1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string</a:t>
            </a:r>
            <a:r>
              <a:rPr lang="en-US" sz="1400" b="1" dirty="0">
                <a:latin typeface="Comic Sans MS" panose="030F0702030302020204" pitchFamily="66" charset="0"/>
              </a:rPr>
              <a:t> s) </a:t>
            </a:r>
            <a:endParaRPr lang="en-US" sz="1400" b="1" dirty="0" smtClean="0">
              <a:latin typeface="Comic Sans MS" panose="030F0702030302020204" pitchFamily="66" charset="0"/>
            </a:endParaRPr>
          </a:p>
          <a:p>
            <a:r>
              <a:rPr lang="en-US" sz="1400" b="1" dirty="0" smtClean="0">
                <a:latin typeface="Comic Sans MS" panose="030F0702030302020204" pitchFamily="66" charset="0"/>
              </a:rPr>
              <a:t>{ </a:t>
            </a:r>
          </a:p>
          <a:p>
            <a:r>
              <a:rPr lang="en-US" sz="1400" b="1" dirty="0" smtClean="0">
                <a:latin typeface="Comic Sans MS" panose="030F0702030302020204" pitchFamily="66" charset="0"/>
              </a:rPr>
              <a:t>    </a:t>
            </a:r>
            <a:r>
              <a:rPr lang="en-US" sz="1400" b="1" dirty="0" err="1" smtClean="0">
                <a:solidFill>
                  <a:srgbClr val="00B050"/>
                </a:solidFill>
                <a:latin typeface="Comic Sans MS" panose="030F0702030302020204" pitchFamily="66" charset="0"/>
              </a:rPr>
              <a:t>Console</a:t>
            </a:r>
            <a:r>
              <a:rPr lang="en-US" sz="1400" b="1" dirty="0" err="1" smtClean="0">
                <a:latin typeface="Comic Sans MS" panose="030F0702030302020204" pitchFamily="66" charset="0"/>
              </a:rPr>
              <a:t>.WriteLine</a:t>
            </a:r>
            <a:r>
              <a:rPr lang="en-US" sz="1400" b="1" dirty="0" smtClean="0">
                <a:latin typeface="Comic Sans MS" panose="030F0702030302020204" pitchFamily="66" charset="0"/>
              </a:rPr>
              <a:t>(s</a:t>
            </a:r>
            <a:r>
              <a:rPr lang="en-US" sz="1400" b="1" dirty="0">
                <a:latin typeface="Comic Sans MS" panose="030F0702030302020204" pitchFamily="66" charset="0"/>
              </a:rPr>
              <a:t>); </a:t>
            </a:r>
            <a:endParaRPr lang="en-US" sz="1400" b="1" dirty="0" smtClean="0">
              <a:latin typeface="Comic Sans MS" panose="030F0702030302020204" pitchFamily="66" charset="0"/>
            </a:endParaRPr>
          </a:p>
          <a:p>
            <a:r>
              <a:rPr lang="en-US" sz="1400" b="1" dirty="0" smtClean="0">
                <a:latin typeface="Comic Sans MS" panose="030F0702030302020204" pitchFamily="66" charset="0"/>
              </a:rPr>
              <a:t>}</a:t>
            </a:r>
            <a:endParaRPr 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7413" y="716444"/>
            <a:ext cx="4260917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IL_0001:  ldarg.0     </a:t>
            </a:r>
          </a:p>
          <a:p>
            <a:r>
              <a:rPr lang="en-US" sz="2000" b="1" i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IL_0002: </a:t>
            </a:r>
            <a:r>
              <a:rPr lang="en-US" sz="2000" b="1" i="1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ldfld</a:t>
            </a:r>
            <a:endParaRPr lang="en-US" sz="2000" b="1" i="1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r>
              <a:rPr lang="en-US" sz="2000" b="1" i="1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UserQuery.DoSomethingLambda</a:t>
            </a:r>
            <a:endParaRPr lang="en-US" sz="2000" b="1" i="1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r>
              <a:rPr lang="en-US" sz="2000" b="1" i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IL_0007:  </a:t>
            </a:r>
            <a:r>
              <a:rPr lang="en-US" sz="2000" b="1" i="1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ldstr</a:t>
            </a:r>
            <a:r>
              <a:rPr lang="en-US" sz="2000" b="1" i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       "some example"</a:t>
            </a:r>
          </a:p>
          <a:p>
            <a:r>
              <a:rPr lang="en-US" sz="2000" b="1" i="1" dirty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IL_000C:  </a:t>
            </a:r>
            <a:r>
              <a:rPr lang="en-US" sz="2000" b="1" i="1" dirty="0" err="1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callvirt</a:t>
            </a:r>
            <a:r>
              <a:rPr lang="en-US" sz="2000" b="1" i="1" dirty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    </a:t>
            </a:r>
            <a:r>
              <a:rPr lang="en-US" sz="2000" b="1" i="1" dirty="0" err="1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System.Action</a:t>
            </a:r>
            <a:r>
              <a:rPr lang="en-US" sz="2000" b="1" i="1" dirty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&lt;</a:t>
            </a:r>
            <a:r>
              <a:rPr lang="en-US" sz="2000" b="1" i="1" dirty="0" err="1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System.String</a:t>
            </a:r>
            <a:r>
              <a:rPr lang="en-US" sz="2000" b="1" i="1" dirty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&gt;.Invoke</a:t>
            </a:r>
          </a:p>
          <a:p>
            <a:r>
              <a:rPr lang="en-US" sz="2000" b="1" i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IL_0011:  </a:t>
            </a:r>
            <a:r>
              <a:rPr lang="en-US" sz="2000" b="1" i="1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nop</a:t>
            </a:r>
            <a:r>
              <a:rPr lang="en-US" sz="2000" b="1" i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         </a:t>
            </a:r>
          </a:p>
          <a:p>
            <a:r>
              <a:rPr lang="en-US" sz="2000" b="1" i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IL_0012:  ldarg.0     </a:t>
            </a:r>
          </a:p>
          <a:p>
            <a:r>
              <a:rPr lang="en-US" sz="2000" b="1" i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IL_0013:  </a:t>
            </a:r>
            <a:r>
              <a:rPr lang="en-US" sz="2000" b="1" i="1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ldstr</a:t>
            </a:r>
            <a:r>
              <a:rPr lang="en-US" sz="2000" b="1" i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       "some example"</a:t>
            </a:r>
          </a:p>
          <a:p>
            <a:r>
              <a:rPr lang="en-US" sz="2000" b="1" i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IL_0018:  call        </a:t>
            </a:r>
            <a:r>
              <a:rPr lang="en-US" sz="2000" b="1" i="1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UserQuery.DoSomethingNormal</a:t>
            </a:r>
            <a:endParaRPr lang="en-US" sz="2000" b="1" i="1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endParaRPr lang="en-US" sz="2000" b="1" i="1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r>
              <a:rPr lang="it-IT" sz="2000" b="1" i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DoSomethingNormal:</a:t>
            </a:r>
          </a:p>
          <a:p>
            <a:r>
              <a:rPr lang="it-IT" sz="2000" b="1" i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IL_0000:  nop         </a:t>
            </a:r>
          </a:p>
          <a:p>
            <a:r>
              <a:rPr lang="it-IT" sz="2000" b="1" i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IL_0001:  ldarg.1     </a:t>
            </a:r>
          </a:p>
          <a:p>
            <a:r>
              <a:rPr lang="it-IT" sz="2000" b="1" i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IL_0002:  call        System.Console.WriteLine</a:t>
            </a:r>
          </a:p>
          <a:p>
            <a:r>
              <a:rPr lang="it-IT" sz="2000" b="1" i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IL_0007:  nop         </a:t>
            </a:r>
          </a:p>
          <a:p>
            <a:r>
              <a:rPr lang="it-IT" sz="2000" b="1" i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IL_0008:  </a:t>
            </a:r>
            <a:r>
              <a:rPr lang="it-IT" sz="2000" b="1" i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ret</a:t>
            </a:r>
          </a:p>
          <a:p>
            <a:endParaRPr lang="en-US" dirty="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20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9491" y="2255795"/>
            <a:ext cx="1920333" cy="770230"/>
          </a:xfrm>
        </p:spPr>
        <p:txBody>
          <a:bodyPr>
            <a:normAutofit/>
          </a:bodyPr>
          <a:lstStyle/>
          <a:p>
            <a:pPr algn="ctr"/>
            <a:r>
              <a:rPr lang="en-GB" altLang="ko-KR" sz="4000" b="0" dirty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>C# </a:t>
            </a:r>
            <a:r>
              <a:rPr lang="en-GB" altLang="ko-KR" sz="4000" b="0" dirty="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>4.0</a:t>
            </a:r>
            <a:endParaRPr lang="en-GB" altLang="ko-KR" sz="4000" b="0" dirty="0">
              <a:solidFill>
                <a:schemeClr val="tx1"/>
              </a:solidFill>
              <a:latin typeface="Comic Sans MS" panose="030F0702030302020204" pitchFamily="66" charset="0"/>
              <a:ea typeface="ＭＳ Ｐゴシック" pitchFamily="34" charset="-128"/>
              <a:cs typeface="Calibri" panose="020F050202020403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70391" y="3115199"/>
            <a:ext cx="4224158" cy="994895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en-GB" altLang="ko-KR" sz="4000" b="0" dirty="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>Expression tree</a:t>
            </a:r>
            <a:endParaRPr lang="en-GB" altLang="ko-KR" sz="4000" b="0" dirty="0">
              <a:solidFill>
                <a:schemeClr val="tx1"/>
              </a:solidFill>
              <a:latin typeface="Comic Sans MS" panose="030F0702030302020204" pitchFamily="66" charset="0"/>
              <a:ea typeface="ＭＳ Ｐゴシック" pitchFamily="34" charset="-128"/>
              <a:cs typeface="Calibri" panose="020F050202020403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470391" y="4078291"/>
            <a:ext cx="8494500" cy="994895"/>
          </a:xfrm>
          <a:prstGeom prst="rect">
            <a:avLst/>
          </a:prstGeom>
        </p:spPr>
        <p:txBody>
          <a:bodyPr vert="horz" anchor="ctr">
            <a:normAutofit fontScale="92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en-GB" altLang="ko-KR" sz="4000" b="0" dirty="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>Go To See What Happened In CARS</a:t>
            </a:r>
            <a:endParaRPr lang="en-GB" altLang="ko-KR" sz="4000" b="0" dirty="0">
              <a:solidFill>
                <a:schemeClr val="tx1"/>
              </a:solidFill>
              <a:latin typeface="Comic Sans MS" panose="030F0702030302020204" pitchFamily="66" charset="0"/>
              <a:ea typeface="ＭＳ Ｐゴシック" pitchFamily="34" charset="-128"/>
              <a:cs typeface="Calibri" panose="020F0502020204030204" pitchFamily="34" charset="0"/>
            </a:endParaRPr>
          </a:p>
        </p:txBody>
      </p:sp>
      <p:pic>
        <p:nvPicPr>
          <p:cNvPr id="2" name="Picture 2" descr="http://adelaidearcade.com.au/wp-content/uploads/2015/08/presence_log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866" y="0"/>
            <a:ext cx="5885321" cy="194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17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9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11783" y="2368919"/>
            <a:ext cx="1920333" cy="770230"/>
          </a:xfrm>
        </p:spPr>
        <p:txBody>
          <a:bodyPr>
            <a:normAutofit/>
          </a:bodyPr>
          <a:lstStyle/>
          <a:p>
            <a:pPr algn="ctr"/>
            <a:r>
              <a:rPr lang="en-GB" altLang="ko-KR" sz="4000" b="0" dirty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>C# 5</a:t>
            </a:r>
            <a:r>
              <a:rPr lang="en-GB" altLang="ko-KR" sz="4000" b="0" dirty="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>.0</a:t>
            </a:r>
            <a:endParaRPr lang="en-GB" altLang="ko-KR" sz="4000" b="0" dirty="0">
              <a:solidFill>
                <a:schemeClr val="tx1"/>
              </a:solidFill>
              <a:latin typeface="Comic Sans MS" panose="030F0702030302020204" pitchFamily="66" charset="0"/>
              <a:ea typeface="ＭＳ Ｐゴシック" pitchFamily="34" charset="-128"/>
              <a:cs typeface="Calibri" panose="020F050202020403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373089" y="2492671"/>
            <a:ext cx="4186450" cy="2739599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en-GB" altLang="ko-KR" sz="3600" b="0" dirty="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34" charset="-128"/>
                <a:cs typeface="Calibri" panose="020F0502020204030204" pitchFamily="34" charset="0"/>
              </a:rPr>
              <a:t>Use loop variables in lambda expressions </a:t>
            </a:r>
            <a:endParaRPr lang="en-GB" altLang="ko-KR" sz="3600" b="0" dirty="0">
              <a:solidFill>
                <a:schemeClr val="tx1"/>
              </a:solidFill>
              <a:latin typeface="Comic Sans MS" panose="030F0702030302020204" pitchFamily="66" charset="0"/>
              <a:ea typeface="ＭＳ Ｐゴシック" pitchFamily="34" charset="-128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7328" y="3389485"/>
            <a:ext cx="34502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Comic Sans MS" panose="030F0702030302020204" pitchFamily="66" charset="0"/>
              </a:rPr>
              <a:t>foreach</a:t>
            </a:r>
            <a:r>
              <a:rPr lang="en-US" sz="1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>
                <a:latin typeface="Comic Sans MS" panose="030F0702030302020204" pitchFamily="66" charset="0"/>
              </a:rPr>
              <a:t>(</a:t>
            </a:r>
            <a:r>
              <a:rPr lang="en-US" sz="1400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var</a:t>
            </a:r>
            <a:r>
              <a:rPr lang="en-US" sz="1400" b="1" dirty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>
                <a:latin typeface="Comic Sans MS" panose="030F0702030302020204" pitchFamily="66" charset="0"/>
              </a:rPr>
              <a:t>item </a:t>
            </a:r>
            <a:r>
              <a:rPr lang="en-US" sz="1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in</a:t>
            </a:r>
            <a:r>
              <a:rPr lang="en-US" sz="1400" b="1" dirty="0">
                <a:latin typeface="Comic Sans MS" panose="030F0702030302020204" pitchFamily="66" charset="0"/>
              </a:rPr>
              <a:t> enumerable) </a:t>
            </a:r>
            <a:endParaRPr lang="en-US" sz="1400" b="1" dirty="0" smtClean="0">
              <a:latin typeface="Comic Sans MS" panose="030F0702030302020204" pitchFamily="66" charset="0"/>
            </a:endParaRPr>
          </a:p>
          <a:p>
            <a:r>
              <a:rPr lang="en-US" sz="1400" b="1" dirty="0" smtClean="0">
                <a:latin typeface="Comic Sans MS" panose="030F0702030302020204" pitchFamily="66" charset="0"/>
              </a:rPr>
              <a:t>{ </a:t>
            </a:r>
          </a:p>
          <a:p>
            <a:r>
              <a:rPr lang="en-US" sz="1400" b="1" dirty="0">
                <a:latin typeface="Comic Sans MS" panose="030F0702030302020204" pitchFamily="66" charset="0"/>
              </a:rPr>
              <a:t> </a:t>
            </a:r>
            <a:r>
              <a:rPr lang="en-US" sz="1400" b="1" dirty="0" smtClean="0">
                <a:latin typeface="Comic Sans MS" panose="030F0702030302020204" pitchFamily="66" charset="0"/>
              </a:rPr>
              <a:t>   Action </a:t>
            </a:r>
            <a:r>
              <a:rPr lang="en-US" sz="1400" b="1" dirty="0">
                <a:latin typeface="Comic Sans MS" panose="030F0702030302020204" pitchFamily="66" charset="0"/>
              </a:rPr>
              <a:t>lambda = () =&gt; </a:t>
            </a:r>
            <a:endParaRPr lang="en-US" sz="1400" b="1" dirty="0" smtClean="0">
              <a:latin typeface="Comic Sans MS" panose="030F0702030302020204" pitchFamily="66" charset="0"/>
            </a:endParaRPr>
          </a:p>
          <a:p>
            <a:r>
              <a:rPr lang="en-US" sz="1400" b="1" dirty="0">
                <a:latin typeface="Comic Sans MS" panose="030F0702030302020204" pitchFamily="66" charset="0"/>
              </a:rPr>
              <a:t> </a:t>
            </a:r>
            <a:r>
              <a:rPr lang="en-US" sz="1400" b="1" dirty="0" smtClean="0">
                <a:latin typeface="Comic Sans MS" panose="030F0702030302020204" pitchFamily="66" charset="0"/>
              </a:rPr>
              <a:t>      { </a:t>
            </a:r>
          </a:p>
          <a:p>
            <a:r>
              <a:rPr lang="en-US" sz="1400" b="1" dirty="0" smtClean="0">
                <a:latin typeface="Comic Sans MS" panose="030F0702030302020204" pitchFamily="66" charset="0"/>
              </a:rPr>
              <a:t> 	</a:t>
            </a:r>
            <a:r>
              <a:rPr lang="en-US" sz="1400" b="1" dirty="0" err="1" smtClean="0">
                <a:solidFill>
                  <a:srgbClr val="00B050"/>
                </a:solidFill>
                <a:latin typeface="Comic Sans MS" panose="030F0702030302020204" pitchFamily="66" charset="0"/>
              </a:rPr>
              <a:t>var</a:t>
            </a:r>
            <a:r>
              <a:rPr lang="en-US" sz="14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>
                <a:latin typeface="Comic Sans MS" panose="030F0702030302020204" pitchFamily="66" charset="0"/>
              </a:rPr>
              <a:t>result = 2 * item; </a:t>
            </a:r>
            <a:r>
              <a:rPr lang="en-US" sz="1400" b="1" dirty="0" smtClean="0">
                <a:latin typeface="Comic Sans MS" panose="030F0702030302020204" pitchFamily="66" charset="0"/>
              </a:rPr>
              <a:t> </a:t>
            </a:r>
          </a:p>
          <a:p>
            <a:r>
              <a:rPr lang="en-US" sz="1400" b="1" dirty="0">
                <a:latin typeface="Comic Sans MS" panose="030F0702030302020204" pitchFamily="66" charset="0"/>
              </a:rPr>
              <a:t> </a:t>
            </a:r>
            <a:r>
              <a:rPr lang="en-US" sz="1400" b="1" dirty="0" smtClean="0">
                <a:latin typeface="Comic Sans MS" panose="030F0702030302020204" pitchFamily="66" charset="0"/>
              </a:rPr>
              <a:t>           </a:t>
            </a:r>
            <a:r>
              <a:rPr lang="en-US" sz="1400" b="1" dirty="0" err="1" smtClean="0">
                <a:solidFill>
                  <a:srgbClr val="00B050"/>
                </a:solidFill>
                <a:latin typeface="Comic Sans MS" panose="030F0702030302020204" pitchFamily="66" charset="0"/>
              </a:rPr>
              <a:t>Console</a:t>
            </a:r>
            <a:r>
              <a:rPr lang="en-US" sz="1400" b="1" dirty="0" err="1" smtClean="0">
                <a:latin typeface="Comic Sans MS" panose="030F0702030302020204" pitchFamily="66" charset="0"/>
              </a:rPr>
              <a:t>.WriteLine</a:t>
            </a:r>
            <a:r>
              <a:rPr lang="en-US" sz="1400" b="1" dirty="0" smtClean="0">
                <a:latin typeface="Comic Sans MS" panose="030F0702030302020204" pitchFamily="66" charset="0"/>
              </a:rPr>
              <a:t>(result</a:t>
            </a:r>
            <a:r>
              <a:rPr lang="en-US" sz="1400" b="1" dirty="0">
                <a:latin typeface="Comic Sans MS" panose="030F0702030302020204" pitchFamily="66" charset="0"/>
              </a:rPr>
              <a:t>); </a:t>
            </a:r>
            <a:endParaRPr lang="en-US" sz="1400" b="1" dirty="0" smtClean="0">
              <a:latin typeface="Comic Sans MS" panose="030F0702030302020204" pitchFamily="66" charset="0"/>
            </a:endParaRPr>
          </a:p>
          <a:p>
            <a:r>
              <a:rPr lang="en-US" sz="1400" b="1" dirty="0">
                <a:latin typeface="Comic Sans MS" panose="030F0702030302020204" pitchFamily="66" charset="0"/>
              </a:rPr>
              <a:t> </a:t>
            </a:r>
            <a:r>
              <a:rPr lang="en-US" sz="1400" b="1" dirty="0" smtClean="0">
                <a:latin typeface="Comic Sans MS" panose="030F0702030302020204" pitchFamily="66" charset="0"/>
              </a:rPr>
              <a:t>      }; </a:t>
            </a:r>
          </a:p>
          <a:p>
            <a:r>
              <a:rPr lang="en-US" sz="1400" b="1" dirty="0" smtClean="0">
                <a:latin typeface="Comic Sans MS" panose="030F0702030302020204" pitchFamily="66" charset="0"/>
              </a:rPr>
              <a:t>    </a:t>
            </a:r>
            <a:r>
              <a:rPr lang="en-US" sz="1400" b="1" dirty="0" err="1" smtClean="0">
                <a:latin typeface="Comic Sans MS" panose="030F0702030302020204" pitchFamily="66" charset="0"/>
              </a:rPr>
              <a:t>list.Add</a:t>
            </a:r>
            <a:r>
              <a:rPr lang="en-US" sz="1400" b="1" dirty="0" smtClean="0">
                <a:latin typeface="Comic Sans MS" panose="030F0702030302020204" pitchFamily="66" charset="0"/>
              </a:rPr>
              <a:t>(lambda</a:t>
            </a:r>
            <a:r>
              <a:rPr lang="en-US" sz="1400" b="1" dirty="0">
                <a:latin typeface="Comic Sans MS" panose="030F0702030302020204" pitchFamily="66" charset="0"/>
              </a:rPr>
              <a:t>); </a:t>
            </a:r>
            <a:endParaRPr lang="en-US" sz="1400" b="1" dirty="0" smtClean="0">
              <a:latin typeface="Comic Sans MS" panose="030F0702030302020204" pitchFamily="66" charset="0"/>
            </a:endParaRPr>
          </a:p>
          <a:p>
            <a:r>
              <a:rPr lang="en-US" sz="1400" b="1" dirty="0">
                <a:latin typeface="Comic Sans MS" panose="030F0702030302020204" pitchFamily="66" charset="0"/>
              </a:rPr>
              <a:t>}</a:t>
            </a:r>
          </a:p>
        </p:txBody>
      </p:sp>
      <p:pic>
        <p:nvPicPr>
          <p:cNvPr id="8" name="Picture 2" descr="http://adelaidearcade.com.au/wp-content/uploads/2015/08/presence_log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866" y="0"/>
            <a:ext cx="5885321" cy="194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81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9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Custo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Custom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DBEEDD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DBEEDD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DBEEDD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8599A6104DC34A9C37FAE2DED8D6E9" ma:contentTypeVersion="0" ma:contentTypeDescription="Create a new document." ma:contentTypeScope="" ma:versionID="19877f96bfaf4df934f35472f40ea0d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2AAEB2-FE80-45D4-AE95-0016CE63BC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DD54CB-2852-4F89-BFA6-0FAAD0D623DC}">
  <ds:schemaRefs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EE259A15-24A4-410D-9FAF-C1E8281A67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5294</TotalTime>
  <Words>334</Words>
  <Application>Microsoft Office PowerPoint</Application>
  <PresentationFormat>On-screen Show (4:3)</PresentationFormat>
  <Paragraphs>91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PowerPoint Presentation</vt:lpstr>
      <vt:lpstr>C# 1.0</vt:lpstr>
      <vt:lpstr>C# 2.0</vt:lpstr>
      <vt:lpstr>PowerPoint Presentation</vt:lpstr>
      <vt:lpstr>C# 3.0</vt:lpstr>
      <vt:lpstr>PowerPoint Presentation</vt:lpstr>
      <vt:lpstr>PowerPoint Presentation</vt:lpstr>
      <vt:lpstr>C# 4.0</vt:lpstr>
      <vt:lpstr>C# 5.0</vt:lpstr>
      <vt:lpstr>C# 6.0</vt:lpstr>
      <vt:lpstr>C# 7.0</vt:lpstr>
      <vt:lpstr>About the title: http://www.cnblogs.com/gaochundong/p/way_to_lambda.html  Expression tree in c# 4.0:　https://msdn.microsoft.com/zh-cn/library/bb397951(v=vs.120).aspx  Ｎｅｗ　ｆｅａｔｒｕｅｓ　ｉｎ　ｃ＃5.0: https://blogs.msdn.microsoft.com/mvpawardprogram/2012/03/26/an-introduction-to-new-features-in-c-5-0/  Ｕsing loop variable in c#５.０:　https://netmatze.wordpress.com/2012/05/11/using-loop-variables-in-lambda-expressions-in-c-5/  Ｎｅｗ　ｆｅａｔｒｕｅｓ　ｉｎ　ｃ＃　６.０:　https://msdn.microsoft.com/en-us/magazine/dn802602.aspx  Ｎｅｗ　ｆｅａｔｒｕｅｓ　ｉｎ　ｃ＃　７.０:　https://msdn.microsoft.com/en-us/magazine/mt595758.aspx </vt:lpstr>
      <vt:lpstr>PowerPoint Presentation</vt:lpstr>
    </vt:vector>
  </TitlesOfParts>
  <Company>Citigroup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 Enterprise Internal Review Template Subtitle Goes Here</dc:title>
  <dc:creator>Jiang, Scott [ICG-IT]</dc:creator>
  <cp:lastModifiedBy>Wang, Meng [ICG-IT]</cp:lastModifiedBy>
  <cp:revision>173</cp:revision>
  <cp:lastPrinted>2015-11-19T19:33:07Z</cp:lastPrinted>
  <dcterms:created xsi:type="dcterms:W3CDTF">2016-07-18T09:05:35Z</dcterms:created>
  <dcterms:modified xsi:type="dcterms:W3CDTF">2016-08-23T07:14:03Z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itchbook Compatible">
    <vt:lpwstr>Yes</vt:lpwstr>
  </property>
  <property fmtid="{D5CDD505-2E9C-101B-9397-08002B2CF9AE}" pid="3" name="ContentTypeId">
    <vt:lpwstr>0x010100628599A6104DC34A9C37FAE2DED8D6E9</vt:lpwstr>
  </property>
</Properties>
</file>