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75" r:id="rId11"/>
    <p:sldId id="279" r:id="rId12"/>
    <p:sldId id="265" r:id="rId13"/>
    <p:sldId id="281" r:id="rId14"/>
    <p:sldId id="272" r:id="rId15"/>
    <p:sldId id="277" r:id="rId16"/>
    <p:sldId id="282" r:id="rId17"/>
    <p:sldId id="273" r:id="rId18"/>
    <p:sldId id="274" r:id="rId19"/>
    <p:sldId id="278" r:id="rId20"/>
    <p:sldId id="289" r:id="rId21"/>
    <p:sldId id="283" r:id="rId22"/>
    <p:sldId id="284" r:id="rId23"/>
    <p:sldId id="285" r:id="rId24"/>
    <p:sldId id="286" r:id="rId25"/>
    <p:sldId id="287" r:id="rId26"/>
    <p:sldId id="288" r:id="rId27"/>
    <p:sldId id="290" r:id="rId28"/>
    <p:sldId id="291" r:id="rId29"/>
    <p:sldId id="29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OSVALDO MAGANA GONZALEZ" initials="SOMG" lastIdx="1" clrIdx="0">
    <p:extLst>
      <p:ext uri="{19B8F6BF-5375-455C-9EA6-DF929625EA0E}">
        <p15:presenceInfo xmlns:p15="http://schemas.microsoft.com/office/powerpoint/2012/main" userId="SERGIO OSVALDO MAGANA GONZAL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D0106-040B-49D7-8FE6-8675FE8FEFD0}" v="38" dt="2021-02-12T16:26:46.6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21:18:21.399"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46721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85803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06413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125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66000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80570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1215860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312930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82058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173841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6149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1093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EF225B-A607-4D2F-A34B-DC4C788FAFB8}" type="datetimeFigureOut">
              <a:rPr lang="es-MX" smtClean="0"/>
              <a:t>09/03/2021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4618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217438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F225B-A607-4D2F-A34B-DC4C788FAFB8}" type="datetimeFigureOut">
              <a:rPr lang="es-MX" smtClean="0"/>
              <a:t>09/03/2021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9518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8090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41245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EF225B-A607-4D2F-A34B-DC4C788FAFB8}" type="datetimeFigureOut">
              <a:rPr lang="es-MX" smtClean="0"/>
              <a:t>09/03/2021</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8973DC-9832-4C68-ABE3-352AA781E129}" type="slidenum">
              <a:rPr lang="es-MX" smtClean="0"/>
              <a:t>‹Nº›</a:t>
            </a:fld>
            <a:endParaRPr lang="es-MX"/>
          </a:p>
        </p:txBody>
      </p:sp>
    </p:spTree>
    <p:extLst>
      <p:ext uri="{BB962C8B-B14F-4D97-AF65-F5344CB8AC3E}">
        <p14:creationId xmlns:p14="http://schemas.microsoft.com/office/powerpoint/2010/main" val="580453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E2E1468-7853-4BD0-9643-C34E29120C05}"/>
              </a:ext>
            </a:extLst>
          </p:cNvPr>
          <p:cNvSpPr/>
          <p:nvPr/>
        </p:nvSpPr>
        <p:spPr>
          <a:xfrm>
            <a:off x="1109980" y="4277356"/>
            <a:ext cx="9966960" cy="15603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dirty="0" err="1">
                <a:solidFill>
                  <a:srgbClr val="245146"/>
                </a:solidFill>
                <a:latin typeface="+mj-lt"/>
                <a:ea typeface="+mj-ea"/>
                <a:cs typeface="+mj-cs"/>
              </a:rPr>
              <a:t>Tecnologias</a:t>
            </a:r>
            <a:r>
              <a:rPr lang="en-US" sz="5800" dirty="0">
                <a:solidFill>
                  <a:srgbClr val="245146"/>
                </a:solidFill>
                <a:latin typeface="+mj-lt"/>
                <a:ea typeface="+mj-ea"/>
                <a:cs typeface="+mj-cs"/>
              </a:rPr>
              <a:t> Back-end</a:t>
            </a:r>
          </a:p>
        </p:txBody>
      </p:sp>
      <p:pic>
        <p:nvPicPr>
          <p:cNvPr id="6" name="Imagen 5">
            <a:extLst>
              <a:ext uri="{FF2B5EF4-FFF2-40B4-BE49-F238E27FC236}">
                <a16:creationId xmlns:a16="http://schemas.microsoft.com/office/drawing/2014/main" id="{F7C9133D-93C5-40D5-9F90-179088738724}"/>
              </a:ext>
            </a:extLst>
          </p:cNvPr>
          <p:cNvPicPr>
            <a:picLocks noChangeAspect="1"/>
          </p:cNvPicPr>
          <p:nvPr/>
        </p:nvPicPr>
        <p:blipFill rotWithShape="1">
          <a:blip r:embed="rId2">
            <a:extLst>
              <a:ext uri="{28A0092B-C50C-407E-A947-70E740481C1C}">
                <a14:useLocalDpi xmlns:a14="http://schemas.microsoft.com/office/drawing/2010/main" val="0"/>
              </a:ext>
            </a:extLst>
          </a:blip>
          <a:srcRect t="14267" r="1" b="24181"/>
          <a:stretch/>
        </p:blipFill>
        <p:spPr>
          <a:xfrm>
            <a:off x="243840" y="256540"/>
            <a:ext cx="11704320" cy="3764276"/>
          </a:xfrm>
          <a:prstGeom prst="rect">
            <a:avLst/>
          </a:prstGeom>
        </p:spPr>
      </p:pic>
    </p:spTree>
    <p:extLst>
      <p:ext uri="{BB962C8B-B14F-4D97-AF65-F5344CB8AC3E}">
        <p14:creationId xmlns:p14="http://schemas.microsoft.com/office/powerpoint/2010/main" val="8049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4349688" y="2828835"/>
            <a:ext cx="3492623" cy="1200329"/>
          </a:xfrm>
          <a:prstGeom prst="rect">
            <a:avLst/>
          </a:prstGeom>
          <a:noFill/>
        </p:spPr>
        <p:txBody>
          <a:bodyPr wrap="none" rtlCol="0">
            <a:spAutoFit/>
          </a:bodyPr>
          <a:lstStyle/>
          <a:p>
            <a:r>
              <a:rPr lang="es-MX" sz="5400" dirty="0"/>
              <a:t>AVANCES</a:t>
            </a:r>
          </a:p>
          <a:p>
            <a:endParaRPr lang="es-MX" dirty="0"/>
          </a:p>
        </p:txBody>
      </p:sp>
    </p:spTree>
    <p:extLst>
      <p:ext uri="{BB962C8B-B14F-4D97-AF65-F5344CB8AC3E}">
        <p14:creationId xmlns:p14="http://schemas.microsoft.com/office/powerpoint/2010/main" val="198369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2BFF7813-28FE-42C5-BE28-17AE3E4C446D}"/>
              </a:ext>
            </a:extLst>
          </p:cNvPr>
          <p:cNvGraphicFramePr>
            <a:graphicFrameLocks noGrp="1"/>
          </p:cNvGraphicFramePr>
          <p:nvPr>
            <p:extLst>
              <p:ext uri="{D42A27DB-BD31-4B8C-83A1-F6EECF244321}">
                <p14:modId xmlns:p14="http://schemas.microsoft.com/office/powerpoint/2010/main" val="3160299798"/>
              </p:ext>
            </p:extLst>
          </p:nvPr>
        </p:nvGraphicFramePr>
        <p:xfrm>
          <a:off x="461818" y="1038781"/>
          <a:ext cx="11517746" cy="457200"/>
        </p:xfrm>
        <a:graphic>
          <a:graphicData uri="http://schemas.openxmlformats.org/drawingml/2006/table">
            <a:tbl>
              <a:tblPr firstRow="1" bandRow="1">
                <a:tableStyleId>{073A0DAA-6AF3-43AB-8588-CEC1D06C72B9}</a:tableStyleId>
              </a:tblPr>
              <a:tblGrid>
                <a:gridCol w="1551709">
                  <a:extLst>
                    <a:ext uri="{9D8B030D-6E8A-4147-A177-3AD203B41FA5}">
                      <a16:colId xmlns:a16="http://schemas.microsoft.com/office/drawing/2014/main" val="4192217209"/>
                    </a:ext>
                  </a:extLst>
                </a:gridCol>
                <a:gridCol w="9966037">
                  <a:extLst>
                    <a:ext uri="{9D8B030D-6E8A-4147-A177-3AD203B41FA5}">
                      <a16:colId xmlns:a16="http://schemas.microsoft.com/office/drawing/2014/main" val="4137984683"/>
                    </a:ext>
                  </a:extLst>
                </a:gridCol>
              </a:tblGrid>
              <a:tr h="259233">
                <a:tc>
                  <a:txBody>
                    <a:bodyPr/>
                    <a:lstStyle/>
                    <a:p>
                      <a:pPr algn="ctr"/>
                      <a:r>
                        <a:rPr lang="es-MX" sz="1400" b="1" dirty="0"/>
                        <a:t>package</a:t>
                      </a:r>
                      <a:r>
                        <a:rPr lang="es-MX" sz="1400" dirty="0"/>
                        <a:t>.json</a:t>
                      </a:r>
                    </a:p>
                  </a:txBody>
                  <a:tcPr/>
                </a:tc>
                <a:tc>
                  <a:txBody>
                    <a:bodyPr/>
                    <a:lstStyle/>
                    <a:p>
                      <a:r>
                        <a:rPr lang="es-MX" sz="1200" dirty="0"/>
                        <a:t>Archivo de configuración y propiedades del proyecto como versión y </a:t>
                      </a:r>
                      <a:r>
                        <a:rPr lang="es-MX" sz="1200" dirty="0" err="1"/>
                        <a:t>decripcion</a:t>
                      </a:r>
                      <a:r>
                        <a:rPr lang="es-MX" sz="1200" dirty="0"/>
                        <a:t>, guarda todas las librerías usadas en el proyecto, contiene script de ejecución de la aplicación. En ventana comandos ejecuta aplicación con [npm run dev].</a:t>
                      </a:r>
                    </a:p>
                  </a:txBody>
                  <a:tcPr/>
                </a:tc>
                <a:extLst>
                  <a:ext uri="{0D108BD9-81ED-4DB2-BD59-A6C34878D82A}">
                    <a16:rowId xmlns:a16="http://schemas.microsoft.com/office/drawing/2014/main" val="2129813483"/>
                  </a:ext>
                </a:extLst>
              </a:tr>
            </a:tbl>
          </a:graphicData>
        </a:graphic>
      </p:graphicFrame>
      <p:sp>
        <p:nvSpPr>
          <p:cNvPr id="10" name="Rectángulo 9">
            <a:extLst>
              <a:ext uri="{FF2B5EF4-FFF2-40B4-BE49-F238E27FC236}">
                <a16:creationId xmlns:a16="http://schemas.microsoft.com/office/drawing/2014/main" id="{998EF43D-0D36-42C2-9A4F-3C42B5A7A812}"/>
              </a:ext>
            </a:extLst>
          </p:cNvPr>
          <p:cNvSpPr/>
          <p:nvPr/>
        </p:nvSpPr>
        <p:spPr>
          <a:xfrm>
            <a:off x="461818" y="664370"/>
            <a:ext cx="1114408" cy="369332"/>
          </a:xfrm>
          <a:prstGeom prst="rect">
            <a:avLst/>
          </a:prstGeom>
        </p:spPr>
        <p:txBody>
          <a:bodyPr wrap="none">
            <a:spAutoFit/>
          </a:bodyPr>
          <a:lstStyle/>
          <a:p>
            <a:r>
              <a:rPr lang="es-MX" dirty="0"/>
              <a:t>JSON [/]</a:t>
            </a:r>
          </a:p>
        </p:txBody>
      </p:sp>
      <p:sp>
        <p:nvSpPr>
          <p:cNvPr id="11" name="Rectángulo 10">
            <a:extLst>
              <a:ext uri="{FF2B5EF4-FFF2-40B4-BE49-F238E27FC236}">
                <a16:creationId xmlns:a16="http://schemas.microsoft.com/office/drawing/2014/main" id="{A9453179-3CCE-487F-BB1D-D8A4D283F745}"/>
              </a:ext>
            </a:extLst>
          </p:cNvPr>
          <p:cNvSpPr/>
          <p:nvPr/>
        </p:nvSpPr>
        <p:spPr>
          <a:xfrm>
            <a:off x="461818" y="1729571"/>
            <a:ext cx="1545872" cy="369332"/>
          </a:xfrm>
          <a:prstGeom prst="rect">
            <a:avLst/>
          </a:prstGeom>
        </p:spPr>
        <p:txBody>
          <a:bodyPr wrap="none">
            <a:spAutoFit/>
          </a:bodyPr>
          <a:lstStyle/>
          <a:p>
            <a:r>
              <a:rPr lang="es-MX" dirty="0"/>
              <a:t>Servidor </a:t>
            </a:r>
            <a:r>
              <a:rPr lang="es-MX" sz="1600" dirty="0"/>
              <a:t>[srs/]</a:t>
            </a:r>
          </a:p>
        </p:txBody>
      </p:sp>
      <p:graphicFrame>
        <p:nvGraphicFramePr>
          <p:cNvPr id="13" name="Tabla 13">
            <a:extLst>
              <a:ext uri="{FF2B5EF4-FFF2-40B4-BE49-F238E27FC236}">
                <a16:creationId xmlns:a16="http://schemas.microsoft.com/office/drawing/2014/main" id="{F9236E0D-FFCA-45AF-B658-315715A7B0CB}"/>
              </a:ext>
            </a:extLst>
          </p:cNvPr>
          <p:cNvGraphicFramePr>
            <a:graphicFrameLocks noGrp="1"/>
          </p:cNvGraphicFramePr>
          <p:nvPr>
            <p:extLst>
              <p:ext uri="{D42A27DB-BD31-4B8C-83A1-F6EECF244321}">
                <p14:modId xmlns:p14="http://schemas.microsoft.com/office/powerpoint/2010/main" val="2268053473"/>
              </p:ext>
            </p:extLst>
          </p:nvPr>
        </p:nvGraphicFramePr>
        <p:xfrm>
          <a:off x="461818" y="2098903"/>
          <a:ext cx="8128000" cy="22250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560413357"/>
                    </a:ext>
                  </a:extLst>
                </a:gridCol>
                <a:gridCol w="6604000">
                  <a:extLst>
                    <a:ext uri="{9D8B030D-6E8A-4147-A177-3AD203B41FA5}">
                      <a16:colId xmlns:a16="http://schemas.microsoft.com/office/drawing/2014/main" val="826400463"/>
                    </a:ext>
                  </a:extLst>
                </a:gridCol>
              </a:tblGrid>
              <a:tr h="370840">
                <a:tc>
                  <a:txBody>
                    <a:bodyPr/>
                    <a:lstStyle/>
                    <a:p>
                      <a:r>
                        <a:rPr lang="es-MX" sz="1400" dirty="0"/>
                        <a:t>[</a:t>
                      </a:r>
                      <a:r>
                        <a:rPr lang="es-MX" sz="1400" b="1" dirty="0"/>
                        <a:t>index</a:t>
                      </a:r>
                      <a:r>
                        <a:rPr lang="es-MX" sz="1400" dirty="0"/>
                        <a:t>.js]-[1-8]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Importación de librerías necesarias y creación de variables con las mismas.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370840">
                <a:tc>
                  <a:txBody>
                    <a:bodyPr/>
                    <a:lstStyle/>
                    <a:p>
                      <a:r>
                        <a:rPr lang="es-MX" sz="1400" dirty="0"/>
                        <a:t>[</a:t>
                      </a:r>
                      <a:r>
                        <a:rPr lang="es-MX" sz="1400" b="1" dirty="0"/>
                        <a:t>index</a:t>
                      </a:r>
                      <a:r>
                        <a:rPr lang="es-MX" sz="1400" dirty="0"/>
                        <a:t>.js]-[11-15]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Configuración actual a propiedades del servidor (Puertos, Motor de plantillas, Directorios).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370840">
                <a:tc>
                  <a:txBody>
                    <a:bodyPr/>
                    <a:lstStyle/>
                    <a:p>
                      <a:r>
                        <a:rPr lang="es-MX" sz="1400" dirty="0"/>
                        <a:t>[</a:t>
                      </a:r>
                      <a:r>
                        <a:rPr lang="es-MX" sz="1400" b="1" dirty="0"/>
                        <a:t>index</a:t>
                      </a:r>
                      <a:r>
                        <a:rPr lang="es-MX" sz="1400" dirty="0"/>
                        <a:t>.js]-[18-26]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Conexión a BD (ip, DB, usuario, contraseña, puerto).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370840">
                <a:tc>
                  <a:txBody>
                    <a:bodyPr/>
                    <a:lstStyle/>
                    <a:p>
                      <a:r>
                        <a:rPr lang="es-MX" sz="1400" dirty="0"/>
                        <a:t>[</a:t>
                      </a:r>
                      <a:r>
                        <a:rPr lang="es-MX" sz="1400" b="1" dirty="0"/>
                        <a:t>index</a:t>
                      </a:r>
                      <a:r>
                        <a:rPr lang="es-MX" sz="1400" dirty="0"/>
                        <a:t>.js]-[28-36]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Configuraciones se sesión activa de usuario.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r h="370840">
                <a:tc>
                  <a:txBody>
                    <a:bodyPr/>
                    <a:lstStyle/>
                    <a:p>
                      <a:r>
                        <a:rPr lang="es-MX" sz="1400" dirty="0"/>
                        <a:t>[</a:t>
                      </a:r>
                      <a:r>
                        <a:rPr lang="es-MX" sz="1400" b="1" dirty="0"/>
                        <a:t>index</a:t>
                      </a:r>
                      <a:r>
                        <a:rPr lang="es-MX" sz="1400" dirty="0"/>
                        <a:t>.js]-[39-41]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Parámetros de aceptación de archivos(Tamaño).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4946795"/>
                  </a:ext>
                </a:extLst>
              </a:tr>
              <a:tr h="370840">
                <a:tc>
                  <a:txBody>
                    <a:bodyPr/>
                    <a:lstStyle/>
                    <a:p>
                      <a:r>
                        <a:rPr lang="es-MX" sz="1400" dirty="0"/>
                        <a:t>[</a:t>
                      </a:r>
                      <a:r>
                        <a:rPr lang="es-MX" sz="1400" b="1" dirty="0"/>
                        <a:t>index</a:t>
                      </a:r>
                      <a:r>
                        <a:rPr lang="es-MX" sz="1400" dirty="0"/>
                        <a:t>.js]-[45-60]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Configuraciones varias, ruta de archivos públicos, pagina de error404.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480147"/>
                  </a:ext>
                </a:extLst>
              </a:tr>
            </a:tbl>
          </a:graphicData>
        </a:graphic>
      </p:graphicFrame>
    </p:spTree>
    <p:extLst>
      <p:ext uri="{BB962C8B-B14F-4D97-AF65-F5344CB8AC3E}">
        <p14:creationId xmlns:p14="http://schemas.microsoft.com/office/powerpoint/2010/main" val="291955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9511" y="218112"/>
            <a:ext cx="7139031" cy="400110"/>
          </a:xfrm>
          <a:prstGeom prst="rect">
            <a:avLst/>
          </a:prstGeom>
          <a:noFill/>
        </p:spPr>
        <p:txBody>
          <a:bodyPr wrap="square" rtlCol="0">
            <a:spAutoFit/>
          </a:bodyPr>
          <a:lstStyle/>
          <a:p>
            <a:r>
              <a:rPr lang="es-MX" sz="2000" dirty="0"/>
              <a:t>Avance Proyecto 11/02/2021</a:t>
            </a:r>
          </a:p>
        </p:txBody>
      </p:sp>
      <p:graphicFrame>
        <p:nvGraphicFramePr>
          <p:cNvPr id="7" name="Tabla 13">
            <a:extLst>
              <a:ext uri="{FF2B5EF4-FFF2-40B4-BE49-F238E27FC236}">
                <a16:creationId xmlns:a16="http://schemas.microsoft.com/office/drawing/2014/main" id="{305A6A96-22B2-4EB5-95FE-9E9ED87FF743}"/>
              </a:ext>
            </a:extLst>
          </p:cNvPr>
          <p:cNvGraphicFramePr>
            <a:graphicFrameLocks noGrp="1"/>
          </p:cNvGraphicFramePr>
          <p:nvPr>
            <p:extLst>
              <p:ext uri="{D42A27DB-BD31-4B8C-83A1-F6EECF244321}">
                <p14:modId xmlns:p14="http://schemas.microsoft.com/office/powerpoint/2010/main" val="3722090101"/>
              </p:ext>
            </p:extLst>
          </p:nvPr>
        </p:nvGraphicFramePr>
        <p:xfrm>
          <a:off x="302427" y="1373589"/>
          <a:ext cx="8128000" cy="3044631"/>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560413357"/>
                    </a:ext>
                  </a:extLst>
                </a:gridCol>
                <a:gridCol w="6604000">
                  <a:extLst>
                    <a:ext uri="{9D8B030D-6E8A-4147-A177-3AD203B41FA5}">
                      <a16:colId xmlns:a16="http://schemas.microsoft.com/office/drawing/2014/main" val="826400463"/>
                    </a:ext>
                  </a:extLst>
                </a:gridCol>
              </a:tblGrid>
              <a:tr h="226856">
                <a:tc>
                  <a:txBody>
                    <a:bodyPr/>
                    <a:lstStyle/>
                    <a:p>
                      <a:r>
                        <a:rPr lang="es-MX" sz="1400" dirty="0"/>
                        <a:t> [</a:t>
                      </a:r>
                      <a:r>
                        <a:rPr lang="es-MX" sz="1400" b="1" dirty="0"/>
                        <a:t>rutas</a:t>
                      </a:r>
                      <a:r>
                        <a:rPr lang="es-MX" sz="1400" dirty="0"/>
                        <a:t>.js]-[1-n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Importación de archivos controller.js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400" dirty="0"/>
                        <a:t> [</a:t>
                      </a:r>
                      <a:r>
                        <a:rPr lang="es-MX" sz="1400" b="1" dirty="0"/>
                        <a:t>rutas</a:t>
                      </a:r>
                      <a:r>
                        <a:rPr lang="es-MX" sz="1400" dirty="0"/>
                        <a:t>.js]-[6-9 ]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Petición de inicio para la carga de pantalla principal (index.html)</a:t>
                      </a:r>
                      <a:endParaRPr lang="es-MX" sz="12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1429191">
                <a:tc>
                  <a:txBody>
                    <a:bodyPr/>
                    <a:lstStyle/>
                    <a:p>
                      <a:r>
                        <a:rPr lang="es-MX" sz="1400" dirty="0"/>
                        <a:t> [</a:t>
                      </a:r>
                      <a:r>
                        <a:rPr lang="es-MX" sz="1400" b="1" dirty="0"/>
                        <a:t>rutas</a:t>
                      </a:r>
                      <a:r>
                        <a:rPr lang="es-MX" sz="1400" dirty="0"/>
                        <a:t>.js]-[n-m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 Tomando un orden y seccionando el agregado de rutas se colocan las funciones de peticiones. Por ejemplo primero registrar rutas de escucha del archivo </a:t>
                      </a:r>
                      <a:r>
                        <a:rPr lang="es-MX" sz="1200" dirty="0" err="1"/>
                        <a:t>index</a:t>
                      </a:r>
                      <a:r>
                        <a:rPr lang="es-MX" sz="1200" dirty="0"/>
                        <a:t> al iniciar la aplicación (/), o agregar las rutas de </a:t>
                      </a:r>
                      <a:r>
                        <a:rPr lang="es-MX" sz="1200" dirty="0" err="1"/>
                        <a:t>logueo</a:t>
                      </a:r>
                      <a:r>
                        <a:rPr lang="es-MX" sz="1200" dirty="0"/>
                        <a:t>, seguir el flujo del sistema es como  se deben ir agregando las rutas de peticiones para llevar el orden.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Para una mayor claridad es poner las peticiones en bloques, divididas entre comentarios, el primer bloque puede llegar a ser las peticiones de </a:t>
                      </a:r>
                      <a:r>
                        <a:rPr lang="es-MX" sz="1200" dirty="0" err="1"/>
                        <a:t>logueo</a:t>
                      </a:r>
                      <a:r>
                        <a:rPr lang="es-MX" sz="1200" dirty="0"/>
                        <a:t>, o la ruta a home, un siguiente bloque puede ser de la pagina de registro de encuestas lo cual puede llevar diferentes peticiones como el registro de una encuesta  nueva, la actualización de una ya creada o eliminación, y todas estas rutas referente al apartado de encuesta debe ser un bloque.</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8" name="Rectángulo 7">
            <a:extLst>
              <a:ext uri="{FF2B5EF4-FFF2-40B4-BE49-F238E27FC236}">
                <a16:creationId xmlns:a16="http://schemas.microsoft.com/office/drawing/2014/main" id="{EBEE4E64-E4C6-47AA-A714-53502CCD2F54}"/>
              </a:ext>
            </a:extLst>
          </p:cNvPr>
          <p:cNvSpPr/>
          <p:nvPr/>
        </p:nvSpPr>
        <p:spPr>
          <a:xfrm>
            <a:off x="219511" y="690978"/>
            <a:ext cx="2821285" cy="369332"/>
          </a:xfrm>
          <a:prstGeom prst="rect">
            <a:avLst/>
          </a:prstGeom>
        </p:spPr>
        <p:txBody>
          <a:bodyPr wrap="none">
            <a:spAutoFit/>
          </a:bodyPr>
          <a:lstStyle/>
          <a:p>
            <a:r>
              <a:rPr lang="es-MX" dirty="0"/>
              <a:t>Rutas [srs/</a:t>
            </a:r>
            <a:r>
              <a:rPr lang="es-MX" dirty="0" err="1"/>
              <a:t>Routes</a:t>
            </a:r>
            <a:r>
              <a:rPr lang="es-MX" dirty="0"/>
              <a:t>/rutas.js]</a:t>
            </a:r>
          </a:p>
        </p:txBody>
      </p:sp>
    </p:spTree>
    <p:extLst>
      <p:ext uri="{BB962C8B-B14F-4D97-AF65-F5344CB8AC3E}">
        <p14:creationId xmlns:p14="http://schemas.microsoft.com/office/powerpoint/2010/main" val="37440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9511" y="218112"/>
            <a:ext cx="7139031" cy="400110"/>
          </a:xfrm>
          <a:prstGeom prst="rect">
            <a:avLst/>
          </a:prstGeom>
          <a:noFill/>
        </p:spPr>
        <p:txBody>
          <a:bodyPr wrap="square" rtlCol="0">
            <a:spAutoFit/>
          </a:bodyPr>
          <a:lstStyle/>
          <a:p>
            <a:r>
              <a:rPr lang="es-MX" sz="2000" dirty="0"/>
              <a:t>Avance Proyecto 11/02/2021</a:t>
            </a:r>
          </a:p>
        </p:txBody>
      </p:sp>
      <p:graphicFrame>
        <p:nvGraphicFramePr>
          <p:cNvPr id="7" name="Tabla 13">
            <a:extLst>
              <a:ext uri="{FF2B5EF4-FFF2-40B4-BE49-F238E27FC236}">
                <a16:creationId xmlns:a16="http://schemas.microsoft.com/office/drawing/2014/main" id="{305A6A96-22B2-4EB5-95FE-9E9ED87FF743}"/>
              </a:ext>
            </a:extLst>
          </p:cNvPr>
          <p:cNvGraphicFramePr>
            <a:graphicFrameLocks noGrp="1"/>
          </p:cNvGraphicFramePr>
          <p:nvPr>
            <p:extLst>
              <p:ext uri="{D42A27DB-BD31-4B8C-83A1-F6EECF244321}">
                <p14:modId xmlns:p14="http://schemas.microsoft.com/office/powerpoint/2010/main" val="1079317887"/>
              </p:ext>
            </p:extLst>
          </p:nvPr>
        </p:nvGraphicFramePr>
        <p:xfrm>
          <a:off x="337126" y="2262823"/>
          <a:ext cx="8773486" cy="1761503"/>
        </p:xfrm>
        <a:graphic>
          <a:graphicData uri="http://schemas.openxmlformats.org/drawingml/2006/table">
            <a:tbl>
              <a:tblPr firstRow="1" bandRow="1">
                <a:tableStyleId>{2D5ABB26-0587-4C30-8999-92F81FD0307C}</a:tableStyleId>
              </a:tblPr>
              <a:tblGrid>
                <a:gridCol w="1645029">
                  <a:extLst>
                    <a:ext uri="{9D8B030D-6E8A-4147-A177-3AD203B41FA5}">
                      <a16:colId xmlns:a16="http://schemas.microsoft.com/office/drawing/2014/main" val="2560413357"/>
                    </a:ext>
                  </a:extLst>
                </a:gridCol>
                <a:gridCol w="7128457">
                  <a:extLst>
                    <a:ext uri="{9D8B030D-6E8A-4147-A177-3AD203B41FA5}">
                      <a16:colId xmlns:a16="http://schemas.microsoft.com/office/drawing/2014/main" val="826400463"/>
                    </a:ext>
                  </a:extLst>
                </a:gridCol>
              </a:tblGrid>
              <a:tr h="218610">
                <a:tc>
                  <a:txBody>
                    <a:bodyPr/>
                    <a:lstStyle/>
                    <a:p>
                      <a:r>
                        <a:rPr lang="es-MX" sz="1400" dirty="0"/>
                        <a:t>[</a:t>
                      </a:r>
                      <a:r>
                        <a:rPr lang="es-MX" sz="1400" b="1" dirty="0"/>
                        <a:t>head</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 para importar en cada html, este contiene todas las rutas de importación, CDN, y configuración de las características del head en un archivo 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18610">
                <a:tc>
                  <a:txBody>
                    <a:bodyPr/>
                    <a:lstStyle/>
                    <a:p>
                      <a:r>
                        <a:rPr lang="es-MX" sz="1400" dirty="0"/>
                        <a:t>[</a:t>
                      </a:r>
                      <a:r>
                        <a:rPr lang="es-MX" sz="1400" b="1" dirty="0"/>
                        <a:t>navegacion</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Contiene el menú desplegable, que se mostrara en cada parte del sistema.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999503">
                <a:tc gridSpan="2">
                  <a:txBody>
                    <a:bodyPr/>
                    <a:lstStyle/>
                    <a:p>
                      <a:endParaRPr lang="es-MX" sz="1200" dirty="0"/>
                    </a:p>
                    <a:p>
                      <a:r>
                        <a:rPr lang="es-MX" sz="1200" dirty="0"/>
                        <a:t> Al importar este archivo en cada pagina, se evita crear el menú en cada una de ellas y al modificarlo solo se hace una sola vez y no en cada pagina donde se muestre el menú.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bl>
          </a:graphicData>
        </a:graphic>
      </p:graphicFrame>
      <p:sp>
        <p:nvSpPr>
          <p:cNvPr id="8" name="Rectángulo 7">
            <a:extLst>
              <a:ext uri="{FF2B5EF4-FFF2-40B4-BE49-F238E27FC236}">
                <a16:creationId xmlns:a16="http://schemas.microsoft.com/office/drawing/2014/main" id="{EBEE4E64-E4C6-47AA-A714-53502CCD2F54}"/>
              </a:ext>
            </a:extLst>
          </p:cNvPr>
          <p:cNvSpPr/>
          <p:nvPr/>
        </p:nvSpPr>
        <p:spPr>
          <a:xfrm>
            <a:off x="219511" y="690978"/>
            <a:ext cx="2069541" cy="369332"/>
          </a:xfrm>
          <a:prstGeom prst="rect">
            <a:avLst/>
          </a:prstGeom>
        </p:spPr>
        <p:txBody>
          <a:bodyPr wrap="none">
            <a:spAutoFit/>
          </a:bodyPr>
          <a:lstStyle/>
          <a:p>
            <a:r>
              <a:rPr lang="es-MX" dirty="0"/>
              <a:t>Views [srs/Views/]</a:t>
            </a:r>
          </a:p>
        </p:txBody>
      </p:sp>
      <p:graphicFrame>
        <p:nvGraphicFramePr>
          <p:cNvPr id="5" name="Tabla 8">
            <a:extLst>
              <a:ext uri="{FF2B5EF4-FFF2-40B4-BE49-F238E27FC236}">
                <a16:creationId xmlns:a16="http://schemas.microsoft.com/office/drawing/2014/main" id="{C1015038-4152-46D4-A3D7-16E80D802EAC}"/>
              </a:ext>
            </a:extLst>
          </p:cNvPr>
          <p:cNvGraphicFramePr>
            <a:graphicFrameLocks noGrp="1"/>
          </p:cNvGraphicFramePr>
          <p:nvPr>
            <p:extLst>
              <p:ext uri="{D42A27DB-BD31-4B8C-83A1-F6EECF244321}">
                <p14:modId xmlns:p14="http://schemas.microsoft.com/office/powerpoint/2010/main" val="4031545075"/>
              </p:ext>
            </p:extLst>
          </p:nvPr>
        </p:nvGraphicFramePr>
        <p:xfrm>
          <a:off x="337126" y="1223376"/>
          <a:ext cx="8655871" cy="30480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r>
                        <a:rPr lang="es-MX" sz="1400" b="1" dirty="0"/>
                        <a:t>index</a:t>
                      </a:r>
                      <a:r>
                        <a:rPr lang="es-MX" sz="1400" dirty="0"/>
                        <a:t>.html] </a:t>
                      </a:r>
                    </a:p>
                  </a:txBody>
                  <a:tcPr/>
                </a:tc>
                <a:tc>
                  <a:txBody>
                    <a:bodyPr/>
                    <a:lstStyle/>
                    <a:p>
                      <a:r>
                        <a:rPr lang="es-MX" sz="1200" dirty="0"/>
                        <a:t>Pagina principal al cargar aplicación web.</a:t>
                      </a:r>
                    </a:p>
                  </a:txBody>
                  <a:tcPr/>
                </a:tc>
                <a:extLst>
                  <a:ext uri="{0D108BD9-81ED-4DB2-BD59-A6C34878D82A}">
                    <a16:rowId xmlns:a16="http://schemas.microsoft.com/office/drawing/2014/main" val="2129813483"/>
                  </a:ext>
                </a:extLst>
              </a:tr>
            </a:tbl>
          </a:graphicData>
        </a:graphic>
      </p:graphicFrame>
      <p:sp>
        <p:nvSpPr>
          <p:cNvPr id="2" name="Rectángulo 1">
            <a:extLst>
              <a:ext uri="{FF2B5EF4-FFF2-40B4-BE49-F238E27FC236}">
                <a16:creationId xmlns:a16="http://schemas.microsoft.com/office/drawing/2014/main" id="{59C3FFF5-1467-4257-A5EB-33B78059ED6A}"/>
              </a:ext>
            </a:extLst>
          </p:cNvPr>
          <p:cNvSpPr/>
          <p:nvPr/>
        </p:nvSpPr>
        <p:spPr>
          <a:xfrm>
            <a:off x="219511" y="1786765"/>
            <a:ext cx="2143472" cy="369332"/>
          </a:xfrm>
          <a:prstGeom prst="rect">
            <a:avLst/>
          </a:prstGeom>
        </p:spPr>
        <p:txBody>
          <a:bodyPr wrap="none">
            <a:spAutoFit/>
          </a:bodyPr>
          <a:lstStyle/>
          <a:p>
            <a:r>
              <a:rPr lang="es-MX" dirty="0"/>
              <a:t>[srs/Views/partials]</a:t>
            </a:r>
          </a:p>
        </p:txBody>
      </p:sp>
      <p:sp>
        <p:nvSpPr>
          <p:cNvPr id="3" name="Rectángulo 2">
            <a:extLst>
              <a:ext uri="{FF2B5EF4-FFF2-40B4-BE49-F238E27FC236}">
                <a16:creationId xmlns:a16="http://schemas.microsoft.com/office/drawing/2014/main" id="{552A7843-59AA-4B48-843A-F0413F1C116C}"/>
              </a:ext>
            </a:extLst>
          </p:cNvPr>
          <p:cNvSpPr/>
          <p:nvPr/>
        </p:nvSpPr>
        <p:spPr>
          <a:xfrm>
            <a:off x="219511" y="4237778"/>
            <a:ext cx="1117614" cy="369332"/>
          </a:xfrm>
          <a:prstGeom prst="rect">
            <a:avLst/>
          </a:prstGeom>
        </p:spPr>
        <p:txBody>
          <a:bodyPr wrap="none">
            <a:spAutoFit/>
          </a:bodyPr>
          <a:lstStyle/>
          <a:p>
            <a:r>
              <a:rPr lang="es-MX" dirty="0"/>
              <a:t>[srs/css/]</a:t>
            </a:r>
          </a:p>
        </p:txBody>
      </p:sp>
      <p:graphicFrame>
        <p:nvGraphicFramePr>
          <p:cNvPr id="9" name="Tabla 8">
            <a:extLst>
              <a:ext uri="{FF2B5EF4-FFF2-40B4-BE49-F238E27FC236}">
                <a16:creationId xmlns:a16="http://schemas.microsoft.com/office/drawing/2014/main" id="{9E42CD6C-B1E9-4FED-A893-C0F76B01F081}"/>
              </a:ext>
            </a:extLst>
          </p:cNvPr>
          <p:cNvGraphicFramePr>
            <a:graphicFrameLocks noGrp="1"/>
          </p:cNvGraphicFramePr>
          <p:nvPr>
            <p:extLst>
              <p:ext uri="{D42A27DB-BD31-4B8C-83A1-F6EECF244321}">
                <p14:modId xmlns:p14="http://schemas.microsoft.com/office/powerpoint/2010/main" val="827275559"/>
              </p:ext>
            </p:extLst>
          </p:nvPr>
        </p:nvGraphicFramePr>
        <p:xfrm>
          <a:off x="337126" y="4668162"/>
          <a:ext cx="8655871" cy="64008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r>
                        <a:rPr lang="es-MX" sz="1400" b="1" dirty="0"/>
                        <a:t>style</a:t>
                      </a:r>
                      <a:r>
                        <a:rPr lang="es-MX" sz="1400" dirty="0"/>
                        <a:t>.html] </a:t>
                      </a:r>
                    </a:p>
                  </a:txBody>
                  <a:tcPr/>
                </a:tc>
                <a:tc>
                  <a:txBody>
                    <a:bodyPr/>
                    <a:lstStyle/>
                    <a:p>
                      <a:r>
                        <a:rPr lang="es-MX" sz="1200" b="0" dirty="0"/>
                        <a:t>Archivo donde se asignan las propiedades de diseño, este se debe ir actualizando conforme el diseño de la pagina va cambiando, el uso de css es mínimo, la mayor parte esta creado con clases de boostrap4, por lo cual si se desea en un futuro por cuestiones de diseño, crear los estilos css propios.</a:t>
                      </a:r>
                    </a:p>
                  </a:txBody>
                  <a:tcPr/>
                </a:tc>
                <a:extLst>
                  <a:ext uri="{0D108BD9-81ED-4DB2-BD59-A6C34878D82A}">
                    <a16:rowId xmlns:a16="http://schemas.microsoft.com/office/drawing/2014/main" val="2129813483"/>
                  </a:ext>
                </a:extLst>
              </a:tr>
            </a:tbl>
          </a:graphicData>
        </a:graphic>
      </p:graphicFrame>
    </p:spTree>
    <p:extLst>
      <p:ext uri="{BB962C8B-B14F-4D97-AF65-F5344CB8AC3E}">
        <p14:creationId xmlns:p14="http://schemas.microsoft.com/office/powerpoint/2010/main" val="89619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302003" y="268446"/>
            <a:ext cx="7139031" cy="369332"/>
          </a:xfrm>
          <a:prstGeom prst="rect">
            <a:avLst/>
          </a:prstGeom>
          <a:noFill/>
        </p:spPr>
        <p:txBody>
          <a:bodyPr wrap="square" rtlCol="0">
            <a:spAutoFit/>
          </a:bodyPr>
          <a:lstStyle/>
          <a:p>
            <a:r>
              <a:rPr lang="es-MX" dirty="0"/>
              <a:t>Avance Proyecto 11/02/2021</a:t>
            </a:r>
          </a:p>
        </p:txBody>
      </p:sp>
      <p:sp>
        <p:nvSpPr>
          <p:cNvPr id="6" name="CuadroTexto 5">
            <a:extLst>
              <a:ext uri="{FF2B5EF4-FFF2-40B4-BE49-F238E27FC236}">
                <a16:creationId xmlns:a16="http://schemas.microsoft.com/office/drawing/2014/main" id="{B9B2C159-09A4-4FEB-AFBB-6D56B803B35E}"/>
              </a:ext>
            </a:extLst>
          </p:cNvPr>
          <p:cNvSpPr txBox="1"/>
          <p:nvPr/>
        </p:nvSpPr>
        <p:spPr>
          <a:xfrm>
            <a:off x="302003" y="751344"/>
            <a:ext cx="11752977" cy="2862322"/>
          </a:xfrm>
          <a:prstGeom prst="rect">
            <a:avLst/>
          </a:prstGeom>
          <a:noFill/>
        </p:spPr>
        <p:txBody>
          <a:bodyPr wrap="square" rtlCol="0">
            <a:spAutoFit/>
          </a:bodyPr>
          <a:lstStyle/>
          <a:p>
            <a:endParaRPr lang="es-MX" sz="1200" dirty="0"/>
          </a:p>
          <a:p>
            <a:r>
              <a:rPr lang="es-MX" dirty="0" err="1"/>
              <a:t>Imagenes</a:t>
            </a:r>
            <a:r>
              <a:rPr lang="es-MX" dirty="0"/>
              <a:t>[srs/</a:t>
            </a:r>
            <a:r>
              <a:rPr lang="es-MX" dirty="0" err="1"/>
              <a:t>images</a:t>
            </a:r>
            <a:r>
              <a:rPr lang="es-MX" dirty="0"/>
              <a:t>/]</a:t>
            </a:r>
          </a:p>
          <a:p>
            <a:endParaRPr lang="es-MX" dirty="0"/>
          </a:p>
          <a:p>
            <a:endParaRPr lang="es-MX" sz="1200" dirty="0"/>
          </a:p>
          <a:p>
            <a:endParaRPr lang="es-MX" sz="1200" dirty="0"/>
          </a:p>
          <a:p>
            <a:endParaRPr lang="es-MX" dirty="0"/>
          </a:p>
          <a:p>
            <a:r>
              <a:rPr lang="es-MX" dirty="0"/>
              <a:t>JavaScript[srs/</a:t>
            </a:r>
            <a:r>
              <a:rPr lang="es-MX" dirty="0" err="1"/>
              <a:t>js</a:t>
            </a:r>
            <a:r>
              <a:rPr lang="es-MX" dirty="0"/>
              <a:t>/]</a:t>
            </a:r>
          </a:p>
          <a:p>
            <a:endParaRPr lang="es-MX" sz="1200" dirty="0"/>
          </a:p>
          <a:p>
            <a:endParaRPr lang="es-MX" sz="1200" dirty="0"/>
          </a:p>
          <a:p>
            <a:endParaRPr lang="es-MX" sz="1200" dirty="0"/>
          </a:p>
          <a:p>
            <a:endParaRPr lang="es-MX" sz="1200" dirty="0"/>
          </a:p>
          <a:p>
            <a:r>
              <a:rPr lang="es-MX" sz="1200" dirty="0"/>
              <a:t> </a:t>
            </a:r>
          </a:p>
          <a:p>
            <a:endParaRPr lang="es-MX" sz="1200" dirty="0"/>
          </a:p>
        </p:txBody>
      </p:sp>
      <p:graphicFrame>
        <p:nvGraphicFramePr>
          <p:cNvPr id="5" name="Tabla 4">
            <a:extLst>
              <a:ext uri="{FF2B5EF4-FFF2-40B4-BE49-F238E27FC236}">
                <a16:creationId xmlns:a16="http://schemas.microsoft.com/office/drawing/2014/main" id="{A6D10146-8557-453E-9185-46DA0A79A9BD}"/>
              </a:ext>
            </a:extLst>
          </p:cNvPr>
          <p:cNvGraphicFramePr>
            <a:graphicFrameLocks noGrp="1"/>
          </p:cNvGraphicFramePr>
          <p:nvPr>
            <p:extLst>
              <p:ext uri="{D42A27DB-BD31-4B8C-83A1-F6EECF244321}">
                <p14:modId xmlns:p14="http://schemas.microsoft.com/office/powerpoint/2010/main" val="4009895550"/>
              </p:ext>
            </p:extLst>
          </p:nvPr>
        </p:nvGraphicFramePr>
        <p:xfrm>
          <a:off x="404237" y="1404372"/>
          <a:ext cx="8655871" cy="45720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p>
                  </a:txBody>
                  <a:tcPr/>
                </a:tc>
                <a:tc>
                  <a:txBody>
                    <a:bodyPr/>
                    <a:lstStyle/>
                    <a:p>
                      <a:r>
                        <a:rPr lang="es-MX" sz="1200" b="0" dirty="0"/>
                        <a:t>Carpeta de imagines que pueden ser usadas en las paginas web, estas deben ser guardadas en esta tura para que sean accesibles en el navegador.</a:t>
                      </a:r>
                    </a:p>
                  </a:txBody>
                  <a:tcPr/>
                </a:tc>
                <a:extLst>
                  <a:ext uri="{0D108BD9-81ED-4DB2-BD59-A6C34878D82A}">
                    <a16:rowId xmlns:a16="http://schemas.microsoft.com/office/drawing/2014/main" val="2129813483"/>
                  </a:ext>
                </a:extLst>
              </a:tr>
            </a:tbl>
          </a:graphicData>
        </a:graphic>
      </p:graphicFrame>
      <p:graphicFrame>
        <p:nvGraphicFramePr>
          <p:cNvPr id="7" name="Tabla 6">
            <a:extLst>
              <a:ext uri="{FF2B5EF4-FFF2-40B4-BE49-F238E27FC236}">
                <a16:creationId xmlns:a16="http://schemas.microsoft.com/office/drawing/2014/main" id="{5A1CC829-27F4-479B-B79F-3139E5A6ED0D}"/>
              </a:ext>
            </a:extLst>
          </p:cNvPr>
          <p:cNvGraphicFramePr>
            <a:graphicFrameLocks noGrp="1"/>
          </p:cNvGraphicFramePr>
          <p:nvPr>
            <p:extLst>
              <p:ext uri="{D42A27DB-BD31-4B8C-83A1-F6EECF244321}">
                <p14:modId xmlns:p14="http://schemas.microsoft.com/office/powerpoint/2010/main" val="1792676908"/>
              </p:ext>
            </p:extLst>
          </p:nvPr>
        </p:nvGraphicFramePr>
        <p:xfrm>
          <a:off x="404237" y="2581712"/>
          <a:ext cx="8655871" cy="935883"/>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429936">
                <a:tc>
                  <a:txBody>
                    <a:bodyPr/>
                    <a:lstStyle/>
                    <a:p>
                      <a:r>
                        <a:rPr lang="es-MX" sz="1400" dirty="0"/>
                        <a:t>[</a:t>
                      </a:r>
                      <a:r>
                        <a:rPr lang="es-MX" sz="1400" b="1" dirty="0"/>
                        <a:t>index</a:t>
                      </a:r>
                      <a:r>
                        <a:rPr lang="es-MX" sz="1400" dirty="0"/>
                        <a:t>.js] </a:t>
                      </a:r>
                    </a:p>
                  </a:txBody>
                  <a:tcPr/>
                </a:tc>
                <a:tc>
                  <a:txBody>
                    <a:bodyPr/>
                    <a:lstStyle/>
                    <a:p>
                      <a:r>
                        <a:rPr lang="es-MX" sz="1200" b="0" dirty="0"/>
                        <a:t>Archivo .</a:t>
                      </a:r>
                      <a:r>
                        <a:rPr lang="es-MX" sz="1200" b="0" dirty="0" err="1"/>
                        <a:t>js</a:t>
                      </a:r>
                      <a:r>
                        <a:rPr lang="es-MX" sz="1200" b="0" dirty="0"/>
                        <a:t> donde se debe desarrollar toda la lógica o interacción con la pagina de inicio.</a:t>
                      </a:r>
                    </a:p>
                    <a:p>
                      <a:endParaRPr lang="es-MX" sz="1100" dirty="0"/>
                    </a:p>
                  </a:txBody>
                  <a:tcPr/>
                </a:tc>
                <a:extLst>
                  <a:ext uri="{0D108BD9-81ED-4DB2-BD59-A6C34878D82A}">
                    <a16:rowId xmlns:a16="http://schemas.microsoft.com/office/drawing/2014/main" val="2129813483"/>
                  </a:ext>
                </a:extLst>
              </a:tr>
              <a:tr h="493923">
                <a:tc gridSpan="2">
                  <a:txBody>
                    <a:bodyPr/>
                    <a:lstStyle/>
                    <a:p>
                      <a:r>
                        <a:rPr lang="es-MX" sz="1200" b="0" dirty="0">
                          <a:solidFill>
                            <a:schemeClr val="tx1"/>
                          </a:solidFill>
                        </a:rPr>
                        <a:t>Ruta donde se deben guardar todo archivo javascript para cada modulo, estos contienen la funcionalidad de cada pagina web-</a:t>
                      </a:r>
                      <a:endParaRPr lang="es-MX" sz="1200" dirty="0">
                        <a:solidFill>
                          <a:schemeClr val="tx1"/>
                        </a:solidFill>
                      </a:endParaRPr>
                    </a:p>
                  </a:txBody>
                  <a:tcPr>
                    <a:solidFill>
                      <a:schemeClr val="bg1"/>
                    </a:solidFill>
                  </a:tcPr>
                </a:tc>
                <a:tc hMerge="1">
                  <a:txBody>
                    <a:bodyPr/>
                    <a:lstStyle/>
                    <a:p>
                      <a:endParaRPr lang="es-MX" sz="1100" dirty="0"/>
                    </a:p>
                  </a:txBody>
                  <a:tcPr/>
                </a:tc>
                <a:extLst>
                  <a:ext uri="{0D108BD9-81ED-4DB2-BD59-A6C34878D82A}">
                    <a16:rowId xmlns:a16="http://schemas.microsoft.com/office/drawing/2014/main" val="3255353167"/>
                  </a:ext>
                </a:extLst>
              </a:tr>
            </a:tbl>
          </a:graphicData>
        </a:graphic>
      </p:graphicFrame>
    </p:spTree>
    <p:extLst>
      <p:ext uri="{BB962C8B-B14F-4D97-AF65-F5344CB8AC3E}">
        <p14:creationId xmlns:p14="http://schemas.microsoft.com/office/powerpoint/2010/main" val="347856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3709770" y="2828835"/>
            <a:ext cx="4772460" cy="1200329"/>
          </a:xfrm>
          <a:prstGeom prst="rect">
            <a:avLst/>
          </a:prstGeom>
          <a:noFill/>
        </p:spPr>
        <p:txBody>
          <a:bodyPr wrap="none" rtlCol="0">
            <a:spAutoFit/>
          </a:bodyPr>
          <a:lstStyle/>
          <a:p>
            <a:r>
              <a:rPr lang="es-MX" sz="5400" dirty="0"/>
              <a:t>PENDIENTES</a:t>
            </a:r>
          </a:p>
          <a:p>
            <a:endParaRPr lang="es-MX" dirty="0"/>
          </a:p>
        </p:txBody>
      </p:sp>
    </p:spTree>
    <p:extLst>
      <p:ext uri="{BB962C8B-B14F-4D97-AF65-F5344CB8AC3E}">
        <p14:creationId xmlns:p14="http://schemas.microsoft.com/office/powerpoint/2010/main" val="427406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13">
            <a:extLst>
              <a:ext uri="{FF2B5EF4-FFF2-40B4-BE49-F238E27FC236}">
                <a16:creationId xmlns:a16="http://schemas.microsoft.com/office/drawing/2014/main" id="{EED7471D-A16A-4F5F-8DC6-A09A6F07BFD8}"/>
              </a:ext>
            </a:extLst>
          </p:cNvPr>
          <p:cNvGraphicFramePr>
            <a:graphicFrameLocks noGrp="1"/>
          </p:cNvGraphicFramePr>
          <p:nvPr>
            <p:extLst>
              <p:ext uri="{D42A27DB-BD31-4B8C-83A1-F6EECF244321}">
                <p14:modId xmlns:p14="http://schemas.microsoft.com/office/powerpoint/2010/main" val="3307231934"/>
              </p:ext>
            </p:extLst>
          </p:nvPr>
        </p:nvGraphicFramePr>
        <p:xfrm>
          <a:off x="302427" y="1147087"/>
          <a:ext cx="10477426" cy="2240503"/>
        </p:xfrm>
        <a:graphic>
          <a:graphicData uri="http://schemas.openxmlformats.org/drawingml/2006/table">
            <a:tbl>
              <a:tblPr firstRow="1" bandRow="1">
                <a:tableStyleId>{2D5ABB26-0587-4C30-8999-92F81FD0307C}</a:tableStyleId>
              </a:tblPr>
              <a:tblGrid>
                <a:gridCol w="1964518">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a:t>
                      </a:r>
                      <a:r>
                        <a:rPr lang="es-MX" sz="1400" b="1" dirty="0"/>
                        <a:t>CrearForm</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Plantilla de diseño para formularios, ayuda al usuario a crear formularios dando como opción el tipo de pregunta(Abierta, checkbox, lista, opcional) así como un folio para registrar la plantilla del formulario y así identificar el formulario de los demás.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400" dirty="0"/>
                        <a:t>[</a:t>
                      </a:r>
                      <a:r>
                        <a:rPr lang="es-MX" sz="1400" b="1" dirty="0"/>
                        <a:t>EncuestaActual</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Despliega la encuesta de manera dinámica, esta será buscada por el folio, se deberá hacer una consulta por medio del folio, al tener el resultado de la consulta se debe desplegar el formulario con las preguntas guardadas ya en la DB. También se debe tener la funcionalidad de guardar la información que le usuario registre en las respuestas del formulario.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82055">
                <a:tc>
                  <a:txBody>
                    <a:bodyPr/>
                    <a:lstStyle/>
                    <a:p>
                      <a:r>
                        <a:rPr lang="es-MX" sz="1400" dirty="0"/>
                        <a:t> [</a:t>
                      </a:r>
                      <a:r>
                        <a:rPr lang="es-MX" sz="1400" b="1" dirty="0"/>
                        <a:t>Resultados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donde se debe mostrar un listado de registros pendientes de revisión, o mediante búsqueda por medio de matriculas, a decisión de diseño.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Archivos HTML pendientes de reestructurar el diseño o creación, estos deben contener los recursos para que el usuario final pueda crear plantilla de encuestas, hacer consulta de resultados o agregados que se puedan ir solicitando a petición de la administración.</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5" name="Rectángulo 4">
            <a:extLst>
              <a:ext uri="{FF2B5EF4-FFF2-40B4-BE49-F238E27FC236}">
                <a16:creationId xmlns:a16="http://schemas.microsoft.com/office/drawing/2014/main" id="{9ACB0552-B705-44A0-8B9D-77DBA5501820}"/>
              </a:ext>
            </a:extLst>
          </p:cNvPr>
          <p:cNvSpPr/>
          <p:nvPr/>
        </p:nvSpPr>
        <p:spPr>
          <a:xfrm>
            <a:off x="229662" y="585024"/>
            <a:ext cx="2051780" cy="369332"/>
          </a:xfrm>
          <a:prstGeom prst="rect">
            <a:avLst/>
          </a:prstGeom>
        </p:spPr>
        <p:txBody>
          <a:bodyPr wrap="none">
            <a:spAutoFit/>
          </a:bodyPr>
          <a:lstStyle/>
          <a:p>
            <a:r>
              <a:rPr lang="es-MX" dirty="0"/>
              <a:t>[srs/Views/Forms]</a:t>
            </a:r>
          </a:p>
        </p:txBody>
      </p:sp>
      <p:sp>
        <p:nvSpPr>
          <p:cNvPr id="6" name="Rectángulo 5">
            <a:extLst>
              <a:ext uri="{FF2B5EF4-FFF2-40B4-BE49-F238E27FC236}">
                <a16:creationId xmlns:a16="http://schemas.microsoft.com/office/drawing/2014/main" id="{4E6DC51B-1DBB-4158-87A1-957D66240D13}"/>
              </a:ext>
            </a:extLst>
          </p:cNvPr>
          <p:cNvSpPr/>
          <p:nvPr/>
        </p:nvSpPr>
        <p:spPr>
          <a:xfrm>
            <a:off x="229662" y="165791"/>
            <a:ext cx="2338654" cy="369332"/>
          </a:xfrm>
          <a:prstGeom prst="rect">
            <a:avLst/>
          </a:prstGeom>
        </p:spPr>
        <p:txBody>
          <a:bodyPr wrap="none">
            <a:spAutoFit/>
          </a:bodyPr>
          <a:lstStyle/>
          <a:p>
            <a:r>
              <a:rPr lang="es-MX" b="1" dirty="0"/>
              <a:t>Pendientes Proyecto  </a:t>
            </a:r>
          </a:p>
        </p:txBody>
      </p:sp>
      <p:sp>
        <p:nvSpPr>
          <p:cNvPr id="7" name="Rectángulo 6">
            <a:extLst>
              <a:ext uri="{FF2B5EF4-FFF2-40B4-BE49-F238E27FC236}">
                <a16:creationId xmlns:a16="http://schemas.microsoft.com/office/drawing/2014/main" id="{4FA32C96-6324-40EB-A988-D47BE2B894A2}"/>
              </a:ext>
            </a:extLst>
          </p:cNvPr>
          <p:cNvSpPr/>
          <p:nvPr/>
        </p:nvSpPr>
        <p:spPr>
          <a:xfrm>
            <a:off x="229662" y="3721372"/>
            <a:ext cx="2112951" cy="369332"/>
          </a:xfrm>
          <a:prstGeom prst="rect">
            <a:avLst/>
          </a:prstGeom>
        </p:spPr>
        <p:txBody>
          <a:bodyPr wrap="none">
            <a:spAutoFit/>
          </a:bodyPr>
          <a:lstStyle/>
          <a:p>
            <a:r>
              <a:rPr lang="es-MX" dirty="0"/>
              <a:t>[srs/Views/</a:t>
            </a:r>
            <a:r>
              <a:rPr lang="es-MX" dirty="0" err="1"/>
              <a:t>Admin</a:t>
            </a:r>
            <a:r>
              <a:rPr lang="es-MX" dirty="0"/>
              <a:t>]</a:t>
            </a:r>
          </a:p>
        </p:txBody>
      </p:sp>
      <p:graphicFrame>
        <p:nvGraphicFramePr>
          <p:cNvPr id="8" name="Tabla 13">
            <a:extLst>
              <a:ext uri="{FF2B5EF4-FFF2-40B4-BE49-F238E27FC236}">
                <a16:creationId xmlns:a16="http://schemas.microsoft.com/office/drawing/2014/main" id="{1F94D7F6-E48A-4A3D-86BE-AFFCF9D599EF}"/>
              </a:ext>
            </a:extLst>
          </p:cNvPr>
          <p:cNvGraphicFramePr>
            <a:graphicFrameLocks noGrp="1"/>
          </p:cNvGraphicFramePr>
          <p:nvPr>
            <p:extLst>
              <p:ext uri="{D42A27DB-BD31-4B8C-83A1-F6EECF244321}">
                <p14:modId xmlns:p14="http://schemas.microsoft.com/office/powerpoint/2010/main" val="760662961"/>
              </p:ext>
            </p:extLst>
          </p:nvPr>
        </p:nvGraphicFramePr>
        <p:xfrm>
          <a:off x="302426" y="4184112"/>
          <a:ext cx="10477425" cy="18803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a:t>
                      </a:r>
                      <a:r>
                        <a:rPr lang="es-MX" sz="1400" b="1" dirty="0"/>
                        <a:t>Login</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Pantalla donde debe iniciar la aplicación e iniciar proceso de </a:t>
                      </a:r>
                      <a:r>
                        <a:rPr lang="es-MX" sz="1200" dirty="0" err="1"/>
                        <a:t>logueo</a:t>
                      </a:r>
                      <a:r>
                        <a:rPr lang="es-MX"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300" dirty="0"/>
                        <a:t>[</a:t>
                      </a:r>
                      <a:r>
                        <a:rPr lang="es-MX" sz="1300" b="1" dirty="0"/>
                        <a:t>RegistroUsuario</a:t>
                      </a:r>
                      <a:r>
                        <a:rPr lang="es-MX" sz="13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donde se crean usuarios para el control de la aplicación, el cual se debe definir como administrador, usuario, </a:t>
                      </a:r>
                      <a:r>
                        <a:rPr lang="es-MX" sz="1200" dirty="0" err="1"/>
                        <a:t>etc</a:t>
                      </a:r>
                      <a:r>
                        <a:rPr lang="es-MX" sz="1200" dirty="0"/>
                        <a:t>, cada usuario debe tener limites al usar la aplicación, o permisos especiales según sea el tipo de usuario.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t>
                      </a:r>
                      <a:r>
                        <a:rPr lang="es-MX" sz="1400" b="1" dirty="0"/>
                        <a:t>Panel</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de administración general, con acceso a diferentes módulos para administrar la aplicación, usuarios, registros, encuestas.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Pantallas principalmente enfocados a usuario administrador, que puede tener la capacidad de registrar, editar o eliminar usuarios, además de una pagina principal de </a:t>
                      </a:r>
                      <a:r>
                        <a:rPr lang="es-MX" sz="1200" dirty="0" err="1"/>
                        <a:t>logueo</a:t>
                      </a:r>
                      <a:r>
                        <a:rPr lang="es-MX" sz="1200" dirty="0"/>
                        <a:t>, que es donde inicia la aplicación.</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Tree>
    <p:extLst>
      <p:ext uri="{BB962C8B-B14F-4D97-AF65-F5344CB8AC3E}">
        <p14:creationId xmlns:p14="http://schemas.microsoft.com/office/powerpoint/2010/main" val="90653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34890" y="172396"/>
            <a:ext cx="7139031" cy="369332"/>
          </a:xfrm>
          <a:prstGeom prst="rect">
            <a:avLst/>
          </a:prstGeom>
          <a:noFill/>
        </p:spPr>
        <p:txBody>
          <a:bodyPr wrap="square" rtlCol="0">
            <a:spAutoFit/>
          </a:bodyPr>
          <a:lstStyle/>
          <a:p>
            <a:r>
              <a:rPr lang="es-MX" b="1" dirty="0"/>
              <a:t>Pendientes Proyecto  </a:t>
            </a:r>
          </a:p>
        </p:txBody>
      </p:sp>
      <p:sp>
        <p:nvSpPr>
          <p:cNvPr id="2" name="Rectángulo 1">
            <a:extLst>
              <a:ext uri="{FF2B5EF4-FFF2-40B4-BE49-F238E27FC236}">
                <a16:creationId xmlns:a16="http://schemas.microsoft.com/office/drawing/2014/main" id="{56A23918-62C8-4A47-A6A8-00803A862176}"/>
              </a:ext>
            </a:extLst>
          </p:cNvPr>
          <p:cNvSpPr/>
          <p:nvPr/>
        </p:nvSpPr>
        <p:spPr>
          <a:xfrm>
            <a:off x="234890" y="541728"/>
            <a:ext cx="2564998" cy="369332"/>
          </a:xfrm>
          <a:prstGeom prst="rect">
            <a:avLst/>
          </a:prstGeom>
        </p:spPr>
        <p:txBody>
          <a:bodyPr wrap="none">
            <a:spAutoFit/>
          </a:bodyPr>
          <a:lstStyle/>
          <a:p>
            <a:r>
              <a:rPr lang="es-MX" dirty="0"/>
              <a:t>[srs/Views/</a:t>
            </a:r>
            <a:r>
              <a:rPr lang="es-MX" dirty="0" err="1"/>
              <a:t>Estadisticas</a:t>
            </a:r>
            <a:r>
              <a:rPr lang="es-MX" dirty="0"/>
              <a:t>]</a:t>
            </a:r>
          </a:p>
        </p:txBody>
      </p:sp>
      <p:graphicFrame>
        <p:nvGraphicFramePr>
          <p:cNvPr id="5" name="Tabla 13">
            <a:extLst>
              <a:ext uri="{FF2B5EF4-FFF2-40B4-BE49-F238E27FC236}">
                <a16:creationId xmlns:a16="http://schemas.microsoft.com/office/drawing/2014/main" id="{AC9F20EE-BB77-4017-BBF5-3C0D86F4790C}"/>
              </a:ext>
            </a:extLst>
          </p:cNvPr>
          <p:cNvGraphicFramePr>
            <a:graphicFrameLocks noGrp="1"/>
          </p:cNvGraphicFramePr>
          <p:nvPr>
            <p:extLst>
              <p:ext uri="{D42A27DB-BD31-4B8C-83A1-F6EECF244321}">
                <p14:modId xmlns:p14="http://schemas.microsoft.com/office/powerpoint/2010/main" val="3277699730"/>
              </p:ext>
            </p:extLst>
          </p:nvPr>
        </p:nvGraphicFramePr>
        <p:xfrm>
          <a:off x="302001" y="1085382"/>
          <a:ext cx="10477425" cy="1688297"/>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a:t>
                      </a:r>
                      <a:r>
                        <a:rPr lang="es-MX" sz="1400" b="1" dirty="0"/>
                        <a:t>GraficasA</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a:t>
                      </a:r>
                      <a:r>
                        <a:rPr lang="es-MX" sz="1200" b="1" dirty="0"/>
                        <a:t>GraficasB</a:t>
                      </a:r>
                      <a:r>
                        <a:rPr lang="es-MX" sz="1200" dirty="0"/>
                        <a:t>.html] </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a:t>
                      </a:r>
                      <a:r>
                        <a:rPr lang="es-MX" sz="1400" b="1" dirty="0"/>
                        <a:t>GraficasC</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Se espera poder ver gráficamente estadísticas de los resultados obtenidos en las encuestas, esto puede estar dividido en diferentes paginas para mostrar cada una de las graficas, o puede ser una pagina dinámica que se renderice según la petición de grafica.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graphicFrame>
        <p:nvGraphicFramePr>
          <p:cNvPr id="7" name="Tabla 13">
            <a:extLst>
              <a:ext uri="{FF2B5EF4-FFF2-40B4-BE49-F238E27FC236}">
                <a16:creationId xmlns:a16="http://schemas.microsoft.com/office/drawing/2014/main" id="{2B913C5B-DD24-41CE-AB57-56A206EF0043}"/>
              </a:ext>
            </a:extLst>
          </p:cNvPr>
          <p:cNvGraphicFramePr>
            <a:graphicFrameLocks noGrp="1"/>
          </p:cNvGraphicFramePr>
          <p:nvPr>
            <p:extLst>
              <p:ext uri="{D42A27DB-BD31-4B8C-83A1-F6EECF244321}">
                <p14:modId xmlns:p14="http://schemas.microsoft.com/office/powerpoint/2010/main" val="660447153"/>
              </p:ext>
            </p:extLst>
          </p:nvPr>
        </p:nvGraphicFramePr>
        <p:xfrm>
          <a:off x="302000" y="3425137"/>
          <a:ext cx="10477425" cy="20327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a:t>
                      </a:r>
                      <a:r>
                        <a:rPr lang="es-MX" sz="1400" b="1" dirty="0"/>
                        <a:t>Encuestas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 Archivo .</a:t>
                      </a:r>
                      <a:r>
                        <a:rPr lang="es-MX" sz="1200" dirty="0" err="1"/>
                        <a:t>js</a:t>
                      </a:r>
                      <a:r>
                        <a:rPr lang="es-MX" sz="1200" dirty="0"/>
                        <a:t> donde se debe desarrollar toda la lógica o interacción con la pagina de encuesta, como la recolección de los campos, animaciones,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 [</a:t>
                      </a:r>
                      <a:r>
                        <a:rPr lang="es-MX" sz="1200" b="1" dirty="0"/>
                        <a:t>Reportes</a:t>
                      </a:r>
                      <a:r>
                        <a:rPr lang="es-MX" sz="1200" dirty="0"/>
                        <a:t>.html] </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a:t>
                      </a:r>
                      <a:r>
                        <a:rPr lang="es-MX" sz="1200" dirty="0" err="1"/>
                        <a:t>js</a:t>
                      </a:r>
                      <a:r>
                        <a:rPr lang="es-MX" sz="1200" dirty="0"/>
                        <a:t> donde se debe desarrollar toda la lógica o interacción con la pagina de reportes, como las peticiones al servidor al consultar algún reporte, o el despliegue de la información del resultado de dicha consulta.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t>
                      </a:r>
                      <a:r>
                        <a:rPr lang="es-MX" sz="1400" b="1" dirty="0"/>
                        <a:t>Usuarios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a:t>
                      </a:r>
                      <a:r>
                        <a:rPr lang="es-MX" sz="1200" dirty="0" err="1"/>
                        <a:t>js</a:t>
                      </a:r>
                      <a:r>
                        <a:rPr lang="es-MX" sz="1200" dirty="0"/>
                        <a:t> donde se debe desarrollar toda la lógica o interacción con la pagina de usuarios, como la recolección de los campos, animaciones, las peticiones al servidor al consultar, registrar usuarios nuevos,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Cada Página contara con </a:t>
                      </a:r>
                      <a:r>
                        <a:rPr lang="es-MX" sz="1200" dirty="0" err="1"/>
                        <a:t>funcionalidprimeades</a:t>
                      </a:r>
                      <a:r>
                        <a:rPr lang="es-MX" sz="1200" dirty="0"/>
                        <a:t> o eventos, en estos archivos es donde se programará cada evento o función necesaria según lo necesite.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3" name="Rectángulo 2">
            <a:extLst>
              <a:ext uri="{FF2B5EF4-FFF2-40B4-BE49-F238E27FC236}">
                <a16:creationId xmlns:a16="http://schemas.microsoft.com/office/drawing/2014/main" id="{764CAA9D-6A6F-4CA9-8B37-A696F56CC87F}"/>
              </a:ext>
            </a:extLst>
          </p:cNvPr>
          <p:cNvSpPr/>
          <p:nvPr/>
        </p:nvSpPr>
        <p:spPr>
          <a:xfrm>
            <a:off x="234890" y="2914742"/>
            <a:ext cx="984565" cy="369332"/>
          </a:xfrm>
          <a:prstGeom prst="rect">
            <a:avLst/>
          </a:prstGeom>
        </p:spPr>
        <p:txBody>
          <a:bodyPr wrap="none">
            <a:spAutoFit/>
          </a:bodyPr>
          <a:lstStyle/>
          <a:p>
            <a:r>
              <a:rPr lang="es-MX" dirty="0"/>
              <a:t>[srs/</a:t>
            </a:r>
            <a:r>
              <a:rPr lang="es-MX" dirty="0" err="1"/>
              <a:t>js</a:t>
            </a:r>
            <a:r>
              <a:rPr lang="es-MX" dirty="0"/>
              <a:t>/]</a:t>
            </a:r>
          </a:p>
        </p:txBody>
      </p:sp>
    </p:spTree>
    <p:extLst>
      <p:ext uri="{BB962C8B-B14F-4D97-AF65-F5344CB8AC3E}">
        <p14:creationId xmlns:p14="http://schemas.microsoft.com/office/powerpoint/2010/main" val="35500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8113" y="161751"/>
            <a:ext cx="7139031" cy="369332"/>
          </a:xfrm>
          <a:prstGeom prst="rect">
            <a:avLst/>
          </a:prstGeom>
          <a:noFill/>
        </p:spPr>
        <p:txBody>
          <a:bodyPr wrap="square" rtlCol="0">
            <a:spAutoFit/>
          </a:bodyPr>
          <a:lstStyle/>
          <a:p>
            <a:r>
              <a:rPr lang="es-MX" b="1" dirty="0"/>
              <a:t>Pendientes Proyecto  </a:t>
            </a:r>
          </a:p>
        </p:txBody>
      </p:sp>
      <p:graphicFrame>
        <p:nvGraphicFramePr>
          <p:cNvPr id="5" name="Tabla 13">
            <a:extLst>
              <a:ext uri="{FF2B5EF4-FFF2-40B4-BE49-F238E27FC236}">
                <a16:creationId xmlns:a16="http://schemas.microsoft.com/office/drawing/2014/main" id="{2C871517-7985-4FE7-8C0A-494230E31FC8}"/>
              </a:ext>
            </a:extLst>
          </p:cNvPr>
          <p:cNvGraphicFramePr>
            <a:graphicFrameLocks noGrp="1"/>
          </p:cNvGraphicFramePr>
          <p:nvPr>
            <p:extLst>
              <p:ext uri="{D42A27DB-BD31-4B8C-83A1-F6EECF244321}">
                <p14:modId xmlns:p14="http://schemas.microsoft.com/office/powerpoint/2010/main" val="3502827684"/>
              </p:ext>
            </p:extLst>
          </p:nvPr>
        </p:nvGraphicFramePr>
        <p:xfrm>
          <a:off x="218113" y="1053627"/>
          <a:ext cx="10477425" cy="20327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[UserController.js]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 [FormControoler.js]</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[AdminController.js]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Archivos donde se ejecuta las funciones, peticiones y gestión de datos del lado del servidor, se manejan las peticiones a la base de datos, aquí se registran todos los </a:t>
                      </a:r>
                      <a:r>
                        <a:rPr lang="es-MX" sz="1200" dirty="0" err="1"/>
                        <a:t>querys</a:t>
                      </a:r>
                      <a:r>
                        <a:rPr lang="es-MX" sz="1200" dirty="0"/>
                        <a:t> y respuestas del servidor.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2" name="Rectángulo 1">
            <a:extLst>
              <a:ext uri="{FF2B5EF4-FFF2-40B4-BE49-F238E27FC236}">
                <a16:creationId xmlns:a16="http://schemas.microsoft.com/office/drawing/2014/main" id="{4020EC20-7960-4BD1-9B36-4EB2B8C5E07E}"/>
              </a:ext>
            </a:extLst>
          </p:cNvPr>
          <p:cNvSpPr/>
          <p:nvPr/>
        </p:nvSpPr>
        <p:spPr>
          <a:xfrm>
            <a:off x="218113" y="531083"/>
            <a:ext cx="1931939" cy="369332"/>
          </a:xfrm>
          <a:prstGeom prst="rect">
            <a:avLst/>
          </a:prstGeom>
        </p:spPr>
        <p:txBody>
          <a:bodyPr wrap="none">
            <a:spAutoFit/>
          </a:bodyPr>
          <a:lstStyle/>
          <a:p>
            <a:r>
              <a:rPr lang="es-MX" dirty="0"/>
              <a:t>[srs/</a:t>
            </a:r>
            <a:r>
              <a:rPr lang="es-MX" dirty="0" err="1"/>
              <a:t>Controllers</a:t>
            </a:r>
            <a:r>
              <a:rPr lang="es-MX" dirty="0"/>
              <a:t>/]</a:t>
            </a:r>
          </a:p>
        </p:txBody>
      </p:sp>
    </p:spTree>
    <p:extLst>
      <p:ext uri="{BB962C8B-B14F-4D97-AF65-F5344CB8AC3E}">
        <p14:creationId xmlns:p14="http://schemas.microsoft.com/office/powerpoint/2010/main" val="190546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2944536" y="142614"/>
            <a:ext cx="6103274" cy="923330"/>
          </a:xfrm>
          <a:prstGeom prst="rect">
            <a:avLst/>
          </a:prstGeom>
          <a:noFill/>
        </p:spPr>
        <p:txBody>
          <a:bodyPr wrap="square" rtlCol="0">
            <a:spAutoFit/>
          </a:bodyPr>
          <a:lstStyle/>
          <a:p>
            <a:r>
              <a:rPr lang="es-MX" sz="3600" dirty="0"/>
              <a:t>DISEÑO CONCEPTUAL</a:t>
            </a:r>
          </a:p>
          <a:p>
            <a:endParaRPr lang="es-MX" dirty="0"/>
          </a:p>
        </p:txBody>
      </p:sp>
      <p:pic>
        <p:nvPicPr>
          <p:cNvPr id="3" name="Imagen 2" descr="Diagrama&#10;&#10;Descripción generada automáticamente">
            <a:extLst>
              <a:ext uri="{FF2B5EF4-FFF2-40B4-BE49-F238E27FC236}">
                <a16:creationId xmlns:a16="http://schemas.microsoft.com/office/drawing/2014/main" id="{19333C12-2910-412F-8667-2C35F26E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964" y="892929"/>
            <a:ext cx="6391275" cy="5715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34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061966-F4FB-4BBF-9974-4D774E781870}"/>
              </a:ext>
            </a:extLst>
          </p:cNvPr>
          <p:cNvSpPr>
            <a:spLocks noGrp="1"/>
          </p:cNvSpPr>
          <p:nvPr>
            <p:ph idx="1"/>
          </p:nvPr>
        </p:nvSpPr>
        <p:spPr>
          <a:xfrm>
            <a:off x="318781" y="268448"/>
            <a:ext cx="11727809" cy="6476301"/>
          </a:xfrm>
        </p:spPr>
        <p:txBody>
          <a:bodyPr>
            <a:normAutofit/>
          </a:bodyPr>
          <a:lstStyle/>
          <a:p>
            <a:pPr marL="0" indent="0">
              <a:buNone/>
            </a:pPr>
            <a:r>
              <a:rPr lang="es-MX" sz="1800" dirty="0" err="1"/>
              <a:t>Node</a:t>
            </a:r>
            <a:r>
              <a:rPr lang="es-MX" sz="1800" dirty="0"/>
              <a:t> JS - </a:t>
            </a:r>
            <a:r>
              <a:rPr lang="es-MX" sz="1400" dirty="0">
                <a:solidFill>
                  <a:schemeClr val="tx1">
                    <a:lumMod val="85000"/>
                  </a:schemeClr>
                </a:solidFill>
                <a:latin typeface="Consolas" panose="020B0609020204030204" pitchFamily="49" charset="0"/>
                <a:cs typeface="Consolas" panose="020B0609020204030204" pitchFamily="49" charset="0"/>
              </a:rPr>
              <a:t>Entorno JavaScript que nos permite ejecutar en el servidor, de manera asíncrona</a:t>
            </a:r>
            <a:r>
              <a:rPr lang="es-MX" sz="1400" dirty="0">
                <a:solidFill>
                  <a:schemeClr val="tx1">
                    <a:lumMod val="85000"/>
                  </a:schemeClr>
                </a:solidFill>
              </a:rPr>
              <a:t>.</a:t>
            </a:r>
          </a:p>
          <a:p>
            <a:pPr marL="0" indent="0">
              <a:buNone/>
            </a:pPr>
            <a:r>
              <a:rPr lang="es-MX" sz="1800" dirty="0"/>
              <a:t>Librerías necesarias para funcionamiento de la aplicación. </a:t>
            </a:r>
          </a:p>
          <a:p>
            <a:r>
              <a:rPr lang="es-MX" sz="1200" dirty="0" err="1"/>
              <a:t>express</a:t>
            </a:r>
            <a:r>
              <a:rPr lang="es-MX" sz="1200" dirty="0"/>
              <a:t> - Manejo del servidor.</a:t>
            </a:r>
          </a:p>
          <a:p>
            <a:r>
              <a:rPr lang="es-MX" sz="1200" dirty="0" err="1"/>
              <a:t>express-handlebars</a:t>
            </a:r>
            <a:r>
              <a:rPr lang="es-MX" sz="1200" dirty="0"/>
              <a:t> - Manejo o motor de plantillas.</a:t>
            </a:r>
          </a:p>
          <a:p>
            <a:r>
              <a:rPr lang="es-MX" sz="1200" dirty="0" err="1"/>
              <a:t>express-session</a:t>
            </a:r>
            <a:r>
              <a:rPr lang="es-MX" sz="1200" dirty="0"/>
              <a:t> - Manejo de sesiones.</a:t>
            </a:r>
          </a:p>
          <a:p>
            <a:r>
              <a:rPr lang="es-MX" sz="1200" dirty="0" err="1"/>
              <a:t>mysql</a:t>
            </a:r>
            <a:r>
              <a:rPr lang="es-MX" sz="1200" dirty="0"/>
              <a:t> - Motor de base e datos.</a:t>
            </a:r>
          </a:p>
          <a:p>
            <a:r>
              <a:rPr lang="es-MX" sz="1200" dirty="0" err="1"/>
              <a:t>express-mysql-session</a:t>
            </a:r>
            <a:r>
              <a:rPr lang="es-MX" sz="1200" dirty="0"/>
              <a:t> - Almacenara sesiones en la base de datos en lugar del servidor.</a:t>
            </a:r>
          </a:p>
          <a:p>
            <a:r>
              <a:rPr lang="es-MX" sz="1200" dirty="0" err="1"/>
              <a:t>morgan</a:t>
            </a:r>
            <a:r>
              <a:rPr lang="es-MX" sz="1200" dirty="0"/>
              <a:t> - Muestra por consola las peticiones [</a:t>
            </a:r>
            <a:r>
              <a:rPr lang="es-MX" sz="1200" dirty="0" err="1"/>
              <a:t>get</a:t>
            </a:r>
            <a:r>
              <a:rPr lang="es-MX" sz="1200" dirty="0"/>
              <a:t> - post].</a:t>
            </a:r>
          </a:p>
          <a:p>
            <a:r>
              <a:rPr lang="es-MX" sz="1200" dirty="0" err="1"/>
              <a:t>bcryptjs</a:t>
            </a:r>
            <a:r>
              <a:rPr lang="es-MX" sz="1200" dirty="0"/>
              <a:t> - Modulo para cifrar contraseñas.</a:t>
            </a:r>
          </a:p>
          <a:p>
            <a:r>
              <a:rPr lang="es-MX" sz="1200" dirty="0" err="1"/>
              <a:t>passport</a:t>
            </a:r>
            <a:r>
              <a:rPr lang="es-MX" sz="1200" dirty="0"/>
              <a:t> - Método de autenticación.</a:t>
            </a:r>
          </a:p>
          <a:p>
            <a:r>
              <a:rPr lang="es-MX" sz="1200" dirty="0" err="1"/>
              <a:t>passport</a:t>
            </a:r>
            <a:r>
              <a:rPr lang="es-MX" sz="1200" dirty="0"/>
              <a:t>-local - Crear sesiones locales.</a:t>
            </a:r>
          </a:p>
          <a:p>
            <a:r>
              <a:rPr lang="es-MX" sz="1200" dirty="0" err="1"/>
              <a:t>conect</a:t>
            </a:r>
            <a:r>
              <a:rPr lang="es-MX" sz="1200" dirty="0"/>
              <a:t>-flash  - Mostrar mensajes de error o mensajes a usuario.</a:t>
            </a:r>
          </a:p>
          <a:p>
            <a:r>
              <a:rPr lang="es-MX" sz="1200" dirty="0" err="1"/>
              <a:t>express-validatos</a:t>
            </a:r>
            <a:r>
              <a:rPr lang="es-MX" sz="1200" dirty="0"/>
              <a:t> - Validar datos de usuario.</a:t>
            </a:r>
          </a:p>
          <a:p>
            <a:r>
              <a:rPr lang="es-MX" sz="1200" dirty="0" err="1"/>
              <a:t>ejs</a:t>
            </a:r>
            <a:r>
              <a:rPr lang="es-MX" sz="1200" dirty="0"/>
              <a:t> - Para trabajar con html.</a:t>
            </a:r>
          </a:p>
          <a:p>
            <a:r>
              <a:rPr lang="es-MX" sz="1200" dirty="0" err="1"/>
              <a:t>read</a:t>
            </a:r>
            <a:r>
              <a:rPr lang="es-MX" sz="1200" dirty="0"/>
              <a:t>-</a:t>
            </a:r>
            <a:r>
              <a:rPr lang="es-MX" sz="1200" dirty="0" err="1"/>
              <a:t>excel</a:t>
            </a:r>
            <a:r>
              <a:rPr lang="es-MX" sz="1200" dirty="0"/>
              <a:t>-file  - Para lectura de Excel por servidor.</a:t>
            </a:r>
          </a:p>
          <a:p>
            <a:r>
              <a:rPr lang="es-MX" sz="1200" dirty="0" err="1"/>
              <a:t>express-fileupload</a:t>
            </a:r>
            <a:r>
              <a:rPr lang="es-MX" sz="1200" dirty="0"/>
              <a:t>  - Cargar archivos.</a:t>
            </a:r>
          </a:p>
          <a:p>
            <a:pPr marL="0" indent="0">
              <a:buNone/>
            </a:pPr>
            <a:endParaRPr lang="es-MX" sz="1800" dirty="0">
              <a:solidFill>
                <a:schemeClr val="tx1">
                  <a:lumMod val="85000"/>
                </a:schemeClr>
              </a:solidFill>
            </a:endParaRPr>
          </a:p>
        </p:txBody>
      </p:sp>
    </p:spTree>
    <p:extLst>
      <p:ext uri="{BB962C8B-B14F-4D97-AF65-F5344CB8AC3E}">
        <p14:creationId xmlns:p14="http://schemas.microsoft.com/office/powerpoint/2010/main" val="291089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4271833" y="2828835"/>
            <a:ext cx="3440109" cy="1200329"/>
          </a:xfrm>
          <a:prstGeom prst="rect">
            <a:avLst/>
          </a:prstGeom>
          <a:noFill/>
        </p:spPr>
        <p:txBody>
          <a:bodyPr wrap="none" rtlCol="0">
            <a:spAutoFit/>
          </a:bodyPr>
          <a:lstStyle/>
          <a:p>
            <a:r>
              <a:rPr lang="es-MX" sz="5400" dirty="0"/>
              <a:t>MANUAL</a:t>
            </a:r>
          </a:p>
          <a:p>
            <a:endParaRPr lang="es-MX" dirty="0"/>
          </a:p>
        </p:txBody>
      </p:sp>
    </p:spTree>
    <p:extLst>
      <p:ext uri="{BB962C8B-B14F-4D97-AF65-F5344CB8AC3E}">
        <p14:creationId xmlns:p14="http://schemas.microsoft.com/office/powerpoint/2010/main" val="289590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5D8BAAAA-A688-4C5E-A08C-93B77B180A77}"/>
              </a:ext>
            </a:extLst>
          </p:cNvPr>
          <p:cNvPicPr>
            <a:picLocks noChangeAspect="1"/>
          </p:cNvPicPr>
          <p:nvPr/>
        </p:nvPicPr>
        <p:blipFill rotWithShape="1">
          <a:blip r:embed="rId3">
            <a:extLst>
              <a:ext uri="{28A0092B-C50C-407E-A947-70E740481C1C}">
                <a14:useLocalDpi xmlns:a14="http://schemas.microsoft.com/office/drawing/2010/main" val="0"/>
              </a:ext>
            </a:extLst>
          </a:blip>
          <a:srcRect l="4494" r="5284" b="-1"/>
          <a:stretch/>
        </p:blipFill>
        <p:spPr>
          <a:xfrm>
            <a:off x="20" y="10"/>
            <a:ext cx="12191980" cy="6857990"/>
          </a:xfrm>
          <a:prstGeom prst="rect">
            <a:avLst/>
          </a:prstGeom>
        </p:spPr>
      </p:pic>
      <p:sp>
        <p:nvSpPr>
          <p:cNvPr id="6" name="CuadroTexto 5">
            <a:extLst>
              <a:ext uri="{FF2B5EF4-FFF2-40B4-BE49-F238E27FC236}">
                <a16:creationId xmlns:a16="http://schemas.microsoft.com/office/drawing/2014/main" id="{26896728-65AE-454E-AAEF-745220F640CB}"/>
              </a:ext>
            </a:extLst>
          </p:cNvPr>
          <p:cNvSpPr txBox="1"/>
          <p:nvPr/>
        </p:nvSpPr>
        <p:spPr>
          <a:xfrm>
            <a:off x="898478" y="5724802"/>
            <a:ext cx="9572813" cy="646331"/>
          </a:xfrm>
          <a:prstGeom prst="rect">
            <a:avLst/>
          </a:prstGeom>
          <a:noFill/>
        </p:spPr>
        <p:txBody>
          <a:bodyPr wrap="none" rtlCol="0">
            <a:spAutoFit/>
          </a:bodyPr>
          <a:lstStyle/>
          <a:p>
            <a:r>
              <a:rPr lang="es-MX" dirty="0">
                <a:solidFill>
                  <a:schemeClr val="bg1"/>
                </a:solidFill>
              </a:rPr>
              <a:t>Al momento de iniciar sesión, el sistema detecta que tipo de usuario es, administrador o usuario.</a:t>
            </a:r>
          </a:p>
          <a:p>
            <a:endParaRPr lang="es-MX" dirty="0">
              <a:solidFill>
                <a:schemeClr val="bg1"/>
              </a:solidFill>
            </a:endParaRPr>
          </a:p>
        </p:txBody>
      </p:sp>
    </p:spTree>
    <p:extLst>
      <p:ext uri="{BB962C8B-B14F-4D97-AF65-F5344CB8AC3E}">
        <p14:creationId xmlns:p14="http://schemas.microsoft.com/office/powerpoint/2010/main" val="207628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Texto&#10;&#10;Descripción generada automáticamente">
            <a:extLst>
              <a:ext uri="{FF2B5EF4-FFF2-40B4-BE49-F238E27FC236}">
                <a16:creationId xmlns:a16="http://schemas.microsoft.com/office/drawing/2014/main" id="{297800FA-A376-4393-8F63-7A5F66802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19842" cy="6786694"/>
          </a:xfrm>
          <a:prstGeom prst="rect">
            <a:avLst/>
          </a:prstGeom>
        </p:spPr>
      </p:pic>
      <p:sp>
        <p:nvSpPr>
          <p:cNvPr id="6" name="Rectángulo: esquinas redondeadas 5">
            <a:extLst>
              <a:ext uri="{FF2B5EF4-FFF2-40B4-BE49-F238E27FC236}">
                <a16:creationId xmlns:a16="http://schemas.microsoft.com/office/drawing/2014/main" id="{80B53754-DF0B-4CC0-96B1-B3F7E9D427FC}"/>
              </a:ext>
            </a:extLst>
          </p:cNvPr>
          <p:cNvSpPr/>
          <p:nvPr/>
        </p:nvSpPr>
        <p:spPr>
          <a:xfrm>
            <a:off x="681135" y="1"/>
            <a:ext cx="1334277" cy="17347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F4AB2121-7293-430E-8D44-B35831F2EEE4}"/>
              </a:ext>
            </a:extLst>
          </p:cNvPr>
          <p:cNvSpPr/>
          <p:nvPr/>
        </p:nvSpPr>
        <p:spPr>
          <a:xfrm>
            <a:off x="681135" y="1367327"/>
            <a:ext cx="1334277" cy="3674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B40A970C-DA60-4B3D-8AF2-D3945E46BEB6}"/>
              </a:ext>
            </a:extLst>
          </p:cNvPr>
          <p:cNvSpPr txBox="1"/>
          <p:nvPr/>
        </p:nvSpPr>
        <p:spPr>
          <a:xfrm>
            <a:off x="0" y="2264635"/>
            <a:ext cx="5247118" cy="1200329"/>
          </a:xfrm>
          <a:prstGeom prst="rect">
            <a:avLst/>
          </a:prstGeom>
          <a:noFill/>
        </p:spPr>
        <p:txBody>
          <a:bodyPr wrap="square" rtlCol="0">
            <a:spAutoFit/>
          </a:bodyPr>
          <a:lstStyle/>
          <a:p>
            <a:r>
              <a:rPr lang="es-MX" dirty="0">
                <a:solidFill>
                  <a:schemeClr val="bg1"/>
                </a:solidFill>
              </a:rPr>
              <a:t>En el apartado “Administración/Administración”</a:t>
            </a:r>
          </a:p>
          <a:p>
            <a:r>
              <a:rPr lang="es-MX" dirty="0">
                <a:solidFill>
                  <a:schemeClr val="bg1"/>
                </a:solidFill>
              </a:rPr>
              <a:t>Se encuentra un panel de solo acceso a administradores, el resto de opciones son de </a:t>
            </a:r>
          </a:p>
          <a:p>
            <a:r>
              <a:rPr lang="es-MX" dirty="0">
                <a:solidFill>
                  <a:schemeClr val="bg1"/>
                </a:solidFill>
              </a:rPr>
              <a:t>acceso general a usuarios y administradores.</a:t>
            </a:r>
          </a:p>
        </p:txBody>
      </p:sp>
    </p:spTree>
    <p:extLst>
      <p:ext uri="{BB962C8B-B14F-4D97-AF65-F5344CB8AC3E}">
        <p14:creationId xmlns:p14="http://schemas.microsoft.com/office/powerpoint/2010/main" val="119421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 Word&#10;&#10;Descripción generada automáticamente">
            <a:extLst>
              <a:ext uri="{FF2B5EF4-FFF2-40B4-BE49-F238E27FC236}">
                <a16:creationId xmlns:a16="http://schemas.microsoft.com/office/drawing/2014/main" id="{00A2129B-7737-40A4-8B2F-FA5C3FA5F2E6}"/>
              </a:ext>
            </a:extLst>
          </p:cNvPr>
          <p:cNvPicPr>
            <a:picLocks noChangeAspect="1"/>
          </p:cNvPicPr>
          <p:nvPr/>
        </p:nvPicPr>
        <p:blipFill rotWithShape="1">
          <a:blip r:embed="rId3">
            <a:extLst>
              <a:ext uri="{28A0092B-C50C-407E-A947-70E740481C1C}">
                <a14:useLocalDpi xmlns:a14="http://schemas.microsoft.com/office/drawing/2010/main" val="0"/>
              </a:ext>
            </a:extLst>
          </a:blip>
          <a:srcRect r="9334" b="1"/>
          <a:stretch/>
        </p:blipFill>
        <p:spPr>
          <a:xfrm>
            <a:off x="20" y="10"/>
            <a:ext cx="12191980" cy="6857990"/>
          </a:xfrm>
          <a:prstGeom prst="rect">
            <a:avLst/>
          </a:prstGeom>
        </p:spPr>
      </p:pic>
      <p:sp>
        <p:nvSpPr>
          <p:cNvPr id="6" name="Rectángulo 5">
            <a:extLst>
              <a:ext uri="{FF2B5EF4-FFF2-40B4-BE49-F238E27FC236}">
                <a16:creationId xmlns:a16="http://schemas.microsoft.com/office/drawing/2014/main" id="{4AA423C5-05AE-4B4B-A468-4CB0C77AB4DC}"/>
              </a:ext>
            </a:extLst>
          </p:cNvPr>
          <p:cNvSpPr/>
          <p:nvPr/>
        </p:nvSpPr>
        <p:spPr>
          <a:xfrm>
            <a:off x="2776755" y="643812"/>
            <a:ext cx="1921079" cy="2911151"/>
          </a:xfrm>
          <a:prstGeom prst="rect">
            <a:avLst/>
          </a:prstGeom>
          <a:noFill/>
          <a:ln w="28575"/>
          <a:effectLst>
            <a:innerShdw blurRad="63500" dist="50800">
              <a:prstClr val="black">
                <a:alpha val="50000"/>
              </a:prstClr>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8920648C-D8EF-42DE-8A97-BD3349BC5E01}"/>
              </a:ext>
            </a:extLst>
          </p:cNvPr>
          <p:cNvSpPr txBox="1"/>
          <p:nvPr/>
        </p:nvSpPr>
        <p:spPr>
          <a:xfrm>
            <a:off x="111341" y="3821486"/>
            <a:ext cx="4983800" cy="923330"/>
          </a:xfrm>
          <a:prstGeom prst="rect">
            <a:avLst/>
          </a:prstGeom>
          <a:noFill/>
        </p:spPr>
        <p:txBody>
          <a:bodyPr wrap="none" rtlCol="0">
            <a:spAutoFit/>
          </a:bodyPr>
          <a:lstStyle/>
          <a:p>
            <a:r>
              <a:rPr lang="es-MX" dirty="0">
                <a:solidFill>
                  <a:schemeClr val="bg1"/>
                </a:solidFill>
              </a:rPr>
              <a:t>El apartado de Usuarios nos dirige a una ventana</a:t>
            </a:r>
          </a:p>
          <a:p>
            <a:r>
              <a:rPr lang="es-MX" dirty="0">
                <a:solidFill>
                  <a:schemeClr val="bg1"/>
                </a:solidFill>
              </a:rPr>
              <a:t>*Lista de usuarios actuales</a:t>
            </a:r>
          </a:p>
          <a:p>
            <a:r>
              <a:rPr lang="es-MX" dirty="0">
                <a:solidFill>
                  <a:schemeClr val="bg1"/>
                </a:solidFill>
              </a:rPr>
              <a:t>*Registrar nuevo usuario</a:t>
            </a:r>
          </a:p>
        </p:txBody>
      </p:sp>
      <p:sp>
        <p:nvSpPr>
          <p:cNvPr id="8" name="CuadroTexto 7">
            <a:extLst>
              <a:ext uri="{FF2B5EF4-FFF2-40B4-BE49-F238E27FC236}">
                <a16:creationId xmlns:a16="http://schemas.microsoft.com/office/drawing/2014/main" id="{C03AD476-BC5D-4865-A70D-8723E5C4C436}"/>
              </a:ext>
            </a:extLst>
          </p:cNvPr>
          <p:cNvSpPr txBox="1"/>
          <p:nvPr/>
        </p:nvSpPr>
        <p:spPr>
          <a:xfrm>
            <a:off x="6404482" y="3817863"/>
            <a:ext cx="3950184" cy="369332"/>
          </a:xfrm>
          <a:prstGeom prst="rect">
            <a:avLst/>
          </a:prstGeom>
          <a:noFill/>
        </p:spPr>
        <p:txBody>
          <a:bodyPr wrap="none" rtlCol="0">
            <a:spAutoFit/>
          </a:bodyPr>
          <a:lstStyle/>
          <a:p>
            <a:r>
              <a:rPr lang="es-MX" dirty="0">
                <a:solidFill>
                  <a:schemeClr val="bg1"/>
                </a:solidFill>
              </a:rPr>
              <a:t>El resto de apartados esta por definirse</a:t>
            </a:r>
          </a:p>
        </p:txBody>
      </p:sp>
      <p:sp>
        <p:nvSpPr>
          <p:cNvPr id="9" name="Rectángulo 8">
            <a:extLst>
              <a:ext uri="{FF2B5EF4-FFF2-40B4-BE49-F238E27FC236}">
                <a16:creationId xmlns:a16="http://schemas.microsoft.com/office/drawing/2014/main" id="{3DAD02F9-2601-42C1-ADF9-220BDCD1BD2D}"/>
              </a:ext>
            </a:extLst>
          </p:cNvPr>
          <p:cNvSpPr/>
          <p:nvPr/>
        </p:nvSpPr>
        <p:spPr>
          <a:xfrm>
            <a:off x="4791511" y="643811"/>
            <a:ext cx="4176320" cy="2911151"/>
          </a:xfrm>
          <a:prstGeom prst="rect">
            <a:avLst/>
          </a:prstGeom>
          <a:noFill/>
          <a:ln w="28575"/>
          <a:effectLst>
            <a:innerShdw blurRad="63500" dist="50800">
              <a:prstClr val="black">
                <a:alpha val="50000"/>
              </a:prstClr>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8805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9" name="Imagen 8" descr="Interfaz de usuario gráfica, Aplicación&#10;&#10;Descripción generada automáticamente">
            <a:extLst>
              <a:ext uri="{FF2B5EF4-FFF2-40B4-BE49-F238E27FC236}">
                <a16:creationId xmlns:a16="http://schemas.microsoft.com/office/drawing/2014/main" id="{0D4513E5-3D60-4C9F-8713-B4F1508EBDB4}"/>
              </a:ext>
            </a:extLst>
          </p:cNvPr>
          <p:cNvPicPr>
            <a:picLocks noChangeAspect="1"/>
          </p:cNvPicPr>
          <p:nvPr/>
        </p:nvPicPr>
        <p:blipFill rotWithShape="1">
          <a:blip r:embed="rId3">
            <a:extLst>
              <a:ext uri="{28A0092B-C50C-407E-A947-70E740481C1C}">
                <a14:useLocalDpi xmlns:a14="http://schemas.microsoft.com/office/drawing/2010/main" val="0"/>
              </a:ext>
            </a:extLst>
          </a:blip>
          <a:srcRect r="9334" b="1"/>
          <a:stretch/>
        </p:blipFill>
        <p:spPr>
          <a:xfrm>
            <a:off x="20" y="10"/>
            <a:ext cx="12191980" cy="6857990"/>
          </a:xfrm>
          <a:prstGeom prst="rect">
            <a:avLst/>
          </a:prstGeom>
        </p:spPr>
      </p:pic>
      <p:sp>
        <p:nvSpPr>
          <p:cNvPr id="10" name="Rectángulo: esquinas redondeadas 9">
            <a:extLst>
              <a:ext uri="{FF2B5EF4-FFF2-40B4-BE49-F238E27FC236}">
                <a16:creationId xmlns:a16="http://schemas.microsoft.com/office/drawing/2014/main" id="{29C25713-9941-4132-BC0F-360D0C7A5CBD}"/>
              </a:ext>
            </a:extLst>
          </p:cNvPr>
          <p:cNvSpPr/>
          <p:nvPr/>
        </p:nvSpPr>
        <p:spPr>
          <a:xfrm>
            <a:off x="0" y="410547"/>
            <a:ext cx="336835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794872F9-BBA3-47D7-BC7C-1CB5DAA988D5}"/>
              </a:ext>
            </a:extLst>
          </p:cNvPr>
          <p:cNvSpPr txBox="1"/>
          <p:nvPr/>
        </p:nvSpPr>
        <p:spPr>
          <a:xfrm>
            <a:off x="527369" y="3661605"/>
            <a:ext cx="11136125" cy="1477328"/>
          </a:xfrm>
          <a:prstGeom prst="rect">
            <a:avLst/>
          </a:prstGeom>
          <a:noFill/>
        </p:spPr>
        <p:txBody>
          <a:bodyPr wrap="none" rtlCol="0">
            <a:spAutoFit/>
          </a:bodyPr>
          <a:lstStyle/>
          <a:p>
            <a:r>
              <a:rPr lang="es-MX" dirty="0">
                <a:solidFill>
                  <a:schemeClr val="bg1"/>
                </a:solidFill>
              </a:rPr>
              <a:t>El primer apartado “Lista” se encuentra una tabla con todos los usuarios actuales, se describe también el tipo de </a:t>
            </a:r>
          </a:p>
          <a:p>
            <a:r>
              <a:rPr lang="es-MX" dirty="0">
                <a:solidFill>
                  <a:schemeClr val="bg1"/>
                </a:solidFill>
              </a:rPr>
              <a:t>privilegio con el que cuenta.</a:t>
            </a:r>
          </a:p>
          <a:p>
            <a:endParaRPr lang="es-MX" dirty="0">
              <a:solidFill>
                <a:schemeClr val="bg1"/>
              </a:solidFill>
            </a:endParaRPr>
          </a:p>
          <a:p>
            <a:r>
              <a:rPr lang="es-MX" b="1" dirty="0">
                <a:solidFill>
                  <a:schemeClr val="bg1"/>
                </a:solidFill>
              </a:rPr>
              <a:t>Nivel</a:t>
            </a:r>
            <a:r>
              <a:rPr lang="es-MX" dirty="0">
                <a:solidFill>
                  <a:schemeClr val="bg1"/>
                </a:solidFill>
              </a:rPr>
              <a:t>: El tipo de privilegio con el que cuenta el usuario.</a:t>
            </a:r>
          </a:p>
          <a:p>
            <a:r>
              <a:rPr lang="es-MX" b="1" dirty="0">
                <a:solidFill>
                  <a:schemeClr val="bg1"/>
                </a:solidFill>
              </a:rPr>
              <a:t>Estatus</a:t>
            </a:r>
            <a:r>
              <a:rPr lang="es-MX" dirty="0">
                <a:solidFill>
                  <a:schemeClr val="bg1"/>
                </a:solidFill>
              </a:rPr>
              <a:t>: Si es un usuario activo o sin acceso.</a:t>
            </a:r>
          </a:p>
        </p:txBody>
      </p:sp>
    </p:spTree>
    <p:extLst>
      <p:ext uri="{BB962C8B-B14F-4D97-AF65-F5344CB8AC3E}">
        <p14:creationId xmlns:p14="http://schemas.microsoft.com/office/powerpoint/2010/main" val="357689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A8736219-37BA-4A52-BF41-809402B07E2B}"/>
              </a:ext>
            </a:extLst>
          </p:cNvPr>
          <p:cNvPicPr>
            <a:picLocks noChangeAspect="1"/>
          </p:cNvPicPr>
          <p:nvPr/>
        </p:nvPicPr>
        <p:blipFill rotWithShape="1">
          <a:blip r:embed="rId3">
            <a:extLst>
              <a:ext uri="{28A0092B-C50C-407E-A947-70E740481C1C}">
                <a14:useLocalDpi xmlns:a14="http://schemas.microsoft.com/office/drawing/2010/main" val="0"/>
              </a:ext>
            </a:extLst>
          </a:blip>
          <a:srcRect l="1690" r="7645" b="1"/>
          <a:stretch/>
        </p:blipFill>
        <p:spPr>
          <a:xfrm>
            <a:off x="20" y="10"/>
            <a:ext cx="12191980" cy="6857990"/>
          </a:xfrm>
          <a:prstGeom prst="rect">
            <a:avLst/>
          </a:prstGeom>
        </p:spPr>
      </p:pic>
      <p:sp>
        <p:nvSpPr>
          <p:cNvPr id="6" name="Rectángulo: esquinas redondeadas 5">
            <a:extLst>
              <a:ext uri="{FF2B5EF4-FFF2-40B4-BE49-F238E27FC236}">
                <a16:creationId xmlns:a16="http://schemas.microsoft.com/office/drawing/2014/main" id="{E5A86A7B-755F-4E90-B3A9-57A336FB54F0}"/>
              </a:ext>
            </a:extLst>
          </p:cNvPr>
          <p:cNvSpPr/>
          <p:nvPr/>
        </p:nvSpPr>
        <p:spPr>
          <a:xfrm>
            <a:off x="3060441" y="438539"/>
            <a:ext cx="3452326" cy="466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CC26419D-D660-4C64-991E-70C27C427838}"/>
              </a:ext>
            </a:extLst>
          </p:cNvPr>
          <p:cNvSpPr txBox="1"/>
          <p:nvPr/>
        </p:nvSpPr>
        <p:spPr>
          <a:xfrm>
            <a:off x="2080470" y="1619075"/>
            <a:ext cx="9157443" cy="646331"/>
          </a:xfrm>
          <a:prstGeom prst="rect">
            <a:avLst/>
          </a:prstGeom>
          <a:noFill/>
        </p:spPr>
        <p:txBody>
          <a:bodyPr wrap="none" rtlCol="0">
            <a:spAutoFit/>
          </a:bodyPr>
          <a:lstStyle/>
          <a:p>
            <a:r>
              <a:rPr lang="es-MX" dirty="0">
                <a:solidFill>
                  <a:schemeClr val="bg1"/>
                </a:solidFill>
              </a:rPr>
              <a:t>La segunda sección de “Registrar” Muestra un formulario para crear un nuevo usuario para </a:t>
            </a:r>
          </a:p>
          <a:p>
            <a:r>
              <a:rPr lang="es-MX" dirty="0">
                <a:solidFill>
                  <a:schemeClr val="bg1"/>
                </a:solidFill>
              </a:rPr>
              <a:t>el manejo del sistema.</a:t>
            </a:r>
          </a:p>
        </p:txBody>
      </p:sp>
    </p:spTree>
    <p:extLst>
      <p:ext uri="{BB962C8B-B14F-4D97-AF65-F5344CB8AC3E}">
        <p14:creationId xmlns:p14="http://schemas.microsoft.com/office/powerpoint/2010/main" val="1670077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C37BB7FA-2D58-4165-A782-B5D7D5954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13659"/>
          </a:xfrm>
          <a:prstGeom prst="rect">
            <a:avLst/>
          </a:prstGeom>
        </p:spPr>
      </p:pic>
      <p:sp>
        <p:nvSpPr>
          <p:cNvPr id="8" name="Rectángulo: esquinas redondeadas 7">
            <a:extLst>
              <a:ext uri="{FF2B5EF4-FFF2-40B4-BE49-F238E27FC236}">
                <a16:creationId xmlns:a16="http://schemas.microsoft.com/office/drawing/2014/main" id="{364BE2B1-7ECF-472E-BA67-ABE0AD659866}"/>
              </a:ext>
            </a:extLst>
          </p:cNvPr>
          <p:cNvSpPr/>
          <p:nvPr/>
        </p:nvSpPr>
        <p:spPr>
          <a:xfrm>
            <a:off x="699796" y="811763"/>
            <a:ext cx="1129004" cy="1959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E23C081F-7E74-474D-A928-2C35E98FAA4F}"/>
              </a:ext>
            </a:extLst>
          </p:cNvPr>
          <p:cNvSpPr txBox="1"/>
          <p:nvPr/>
        </p:nvSpPr>
        <p:spPr>
          <a:xfrm>
            <a:off x="276837" y="3624044"/>
            <a:ext cx="11895372" cy="923330"/>
          </a:xfrm>
          <a:prstGeom prst="rect">
            <a:avLst/>
          </a:prstGeom>
          <a:noFill/>
        </p:spPr>
        <p:txBody>
          <a:bodyPr wrap="none" rtlCol="0">
            <a:spAutoFit/>
          </a:bodyPr>
          <a:lstStyle/>
          <a:p>
            <a:r>
              <a:rPr lang="es-MX" dirty="0">
                <a:solidFill>
                  <a:schemeClr val="bg1"/>
                </a:solidFill>
              </a:rPr>
              <a:t>En la sección Administración/Catálogo</a:t>
            </a:r>
          </a:p>
          <a:p>
            <a:r>
              <a:rPr lang="es-MX" dirty="0">
                <a:solidFill>
                  <a:schemeClr val="bg1"/>
                </a:solidFill>
              </a:rPr>
              <a:t>Se deberán desplegar las encuestas creadas hasta el momento, en estas se pueden activar o cancelar (Estar en línea o no).</a:t>
            </a:r>
          </a:p>
          <a:p>
            <a:r>
              <a:rPr lang="es-MX" dirty="0">
                <a:solidFill>
                  <a:schemeClr val="bg1"/>
                </a:solidFill>
              </a:rPr>
              <a:t> </a:t>
            </a:r>
          </a:p>
        </p:txBody>
      </p:sp>
    </p:spTree>
    <p:extLst>
      <p:ext uri="{BB962C8B-B14F-4D97-AF65-F5344CB8AC3E}">
        <p14:creationId xmlns:p14="http://schemas.microsoft.com/office/powerpoint/2010/main" val="278671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agen 4" descr="Interfaz de usuario gráfica, Texto, Aplicación, Correo electrónico&#10;&#10;Descripción generada automáticamente">
            <a:extLst>
              <a:ext uri="{FF2B5EF4-FFF2-40B4-BE49-F238E27FC236}">
                <a16:creationId xmlns:a16="http://schemas.microsoft.com/office/drawing/2014/main" id="{A4C6A7C3-6B45-4DD4-9FAB-25F32AA2C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98664"/>
          </a:xfrm>
          <a:prstGeom prst="rect">
            <a:avLst/>
          </a:prstGeom>
        </p:spPr>
      </p:pic>
      <p:sp>
        <p:nvSpPr>
          <p:cNvPr id="6" name="Rectángulo: esquinas redondeadas 5">
            <a:extLst>
              <a:ext uri="{FF2B5EF4-FFF2-40B4-BE49-F238E27FC236}">
                <a16:creationId xmlns:a16="http://schemas.microsoft.com/office/drawing/2014/main" id="{F6C7961A-CBC4-41D7-B40B-22460D97A1B5}"/>
              </a:ext>
            </a:extLst>
          </p:cNvPr>
          <p:cNvSpPr/>
          <p:nvPr/>
        </p:nvSpPr>
        <p:spPr>
          <a:xfrm>
            <a:off x="369116" y="2340528"/>
            <a:ext cx="11585196" cy="847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04258D5B-DEB5-483A-A1BF-22D30C02A45C}"/>
              </a:ext>
            </a:extLst>
          </p:cNvPr>
          <p:cNvSpPr txBox="1"/>
          <p:nvPr/>
        </p:nvSpPr>
        <p:spPr>
          <a:xfrm>
            <a:off x="369116" y="6283246"/>
            <a:ext cx="11392286" cy="369332"/>
          </a:xfrm>
          <a:prstGeom prst="rect">
            <a:avLst/>
          </a:prstGeom>
          <a:noFill/>
        </p:spPr>
        <p:txBody>
          <a:bodyPr wrap="none" rtlCol="0">
            <a:spAutoFit/>
          </a:bodyPr>
          <a:lstStyle/>
          <a:p>
            <a:r>
              <a:rPr lang="es-MX" dirty="0">
                <a:solidFill>
                  <a:schemeClr val="bg1"/>
                </a:solidFill>
              </a:rPr>
              <a:t>Al dar clic en una encuesta, se desplegara las preguntas que corresponden a esa encuesta, también se pueden editar.</a:t>
            </a:r>
          </a:p>
        </p:txBody>
      </p:sp>
      <p:sp>
        <p:nvSpPr>
          <p:cNvPr id="8" name="CuadroTexto 7">
            <a:extLst>
              <a:ext uri="{FF2B5EF4-FFF2-40B4-BE49-F238E27FC236}">
                <a16:creationId xmlns:a16="http://schemas.microsoft.com/office/drawing/2014/main" id="{CE9ED579-4EB9-4A90-A506-6D26B13D5310}"/>
              </a:ext>
            </a:extLst>
          </p:cNvPr>
          <p:cNvSpPr txBox="1"/>
          <p:nvPr/>
        </p:nvSpPr>
        <p:spPr>
          <a:xfrm>
            <a:off x="7071919" y="486561"/>
            <a:ext cx="4976747" cy="646331"/>
          </a:xfrm>
          <a:prstGeom prst="rect">
            <a:avLst/>
          </a:prstGeom>
          <a:noFill/>
        </p:spPr>
        <p:txBody>
          <a:bodyPr wrap="none" rtlCol="0">
            <a:spAutoFit/>
          </a:bodyPr>
          <a:lstStyle/>
          <a:p>
            <a:r>
              <a:rPr lang="es-MX" dirty="0">
                <a:solidFill>
                  <a:schemeClr val="bg1"/>
                </a:solidFill>
              </a:rPr>
              <a:t>Redirecciona a una ventana nueva para crear una</a:t>
            </a:r>
          </a:p>
          <a:p>
            <a:r>
              <a:rPr lang="es-MX" dirty="0">
                <a:solidFill>
                  <a:schemeClr val="bg1"/>
                </a:solidFill>
              </a:rPr>
              <a:t>nueva encuesta.</a:t>
            </a:r>
          </a:p>
        </p:txBody>
      </p:sp>
    </p:spTree>
    <p:extLst>
      <p:ext uri="{BB962C8B-B14F-4D97-AF65-F5344CB8AC3E}">
        <p14:creationId xmlns:p14="http://schemas.microsoft.com/office/powerpoint/2010/main" val="117169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Word&#10;&#10;Descripción generada automáticamente">
            <a:extLst>
              <a:ext uri="{FF2B5EF4-FFF2-40B4-BE49-F238E27FC236}">
                <a16:creationId xmlns:a16="http://schemas.microsoft.com/office/drawing/2014/main" id="{BAF29DB6-D12E-401B-99D7-B99170186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97706"/>
          </a:xfrm>
          <a:prstGeom prst="rect">
            <a:avLst/>
          </a:prstGeom>
        </p:spPr>
      </p:pic>
      <p:sp>
        <p:nvSpPr>
          <p:cNvPr id="6" name="CuadroTexto 5">
            <a:extLst>
              <a:ext uri="{FF2B5EF4-FFF2-40B4-BE49-F238E27FC236}">
                <a16:creationId xmlns:a16="http://schemas.microsoft.com/office/drawing/2014/main" id="{4FF725C0-56F3-4E59-AB79-0A000190AC57}"/>
              </a:ext>
            </a:extLst>
          </p:cNvPr>
          <p:cNvSpPr txBox="1"/>
          <p:nvPr/>
        </p:nvSpPr>
        <p:spPr>
          <a:xfrm>
            <a:off x="436227" y="1308682"/>
            <a:ext cx="9955802" cy="369332"/>
          </a:xfrm>
          <a:prstGeom prst="rect">
            <a:avLst/>
          </a:prstGeom>
          <a:noFill/>
        </p:spPr>
        <p:txBody>
          <a:bodyPr wrap="none" rtlCol="0">
            <a:spAutoFit/>
          </a:bodyPr>
          <a:lstStyle/>
          <a:p>
            <a:r>
              <a:rPr lang="es-MX" dirty="0">
                <a:solidFill>
                  <a:schemeClr val="bg1"/>
                </a:solidFill>
              </a:rPr>
              <a:t>Campos básicos que se verán mostrados en la ventana donde se muestra la lista de encuestas creadas</a:t>
            </a:r>
          </a:p>
        </p:txBody>
      </p:sp>
      <p:sp>
        <p:nvSpPr>
          <p:cNvPr id="8" name="Rectángulo: esquinas redondeadas 7">
            <a:extLst>
              <a:ext uri="{FF2B5EF4-FFF2-40B4-BE49-F238E27FC236}">
                <a16:creationId xmlns:a16="http://schemas.microsoft.com/office/drawing/2014/main" id="{B4937E1D-A8B7-44B3-AD58-F9AE82BA8967}"/>
              </a:ext>
            </a:extLst>
          </p:cNvPr>
          <p:cNvSpPr/>
          <p:nvPr/>
        </p:nvSpPr>
        <p:spPr>
          <a:xfrm>
            <a:off x="0" y="335560"/>
            <a:ext cx="11459361" cy="662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40EBAF26-5FE1-41A3-820E-AE3E1B0361AF}"/>
              </a:ext>
            </a:extLst>
          </p:cNvPr>
          <p:cNvSpPr/>
          <p:nvPr/>
        </p:nvSpPr>
        <p:spPr>
          <a:xfrm>
            <a:off x="366319" y="1939255"/>
            <a:ext cx="11459361" cy="662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BF692138-4116-4D28-B34B-3A70B1C4EC9E}"/>
              </a:ext>
            </a:extLst>
          </p:cNvPr>
          <p:cNvSpPr txBox="1"/>
          <p:nvPr/>
        </p:nvSpPr>
        <p:spPr>
          <a:xfrm>
            <a:off x="436227" y="2678560"/>
            <a:ext cx="9670661" cy="369332"/>
          </a:xfrm>
          <a:prstGeom prst="rect">
            <a:avLst/>
          </a:prstGeom>
          <a:noFill/>
        </p:spPr>
        <p:txBody>
          <a:bodyPr wrap="none" rtlCol="0">
            <a:spAutoFit/>
          </a:bodyPr>
          <a:lstStyle/>
          <a:p>
            <a:r>
              <a:rPr lang="es-MX" dirty="0">
                <a:solidFill>
                  <a:schemeClr val="bg1"/>
                </a:solidFill>
              </a:rPr>
              <a:t>Al hacer clic en “NUEVA PREGUNTA” se creara un apartado para redactar la nueva pregunta</a:t>
            </a:r>
          </a:p>
        </p:txBody>
      </p:sp>
    </p:spTree>
    <p:extLst>
      <p:ext uri="{BB962C8B-B14F-4D97-AF65-F5344CB8AC3E}">
        <p14:creationId xmlns:p14="http://schemas.microsoft.com/office/powerpoint/2010/main" val="810790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orreo electrónico&#10;&#10;Descripción generada automáticamente">
            <a:extLst>
              <a:ext uri="{FF2B5EF4-FFF2-40B4-BE49-F238E27FC236}">
                <a16:creationId xmlns:a16="http://schemas.microsoft.com/office/drawing/2014/main" id="{0D162DE8-7BD9-409E-8FE6-323906B44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10778"/>
          </a:xfrm>
          <a:prstGeom prst="rect">
            <a:avLst/>
          </a:prstGeom>
        </p:spPr>
      </p:pic>
      <p:sp>
        <p:nvSpPr>
          <p:cNvPr id="6" name="Rectángulo: esquinas redondeadas 5">
            <a:extLst>
              <a:ext uri="{FF2B5EF4-FFF2-40B4-BE49-F238E27FC236}">
                <a16:creationId xmlns:a16="http://schemas.microsoft.com/office/drawing/2014/main" id="{E5BE9353-A11D-4336-A877-E50D096146DC}"/>
              </a:ext>
            </a:extLst>
          </p:cNvPr>
          <p:cNvSpPr/>
          <p:nvPr/>
        </p:nvSpPr>
        <p:spPr>
          <a:xfrm>
            <a:off x="134224" y="1887523"/>
            <a:ext cx="11962701" cy="26173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1F4601B-5114-4B01-AB38-6B4BB6991ECB}"/>
              </a:ext>
            </a:extLst>
          </p:cNvPr>
          <p:cNvSpPr txBox="1"/>
          <p:nvPr/>
        </p:nvSpPr>
        <p:spPr>
          <a:xfrm>
            <a:off x="503339" y="5108895"/>
            <a:ext cx="11210120" cy="646331"/>
          </a:xfrm>
          <a:prstGeom prst="rect">
            <a:avLst/>
          </a:prstGeom>
          <a:noFill/>
        </p:spPr>
        <p:txBody>
          <a:bodyPr wrap="none" rtlCol="0">
            <a:spAutoFit/>
          </a:bodyPr>
          <a:lstStyle/>
          <a:p>
            <a:r>
              <a:rPr lang="es-MX" dirty="0">
                <a:solidFill>
                  <a:schemeClr val="bg1"/>
                </a:solidFill>
              </a:rPr>
              <a:t>Se crearan las preguntas necesarias para la encuesta, y se dará clic en el botón superior “Guardar Encuesta” para </a:t>
            </a:r>
          </a:p>
          <a:p>
            <a:r>
              <a:rPr lang="es-MX" dirty="0">
                <a:solidFill>
                  <a:schemeClr val="bg1"/>
                </a:solidFill>
              </a:rPr>
              <a:t>terminar la creación de la encuesta.</a:t>
            </a:r>
          </a:p>
        </p:txBody>
      </p:sp>
    </p:spTree>
    <p:extLst>
      <p:ext uri="{BB962C8B-B14F-4D97-AF65-F5344CB8AC3E}">
        <p14:creationId xmlns:p14="http://schemas.microsoft.com/office/powerpoint/2010/main" val="398635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Imagen 5">
            <a:extLst>
              <a:ext uri="{FF2B5EF4-FFF2-40B4-BE49-F238E27FC236}">
                <a16:creationId xmlns:a16="http://schemas.microsoft.com/office/drawing/2014/main" id="{66583014-4567-4009-A240-9390F32381EB}"/>
              </a:ext>
            </a:extLst>
          </p:cNvPr>
          <p:cNvPicPr>
            <a:picLocks noChangeAspect="1"/>
          </p:cNvPicPr>
          <p:nvPr/>
        </p:nvPicPr>
        <p:blipFill rotWithShape="1">
          <a:blip r:embed="rId4">
            <a:extLst>
              <a:ext uri="{28A0092B-C50C-407E-A947-70E740481C1C}">
                <a14:useLocalDpi xmlns:a14="http://schemas.microsoft.com/office/drawing/2010/main" val="0"/>
              </a:ext>
            </a:extLst>
          </a:blip>
          <a:srcRect r="4116"/>
          <a:stretch/>
        </p:blipFill>
        <p:spPr>
          <a:xfrm>
            <a:off x="0" y="0"/>
            <a:ext cx="12192000" cy="6857999"/>
          </a:xfrm>
          <a:prstGeom prst="rect">
            <a:avLst/>
          </a:prstGeom>
        </p:spPr>
      </p:pic>
      <p:sp>
        <p:nvSpPr>
          <p:cNvPr id="7" name="Rectángulo 6">
            <a:extLst>
              <a:ext uri="{FF2B5EF4-FFF2-40B4-BE49-F238E27FC236}">
                <a16:creationId xmlns:a16="http://schemas.microsoft.com/office/drawing/2014/main" id="{71DFEFAC-B4A6-45D9-BA6A-90FEFCBD26C0}"/>
              </a:ext>
            </a:extLst>
          </p:cNvPr>
          <p:cNvSpPr/>
          <p:nvPr/>
        </p:nvSpPr>
        <p:spPr>
          <a:xfrm>
            <a:off x="4164361" y="5507802"/>
            <a:ext cx="3863277" cy="1178224"/>
          </a:xfrm>
          <a:prstGeom prst="rect">
            <a:avLst/>
          </a:prstGeom>
        </p:spPr>
        <p:txBody>
          <a:bodyPr vert="horz" lIns="91440" tIns="45720" rIns="91440" bIns="45720" rtlCol="0" anchor="ctr">
            <a:normAutofit/>
          </a:bodyPr>
          <a:lstStyle/>
          <a:p>
            <a:pPr>
              <a:spcBef>
                <a:spcPct val="20000"/>
              </a:spcBef>
              <a:spcAft>
                <a:spcPts val="600"/>
              </a:spcAft>
              <a:buClr>
                <a:srgbClr val="6FD7FD"/>
              </a:buClr>
              <a:buSzPct val="70000"/>
              <a:buFont typeface="Wingdings 2" charset="2"/>
            </a:pPr>
            <a:r>
              <a:rPr lang="en-US" sz="4800" dirty="0">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rPr>
              <a:t>Base de </a:t>
            </a:r>
            <a:r>
              <a:rPr lang="en-US" sz="4800" dirty="0" err="1">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rPr>
              <a:t>datos</a:t>
            </a:r>
            <a:endParaRPr lang="en-US" sz="4800" dirty="0">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0171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C24D36-AE05-4ACE-BAF5-3A42597F97C8}"/>
              </a:ext>
            </a:extLst>
          </p:cNvPr>
          <p:cNvSpPr>
            <a:spLocks noGrp="1"/>
          </p:cNvSpPr>
          <p:nvPr>
            <p:ph idx="1"/>
          </p:nvPr>
        </p:nvSpPr>
        <p:spPr>
          <a:xfrm>
            <a:off x="625151" y="606490"/>
            <a:ext cx="5456697" cy="5184710"/>
          </a:xfrm>
        </p:spPr>
        <p:txBody>
          <a:bodyPr>
            <a:normAutofit/>
          </a:bodyPr>
          <a:lstStyle/>
          <a:p>
            <a:pPr marL="36900" indent="0">
              <a:buClr>
                <a:srgbClr val="FCA303"/>
              </a:buClr>
              <a:buNone/>
            </a:pPr>
            <a:r>
              <a:rPr lang="es-MX" dirty="0"/>
              <a:t>MySQL 8.0.19 (MySQL Community SERVER –GPL)</a:t>
            </a:r>
          </a:p>
          <a:p>
            <a:pPr marL="36900" indent="0">
              <a:buClr>
                <a:srgbClr val="FCA303"/>
              </a:buClr>
              <a:buNone/>
            </a:pPr>
            <a:r>
              <a:rPr lang="es-MX" dirty="0"/>
              <a:t>Versión actual a fecha de 02/02/2021, las versiones disponibles posteriores pueden ser compatibles.</a:t>
            </a:r>
          </a:p>
          <a:p>
            <a:pPr marL="36900" indent="0">
              <a:buClr>
                <a:srgbClr val="FCA303"/>
              </a:buClr>
              <a:buNone/>
            </a:pPr>
            <a:endParaRPr lang="es-MX" dirty="0"/>
          </a:p>
          <a:p>
            <a:pPr marL="36900" indent="0">
              <a:buClr>
                <a:srgbClr val="FCA303"/>
              </a:buClr>
              <a:buNone/>
            </a:pPr>
            <a:r>
              <a:rPr lang="es-MX" dirty="0"/>
              <a:t>GUI o herramientas visuales para manejo de base de datos, escribir </a:t>
            </a:r>
            <a:r>
              <a:rPr lang="es-MX" dirty="0" err="1"/>
              <a:t>querys</a:t>
            </a:r>
            <a:r>
              <a:rPr lang="es-MX" dirty="0"/>
              <a:t>, crear sus consultas.</a:t>
            </a:r>
          </a:p>
          <a:p>
            <a:pPr marL="36900" indent="0">
              <a:buClr>
                <a:srgbClr val="FCA303"/>
              </a:buClr>
              <a:buNone/>
            </a:pPr>
            <a:r>
              <a:rPr lang="es-MX" dirty="0"/>
              <a:t>El uso del entorno es opcional a gustos, la funcionalidad es la misma y no afecta al proyecto.</a:t>
            </a:r>
          </a:p>
          <a:p>
            <a:pPr marL="36900" indent="0">
              <a:buClr>
                <a:srgbClr val="FCA303"/>
              </a:buClr>
              <a:buNone/>
            </a:pPr>
            <a:endParaRPr lang="es-MX" dirty="0"/>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Imagen 4" descr="Logotipo&#10;&#10;Descripción generada automáticamente">
            <a:extLst>
              <a:ext uri="{FF2B5EF4-FFF2-40B4-BE49-F238E27FC236}">
                <a16:creationId xmlns:a16="http://schemas.microsoft.com/office/drawing/2014/main" id="{994C6579-1C4D-4A22-B4D1-DC864EE06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936" y="773454"/>
            <a:ext cx="3874581" cy="2179451"/>
          </a:xfrm>
          <a:prstGeom prst="rect">
            <a:avLst/>
          </a:prstGeom>
          <a:ln>
            <a:noFill/>
          </a:ln>
          <a:effectLst>
            <a:outerShdw blurRad="190500" algn="tl" rotWithShape="0">
              <a:srgbClr val="000000">
                <a:alpha val="70000"/>
              </a:srgbClr>
            </a:outerShdw>
          </a:effectLst>
        </p:spPr>
      </p:pic>
      <p:pic>
        <p:nvPicPr>
          <p:cNvPr id="7" name="Imagen 6" descr="Interfaz de usuario gráfica, Aplicación&#10;&#10;Descripción generada automáticamente">
            <a:extLst>
              <a:ext uri="{FF2B5EF4-FFF2-40B4-BE49-F238E27FC236}">
                <a16:creationId xmlns:a16="http://schemas.microsoft.com/office/drawing/2014/main" id="{526E9BFF-8A3E-480B-8BA6-88A676E8C4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4936" y="3441479"/>
            <a:ext cx="3874581" cy="21794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56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5573B59-8491-488B-A844-69EEBD0850CB}"/>
              </a:ext>
            </a:extLst>
          </p:cNvPr>
          <p:cNvSpPr/>
          <p:nvPr/>
        </p:nvSpPr>
        <p:spPr>
          <a:xfrm>
            <a:off x="1370693" y="4435229"/>
            <a:ext cx="9440034" cy="1059644"/>
          </a:xfrm>
          <a:prstGeom prst="rect">
            <a:avLst/>
          </a:prstGeom>
        </p:spPr>
        <p:txBody>
          <a:bodyPr vert="horz" lIns="91440" tIns="45720" rIns="91440" bIns="45720" rtlCol="0" anchor="b">
            <a:normAutofit/>
          </a:bodyPr>
          <a:lstStyle/>
          <a:p>
            <a:pPr algn="ctr">
              <a:spcBef>
                <a:spcPct val="0"/>
              </a:spcBef>
              <a:spcAft>
                <a:spcPts val="600"/>
              </a:spcAft>
            </a:pPr>
            <a:r>
              <a:rPr lang="en-US" sz="4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Tecnologias</a:t>
            </a:r>
            <a:r>
              <a:rPr lang="en-US" sz="4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Front-end</a:t>
            </a:r>
          </a:p>
        </p:txBody>
      </p:sp>
      <p:pic>
        <p:nvPicPr>
          <p:cNvPr id="71" name="Picture 70">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1026" name="Picture 2">
            <a:extLst>
              <a:ext uri="{FF2B5EF4-FFF2-40B4-BE49-F238E27FC236}">
                <a16:creationId xmlns:a16="http://schemas.microsoft.com/office/drawing/2014/main" id="{EE5304B5-8074-4708-9473-CA18906636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883" r="-1" b="9639"/>
          <a:stretch/>
        </p:blipFill>
        <p:spPr bwMode="auto">
          <a:xfrm>
            <a:off x="1169349" y="695008"/>
            <a:ext cx="9845346" cy="3525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9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BCB0D0-2D6A-4A80-8143-B919146DB9DB}"/>
              </a:ext>
            </a:extLst>
          </p:cNvPr>
          <p:cNvSpPr>
            <a:spLocks noGrp="1"/>
          </p:cNvSpPr>
          <p:nvPr>
            <p:ph idx="1"/>
          </p:nvPr>
        </p:nvSpPr>
        <p:spPr>
          <a:xfrm>
            <a:off x="316635" y="426163"/>
            <a:ext cx="11710523" cy="6235894"/>
          </a:xfrm>
        </p:spPr>
        <p:txBody>
          <a:bodyPr/>
          <a:lstStyle/>
          <a:p>
            <a:pPr marL="36900" indent="0">
              <a:buNone/>
            </a:pPr>
            <a:r>
              <a:rPr lang="es-MX" dirty="0"/>
              <a:t>Base HTML5 (versión a la fecha de 02/02/2021)</a:t>
            </a:r>
          </a:p>
          <a:p>
            <a:pPr marL="36900" indent="0">
              <a:buNone/>
            </a:pPr>
            <a:r>
              <a:rPr lang="es-MX" sz="1800" dirty="0"/>
              <a:t>Conocimiento básico HTML.</a:t>
            </a:r>
          </a:p>
          <a:p>
            <a:pPr marL="36900" indent="0">
              <a:buNone/>
            </a:pPr>
            <a:r>
              <a:rPr lang="es-MX" sz="1200" dirty="0"/>
              <a:t>- Listas.</a:t>
            </a:r>
          </a:p>
          <a:p>
            <a:pPr marL="36900" indent="0">
              <a:buNone/>
            </a:pPr>
            <a:r>
              <a:rPr lang="es-MX" sz="1200" dirty="0"/>
              <a:t>- Form.</a:t>
            </a:r>
          </a:p>
          <a:p>
            <a:pPr marL="36900" indent="0">
              <a:buNone/>
            </a:pPr>
            <a:r>
              <a:rPr lang="es-MX" sz="1200" dirty="0"/>
              <a:t>- Uso de divs.</a:t>
            </a:r>
          </a:p>
          <a:p>
            <a:pPr marL="36900" indent="0">
              <a:buNone/>
            </a:pPr>
            <a:r>
              <a:rPr lang="es-MX" sz="1200" dirty="0"/>
              <a:t>- Modales.</a:t>
            </a:r>
          </a:p>
          <a:p>
            <a:pPr marL="36900" indent="0">
              <a:buNone/>
            </a:pPr>
            <a:r>
              <a:rPr lang="es-MX" sz="1200" dirty="0"/>
              <a:t>- Uso de id, name y eventos en controles HTML.</a:t>
            </a:r>
          </a:p>
          <a:p>
            <a:pPr marL="36900" indent="0">
              <a:buNone/>
            </a:pPr>
            <a:r>
              <a:rPr lang="es-MX" sz="1800" dirty="0"/>
              <a:t>CSS3</a:t>
            </a:r>
          </a:p>
          <a:p>
            <a:pPr marL="36900" indent="0">
              <a:buNone/>
            </a:pPr>
            <a:r>
              <a:rPr lang="es-MX" sz="1800" dirty="0"/>
              <a:t>Conocimiento básico CSS.</a:t>
            </a:r>
          </a:p>
          <a:p>
            <a:pPr marL="36900" indent="0">
              <a:buNone/>
            </a:pPr>
            <a:r>
              <a:rPr lang="es-MX" sz="1200" dirty="0"/>
              <a:t>- Colores.</a:t>
            </a:r>
          </a:p>
          <a:p>
            <a:pPr marL="36900" indent="0">
              <a:buNone/>
            </a:pPr>
            <a:r>
              <a:rPr lang="es-MX" sz="1200" dirty="0"/>
              <a:t>- Posicionamiento.</a:t>
            </a:r>
          </a:p>
          <a:p>
            <a:pPr marL="36900" indent="0">
              <a:buNone/>
            </a:pPr>
            <a:r>
              <a:rPr lang="es-MX" sz="1200" dirty="0"/>
              <a:t>- Colores y tamaños de letras.</a:t>
            </a:r>
          </a:p>
          <a:p>
            <a:pPr marL="36900" indent="0">
              <a:buNone/>
            </a:pPr>
            <a:r>
              <a:rPr lang="es-MX" sz="1800" dirty="0"/>
              <a:t>Bootstrap</a:t>
            </a:r>
            <a:r>
              <a:rPr lang="es-MX" dirty="0">
                <a:effectLst/>
              </a:rPr>
              <a:t> </a:t>
            </a:r>
            <a:r>
              <a:rPr lang="es-MX" sz="1800" dirty="0">
                <a:effectLst/>
              </a:rPr>
              <a:t>4.4.1(Versión usada, se encuentra en beta la versión 5 a fecha de 02/02/2021)</a:t>
            </a:r>
          </a:p>
          <a:p>
            <a:pPr marL="36900" indent="0">
              <a:buNone/>
            </a:pPr>
            <a:r>
              <a:rPr lang="es-MX" sz="1800" dirty="0">
                <a:effectLst/>
              </a:rPr>
              <a:t>Se usan clases básicas para el diseño rápido.</a:t>
            </a:r>
          </a:p>
          <a:p>
            <a:pPr marL="36900" indent="0">
              <a:buNone/>
            </a:pPr>
            <a:r>
              <a:rPr lang="es-MX" sz="1200" dirty="0">
                <a:effectLst/>
              </a:rPr>
              <a:t>- FORM</a:t>
            </a:r>
          </a:p>
          <a:p>
            <a:pPr marL="36900" indent="0">
              <a:buNone/>
            </a:pPr>
            <a:r>
              <a:rPr lang="es-MX" sz="1200" dirty="0">
                <a:effectLst/>
              </a:rPr>
              <a:t>- Modales</a:t>
            </a:r>
          </a:p>
          <a:p>
            <a:pPr marL="36900" indent="0">
              <a:buNone/>
            </a:pPr>
            <a:r>
              <a:rPr lang="es-MX" sz="1200" dirty="0">
                <a:effectLst/>
              </a:rPr>
              <a:t>- </a:t>
            </a:r>
            <a:r>
              <a:rPr lang="es-MX" sz="1200" dirty="0" err="1">
                <a:effectLst/>
              </a:rPr>
              <a:t>Menus</a:t>
            </a:r>
            <a:endParaRPr lang="es-MX" sz="1200" dirty="0">
              <a:effectLst/>
            </a:endParaRPr>
          </a:p>
          <a:p>
            <a:pPr marL="36900" indent="0">
              <a:buNone/>
            </a:pPr>
            <a:endParaRPr lang="es-MX" sz="1200" dirty="0">
              <a:effectLst/>
            </a:endParaRPr>
          </a:p>
          <a:p>
            <a:pPr marL="36900" indent="0">
              <a:buNone/>
            </a:pPr>
            <a:endParaRPr lang="es-MX" sz="1200" dirty="0">
              <a:effectLst/>
            </a:endParaRPr>
          </a:p>
          <a:p>
            <a:pPr marL="36900" indent="0">
              <a:buNone/>
            </a:pPr>
            <a:endParaRPr lang="es-MX" sz="1800" dirty="0">
              <a:effectLst/>
            </a:endParaRPr>
          </a:p>
          <a:p>
            <a:pPr marL="36900" indent="0">
              <a:buNone/>
            </a:pPr>
            <a:endParaRPr lang="es-MX" dirty="0">
              <a:effectLst/>
            </a:endParaRPr>
          </a:p>
          <a:p>
            <a:pPr marL="36900" indent="0">
              <a:buNone/>
            </a:pPr>
            <a:endParaRPr lang="es-MX" sz="1200" dirty="0"/>
          </a:p>
          <a:p>
            <a:pPr marL="36900" indent="0">
              <a:buNone/>
            </a:pPr>
            <a:endParaRPr lang="es-MX" sz="1800" dirty="0"/>
          </a:p>
          <a:p>
            <a:pPr marL="36900" indent="0">
              <a:buNone/>
            </a:pPr>
            <a:endParaRPr lang="es-MX" sz="1800" dirty="0"/>
          </a:p>
        </p:txBody>
      </p:sp>
    </p:spTree>
    <p:extLst>
      <p:ext uri="{BB962C8B-B14F-4D97-AF65-F5344CB8AC3E}">
        <p14:creationId xmlns:p14="http://schemas.microsoft.com/office/powerpoint/2010/main" val="5937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23A7258-4672-4712-BB5B-5AAD12AD49F4}"/>
              </a:ext>
            </a:extLst>
          </p:cNvPr>
          <p:cNvSpPr>
            <a:spLocks noGrp="1"/>
          </p:cNvSpPr>
          <p:nvPr>
            <p:ph idx="1"/>
          </p:nvPr>
        </p:nvSpPr>
        <p:spPr>
          <a:xfrm>
            <a:off x="316635" y="426163"/>
            <a:ext cx="11710523" cy="6235894"/>
          </a:xfrm>
        </p:spPr>
        <p:txBody>
          <a:bodyPr/>
          <a:lstStyle/>
          <a:p>
            <a:pPr marL="36900" indent="0">
              <a:buNone/>
            </a:pPr>
            <a:r>
              <a:rPr lang="es-MX" dirty="0"/>
              <a:t>APIS publicas y </a:t>
            </a:r>
            <a:r>
              <a:rPr lang="es-MX" dirty="0" err="1"/>
              <a:t>Librerias</a:t>
            </a:r>
            <a:r>
              <a:rPr lang="es-MX" dirty="0"/>
              <a:t> (versión a la fecha de 02/02/2021)</a:t>
            </a:r>
          </a:p>
          <a:p>
            <a:pPr marL="36900" indent="0">
              <a:buNone/>
            </a:pPr>
            <a:r>
              <a:rPr lang="es-MX" sz="1800" dirty="0"/>
              <a:t> </a:t>
            </a:r>
            <a:r>
              <a:rPr lang="es-MX" sz="1200" b="1" dirty="0"/>
              <a:t>Google Charts – Uso de graficas de todo tipo. </a:t>
            </a:r>
          </a:p>
          <a:p>
            <a:pPr marL="36900" indent="0">
              <a:buNone/>
            </a:pPr>
            <a:r>
              <a:rPr lang="es-MX" sz="1200" b="1" dirty="0"/>
              <a:t>[https://developers.google.com/chart/interactive/docs]</a:t>
            </a:r>
          </a:p>
          <a:p>
            <a:pPr marL="36900" indent="0">
              <a:buNone/>
            </a:pPr>
            <a:endParaRPr lang="es-MX" sz="1200" b="1" dirty="0"/>
          </a:p>
          <a:p>
            <a:pPr marL="36900" indent="0">
              <a:buNone/>
            </a:pPr>
            <a:r>
              <a:rPr lang="es-MX" sz="1200" b="1" dirty="0"/>
              <a:t>  JSPDF – Manejo de archivos PDF.</a:t>
            </a:r>
          </a:p>
          <a:p>
            <a:pPr marL="36900" indent="0">
              <a:buNone/>
            </a:pPr>
            <a:r>
              <a:rPr lang="es-MX" sz="1200" b="1" dirty="0"/>
              <a:t>[https://parall.ax/products/jspdf]</a:t>
            </a:r>
          </a:p>
          <a:p>
            <a:pPr marL="36900" indent="0">
              <a:buNone/>
            </a:pPr>
            <a:r>
              <a:rPr lang="es-MX" sz="1200" b="1" dirty="0"/>
              <a:t>[https://www.npmjs.com/package/jspdf]</a:t>
            </a:r>
          </a:p>
          <a:p>
            <a:pPr marL="36900" indent="0">
              <a:buNone/>
            </a:pPr>
            <a:r>
              <a:rPr lang="es-MX" sz="1200" b="1" dirty="0"/>
              <a:t>[https://github.com/MrRio/jsPDF]</a:t>
            </a:r>
          </a:p>
          <a:p>
            <a:pPr marL="36900" indent="0">
              <a:buNone/>
            </a:pPr>
            <a:endParaRPr lang="es-MX" sz="1200" b="1" dirty="0"/>
          </a:p>
          <a:p>
            <a:pPr marL="36900" indent="0">
              <a:buNone/>
            </a:pPr>
            <a:r>
              <a:rPr lang="es-MX" sz="1200" b="1" dirty="0"/>
              <a:t>  </a:t>
            </a:r>
            <a:r>
              <a:rPr lang="es-MX" sz="1200" b="1" dirty="0" err="1"/>
              <a:t>SheetJS</a:t>
            </a:r>
            <a:r>
              <a:rPr lang="es-MX" sz="1200" b="1" dirty="0"/>
              <a:t> </a:t>
            </a:r>
            <a:r>
              <a:rPr lang="es-MX" sz="1200" b="1" dirty="0" err="1"/>
              <a:t>js</a:t>
            </a:r>
            <a:r>
              <a:rPr lang="es-MX" sz="1200" b="1" dirty="0"/>
              <a:t>-xlsx – Manejo de archivos de Excel del lado del usuario.</a:t>
            </a:r>
          </a:p>
          <a:p>
            <a:pPr marL="36900" indent="0">
              <a:buNone/>
            </a:pPr>
            <a:r>
              <a:rPr lang="es-MX" sz="1200" b="1" dirty="0"/>
              <a:t>[https://github.com/SheetJS/sheetjs]</a:t>
            </a:r>
          </a:p>
          <a:p>
            <a:pPr marL="36900" indent="0">
              <a:buNone/>
            </a:pPr>
            <a:r>
              <a:rPr lang="es-MX" sz="1200" b="1" dirty="0"/>
              <a:t>[https://www.cdnpkg.com/xlsx/file/xlsx.full.min.js/?id=78603]</a:t>
            </a:r>
          </a:p>
          <a:p>
            <a:pPr marL="36900" indent="0">
              <a:buNone/>
            </a:pPr>
            <a:endParaRPr lang="es-MX" sz="1200" b="1" dirty="0"/>
          </a:p>
          <a:p>
            <a:pPr marL="36900" indent="0">
              <a:buNone/>
            </a:pPr>
            <a:r>
              <a:rPr lang="es-MX" sz="1200" b="1" dirty="0"/>
              <a:t>   </a:t>
            </a:r>
            <a:r>
              <a:rPr lang="es-MX" sz="1200" b="1" dirty="0" err="1"/>
              <a:t>Jquery</a:t>
            </a:r>
            <a:r>
              <a:rPr lang="es-MX" sz="1200" b="1" dirty="0"/>
              <a:t> V3.5.1 – Interactuar con elementos o eventos de los controles HTML</a:t>
            </a:r>
          </a:p>
          <a:p>
            <a:pPr marL="36900" indent="0">
              <a:buNone/>
            </a:pPr>
            <a:r>
              <a:rPr lang="es-MX" sz="1200" b="1" dirty="0"/>
              <a:t>[https://jquery.com]</a:t>
            </a:r>
          </a:p>
          <a:p>
            <a:pPr marL="36900" indent="0">
              <a:buNone/>
            </a:pPr>
            <a:endParaRPr lang="es-MX" sz="1200" b="1" dirty="0"/>
          </a:p>
          <a:p>
            <a:pPr marL="36900" indent="0">
              <a:buNone/>
            </a:pPr>
            <a:r>
              <a:rPr lang="es-MX" sz="1200" b="1" dirty="0" err="1"/>
              <a:t>MomentJS</a:t>
            </a:r>
            <a:r>
              <a:rPr lang="es-MX" sz="1200" b="1" dirty="0"/>
              <a:t> – Manejo en el formato de fechas.</a:t>
            </a:r>
          </a:p>
          <a:p>
            <a:pPr marL="36900" indent="0">
              <a:buNone/>
            </a:pPr>
            <a:r>
              <a:rPr lang="es-MX" sz="1200" b="1" dirty="0"/>
              <a:t>[https://momentjs.com/]</a:t>
            </a:r>
          </a:p>
          <a:p>
            <a:pPr marL="36900" indent="0">
              <a:buNone/>
            </a:pPr>
            <a:r>
              <a:rPr lang="es-MX" sz="1200" b="1" dirty="0"/>
              <a:t>[https://github.com/moment/moment/]</a:t>
            </a:r>
          </a:p>
          <a:p>
            <a:pPr marL="36900" indent="0">
              <a:buNone/>
            </a:pPr>
            <a:endParaRPr lang="es-MX" sz="1200" b="1" dirty="0"/>
          </a:p>
          <a:p>
            <a:pPr marL="36900" indent="0">
              <a:buNone/>
            </a:pPr>
            <a:endParaRPr lang="es-MX" sz="1200" dirty="0">
              <a:effectLst/>
            </a:endParaRPr>
          </a:p>
          <a:p>
            <a:pPr marL="36900" indent="0">
              <a:buNone/>
            </a:pPr>
            <a:endParaRPr lang="es-MX" sz="1200" dirty="0">
              <a:effectLst/>
            </a:endParaRPr>
          </a:p>
          <a:p>
            <a:pPr marL="36900" indent="0">
              <a:buNone/>
            </a:pPr>
            <a:endParaRPr lang="es-MX" sz="1800" dirty="0">
              <a:effectLst/>
            </a:endParaRPr>
          </a:p>
          <a:p>
            <a:pPr marL="36900" indent="0">
              <a:buNone/>
            </a:pPr>
            <a:endParaRPr lang="es-MX" dirty="0">
              <a:effectLst/>
            </a:endParaRPr>
          </a:p>
          <a:p>
            <a:pPr marL="36900" indent="0">
              <a:buNone/>
            </a:pPr>
            <a:endParaRPr lang="es-MX" sz="1200" dirty="0"/>
          </a:p>
          <a:p>
            <a:pPr marL="36900" indent="0">
              <a:buNone/>
            </a:pPr>
            <a:endParaRPr lang="es-MX" sz="1800" dirty="0"/>
          </a:p>
          <a:p>
            <a:pPr marL="36900" indent="0">
              <a:buNone/>
            </a:pPr>
            <a:endParaRPr lang="es-MX" sz="1800" dirty="0"/>
          </a:p>
        </p:txBody>
      </p:sp>
    </p:spTree>
    <p:extLst>
      <p:ext uri="{BB962C8B-B14F-4D97-AF65-F5344CB8AC3E}">
        <p14:creationId xmlns:p14="http://schemas.microsoft.com/office/powerpoint/2010/main" val="316779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Picture 2" descr="Como crear un CRUD básico con Ruby on Rails - Antonio Pérez">
            <a:extLst>
              <a:ext uri="{FF2B5EF4-FFF2-40B4-BE49-F238E27FC236}">
                <a16:creationId xmlns:a16="http://schemas.microsoft.com/office/drawing/2014/main" id="{F1EB8BA5-3F3E-4C09-A0EB-AAB180612DC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2134305"/>
            <a:ext cx="4003193" cy="21216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9CD8074-8C91-456F-AD8A-9BA61EF0B8AE}"/>
              </a:ext>
            </a:extLst>
          </p:cNvPr>
          <p:cNvSpPr>
            <a:spLocks noGrp="1"/>
          </p:cNvSpPr>
          <p:nvPr>
            <p:ph idx="1"/>
          </p:nvPr>
        </p:nvSpPr>
        <p:spPr>
          <a:xfrm>
            <a:off x="5279472" y="1828801"/>
            <a:ext cx="5844760" cy="3866048"/>
          </a:xfrm>
        </p:spPr>
        <p:txBody>
          <a:bodyPr anchor="ctr">
            <a:normAutofit/>
          </a:bodyPr>
          <a:lstStyle/>
          <a:p>
            <a:pPr marL="36900" indent="0">
              <a:lnSpc>
                <a:spcPct val="90000"/>
              </a:lnSpc>
              <a:buClr>
                <a:srgbClr val="F83113"/>
              </a:buClr>
              <a:buNone/>
            </a:pPr>
            <a:r>
              <a:rPr lang="es-MX" sz="1700" dirty="0"/>
              <a:t>Plan de diseño inicial.</a:t>
            </a:r>
          </a:p>
          <a:p>
            <a:pPr>
              <a:lnSpc>
                <a:spcPct val="90000"/>
              </a:lnSpc>
              <a:buClr>
                <a:srgbClr val="F83113"/>
              </a:buClr>
              <a:buFontTx/>
              <a:buChar char="-"/>
            </a:pPr>
            <a:r>
              <a:rPr lang="es-MX" sz="1700" dirty="0"/>
              <a:t>Crear un diagrama preliminar del flujo del sistema.</a:t>
            </a:r>
          </a:p>
          <a:p>
            <a:pPr>
              <a:lnSpc>
                <a:spcPct val="90000"/>
              </a:lnSpc>
              <a:buClr>
                <a:srgbClr val="F83113"/>
              </a:buClr>
              <a:buFontTx/>
              <a:buChar char="-"/>
            </a:pPr>
            <a:r>
              <a:rPr lang="es-MX" sz="1700" dirty="0"/>
              <a:t>Crear la base de datos inicial (Básico, se necesitara optimización).</a:t>
            </a:r>
          </a:p>
          <a:p>
            <a:pPr>
              <a:lnSpc>
                <a:spcPct val="90000"/>
              </a:lnSpc>
              <a:buClr>
                <a:srgbClr val="F83113"/>
              </a:buClr>
              <a:buFontTx/>
              <a:buChar char="-"/>
            </a:pPr>
            <a:r>
              <a:rPr lang="es-MX" sz="1700" dirty="0"/>
              <a:t>Preparar el servidor, configuración necesaria para el despliegue de la pagina, peticiones, rutas, y librerías.</a:t>
            </a:r>
          </a:p>
          <a:p>
            <a:pPr>
              <a:lnSpc>
                <a:spcPct val="90000"/>
              </a:lnSpc>
              <a:buClr>
                <a:srgbClr val="F83113"/>
              </a:buClr>
              <a:buFontTx/>
              <a:buChar char="-"/>
            </a:pPr>
            <a:r>
              <a:rPr lang="es-MX" sz="1700" dirty="0"/>
              <a:t>Realizar plantillas HTML o las primeras paginas necesarias.</a:t>
            </a:r>
          </a:p>
          <a:p>
            <a:pPr>
              <a:lnSpc>
                <a:spcPct val="90000"/>
              </a:lnSpc>
              <a:buClr>
                <a:srgbClr val="F83113"/>
              </a:buClr>
              <a:buFontTx/>
              <a:buChar char="-"/>
            </a:pPr>
            <a:r>
              <a:rPr lang="es-MX" sz="1700" dirty="0"/>
              <a:t>Primeras pantallas (CRUD) para el llenado, lectura, actualizaciones y eliminado de registros.</a:t>
            </a:r>
          </a:p>
          <a:p>
            <a:pPr>
              <a:lnSpc>
                <a:spcPct val="90000"/>
              </a:lnSpc>
              <a:buClr>
                <a:srgbClr val="F83113"/>
              </a:buClr>
              <a:buFontTx/>
              <a:buChar char="-"/>
            </a:pPr>
            <a:r>
              <a:rPr lang="es-MX" sz="1700" dirty="0"/>
              <a:t>Formato de reportes, salida de archivos DPF, Excel o gráficos estadísticos.</a:t>
            </a:r>
          </a:p>
          <a:p>
            <a:pPr>
              <a:lnSpc>
                <a:spcPct val="90000"/>
              </a:lnSpc>
              <a:buClr>
                <a:srgbClr val="F83113"/>
              </a:buClr>
              <a:buFontTx/>
              <a:buChar char="-"/>
            </a:pPr>
            <a:endParaRPr lang="es-MX" sz="1700" dirty="0"/>
          </a:p>
          <a:p>
            <a:pPr>
              <a:lnSpc>
                <a:spcPct val="90000"/>
              </a:lnSpc>
              <a:buClr>
                <a:srgbClr val="F83113"/>
              </a:buClr>
              <a:buFontTx/>
              <a:buChar char="-"/>
            </a:pPr>
            <a:endParaRPr lang="es-MX" sz="1700" dirty="0"/>
          </a:p>
        </p:txBody>
      </p:sp>
      <p:sp>
        <p:nvSpPr>
          <p:cNvPr id="4" name="Rectángulo 3">
            <a:extLst>
              <a:ext uri="{FF2B5EF4-FFF2-40B4-BE49-F238E27FC236}">
                <a16:creationId xmlns:a16="http://schemas.microsoft.com/office/drawing/2014/main" id="{229B2EC3-A6EB-498E-90D2-04A617D0E332}"/>
              </a:ext>
            </a:extLst>
          </p:cNvPr>
          <p:cNvSpPr/>
          <p:nvPr/>
        </p:nvSpPr>
        <p:spPr>
          <a:xfrm>
            <a:off x="3610775" y="205705"/>
            <a:ext cx="4003193" cy="707886"/>
          </a:xfrm>
          <a:prstGeom prst="rect">
            <a:avLst/>
          </a:prstGeom>
        </p:spPr>
        <p:txBody>
          <a:bodyPr wrap="square">
            <a:spAutoFit/>
          </a:bodyPr>
          <a:lstStyle/>
          <a:p>
            <a:r>
              <a:rPr lang="es-MX" sz="4000" dirty="0"/>
              <a:t>Primera fase</a:t>
            </a:r>
          </a:p>
        </p:txBody>
      </p:sp>
    </p:spTree>
    <p:extLst>
      <p:ext uri="{BB962C8B-B14F-4D97-AF65-F5344CB8AC3E}">
        <p14:creationId xmlns:p14="http://schemas.microsoft.com/office/powerpoint/2010/main" val="13441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6CA7F-7002-4D34-A993-B35A81234CA0}"/>
              </a:ext>
            </a:extLst>
          </p:cNvPr>
          <p:cNvSpPr>
            <a:spLocks noGrp="1"/>
          </p:cNvSpPr>
          <p:nvPr>
            <p:ph type="title"/>
          </p:nvPr>
        </p:nvSpPr>
        <p:spPr>
          <a:xfrm>
            <a:off x="914356" y="96350"/>
            <a:ext cx="10353762" cy="970450"/>
          </a:xfrm>
        </p:spPr>
        <p:txBody>
          <a:bodyPr/>
          <a:lstStyle/>
          <a:p>
            <a:r>
              <a:rPr lang="es-MX" dirty="0"/>
              <a:t>Vista general de proyecto</a:t>
            </a:r>
          </a:p>
        </p:txBody>
      </p:sp>
      <p:pic>
        <p:nvPicPr>
          <p:cNvPr id="5" name="Marcador de contenido 4" descr="Diagrama&#10;&#10;Descripción generada automáticamente">
            <a:extLst>
              <a:ext uri="{FF2B5EF4-FFF2-40B4-BE49-F238E27FC236}">
                <a16:creationId xmlns:a16="http://schemas.microsoft.com/office/drawing/2014/main" id="{21394261-F5DB-4AAD-9D2B-D2402DCB5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783" y="1066800"/>
            <a:ext cx="8415534" cy="528945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3757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14</TotalTime>
  <Words>2237</Words>
  <Application>Microsoft Office PowerPoint</Application>
  <PresentationFormat>Panorámica</PresentationFormat>
  <Paragraphs>209</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Calisto MT</vt:lpstr>
      <vt:lpstr>Consolas</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Vista general de proyecto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19</dc:creator>
  <cp:lastModifiedBy>usuario 19</cp:lastModifiedBy>
  <cp:revision>5</cp:revision>
  <dcterms:created xsi:type="dcterms:W3CDTF">2021-03-09T23:43:27Z</dcterms:created>
  <dcterms:modified xsi:type="dcterms:W3CDTF">2021-03-10T00:07:29Z</dcterms:modified>
</cp:coreProperties>
</file>