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2" r:id="rId5"/>
    <p:sldId id="258" r:id="rId6"/>
    <p:sldId id="260" r:id="rId7"/>
    <p:sldId id="267" r:id="rId8"/>
    <p:sldId id="265" r:id="rId9"/>
    <p:sldId id="268" r:id="rId10"/>
    <p:sldId id="264" r:id="rId11"/>
    <p:sldId id="263" r:id="rId12"/>
    <p:sldId id="272" r:id="rId13"/>
    <p:sldId id="269" r:id="rId14"/>
    <p:sldId id="283" r:id="rId15"/>
    <p:sldId id="284" r:id="rId16"/>
    <p:sldId id="282" r:id="rId17"/>
    <p:sldId id="276" r:id="rId18"/>
    <p:sldId id="275" r:id="rId19"/>
    <p:sldId id="277" r:id="rId20"/>
    <p:sldId id="273" r:id="rId21"/>
    <p:sldId id="271" r:id="rId22"/>
    <p:sldId id="274" r:id="rId23"/>
    <p:sldId id="278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105" autoAdjust="0"/>
    <p:restoredTop sz="94600" autoAdjust="0"/>
  </p:normalViewPr>
  <p:slideViewPr>
    <p:cSldViewPr snapToGrid="0">
      <p:cViewPr varScale="1">
        <p:scale>
          <a:sx n="69" d="100"/>
          <a:sy n="69" d="100"/>
        </p:scale>
        <p:origin x="-69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E8E5-16A9-464B-BCE1-F7A704A33CC6}" type="datetimeFigureOut">
              <a:rPr lang="es-CO" smtClean="0"/>
              <a:pPr/>
              <a:t>5/03/2020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B906-6586-4264-B25D-07D65DA20063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347721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E8E5-16A9-464B-BCE1-F7A704A33CC6}" type="datetimeFigureOut">
              <a:rPr lang="es-CO" smtClean="0"/>
              <a:pPr/>
              <a:t>5/03/2020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B906-6586-4264-B25D-07D65DA20063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3720208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E8E5-16A9-464B-BCE1-F7A704A33CC6}" type="datetimeFigureOut">
              <a:rPr lang="es-CO" smtClean="0"/>
              <a:pPr/>
              <a:t>5/03/2020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B906-6586-4264-B25D-07D65DA20063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2409207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E8E5-16A9-464B-BCE1-F7A704A33CC6}" type="datetimeFigureOut">
              <a:rPr lang="es-CO" smtClean="0"/>
              <a:pPr/>
              <a:t>5/03/2020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B906-6586-4264-B25D-07D65DA20063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2413939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E8E5-16A9-464B-BCE1-F7A704A33CC6}" type="datetimeFigureOut">
              <a:rPr lang="es-CO" smtClean="0"/>
              <a:pPr/>
              <a:t>5/03/2020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B906-6586-4264-B25D-07D65DA20063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3974776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E8E5-16A9-464B-BCE1-F7A704A33CC6}" type="datetimeFigureOut">
              <a:rPr lang="es-CO" smtClean="0"/>
              <a:pPr/>
              <a:t>5/03/2020</a:t>
            </a:fld>
            <a:endParaRPr lang="es-C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B906-6586-4264-B25D-07D65DA20063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389578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E8E5-16A9-464B-BCE1-F7A704A33CC6}" type="datetimeFigureOut">
              <a:rPr lang="es-CO" smtClean="0"/>
              <a:pPr/>
              <a:t>5/03/2020</a:t>
            </a:fld>
            <a:endParaRPr lang="es-CO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B906-6586-4264-B25D-07D65DA20063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1870620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E8E5-16A9-464B-BCE1-F7A704A33CC6}" type="datetimeFigureOut">
              <a:rPr lang="es-CO" smtClean="0"/>
              <a:pPr/>
              <a:t>5/03/2020</a:t>
            </a:fld>
            <a:endParaRPr lang="es-CO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B906-6586-4264-B25D-07D65DA20063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3190602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E8E5-16A9-464B-BCE1-F7A704A33CC6}" type="datetimeFigureOut">
              <a:rPr lang="es-CO" smtClean="0"/>
              <a:pPr/>
              <a:t>5/03/2020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B906-6586-4264-B25D-07D65DA20063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405203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E8E5-16A9-464B-BCE1-F7A704A33CC6}" type="datetimeFigureOut">
              <a:rPr lang="es-CO" smtClean="0"/>
              <a:pPr/>
              <a:t>5/03/2020</a:t>
            </a:fld>
            <a:endParaRPr lang="es-C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B906-6586-4264-B25D-07D65DA20063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3943877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E8E5-16A9-464B-BCE1-F7A704A33CC6}" type="datetimeFigureOut">
              <a:rPr lang="es-CO" smtClean="0"/>
              <a:pPr/>
              <a:t>5/03/2020</a:t>
            </a:fld>
            <a:endParaRPr lang="es-C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B906-6586-4264-B25D-07D65DA20063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3936391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136525"/>
            <a:ext cx="1448655" cy="59533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16200000">
            <a:off x="-2199781" y="2336307"/>
            <a:ext cx="5848220" cy="1448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136525"/>
            <a:ext cx="376136" cy="5953379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5514" y="283029"/>
            <a:ext cx="9518954" cy="570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BAAE8E5-16A9-464B-BCE1-F7A704A33CC6}" type="datetimeFigureOut">
              <a:rPr lang="es-CO" smtClean="0"/>
              <a:pPr/>
              <a:t>5/03/2020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AF0AB906-6586-4264-B25D-07D65DA20063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3241517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12.png"/><Relationship Id="rId7" Type="http://schemas.openxmlformats.org/officeDocument/2006/relationships/image" Target="../media/image4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C000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E6E4FB4-8B78-4F75-A84F-759DAB0232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MANUAL DE DESAROLLO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28EBACEA-7670-4DCB-9273-883D811143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PLAY WEB VIDEO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9421091" y="1995054"/>
            <a:ext cx="25076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INTEGRANTES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Andrea </a:t>
            </a:r>
            <a:r>
              <a:rPr lang="en-US" b="1" dirty="0" smtClean="0">
                <a:solidFill>
                  <a:srgbClr val="0070C0"/>
                </a:solidFill>
              </a:rPr>
              <a:t>Sanchez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Angie </a:t>
            </a:r>
            <a:r>
              <a:rPr lang="en-US" b="1" dirty="0" err="1" smtClean="0">
                <a:solidFill>
                  <a:srgbClr val="0070C0"/>
                </a:solidFill>
              </a:rPr>
              <a:t>Avilan</a:t>
            </a:r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b="1" dirty="0" smtClean="0">
                <a:solidFill>
                  <a:srgbClr val="0070C0"/>
                </a:solidFill>
              </a:rPr>
              <a:t>Juan </a:t>
            </a:r>
            <a:r>
              <a:rPr lang="en-US" b="1" dirty="0" smtClean="0">
                <a:solidFill>
                  <a:srgbClr val="0070C0"/>
                </a:solidFill>
              </a:rPr>
              <a:t>Castaneda</a:t>
            </a:r>
          </a:p>
          <a:p>
            <a:r>
              <a:rPr lang="en-US" b="1" dirty="0" err="1" smtClean="0">
                <a:solidFill>
                  <a:srgbClr val="0070C0"/>
                </a:solidFill>
              </a:rPr>
              <a:t>Maly</a:t>
            </a:r>
            <a:r>
              <a:rPr lang="en-US" b="1" dirty="0" smtClean="0">
                <a:solidFill>
                  <a:srgbClr val="0070C0"/>
                </a:solidFill>
              </a:rPr>
              <a:t> Puerto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Mauricio Martinez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Miguel </a:t>
            </a:r>
            <a:r>
              <a:rPr lang="en-US" b="1" dirty="0" err="1" smtClean="0">
                <a:solidFill>
                  <a:srgbClr val="0070C0"/>
                </a:solidFill>
              </a:rPr>
              <a:t>Moya</a:t>
            </a:r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b="1" dirty="0" smtClean="0">
                <a:solidFill>
                  <a:srgbClr val="0070C0"/>
                </a:solidFill>
              </a:rPr>
              <a:t>Richard Rincon</a:t>
            </a:r>
          </a:p>
          <a:p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8995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E8AE47A-7A41-4C09-90A3-6AD217F6D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LOGIN</a:t>
            </a:r>
            <a:endParaRPr lang="es-CO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18872" y="266700"/>
            <a:ext cx="5320078" cy="3858046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66513" y="2880941"/>
            <a:ext cx="3681046" cy="3396772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Flecha derecha"/>
          <p:cNvSpPr/>
          <p:nvPr/>
        </p:nvSpPr>
        <p:spPr>
          <a:xfrm>
            <a:off x="6870431" y="4314092"/>
            <a:ext cx="771112" cy="183173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70431" y="4723058"/>
            <a:ext cx="79216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70431" y="152400"/>
            <a:ext cx="4512677" cy="2672862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581150" y="4168676"/>
            <a:ext cx="5600700" cy="23083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VE" dirty="0" smtClean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</a:rPr>
              <a:t>El contenedor principal es  </a:t>
            </a:r>
            <a:r>
              <a:rPr lang="es-VE" dirty="0" err="1" smtClean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</a:rPr>
              <a:t>div</a:t>
            </a:r>
            <a:r>
              <a:rPr lang="es-VE" dirty="0" smtClean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</a:rPr>
              <a:t> con estilo de la clase “</a:t>
            </a:r>
            <a:r>
              <a:rPr lang="es-VE" dirty="0" err="1" smtClean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</a:rPr>
              <a:t>form-register</a:t>
            </a:r>
            <a:r>
              <a:rPr lang="es-VE" dirty="0" smtClean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</a:rPr>
              <a:t>”,  </a:t>
            </a:r>
            <a:r>
              <a:rPr lang="es-VE" dirty="0" smtClean="0">
                <a:solidFill>
                  <a:schemeClr val="bg2">
                    <a:lumMod val="75000"/>
                  </a:schemeClr>
                </a:solidFill>
              </a:rPr>
              <a:t>Las casillas son inputs con estilos de clase “</a:t>
            </a:r>
            <a:r>
              <a:rPr lang="es-VE" dirty="0" err="1" smtClean="0">
                <a:solidFill>
                  <a:schemeClr val="bg2">
                    <a:lumMod val="75000"/>
                  </a:schemeClr>
                </a:solidFill>
              </a:rPr>
              <a:t>controls</a:t>
            </a:r>
            <a:r>
              <a:rPr lang="es-VE" dirty="0" smtClean="0">
                <a:solidFill>
                  <a:schemeClr val="bg2">
                    <a:lumMod val="75000"/>
                  </a:schemeClr>
                </a:solidFill>
              </a:rPr>
              <a:t>”. La </a:t>
            </a:r>
            <a:r>
              <a:rPr lang="es-VE" dirty="0" smtClean="0">
                <a:solidFill>
                  <a:schemeClr val="bg2">
                    <a:lumMod val="75000"/>
                  </a:schemeClr>
                </a:solidFill>
              </a:rPr>
              <a:t>de correo</a:t>
            </a:r>
            <a:r>
              <a:rPr lang="es-VE" dirty="0" smtClean="0">
                <a:solidFill>
                  <a:schemeClr val="bg2">
                    <a:lumMod val="75000"/>
                  </a:schemeClr>
                </a:solidFill>
              </a:rPr>
              <a:t> contiene un método para cambiar de mayúsculas  a </a:t>
            </a:r>
            <a:r>
              <a:rPr lang="es-VE" dirty="0" err="1" smtClean="0">
                <a:solidFill>
                  <a:schemeClr val="bg2">
                    <a:lumMod val="75000"/>
                  </a:schemeClr>
                </a:solidFill>
              </a:rPr>
              <a:t>Minusculas</a:t>
            </a:r>
            <a:r>
              <a:rPr lang="es-VE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r>
              <a:rPr lang="es-VE" dirty="0" smtClean="0">
                <a:solidFill>
                  <a:schemeClr val="bg2">
                    <a:lumMod val="75000"/>
                  </a:schemeClr>
                </a:solidFill>
              </a:rPr>
              <a:t> Todas contiene una validación para recordarle al  Usuario los datos </a:t>
            </a:r>
            <a:r>
              <a:rPr lang="es-VE" u="sng" dirty="0" smtClean="0">
                <a:solidFill>
                  <a:schemeClr val="bg2">
                    <a:lumMod val="75000"/>
                  </a:schemeClr>
                </a:solidFill>
              </a:rPr>
              <a:t>importantes</a:t>
            </a:r>
            <a:r>
              <a:rPr lang="es-VE" dirty="0" smtClean="0">
                <a:solidFill>
                  <a:schemeClr val="bg2">
                    <a:lumMod val="75000"/>
                  </a:schemeClr>
                </a:solidFill>
              </a:rPr>
              <a:t> a ingresar </a:t>
            </a:r>
            <a:r>
              <a:rPr lang="es-VE" dirty="0" smtClean="0">
                <a:solidFill>
                  <a:schemeClr val="bg2">
                    <a:lumMod val="75000"/>
                  </a:schemeClr>
                </a:solidFill>
              </a:rPr>
              <a:t>Los botones también son inputs pero están asociados a funciones </a:t>
            </a:r>
            <a:r>
              <a:rPr lang="es-VE" dirty="0" err="1" smtClean="0">
                <a:solidFill>
                  <a:schemeClr val="bg2">
                    <a:lumMod val="75000"/>
                  </a:schemeClr>
                </a:solidFill>
              </a:rPr>
              <a:t>onclick</a:t>
            </a:r>
            <a:r>
              <a:rPr lang="es-VE" dirty="0" smtClean="0">
                <a:solidFill>
                  <a:schemeClr val="bg2">
                    <a:lumMod val="75000"/>
                  </a:schemeClr>
                </a:solidFill>
              </a:rPr>
              <a:t> y tienen otro estilo. </a:t>
            </a:r>
            <a:endParaRPr lang="es-VE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70583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E8AE47A-7A41-4C09-90A3-6AD217F6D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INDEX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4518" y="0"/>
            <a:ext cx="4067175" cy="4029075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3 CuadroTexto"/>
          <p:cNvSpPr txBox="1"/>
          <p:nvPr/>
        </p:nvSpPr>
        <p:spPr>
          <a:xfrm>
            <a:off x="5815444" y="0"/>
            <a:ext cx="5600700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VE" dirty="0" smtClean="0">
                <a:solidFill>
                  <a:schemeClr val="bg2">
                    <a:lumMod val="75000"/>
                  </a:schemeClr>
                </a:solidFill>
              </a:rPr>
              <a:t>La </a:t>
            </a:r>
            <a:r>
              <a:rPr lang="es-VE" dirty="0" smtClean="0">
                <a:solidFill>
                  <a:schemeClr val="bg2">
                    <a:lumMod val="75000"/>
                  </a:schemeClr>
                </a:solidFill>
              </a:rPr>
              <a:t>función </a:t>
            </a:r>
            <a:r>
              <a:rPr lang="es-VE" dirty="0" smtClean="0">
                <a:solidFill>
                  <a:schemeClr val="bg2">
                    <a:lumMod val="75000"/>
                  </a:schemeClr>
                </a:solidFill>
              </a:rPr>
              <a:t>asociada al </a:t>
            </a:r>
            <a:r>
              <a:rPr lang="es-VE" dirty="0" smtClean="0">
                <a:solidFill>
                  <a:schemeClr val="bg2">
                    <a:lumMod val="75000"/>
                  </a:schemeClr>
                </a:solidFill>
              </a:rPr>
              <a:t>botón Ingresar </a:t>
            </a:r>
            <a:r>
              <a:rPr lang="es-VE" dirty="0" err="1" smtClean="0">
                <a:solidFill>
                  <a:schemeClr val="bg2">
                    <a:lumMod val="75000"/>
                  </a:schemeClr>
                </a:solidFill>
              </a:rPr>
              <a:t>login</a:t>
            </a:r>
            <a:r>
              <a:rPr lang="es-VE" dirty="0" smtClean="0">
                <a:solidFill>
                  <a:schemeClr val="bg2">
                    <a:lumMod val="75000"/>
                  </a:schemeClr>
                </a:solidFill>
              </a:rPr>
              <a:t>()  compara los datos </a:t>
            </a:r>
            <a:r>
              <a:rPr lang="es-VE" dirty="0" smtClean="0">
                <a:solidFill>
                  <a:schemeClr val="bg2">
                    <a:lumMod val="75000"/>
                  </a:schemeClr>
                </a:solidFill>
              </a:rPr>
              <a:t>introducidos por el usuario </a:t>
            </a:r>
            <a:r>
              <a:rPr lang="es-VE" dirty="0" smtClean="0">
                <a:solidFill>
                  <a:schemeClr val="bg2">
                    <a:lumMod val="75000"/>
                  </a:schemeClr>
                </a:solidFill>
              </a:rPr>
              <a:t>con los que </a:t>
            </a:r>
            <a:r>
              <a:rPr lang="es-VE" dirty="0" err="1" smtClean="0">
                <a:solidFill>
                  <a:schemeClr val="bg2">
                    <a:lumMod val="75000"/>
                  </a:schemeClr>
                </a:solidFill>
              </a:rPr>
              <a:t>estan</a:t>
            </a:r>
            <a:r>
              <a:rPr lang="es-VE" dirty="0" smtClean="0">
                <a:solidFill>
                  <a:schemeClr val="bg2">
                    <a:lumMod val="75000"/>
                  </a:schemeClr>
                </a:solidFill>
              </a:rPr>
              <a:t> guardados en el local </a:t>
            </a:r>
            <a:r>
              <a:rPr lang="es-VE" dirty="0" err="1" smtClean="0">
                <a:solidFill>
                  <a:schemeClr val="bg2">
                    <a:lumMod val="75000"/>
                  </a:schemeClr>
                </a:solidFill>
              </a:rPr>
              <a:t>Store</a:t>
            </a:r>
            <a:r>
              <a:rPr lang="es-VE" dirty="0" smtClean="0">
                <a:solidFill>
                  <a:schemeClr val="bg2">
                    <a:lumMod val="75000"/>
                  </a:schemeClr>
                </a:solidFill>
              </a:rPr>
              <a:t>. Si son correctos, redirige a el home. Si no, entrega una alerta.</a:t>
            </a:r>
            <a:endParaRPr lang="es-VE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79467" y="3651665"/>
            <a:ext cx="2949287" cy="3206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95950" y="1123950"/>
            <a:ext cx="6496050" cy="573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50136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548487D-2BD6-4A8E-93BA-A223432C6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FLUJO DE PÁGINAS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="" xmlns:a16="http://schemas.microsoft.com/office/drawing/2014/main" id="{C05D5148-5B48-4CF4-AC34-236F99BB5951}"/>
              </a:ext>
            </a:extLst>
          </p:cNvPr>
          <p:cNvSpPr txBox="1"/>
          <p:nvPr/>
        </p:nvSpPr>
        <p:spPr>
          <a:xfrm>
            <a:off x="4880025" y="136524"/>
            <a:ext cx="238990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3200" dirty="0"/>
              <a:t>INDEX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="" xmlns:a16="http://schemas.microsoft.com/office/drawing/2014/main" id="{F3E87AC8-F303-47B9-A338-4CEF65EB7455}"/>
              </a:ext>
            </a:extLst>
          </p:cNvPr>
          <p:cNvSpPr txBox="1"/>
          <p:nvPr/>
        </p:nvSpPr>
        <p:spPr>
          <a:xfrm>
            <a:off x="2313467" y="1750151"/>
            <a:ext cx="238990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3200" dirty="0"/>
              <a:t>REGISTRO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="" xmlns:a16="http://schemas.microsoft.com/office/drawing/2014/main" id="{2722A138-884B-45EF-8E07-A4E9A95DB7DD}"/>
              </a:ext>
            </a:extLst>
          </p:cNvPr>
          <p:cNvSpPr txBox="1"/>
          <p:nvPr/>
        </p:nvSpPr>
        <p:spPr>
          <a:xfrm>
            <a:off x="8187805" y="1750150"/>
            <a:ext cx="238990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3200" dirty="0"/>
              <a:t>LOGIN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="" xmlns:a16="http://schemas.microsoft.com/office/drawing/2014/main" id="{36706FB5-CCBE-4615-AE44-62EB1C883BA1}"/>
              </a:ext>
            </a:extLst>
          </p:cNvPr>
          <p:cNvSpPr txBox="1"/>
          <p:nvPr/>
        </p:nvSpPr>
        <p:spPr>
          <a:xfrm>
            <a:off x="4949298" y="3396814"/>
            <a:ext cx="2389909" cy="5847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3200" dirty="0"/>
              <a:t>HOME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="" xmlns:a16="http://schemas.microsoft.com/office/drawing/2014/main" id="{58D7C1BD-2D22-4253-862F-1FDA89EF0CEA}"/>
              </a:ext>
            </a:extLst>
          </p:cNvPr>
          <p:cNvSpPr txBox="1"/>
          <p:nvPr/>
        </p:nvSpPr>
        <p:spPr>
          <a:xfrm>
            <a:off x="1812247" y="4917879"/>
            <a:ext cx="238990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3200" dirty="0"/>
              <a:t>PERFIL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="" xmlns:a16="http://schemas.microsoft.com/office/drawing/2014/main" id="{8C6D7564-D6EF-4771-A96A-D9D1DE81060B}"/>
              </a:ext>
            </a:extLst>
          </p:cNvPr>
          <p:cNvSpPr txBox="1"/>
          <p:nvPr/>
        </p:nvSpPr>
        <p:spPr>
          <a:xfrm>
            <a:off x="8103721" y="4907527"/>
            <a:ext cx="316576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3200" dirty="0" smtClean="0"/>
              <a:t>CATEGORIAS</a:t>
            </a:r>
            <a:endParaRPr lang="es-CO" sz="3200" dirty="0"/>
          </a:p>
        </p:txBody>
      </p:sp>
      <p:cxnSp>
        <p:nvCxnSpPr>
          <p:cNvPr id="18" name="Conector: angular 17">
            <a:extLst>
              <a:ext uri="{FF2B5EF4-FFF2-40B4-BE49-F238E27FC236}">
                <a16:creationId xmlns="" xmlns:a16="http://schemas.microsoft.com/office/drawing/2014/main" id="{43779723-173C-4031-8177-43D4997094A8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5400000">
            <a:off x="4277275" y="-47554"/>
            <a:ext cx="1028852" cy="25665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angular 19">
            <a:extLst>
              <a:ext uri="{FF2B5EF4-FFF2-40B4-BE49-F238E27FC236}">
                <a16:creationId xmlns="" xmlns:a16="http://schemas.microsoft.com/office/drawing/2014/main" id="{8848A6F6-05D5-4547-BEFA-65B12DA0D10C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rot="16200000" flipH="1">
            <a:off x="7214445" y="-418166"/>
            <a:ext cx="1028851" cy="33077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="" xmlns:a16="http://schemas.microsoft.com/office/drawing/2014/main" id="{B18E40F4-6192-45ED-A489-3E0FD7189F67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4703376" y="2042538"/>
            <a:ext cx="34844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angular 24">
            <a:extLst>
              <a:ext uri="{FF2B5EF4-FFF2-40B4-BE49-F238E27FC236}">
                <a16:creationId xmlns="" xmlns:a16="http://schemas.microsoft.com/office/drawing/2014/main" id="{03D444AC-CC8F-44BA-AE8A-B3ED1CB53423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rot="5400000">
            <a:off x="7232563" y="1246616"/>
            <a:ext cx="1061889" cy="32385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: angular 26">
            <a:extLst>
              <a:ext uri="{FF2B5EF4-FFF2-40B4-BE49-F238E27FC236}">
                <a16:creationId xmlns="" xmlns:a16="http://schemas.microsoft.com/office/drawing/2014/main" id="{7A379AF7-3855-4CB0-9064-724E66D336EF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4107583" y="2881209"/>
            <a:ext cx="936290" cy="31370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: angular 30">
            <a:extLst>
              <a:ext uri="{FF2B5EF4-FFF2-40B4-BE49-F238E27FC236}">
                <a16:creationId xmlns="" xmlns:a16="http://schemas.microsoft.com/office/drawing/2014/main" id="{96EE0B64-39F9-456C-8B30-E2D6B78EB372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 rot="16200000" flipH="1">
            <a:off x="7452459" y="2673383"/>
            <a:ext cx="925938" cy="35423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67548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r="30082"/>
          <a:stretch>
            <a:fillRect/>
          </a:stretch>
        </p:blipFill>
        <p:spPr bwMode="auto">
          <a:xfrm>
            <a:off x="1496290" y="0"/>
            <a:ext cx="10633423" cy="6858000"/>
          </a:xfrm>
          <a:prstGeom prst="rect">
            <a:avLst/>
          </a:prstGeom>
          <a:solidFill>
            <a:srgbClr val="FFFFFF">
              <a:alpha val="32157"/>
            </a:srgbClr>
          </a:solidFill>
          <a:ln>
            <a:noFill/>
          </a:ln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4001B83-251D-4800-8661-78E2B6F53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INDEX</a:t>
            </a:r>
          </a:p>
        </p:txBody>
      </p:sp>
      <p:sp>
        <p:nvSpPr>
          <p:cNvPr id="14" name="13 Rectángulo"/>
          <p:cNvSpPr/>
          <p:nvPr/>
        </p:nvSpPr>
        <p:spPr>
          <a:xfrm>
            <a:off x="1543050" y="0"/>
            <a:ext cx="10648950" cy="748145"/>
          </a:xfrm>
          <a:prstGeom prst="rect">
            <a:avLst/>
          </a:prstGeom>
          <a:solidFill>
            <a:srgbClr val="FFFFFF">
              <a:alpha val="32157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800" b="1" dirty="0" err="1" smtClean="0">
                <a:solidFill>
                  <a:schemeClr val="bg1"/>
                </a:solidFill>
              </a:rPr>
              <a:t>Navbar</a:t>
            </a:r>
            <a:r>
              <a:rPr lang="es-VE" sz="2800" b="1" dirty="0" smtClean="0">
                <a:solidFill>
                  <a:schemeClr val="bg1"/>
                </a:solidFill>
              </a:rPr>
              <a:t> </a:t>
            </a:r>
            <a:r>
              <a:rPr lang="es-VE" sz="2800" b="1" dirty="0" smtClean="0">
                <a:solidFill>
                  <a:schemeClr val="bg1"/>
                </a:solidFill>
              </a:rPr>
              <a:t>– </a:t>
            </a:r>
            <a:r>
              <a:rPr lang="es-VE" sz="2800" b="1" dirty="0" smtClean="0">
                <a:solidFill>
                  <a:srgbClr val="C00000"/>
                </a:solidFill>
              </a:rPr>
              <a:t>Barra </a:t>
            </a:r>
            <a:r>
              <a:rPr lang="es-VE" sz="2800" b="1" dirty="0" smtClean="0">
                <a:solidFill>
                  <a:srgbClr val="C00000"/>
                </a:solidFill>
              </a:rPr>
              <a:t>de </a:t>
            </a:r>
            <a:r>
              <a:rPr lang="es-VE" sz="2800" b="1" dirty="0" smtClean="0">
                <a:solidFill>
                  <a:srgbClr val="C00000"/>
                </a:solidFill>
              </a:rPr>
              <a:t>navegación</a:t>
            </a:r>
            <a:endParaRPr lang="es-VE" sz="2800" b="1" dirty="0" smtClean="0">
              <a:solidFill>
                <a:srgbClr val="C00000"/>
              </a:solidFill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1482436" y="623455"/>
            <a:ext cx="10709564" cy="3344140"/>
          </a:xfrm>
          <a:prstGeom prst="rect">
            <a:avLst/>
          </a:prstGeom>
          <a:solidFill>
            <a:srgbClr val="FFFFFF">
              <a:alpha val="32157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800" b="1" dirty="0" smtClean="0">
                <a:solidFill>
                  <a:srgbClr val="C00000"/>
                </a:solidFill>
              </a:rPr>
              <a:t>banner</a:t>
            </a:r>
            <a:endParaRPr lang="es-VE" sz="2800" b="1" dirty="0">
              <a:solidFill>
                <a:srgbClr val="C00000"/>
              </a:solidFill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1620981" y="4087091"/>
            <a:ext cx="2396837" cy="2770909"/>
          </a:xfrm>
          <a:prstGeom prst="rect">
            <a:avLst/>
          </a:prstGeom>
          <a:solidFill>
            <a:srgbClr val="FFFFFF">
              <a:alpha val="32157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800" b="1" dirty="0" smtClean="0">
                <a:solidFill>
                  <a:srgbClr val="C00000"/>
                </a:solidFill>
              </a:rPr>
              <a:t>Menú de categorías</a:t>
            </a:r>
          </a:p>
        </p:txBody>
      </p:sp>
      <p:sp>
        <p:nvSpPr>
          <p:cNvPr id="18" name="17 Rectángulo"/>
          <p:cNvSpPr/>
          <p:nvPr/>
        </p:nvSpPr>
        <p:spPr>
          <a:xfrm>
            <a:off x="4200524" y="4043363"/>
            <a:ext cx="7991476" cy="2814637"/>
          </a:xfrm>
          <a:prstGeom prst="rect">
            <a:avLst/>
          </a:prstGeom>
          <a:solidFill>
            <a:srgbClr val="FFFFFF">
              <a:alpha val="32157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800" b="1" dirty="0" err="1" smtClean="0">
                <a:solidFill>
                  <a:srgbClr val="C00000"/>
                </a:solidFill>
              </a:rPr>
              <a:t>Div</a:t>
            </a:r>
            <a:r>
              <a:rPr lang="es-VE" sz="2800" b="1" dirty="0" smtClean="0">
                <a:solidFill>
                  <a:srgbClr val="C00000"/>
                </a:solidFill>
              </a:rPr>
              <a:t> de inyección de videos para cada </a:t>
            </a:r>
            <a:r>
              <a:rPr lang="es-VE" sz="2800" b="1" dirty="0" smtClean="0">
                <a:solidFill>
                  <a:srgbClr val="C00000"/>
                </a:solidFill>
              </a:rPr>
              <a:t>categoría</a:t>
            </a:r>
            <a:endParaRPr lang="es-VE" sz="28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55128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4001B83-251D-4800-8661-78E2B6F53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BARRA DE NAVEGACION</a:t>
            </a:r>
            <a:endParaRPr lang="es-CO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76500" y="0"/>
            <a:ext cx="845820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78206" y="987570"/>
            <a:ext cx="9048750" cy="568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055128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4001B83-251D-4800-8661-78E2B6F53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Funciones : almacenar usuario</a:t>
            </a:r>
            <a:br>
              <a:rPr lang="es-CO" dirty="0" smtClean="0"/>
            </a:br>
            <a:r>
              <a:rPr lang="es-CO" dirty="0" smtClean="0"/>
              <a:t>buscar </a:t>
            </a:r>
            <a:br>
              <a:rPr lang="es-CO" dirty="0" smtClean="0"/>
            </a:br>
            <a:r>
              <a:rPr lang="es-CO" dirty="0" smtClean="0"/>
              <a:t>cerrar sesión</a:t>
            </a:r>
            <a:endParaRPr lang="es-CO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8385" y="225136"/>
            <a:ext cx="5807652" cy="62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CuadroTexto"/>
          <p:cNvSpPr txBox="1"/>
          <p:nvPr/>
        </p:nvSpPr>
        <p:spPr>
          <a:xfrm>
            <a:off x="7675417" y="1260761"/>
            <a:ext cx="4031673" cy="31393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VE" dirty="0" smtClean="0">
                <a:solidFill>
                  <a:schemeClr val="bg2">
                    <a:lumMod val="75000"/>
                  </a:schemeClr>
                </a:solidFill>
              </a:rPr>
              <a:t>El usuario se toma del local </a:t>
            </a:r>
            <a:r>
              <a:rPr lang="es-VE" dirty="0" err="1" smtClean="0">
                <a:solidFill>
                  <a:schemeClr val="bg2">
                    <a:lumMod val="75000"/>
                  </a:schemeClr>
                </a:solidFill>
              </a:rPr>
              <a:t>storage</a:t>
            </a:r>
            <a:endParaRPr lang="es-VE" dirty="0" smtClean="0">
              <a:solidFill>
                <a:schemeClr val="bg2">
                  <a:lumMod val="75000"/>
                </a:schemeClr>
              </a:solidFill>
            </a:endParaRPr>
          </a:p>
          <a:p>
            <a:pPr algn="just"/>
            <a:endParaRPr lang="es-VE" dirty="0" smtClean="0">
              <a:solidFill>
                <a:schemeClr val="bg2">
                  <a:lumMod val="75000"/>
                </a:schemeClr>
              </a:solidFill>
            </a:endParaRPr>
          </a:p>
          <a:p>
            <a:pPr algn="just"/>
            <a:r>
              <a:rPr lang="es-VE" dirty="0" smtClean="0">
                <a:solidFill>
                  <a:schemeClr val="bg2">
                    <a:lumMod val="75000"/>
                  </a:schemeClr>
                </a:solidFill>
              </a:rPr>
              <a:t>La </a:t>
            </a:r>
            <a:r>
              <a:rPr lang="es-VE" dirty="0" err="1" smtClean="0">
                <a:solidFill>
                  <a:schemeClr val="bg2">
                    <a:lumMod val="75000"/>
                  </a:schemeClr>
                </a:solidFill>
              </a:rPr>
              <a:t>funcion</a:t>
            </a:r>
            <a:r>
              <a:rPr lang="es-VE" dirty="0" smtClean="0">
                <a:solidFill>
                  <a:schemeClr val="bg2">
                    <a:lumMod val="75000"/>
                  </a:schemeClr>
                </a:solidFill>
              </a:rPr>
              <a:t> buscar utiliza los videos del home que </a:t>
            </a:r>
            <a:r>
              <a:rPr lang="es-VE" dirty="0" err="1" smtClean="0">
                <a:solidFill>
                  <a:schemeClr val="bg2">
                    <a:lumMod val="75000"/>
                  </a:schemeClr>
                </a:solidFill>
              </a:rPr>
              <a:t>estan</a:t>
            </a:r>
            <a:r>
              <a:rPr lang="es-VE" dirty="0" smtClean="0">
                <a:solidFill>
                  <a:schemeClr val="bg2">
                    <a:lumMod val="75000"/>
                  </a:schemeClr>
                </a:solidFill>
              </a:rPr>
              <a:t> en listas y busca en los </a:t>
            </a:r>
            <a:r>
              <a:rPr lang="es-VE" dirty="0" err="1" smtClean="0">
                <a:solidFill>
                  <a:schemeClr val="bg2">
                    <a:lumMod val="75000"/>
                  </a:schemeClr>
                </a:solidFill>
              </a:rPr>
              <a:t>labeles</a:t>
            </a:r>
            <a:r>
              <a:rPr lang="es-VE" dirty="0" smtClean="0">
                <a:solidFill>
                  <a:schemeClr val="bg2">
                    <a:lumMod val="75000"/>
                  </a:schemeClr>
                </a:solidFill>
              </a:rPr>
              <a:t> h5 que corresponden al nombre y cantante de los videos</a:t>
            </a:r>
          </a:p>
          <a:p>
            <a:pPr algn="just"/>
            <a:endParaRPr lang="es-VE" dirty="0" smtClean="0">
              <a:solidFill>
                <a:schemeClr val="bg2">
                  <a:lumMod val="75000"/>
                </a:schemeClr>
              </a:solidFill>
            </a:endParaRPr>
          </a:p>
          <a:p>
            <a:pPr algn="just"/>
            <a:r>
              <a:rPr lang="es-VE" dirty="0" smtClean="0">
                <a:solidFill>
                  <a:schemeClr val="bg2">
                    <a:lumMod val="75000"/>
                  </a:schemeClr>
                </a:solidFill>
              </a:rPr>
              <a:t>La </a:t>
            </a:r>
            <a:r>
              <a:rPr lang="es-VE" dirty="0" err="1" smtClean="0">
                <a:solidFill>
                  <a:schemeClr val="bg2">
                    <a:lumMod val="75000"/>
                  </a:schemeClr>
                </a:solidFill>
              </a:rPr>
              <a:t>funcion</a:t>
            </a:r>
            <a:r>
              <a:rPr lang="es-VE" dirty="0" smtClean="0">
                <a:solidFill>
                  <a:schemeClr val="bg2">
                    <a:lumMod val="75000"/>
                  </a:schemeClr>
                </a:solidFill>
              </a:rPr>
              <a:t> cerrar </a:t>
            </a:r>
            <a:r>
              <a:rPr lang="es-VE" dirty="0" err="1" smtClean="0">
                <a:solidFill>
                  <a:schemeClr val="bg2">
                    <a:lumMod val="75000"/>
                  </a:schemeClr>
                </a:solidFill>
              </a:rPr>
              <a:t>sesion</a:t>
            </a:r>
            <a:r>
              <a:rPr lang="es-VE" dirty="0" smtClean="0">
                <a:solidFill>
                  <a:schemeClr val="bg2">
                    <a:lumMod val="75000"/>
                  </a:schemeClr>
                </a:solidFill>
              </a:rPr>
              <a:t> remueve el usuario y </a:t>
            </a:r>
            <a:r>
              <a:rPr lang="es-VE" dirty="0" err="1" smtClean="0">
                <a:solidFill>
                  <a:schemeClr val="bg2">
                    <a:lumMod val="75000"/>
                  </a:schemeClr>
                </a:solidFill>
              </a:rPr>
              <a:t>envia</a:t>
            </a:r>
            <a:r>
              <a:rPr lang="es-VE" dirty="0" smtClean="0">
                <a:solidFill>
                  <a:schemeClr val="bg2">
                    <a:lumMod val="75000"/>
                  </a:schemeClr>
                </a:solidFill>
              </a:rPr>
              <a:t> al </a:t>
            </a:r>
            <a:r>
              <a:rPr lang="es-VE" dirty="0" err="1" smtClean="0">
                <a:solidFill>
                  <a:schemeClr val="bg2">
                    <a:lumMod val="75000"/>
                  </a:schemeClr>
                </a:solidFill>
              </a:rPr>
              <a:t>index</a:t>
            </a:r>
            <a:endParaRPr lang="es-VE" dirty="0" smtClean="0">
              <a:solidFill>
                <a:schemeClr val="bg2">
                  <a:lumMod val="75000"/>
                </a:schemeClr>
              </a:solidFill>
            </a:endParaRPr>
          </a:p>
          <a:p>
            <a:pPr algn="just"/>
            <a:endParaRPr lang="es-VE" dirty="0" smtClean="0">
              <a:solidFill>
                <a:schemeClr val="bg2">
                  <a:lumMod val="75000"/>
                </a:schemeClr>
              </a:solidFill>
            </a:endParaRPr>
          </a:p>
          <a:p>
            <a:pPr algn="just"/>
            <a:endParaRPr lang="es-VE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55128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4001B83-251D-4800-8661-78E2B6F53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MENU</a:t>
            </a:r>
            <a:endParaRPr lang="es-CO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4046" y="848159"/>
            <a:ext cx="1600200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78419" y="696191"/>
            <a:ext cx="747712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9 CuadroTexto"/>
          <p:cNvSpPr txBox="1"/>
          <p:nvPr/>
        </p:nvSpPr>
        <p:spPr>
          <a:xfrm>
            <a:off x="4984172" y="3422071"/>
            <a:ext cx="5157355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VE" dirty="0" smtClean="0">
                <a:solidFill>
                  <a:schemeClr val="bg2">
                    <a:lumMod val="75000"/>
                  </a:schemeClr>
                </a:solidFill>
              </a:rPr>
              <a:t>Menu de </a:t>
            </a:r>
            <a:r>
              <a:rPr lang="es-VE" dirty="0" err="1" smtClean="0">
                <a:solidFill>
                  <a:schemeClr val="bg2">
                    <a:lumMod val="75000"/>
                  </a:schemeClr>
                </a:solidFill>
              </a:rPr>
              <a:t>bootstrap</a:t>
            </a:r>
            <a:r>
              <a:rPr lang="es-VE" dirty="0" smtClean="0">
                <a:solidFill>
                  <a:schemeClr val="bg2">
                    <a:lumMod val="75000"/>
                  </a:schemeClr>
                </a:solidFill>
              </a:rPr>
              <a:t> con links asociados a anclas en la misma pagina home</a:t>
            </a:r>
          </a:p>
          <a:p>
            <a:pPr algn="just"/>
            <a:endParaRPr lang="es-VE" dirty="0" smtClean="0">
              <a:solidFill>
                <a:schemeClr val="bg2">
                  <a:lumMod val="75000"/>
                </a:schemeClr>
              </a:solidFill>
            </a:endParaRPr>
          </a:p>
          <a:p>
            <a:pPr algn="just"/>
            <a:r>
              <a:rPr lang="es-VE" dirty="0" smtClean="0">
                <a:solidFill>
                  <a:schemeClr val="bg2">
                    <a:lumMod val="75000"/>
                  </a:schemeClr>
                </a:solidFill>
              </a:rPr>
              <a:t>El menú se hace visible permanentemente con </a:t>
            </a:r>
            <a:r>
              <a:rPr lang="es-VE" dirty="0" err="1" smtClean="0">
                <a:solidFill>
                  <a:schemeClr val="bg2">
                    <a:lumMod val="75000"/>
                  </a:schemeClr>
                </a:solidFill>
              </a:rPr>
              <a:t>sticky</a:t>
            </a:r>
            <a:r>
              <a:rPr lang="es-VE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es-VE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55128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4001B83-251D-4800-8661-78E2B6F53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BASE DE DATOS DE VIDEOS PARA HOME Y PAGINA DE VIDEO</a:t>
            </a:r>
            <a:endParaRPr lang="es-CO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91109" y="203923"/>
            <a:ext cx="5019675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/>
          <a:srcRect t="43975" r="35455"/>
          <a:stretch>
            <a:fillRect/>
          </a:stretch>
        </p:blipFill>
        <p:spPr bwMode="auto">
          <a:xfrm>
            <a:off x="1586779" y="3906982"/>
            <a:ext cx="5049548" cy="2769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10 Rayo"/>
          <p:cNvSpPr/>
          <p:nvPr/>
        </p:nvSpPr>
        <p:spPr>
          <a:xfrm rot="5637982">
            <a:off x="3876028" y="1412462"/>
            <a:ext cx="433322" cy="5062990"/>
          </a:xfrm>
          <a:prstGeom prst="lightningBol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11 CuadroTexto"/>
          <p:cNvSpPr txBox="1"/>
          <p:nvPr/>
        </p:nvSpPr>
        <p:spPr>
          <a:xfrm>
            <a:off x="6785263" y="290943"/>
            <a:ext cx="5157355" cy="4801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VE" dirty="0" smtClean="0">
                <a:solidFill>
                  <a:schemeClr val="bg2">
                    <a:lumMod val="75000"/>
                  </a:schemeClr>
                </a:solidFill>
              </a:rPr>
              <a:t>Hay una base datos que se utiliza en la pagina home y en la pagina de cada video. En total hay 66 videos de 11 categorías que están contenidos en una matriz de objetos (</a:t>
            </a:r>
            <a:r>
              <a:rPr lang="es-VE" dirty="0" err="1" smtClean="0">
                <a:solidFill>
                  <a:schemeClr val="bg2">
                    <a:lumMod val="75000"/>
                  </a:schemeClr>
                </a:solidFill>
              </a:rPr>
              <a:t>objs</a:t>
            </a:r>
            <a:r>
              <a:rPr lang="es-VE" dirty="0" smtClean="0">
                <a:solidFill>
                  <a:schemeClr val="bg2">
                    <a:lumMod val="75000"/>
                  </a:schemeClr>
                </a:solidFill>
              </a:rPr>
              <a:t>) para cada objeto las propiedades son:</a:t>
            </a:r>
          </a:p>
          <a:p>
            <a:pPr algn="just"/>
            <a:r>
              <a:rPr lang="es-VE" dirty="0" err="1" smtClean="0">
                <a:solidFill>
                  <a:schemeClr val="bg2">
                    <a:lumMod val="75000"/>
                  </a:schemeClr>
                </a:solidFill>
              </a:rPr>
              <a:t>Num</a:t>
            </a:r>
            <a:r>
              <a:rPr lang="es-VE" dirty="0" smtClean="0">
                <a:solidFill>
                  <a:schemeClr val="bg2">
                    <a:lumMod val="75000"/>
                  </a:schemeClr>
                </a:solidFill>
              </a:rPr>
              <a:t> : Es un numero único que identifica cada objeto con la información del video.</a:t>
            </a:r>
          </a:p>
          <a:p>
            <a:pPr algn="just"/>
            <a:endParaRPr lang="es-VE" dirty="0" smtClean="0">
              <a:solidFill>
                <a:schemeClr val="bg2">
                  <a:lumMod val="75000"/>
                </a:schemeClr>
              </a:solidFill>
            </a:endParaRPr>
          </a:p>
          <a:p>
            <a:pPr algn="just"/>
            <a:r>
              <a:rPr lang="es-VE" dirty="0" err="1" smtClean="0">
                <a:solidFill>
                  <a:schemeClr val="bg2">
                    <a:lumMod val="75000"/>
                  </a:schemeClr>
                </a:solidFill>
              </a:rPr>
              <a:t>Iframe</a:t>
            </a:r>
            <a:r>
              <a:rPr lang="es-VE" dirty="0" smtClean="0">
                <a:solidFill>
                  <a:schemeClr val="bg2">
                    <a:lumMod val="75000"/>
                  </a:schemeClr>
                </a:solidFill>
              </a:rPr>
              <a:t> :  Es el link del video.</a:t>
            </a:r>
          </a:p>
          <a:p>
            <a:pPr algn="just"/>
            <a:endParaRPr lang="es-VE" dirty="0" smtClean="0">
              <a:solidFill>
                <a:schemeClr val="bg2">
                  <a:lumMod val="75000"/>
                </a:schemeClr>
              </a:solidFill>
            </a:endParaRPr>
          </a:p>
          <a:p>
            <a:pPr algn="just"/>
            <a:r>
              <a:rPr lang="es-VE" dirty="0" smtClean="0">
                <a:solidFill>
                  <a:schemeClr val="bg2">
                    <a:lumMod val="75000"/>
                  </a:schemeClr>
                </a:solidFill>
              </a:rPr>
              <a:t>Titulo :  nombre del video.</a:t>
            </a:r>
          </a:p>
          <a:p>
            <a:pPr algn="just"/>
            <a:endParaRPr lang="es-VE" dirty="0" smtClean="0">
              <a:solidFill>
                <a:schemeClr val="bg2">
                  <a:lumMod val="75000"/>
                </a:schemeClr>
              </a:solidFill>
            </a:endParaRPr>
          </a:p>
          <a:p>
            <a:pPr algn="just"/>
            <a:r>
              <a:rPr lang="es-VE" dirty="0" err="1" smtClean="0">
                <a:solidFill>
                  <a:schemeClr val="bg2">
                    <a:lumMod val="75000"/>
                  </a:schemeClr>
                </a:solidFill>
              </a:rPr>
              <a:t>Category</a:t>
            </a:r>
            <a:r>
              <a:rPr lang="es-VE" dirty="0" smtClean="0">
                <a:solidFill>
                  <a:schemeClr val="bg2">
                    <a:lumMod val="75000"/>
                  </a:schemeClr>
                </a:solidFill>
              </a:rPr>
              <a:t>:   son 11 categorías de videos.</a:t>
            </a:r>
          </a:p>
          <a:p>
            <a:pPr algn="just"/>
            <a:endParaRPr lang="es-VE" dirty="0" smtClean="0">
              <a:solidFill>
                <a:schemeClr val="bg2">
                  <a:lumMod val="75000"/>
                </a:schemeClr>
              </a:solidFill>
            </a:endParaRPr>
          </a:p>
          <a:p>
            <a:pPr algn="just"/>
            <a:r>
              <a:rPr lang="es-VE" dirty="0" err="1" smtClean="0">
                <a:solidFill>
                  <a:schemeClr val="bg2">
                    <a:lumMod val="75000"/>
                  </a:schemeClr>
                </a:solidFill>
              </a:rPr>
              <a:t>Info</a:t>
            </a:r>
            <a:r>
              <a:rPr lang="es-VE" dirty="0" smtClean="0">
                <a:solidFill>
                  <a:schemeClr val="bg2">
                    <a:lumMod val="75000"/>
                  </a:schemeClr>
                </a:solidFill>
              </a:rPr>
              <a:t>:  Detalles de cada video</a:t>
            </a:r>
          </a:p>
          <a:p>
            <a:pPr algn="just"/>
            <a:endParaRPr lang="es-VE" dirty="0" smtClean="0">
              <a:solidFill>
                <a:schemeClr val="bg2">
                  <a:lumMod val="75000"/>
                </a:schemeClr>
              </a:solidFill>
            </a:endParaRPr>
          </a:p>
          <a:p>
            <a:pPr algn="just"/>
            <a:endParaRPr lang="es-VE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55128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4001B83-251D-4800-8661-78E2B6F53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HOME – SECCION DE VIDEOS</a:t>
            </a:r>
            <a:endParaRPr lang="es-CO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2744" y="1"/>
            <a:ext cx="5488894" cy="3297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24445" y="3416876"/>
            <a:ext cx="5131482" cy="3094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57446" y="185790"/>
            <a:ext cx="4963500" cy="3873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12 CuadroTexto"/>
          <p:cNvSpPr txBox="1"/>
          <p:nvPr/>
        </p:nvSpPr>
        <p:spPr>
          <a:xfrm>
            <a:off x="6854536" y="4488871"/>
            <a:ext cx="4741720" cy="20313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>
                <a:solidFill>
                  <a:schemeClr val="bg2">
                    <a:lumMod val="75000"/>
                  </a:schemeClr>
                </a:solidFill>
              </a:rPr>
              <a:t>En la sección de </a:t>
            </a:r>
            <a:r>
              <a:rPr lang="es-ES" dirty="0" err="1" smtClean="0">
                <a:solidFill>
                  <a:schemeClr val="bg2">
                    <a:lumMod val="75000"/>
                  </a:schemeClr>
                </a:solidFill>
              </a:rPr>
              <a:t>container_videos</a:t>
            </a:r>
            <a:r>
              <a:rPr lang="es-ES" dirty="0" smtClean="0">
                <a:solidFill>
                  <a:schemeClr val="bg2">
                    <a:lumMod val="75000"/>
                  </a:schemeClr>
                </a:solidFill>
              </a:rPr>
              <a:t> se </a:t>
            </a:r>
            <a:r>
              <a:rPr lang="es-ES" dirty="0" smtClean="0">
                <a:solidFill>
                  <a:schemeClr val="bg2">
                    <a:lumMod val="75000"/>
                  </a:schemeClr>
                </a:solidFill>
              </a:rPr>
              <a:t> </a:t>
            </a:r>
            <a:r>
              <a:rPr lang="es-ES" dirty="0" smtClean="0">
                <a:solidFill>
                  <a:schemeClr val="bg2">
                    <a:lumMod val="75000"/>
                  </a:schemeClr>
                </a:solidFill>
              </a:rPr>
              <a:t>aplican</a:t>
            </a:r>
            <a:r>
              <a:rPr lang="es-ES" dirty="0" smtClean="0">
                <a:solidFill>
                  <a:schemeClr val="bg2">
                    <a:lumMod val="75000"/>
                  </a:schemeClr>
                </a:solidFill>
              </a:rPr>
              <a:t> las </a:t>
            </a:r>
            <a:r>
              <a:rPr lang="es-ES" dirty="0" err="1" smtClean="0">
                <a:solidFill>
                  <a:schemeClr val="bg2">
                    <a:lumMod val="75000"/>
                  </a:schemeClr>
                </a:solidFill>
              </a:rPr>
              <a:t>cards</a:t>
            </a:r>
            <a:r>
              <a:rPr lang="es-ES" dirty="0" smtClean="0">
                <a:solidFill>
                  <a:schemeClr val="bg2">
                    <a:lumMod val="75000"/>
                  </a:schemeClr>
                </a:solidFill>
              </a:rPr>
              <a:t> para cada categoría.</a:t>
            </a:r>
            <a:r>
              <a:rPr lang="es-ES" dirty="0" smtClean="0">
                <a:solidFill>
                  <a:schemeClr val="bg2">
                    <a:lumMod val="75000"/>
                  </a:schemeClr>
                </a:solidFill>
              </a:rPr>
              <a:t> </a:t>
            </a:r>
            <a:r>
              <a:rPr lang="es-ES" dirty="0" smtClean="0">
                <a:solidFill>
                  <a:schemeClr val="bg2">
                    <a:lumMod val="75000"/>
                  </a:schemeClr>
                </a:solidFill>
              </a:rPr>
              <a:t>Los id de cada categoría de música se llaman id + numero. </a:t>
            </a:r>
            <a:r>
              <a:rPr lang="es-ES" dirty="0" smtClean="0">
                <a:solidFill>
                  <a:schemeClr val="bg2">
                    <a:lumMod val="75000"/>
                  </a:schemeClr>
                </a:solidFill>
              </a:rPr>
              <a:t>El número </a:t>
            </a:r>
            <a:r>
              <a:rPr lang="es-ES" dirty="0" smtClean="0">
                <a:solidFill>
                  <a:schemeClr val="bg2">
                    <a:lumMod val="75000"/>
                  </a:schemeClr>
                </a:solidFill>
              </a:rPr>
              <a:t>está</a:t>
            </a:r>
            <a:r>
              <a:rPr lang="es-ES" dirty="0" smtClean="0">
                <a:solidFill>
                  <a:schemeClr val="bg2">
                    <a:lumMod val="75000"/>
                  </a:schemeClr>
                </a:solidFill>
              </a:rPr>
              <a:t> </a:t>
            </a:r>
            <a:r>
              <a:rPr lang="es-ES" dirty="0" smtClean="0">
                <a:solidFill>
                  <a:schemeClr val="bg2">
                    <a:lumMod val="75000"/>
                  </a:schemeClr>
                </a:solidFill>
              </a:rPr>
              <a:t>e</a:t>
            </a:r>
            <a:r>
              <a:rPr lang="es-ES" dirty="0" smtClean="0">
                <a:solidFill>
                  <a:schemeClr val="bg2">
                    <a:lumMod val="75000"/>
                  </a:schemeClr>
                </a:solidFill>
              </a:rPr>
              <a:t> el mismo orden en que están </a:t>
            </a:r>
            <a:r>
              <a:rPr lang="es-ES" dirty="0" smtClean="0">
                <a:solidFill>
                  <a:schemeClr val="bg2">
                    <a:lumMod val="75000"/>
                  </a:schemeClr>
                </a:solidFill>
              </a:rPr>
              <a:t>organizadas</a:t>
            </a:r>
            <a:r>
              <a:rPr lang="es-ES" dirty="0" smtClean="0">
                <a:solidFill>
                  <a:schemeClr val="bg2">
                    <a:lumMod val="75000"/>
                  </a:schemeClr>
                </a:solidFill>
              </a:rPr>
              <a:t> en </a:t>
            </a:r>
            <a:r>
              <a:rPr lang="es-ES" dirty="0" smtClean="0">
                <a:solidFill>
                  <a:schemeClr val="bg2">
                    <a:lumMod val="75000"/>
                  </a:schemeClr>
                </a:solidFill>
              </a:rPr>
              <a:t>JS que inserta la información</a:t>
            </a:r>
            <a:endParaRPr lang="es-ES" dirty="0" smtClean="0">
              <a:solidFill>
                <a:schemeClr val="bg2">
                  <a:lumMod val="75000"/>
                </a:schemeClr>
              </a:solidFill>
            </a:endParaRPr>
          </a:p>
          <a:p>
            <a:pPr algn="just"/>
            <a:endParaRPr lang="es-VE" dirty="0" smtClean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55128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4001B83-251D-4800-8661-78E2B6F53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INDEX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60368" y="220806"/>
            <a:ext cx="97917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CuadroTexto"/>
          <p:cNvSpPr txBox="1"/>
          <p:nvPr/>
        </p:nvSpPr>
        <p:spPr>
          <a:xfrm>
            <a:off x="1579418" y="5449853"/>
            <a:ext cx="9822875" cy="14773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>
                <a:solidFill>
                  <a:schemeClr val="bg2">
                    <a:lumMod val="75000"/>
                  </a:schemeClr>
                </a:solidFill>
              </a:rPr>
              <a:t>Aquí puedes ver el código de inyección de las </a:t>
            </a:r>
            <a:r>
              <a:rPr lang="es-ES" dirty="0" err="1" smtClean="0">
                <a:solidFill>
                  <a:schemeClr val="bg2">
                    <a:lumMod val="75000"/>
                  </a:schemeClr>
                </a:solidFill>
              </a:rPr>
              <a:t>cards</a:t>
            </a:r>
            <a:r>
              <a:rPr lang="es-ES" dirty="0" smtClean="0">
                <a:solidFill>
                  <a:schemeClr val="bg2">
                    <a:lumMod val="75000"/>
                  </a:schemeClr>
                </a:solidFill>
              </a:rPr>
              <a:t>, esta compuesto de dos FOR anidados que permite ir por cada categoría y luego validar que para esa sección el video que se esta insertando pertenece a esa categoría. Adicionalmente hay una función ingreso categoría que se activa al dar click en el titulo de cada video y guarda  en el loca </a:t>
            </a:r>
            <a:r>
              <a:rPr lang="es-ES" dirty="0" err="1" smtClean="0">
                <a:solidFill>
                  <a:schemeClr val="bg2">
                    <a:lumMod val="75000"/>
                  </a:schemeClr>
                </a:solidFill>
              </a:rPr>
              <a:t>storage</a:t>
            </a:r>
            <a:r>
              <a:rPr lang="es-ES" dirty="0" smtClean="0">
                <a:solidFill>
                  <a:schemeClr val="bg2">
                    <a:lumMod val="75000"/>
                  </a:schemeClr>
                </a:solidFill>
              </a:rPr>
              <a:t>  el numero único que identifica el video en la base de datos y redirige  a la pagina del video (categorias.html)</a:t>
            </a:r>
            <a:endParaRPr lang="es-VE" dirty="0" smtClean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55128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548487D-2BD6-4A8E-93BA-A223432C6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FLUJO DE PÁGINAS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="" xmlns:a16="http://schemas.microsoft.com/office/drawing/2014/main" id="{C05D5148-5B48-4CF4-AC34-236F99BB5951}"/>
              </a:ext>
            </a:extLst>
          </p:cNvPr>
          <p:cNvSpPr txBox="1"/>
          <p:nvPr/>
        </p:nvSpPr>
        <p:spPr>
          <a:xfrm>
            <a:off x="4880025" y="136524"/>
            <a:ext cx="238990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3200" dirty="0"/>
              <a:t>INDEX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="" xmlns:a16="http://schemas.microsoft.com/office/drawing/2014/main" id="{F3E87AC8-F303-47B9-A338-4CEF65EB7455}"/>
              </a:ext>
            </a:extLst>
          </p:cNvPr>
          <p:cNvSpPr txBox="1"/>
          <p:nvPr/>
        </p:nvSpPr>
        <p:spPr>
          <a:xfrm>
            <a:off x="2313467" y="1750151"/>
            <a:ext cx="238990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3200" dirty="0"/>
              <a:t>REGISTRO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="" xmlns:a16="http://schemas.microsoft.com/office/drawing/2014/main" id="{2722A138-884B-45EF-8E07-A4E9A95DB7DD}"/>
              </a:ext>
            </a:extLst>
          </p:cNvPr>
          <p:cNvSpPr txBox="1"/>
          <p:nvPr/>
        </p:nvSpPr>
        <p:spPr>
          <a:xfrm>
            <a:off x="8187805" y="1750150"/>
            <a:ext cx="238990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3200" dirty="0"/>
              <a:t>LOGIN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="" xmlns:a16="http://schemas.microsoft.com/office/drawing/2014/main" id="{36706FB5-CCBE-4615-AE44-62EB1C883BA1}"/>
              </a:ext>
            </a:extLst>
          </p:cNvPr>
          <p:cNvSpPr txBox="1"/>
          <p:nvPr/>
        </p:nvSpPr>
        <p:spPr>
          <a:xfrm>
            <a:off x="4949298" y="3396814"/>
            <a:ext cx="238990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3200" dirty="0"/>
              <a:t>HOME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="" xmlns:a16="http://schemas.microsoft.com/office/drawing/2014/main" id="{58D7C1BD-2D22-4253-862F-1FDA89EF0CEA}"/>
              </a:ext>
            </a:extLst>
          </p:cNvPr>
          <p:cNvSpPr txBox="1"/>
          <p:nvPr/>
        </p:nvSpPr>
        <p:spPr>
          <a:xfrm>
            <a:off x="1812247" y="4917879"/>
            <a:ext cx="238990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3200" dirty="0"/>
              <a:t>PERFIL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="" xmlns:a16="http://schemas.microsoft.com/office/drawing/2014/main" id="{8C6D7564-D6EF-4771-A96A-D9D1DE81060B}"/>
              </a:ext>
            </a:extLst>
          </p:cNvPr>
          <p:cNvSpPr txBox="1"/>
          <p:nvPr/>
        </p:nvSpPr>
        <p:spPr>
          <a:xfrm>
            <a:off x="8103721" y="4907527"/>
            <a:ext cx="316576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3200" dirty="0" smtClean="0"/>
              <a:t>CATEGORIAS</a:t>
            </a:r>
            <a:endParaRPr lang="es-CO" sz="3200" dirty="0"/>
          </a:p>
        </p:txBody>
      </p:sp>
      <p:cxnSp>
        <p:nvCxnSpPr>
          <p:cNvPr id="18" name="Conector: angular 17">
            <a:extLst>
              <a:ext uri="{FF2B5EF4-FFF2-40B4-BE49-F238E27FC236}">
                <a16:creationId xmlns="" xmlns:a16="http://schemas.microsoft.com/office/drawing/2014/main" id="{43779723-173C-4031-8177-43D4997094A8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5400000">
            <a:off x="4277275" y="-47554"/>
            <a:ext cx="1028852" cy="25665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angular 19">
            <a:extLst>
              <a:ext uri="{FF2B5EF4-FFF2-40B4-BE49-F238E27FC236}">
                <a16:creationId xmlns="" xmlns:a16="http://schemas.microsoft.com/office/drawing/2014/main" id="{8848A6F6-05D5-4547-BEFA-65B12DA0D10C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rot="16200000" flipH="1">
            <a:off x="7214445" y="-418166"/>
            <a:ext cx="1028851" cy="33077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="" xmlns:a16="http://schemas.microsoft.com/office/drawing/2014/main" id="{7C1E8F0C-A4AC-41B7-9199-F70CA5088904}"/>
              </a:ext>
            </a:extLst>
          </p:cNvPr>
          <p:cNvSpPr txBox="1"/>
          <p:nvPr/>
        </p:nvSpPr>
        <p:spPr>
          <a:xfrm>
            <a:off x="4202156" y="970750"/>
            <a:ext cx="430329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Botones con funciones que redirigen página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="" xmlns:a16="http://schemas.microsoft.com/office/drawing/2014/main" id="{B18E40F4-6192-45ED-A489-3E0FD7189F67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4703376" y="2042538"/>
            <a:ext cx="34844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angular 24">
            <a:extLst>
              <a:ext uri="{FF2B5EF4-FFF2-40B4-BE49-F238E27FC236}">
                <a16:creationId xmlns="" xmlns:a16="http://schemas.microsoft.com/office/drawing/2014/main" id="{03D444AC-CC8F-44BA-AE8A-B3ED1CB53423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rot="5400000">
            <a:off x="7232563" y="1246616"/>
            <a:ext cx="1061889" cy="32385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: angular 26">
            <a:extLst>
              <a:ext uri="{FF2B5EF4-FFF2-40B4-BE49-F238E27FC236}">
                <a16:creationId xmlns="" xmlns:a16="http://schemas.microsoft.com/office/drawing/2014/main" id="{7A379AF7-3855-4CB0-9064-724E66D336EF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4107583" y="2881209"/>
            <a:ext cx="936290" cy="31370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: angular 30">
            <a:extLst>
              <a:ext uri="{FF2B5EF4-FFF2-40B4-BE49-F238E27FC236}">
                <a16:creationId xmlns="" xmlns:a16="http://schemas.microsoft.com/office/drawing/2014/main" id="{96EE0B64-39F9-456C-8B30-E2D6B78EB372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 rot="16200000" flipH="1">
            <a:off x="7452459" y="2673383"/>
            <a:ext cx="925938" cy="35423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="" xmlns:a16="http://schemas.microsoft.com/office/drawing/2014/main" id="{DDCF2E22-9C27-432D-BC16-0F236E2C1D41}"/>
              </a:ext>
            </a:extLst>
          </p:cNvPr>
          <p:cNvSpPr txBox="1"/>
          <p:nvPr/>
        </p:nvSpPr>
        <p:spPr>
          <a:xfrm>
            <a:off x="4880025" y="1602986"/>
            <a:ext cx="3023755" cy="120032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Una vez registrado, redirige a </a:t>
            </a:r>
            <a:r>
              <a:rPr lang="es-CO" dirty="0" err="1">
                <a:solidFill>
                  <a:schemeClr val="bg1"/>
                </a:solidFill>
              </a:rPr>
              <a:t>login</a:t>
            </a:r>
            <a:r>
              <a:rPr lang="es-CO" dirty="0">
                <a:solidFill>
                  <a:schemeClr val="bg1"/>
                </a:solidFill>
              </a:rPr>
              <a:t> y guardar información del usuario  en el local </a:t>
            </a:r>
            <a:r>
              <a:rPr lang="es-CO" dirty="0" err="1">
                <a:solidFill>
                  <a:schemeClr val="bg1"/>
                </a:solidFill>
              </a:rPr>
              <a:t>storage</a:t>
            </a:r>
            <a:r>
              <a:rPr lang="es-CO" dirty="0">
                <a:solidFill>
                  <a:schemeClr val="bg1"/>
                </a:solidFill>
              </a:rPr>
              <a:t> como el </a:t>
            </a:r>
            <a:r>
              <a:rPr lang="es-CO" dirty="0" err="1">
                <a:solidFill>
                  <a:schemeClr val="bg1"/>
                </a:solidFill>
              </a:rPr>
              <a:t>string</a:t>
            </a:r>
            <a:r>
              <a:rPr lang="es-CO" dirty="0">
                <a:solidFill>
                  <a:schemeClr val="bg1"/>
                </a:solidFill>
              </a:rPr>
              <a:t>/</a:t>
            </a:r>
            <a:r>
              <a:rPr lang="es-CO" dirty="0" err="1">
                <a:solidFill>
                  <a:schemeClr val="bg1"/>
                </a:solidFill>
              </a:rPr>
              <a:t>object</a:t>
            </a:r>
            <a:r>
              <a:rPr lang="es-CO" dirty="0">
                <a:solidFill>
                  <a:schemeClr val="bg1"/>
                </a:solidFill>
              </a:rPr>
              <a:t> “</a:t>
            </a:r>
            <a:r>
              <a:rPr lang="es-CO" dirty="0" err="1">
                <a:solidFill>
                  <a:schemeClr val="bg1"/>
                </a:solidFill>
              </a:rPr>
              <a:t>user</a:t>
            </a:r>
            <a:r>
              <a:rPr lang="es-CO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="" xmlns:a16="http://schemas.microsoft.com/office/drawing/2014/main" id="{4E28FE32-2CCE-4689-91FB-9B79231947C2}"/>
              </a:ext>
            </a:extLst>
          </p:cNvPr>
          <p:cNvSpPr txBox="1"/>
          <p:nvPr/>
        </p:nvSpPr>
        <p:spPr>
          <a:xfrm>
            <a:off x="8080429" y="2542704"/>
            <a:ext cx="3023755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Solo puede accederse al home a través del </a:t>
            </a:r>
            <a:r>
              <a:rPr lang="es-CO" dirty="0" err="1">
                <a:solidFill>
                  <a:schemeClr val="bg1"/>
                </a:solidFill>
              </a:rPr>
              <a:t>login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="" xmlns:a16="http://schemas.microsoft.com/office/drawing/2014/main" id="{DE6739DC-A219-4F9C-8097-EF39E7461CD6}"/>
              </a:ext>
            </a:extLst>
          </p:cNvPr>
          <p:cNvSpPr txBox="1"/>
          <p:nvPr/>
        </p:nvSpPr>
        <p:spPr>
          <a:xfrm>
            <a:off x="7204132" y="4053417"/>
            <a:ext cx="4357254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Guarda el número del video en el local </a:t>
            </a:r>
            <a:r>
              <a:rPr lang="es-CO" dirty="0" err="1">
                <a:solidFill>
                  <a:schemeClr val="bg1"/>
                </a:solidFill>
              </a:rPr>
              <a:t>storage</a:t>
            </a:r>
            <a:r>
              <a:rPr lang="es-CO" dirty="0">
                <a:solidFill>
                  <a:schemeClr val="bg1"/>
                </a:solidFill>
              </a:rPr>
              <a:t> como “</a:t>
            </a:r>
            <a:r>
              <a:rPr lang="es-CO" dirty="0" err="1">
                <a:solidFill>
                  <a:schemeClr val="bg1"/>
                </a:solidFill>
              </a:rPr>
              <a:t>noVideo</a:t>
            </a:r>
            <a:r>
              <a:rPr lang="es-CO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41" name="Bocadillo: rectángulo con esquinas redondeadas 40">
            <a:extLst>
              <a:ext uri="{FF2B5EF4-FFF2-40B4-BE49-F238E27FC236}">
                <a16:creationId xmlns="" xmlns:a16="http://schemas.microsoft.com/office/drawing/2014/main" id="{4B0B5BCA-0042-4B5D-989A-98F164008743}"/>
              </a:ext>
            </a:extLst>
          </p:cNvPr>
          <p:cNvSpPr/>
          <p:nvPr/>
        </p:nvSpPr>
        <p:spPr>
          <a:xfrm rot="21318027">
            <a:off x="4688515" y="4980669"/>
            <a:ext cx="3165764" cy="1603184"/>
          </a:xfrm>
          <a:prstGeom prst="wedgeRoundRectCallout">
            <a:avLst>
              <a:gd name="adj1" fmla="val 50611"/>
              <a:gd name="adj2" fmla="val 74755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Los </a:t>
            </a:r>
            <a:r>
              <a:rPr lang="es-CO" sz="1400" dirty="0" err="1"/>
              <a:t>javascript</a:t>
            </a:r>
            <a:r>
              <a:rPr lang="es-CO" sz="1400" dirty="0"/>
              <a:t> vinculados a las páginas  HOME y VIDEO contienen un objeto que  se construyó la información de 66  videos con las propiedades: </a:t>
            </a:r>
            <a:r>
              <a:rPr lang="es-CO" sz="1400" dirty="0" err="1"/>
              <a:t>num</a:t>
            </a:r>
            <a:r>
              <a:rPr lang="es-CO" sz="1400" dirty="0"/>
              <a:t> (número), </a:t>
            </a:r>
            <a:r>
              <a:rPr lang="es-CO" sz="1400" dirty="0" err="1"/>
              <a:t>iframe</a:t>
            </a:r>
            <a:r>
              <a:rPr lang="es-CO" sz="1400" dirty="0"/>
              <a:t> (link),  </a:t>
            </a:r>
            <a:r>
              <a:rPr lang="es-CO" sz="1400" dirty="0" err="1"/>
              <a:t>tittle</a:t>
            </a:r>
            <a:r>
              <a:rPr lang="es-CO" sz="1400" dirty="0"/>
              <a:t> (video), </a:t>
            </a:r>
            <a:r>
              <a:rPr lang="es-CO" sz="1400" dirty="0" err="1"/>
              <a:t>category</a:t>
            </a:r>
            <a:r>
              <a:rPr lang="es-CO" sz="1400" dirty="0"/>
              <a:t> (categoría), </a:t>
            </a:r>
            <a:r>
              <a:rPr lang="es-CO" sz="1400" dirty="0" err="1"/>
              <a:t>info</a:t>
            </a:r>
            <a:r>
              <a:rPr lang="es-CO" sz="1400" dirty="0"/>
              <a:t> (descripción), </a:t>
            </a:r>
            <a:r>
              <a:rPr lang="es-CO" sz="1400" dirty="0" err="1"/>
              <a:t>view</a:t>
            </a:r>
            <a:r>
              <a:rPr lang="es-CO" sz="1400" dirty="0"/>
              <a:t> (vistas)</a:t>
            </a:r>
          </a:p>
        </p:txBody>
      </p:sp>
      <p:sp>
        <p:nvSpPr>
          <p:cNvPr id="46" name="Bocadillo: rectángulo con esquinas redondeadas 45">
            <a:extLst>
              <a:ext uri="{FF2B5EF4-FFF2-40B4-BE49-F238E27FC236}">
                <a16:creationId xmlns="" xmlns:a16="http://schemas.microsoft.com/office/drawing/2014/main" id="{6F140C4C-F90E-44B3-8872-5218667F544C}"/>
              </a:ext>
            </a:extLst>
          </p:cNvPr>
          <p:cNvSpPr/>
          <p:nvPr/>
        </p:nvSpPr>
        <p:spPr>
          <a:xfrm rot="568038">
            <a:off x="9048773" y="155963"/>
            <a:ext cx="2659003" cy="1367209"/>
          </a:xfrm>
          <a:prstGeom prst="wedgeRoundRectCallout">
            <a:avLst>
              <a:gd name="adj1" fmla="val 65222"/>
              <a:gd name="adj2" fmla="val -50607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 tanto en LOGIN, PERFIL y el </a:t>
            </a:r>
            <a:r>
              <a:rPr lang="es-CO" sz="1400" dirty="0" err="1"/>
              <a:t>navbar</a:t>
            </a:r>
            <a:r>
              <a:rPr lang="es-CO" sz="1400" dirty="0"/>
              <a:t> de las páginas HOME y VIDEO  utilizan o modifican los valores de “</a:t>
            </a:r>
            <a:r>
              <a:rPr lang="es-CO" sz="1400" dirty="0" err="1"/>
              <a:t>user</a:t>
            </a:r>
            <a:r>
              <a:rPr lang="es-CO" sz="1400" dirty="0"/>
              <a:t>” en el local </a:t>
            </a:r>
            <a:r>
              <a:rPr lang="es-CO" sz="1400" dirty="0" err="1"/>
              <a:t>storage</a:t>
            </a:r>
            <a:r>
              <a:rPr lang="es-CO" sz="1400" dirty="0"/>
              <a:t>. Estos son </a:t>
            </a:r>
            <a:r>
              <a:rPr lang="es-CO" sz="1400" dirty="0" err="1"/>
              <a:t>llamadados</a:t>
            </a:r>
            <a:r>
              <a:rPr lang="es-CO" sz="1400" dirty="0"/>
              <a:t> con el método </a:t>
            </a:r>
            <a:r>
              <a:rPr lang="es-CO" sz="1400" dirty="0" err="1"/>
              <a:t>JSON.parse</a:t>
            </a:r>
            <a:r>
              <a:rPr lang="es-CO" sz="1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xmlns="" val="2867548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548487D-2BD6-4A8E-93BA-A223432C6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FLUJO DE PÁGINAS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="" xmlns:a16="http://schemas.microsoft.com/office/drawing/2014/main" id="{C05D5148-5B48-4CF4-AC34-236F99BB5951}"/>
              </a:ext>
            </a:extLst>
          </p:cNvPr>
          <p:cNvSpPr txBox="1"/>
          <p:nvPr/>
        </p:nvSpPr>
        <p:spPr>
          <a:xfrm>
            <a:off x="4880025" y="136524"/>
            <a:ext cx="238990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3200" dirty="0"/>
              <a:t>INDEX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="" xmlns:a16="http://schemas.microsoft.com/office/drawing/2014/main" id="{F3E87AC8-F303-47B9-A338-4CEF65EB7455}"/>
              </a:ext>
            </a:extLst>
          </p:cNvPr>
          <p:cNvSpPr txBox="1"/>
          <p:nvPr/>
        </p:nvSpPr>
        <p:spPr>
          <a:xfrm>
            <a:off x="2313467" y="1750151"/>
            <a:ext cx="238990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3200" dirty="0"/>
              <a:t>REGISTRO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="" xmlns:a16="http://schemas.microsoft.com/office/drawing/2014/main" id="{2722A138-884B-45EF-8E07-A4E9A95DB7DD}"/>
              </a:ext>
            </a:extLst>
          </p:cNvPr>
          <p:cNvSpPr txBox="1"/>
          <p:nvPr/>
        </p:nvSpPr>
        <p:spPr>
          <a:xfrm>
            <a:off x="8187805" y="1750150"/>
            <a:ext cx="238990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3200" dirty="0"/>
              <a:t>LOGIN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="" xmlns:a16="http://schemas.microsoft.com/office/drawing/2014/main" id="{36706FB5-CCBE-4615-AE44-62EB1C883BA1}"/>
              </a:ext>
            </a:extLst>
          </p:cNvPr>
          <p:cNvSpPr txBox="1"/>
          <p:nvPr/>
        </p:nvSpPr>
        <p:spPr>
          <a:xfrm>
            <a:off x="4949298" y="3396814"/>
            <a:ext cx="2389909" cy="5847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3200" dirty="0"/>
              <a:t>HOME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="" xmlns:a16="http://schemas.microsoft.com/office/drawing/2014/main" id="{58D7C1BD-2D22-4253-862F-1FDA89EF0CEA}"/>
              </a:ext>
            </a:extLst>
          </p:cNvPr>
          <p:cNvSpPr txBox="1"/>
          <p:nvPr/>
        </p:nvSpPr>
        <p:spPr>
          <a:xfrm>
            <a:off x="1812247" y="4917879"/>
            <a:ext cx="2389909" cy="5847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3200" dirty="0"/>
              <a:t>PERFIL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="" xmlns:a16="http://schemas.microsoft.com/office/drawing/2014/main" id="{8C6D7564-D6EF-4771-A96A-D9D1DE81060B}"/>
              </a:ext>
            </a:extLst>
          </p:cNvPr>
          <p:cNvSpPr txBox="1"/>
          <p:nvPr/>
        </p:nvSpPr>
        <p:spPr>
          <a:xfrm>
            <a:off x="8103721" y="4907527"/>
            <a:ext cx="316576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3200" dirty="0" smtClean="0"/>
              <a:t>CATEGORIAS</a:t>
            </a:r>
            <a:endParaRPr lang="es-CO" sz="3200" dirty="0"/>
          </a:p>
        </p:txBody>
      </p:sp>
      <p:cxnSp>
        <p:nvCxnSpPr>
          <p:cNvPr id="18" name="Conector: angular 17">
            <a:extLst>
              <a:ext uri="{FF2B5EF4-FFF2-40B4-BE49-F238E27FC236}">
                <a16:creationId xmlns="" xmlns:a16="http://schemas.microsoft.com/office/drawing/2014/main" id="{43779723-173C-4031-8177-43D4997094A8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5400000">
            <a:off x="4277275" y="-47554"/>
            <a:ext cx="1028852" cy="25665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angular 19">
            <a:extLst>
              <a:ext uri="{FF2B5EF4-FFF2-40B4-BE49-F238E27FC236}">
                <a16:creationId xmlns="" xmlns:a16="http://schemas.microsoft.com/office/drawing/2014/main" id="{8848A6F6-05D5-4547-BEFA-65B12DA0D10C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rot="16200000" flipH="1">
            <a:off x="7214445" y="-418166"/>
            <a:ext cx="1028851" cy="33077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="" xmlns:a16="http://schemas.microsoft.com/office/drawing/2014/main" id="{B18E40F4-6192-45ED-A489-3E0FD7189F67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4703376" y="2042538"/>
            <a:ext cx="34844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angular 24">
            <a:extLst>
              <a:ext uri="{FF2B5EF4-FFF2-40B4-BE49-F238E27FC236}">
                <a16:creationId xmlns="" xmlns:a16="http://schemas.microsoft.com/office/drawing/2014/main" id="{03D444AC-CC8F-44BA-AE8A-B3ED1CB53423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rot="5400000">
            <a:off x="7232563" y="1246616"/>
            <a:ext cx="1061889" cy="32385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: angular 26">
            <a:extLst>
              <a:ext uri="{FF2B5EF4-FFF2-40B4-BE49-F238E27FC236}">
                <a16:creationId xmlns="" xmlns:a16="http://schemas.microsoft.com/office/drawing/2014/main" id="{7A379AF7-3855-4CB0-9064-724E66D336EF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4107583" y="2881209"/>
            <a:ext cx="936290" cy="31370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: angular 30">
            <a:extLst>
              <a:ext uri="{FF2B5EF4-FFF2-40B4-BE49-F238E27FC236}">
                <a16:creationId xmlns="" xmlns:a16="http://schemas.microsoft.com/office/drawing/2014/main" id="{96EE0B64-39F9-456C-8B30-E2D6B78EB372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 rot="16200000" flipH="1">
            <a:off x="7452459" y="2673383"/>
            <a:ext cx="925938" cy="35423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67548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4001B83-251D-4800-8661-78E2B6F53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PERFIL</a:t>
            </a:r>
            <a:endParaRPr lang="es-CO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34486" y="277091"/>
            <a:ext cx="3076060" cy="4537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28359" y="207818"/>
            <a:ext cx="6381750" cy="2713014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CuadroTexto"/>
          <p:cNvSpPr txBox="1"/>
          <p:nvPr/>
        </p:nvSpPr>
        <p:spPr>
          <a:xfrm>
            <a:off x="1967347" y="4909894"/>
            <a:ext cx="8811492" cy="17543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VE" dirty="0" smtClean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</a:rPr>
              <a:t>El contenedor principal es  </a:t>
            </a:r>
            <a:r>
              <a:rPr lang="es-VE" dirty="0" err="1" smtClean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</a:rPr>
              <a:t>div</a:t>
            </a:r>
            <a:r>
              <a:rPr lang="es-VE" dirty="0" smtClean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</a:rPr>
              <a:t> con estilo de la clase “</a:t>
            </a:r>
            <a:r>
              <a:rPr lang="es-VE" dirty="0" err="1" smtClean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</a:rPr>
              <a:t>form-register</a:t>
            </a:r>
            <a:r>
              <a:rPr lang="es-VE" dirty="0" smtClean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</a:rPr>
              <a:t>”,  el logo esta enlazado a la pagina home.</a:t>
            </a:r>
          </a:p>
          <a:p>
            <a:pPr algn="just"/>
            <a:r>
              <a:rPr lang="es-VE" dirty="0" smtClean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</a:rPr>
              <a:t>Se carga una imagen predefinida y debajo de los </a:t>
            </a:r>
            <a:r>
              <a:rPr lang="es-VE" dirty="0" err="1" smtClean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</a:rPr>
              <a:t>titulos</a:t>
            </a:r>
            <a:r>
              <a:rPr lang="es-VE" dirty="0" smtClean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</a:rPr>
              <a:t>  correo, nombre y fecha de nacimiento (h5, clase “titulo inicial”) hay unos </a:t>
            </a:r>
            <a:r>
              <a:rPr lang="es-VE" dirty="0" err="1" smtClean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</a:rPr>
              <a:t>parrafos</a:t>
            </a:r>
            <a:r>
              <a:rPr lang="es-VE" dirty="0" smtClean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</a:rPr>
              <a:t> identificados con un id que permiten inyectar por medio de </a:t>
            </a:r>
            <a:r>
              <a:rPr lang="es-VE" dirty="0" err="1" smtClean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</a:rPr>
              <a:t>javascript</a:t>
            </a:r>
            <a:r>
              <a:rPr lang="es-VE" dirty="0" smtClean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</a:rPr>
              <a:t> los datos guardados en local </a:t>
            </a:r>
            <a:r>
              <a:rPr lang="es-VE" dirty="0" err="1" smtClean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</a:rPr>
              <a:t>storage</a:t>
            </a:r>
            <a:r>
              <a:rPr lang="es-VE" dirty="0" smtClean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</a:rPr>
              <a:t> .</a:t>
            </a:r>
          </a:p>
          <a:p>
            <a:pPr algn="just"/>
            <a:r>
              <a:rPr lang="es-VE" dirty="0" smtClean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</a:rPr>
              <a:t>El botón modificar permite cambiar al formulario descrito a continuación </a:t>
            </a:r>
            <a:endParaRPr lang="es-VE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33553" y="3058391"/>
            <a:ext cx="5105400" cy="1790700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0551286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4001B83-251D-4800-8661-78E2B6F53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PERFIL</a:t>
            </a:r>
            <a:endParaRPr lang="es-CO" dirty="0"/>
          </a:p>
        </p:txBody>
      </p:sp>
      <p:sp>
        <p:nvSpPr>
          <p:cNvPr id="6" name="5 CuadroTexto"/>
          <p:cNvSpPr txBox="1"/>
          <p:nvPr/>
        </p:nvSpPr>
        <p:spPr>
          <a:xfrm>
            <a:off x="1413163" y="4369565"/>
            <a:ext cx="5056909" cy="23083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VE" dirty="0" smtClean="0">
                <a:solidFill>
                  <a:schemeClr val="bg2">
                    <a:lumMod val="75000"/>
                  </a:schemeClr>
                </a:solidFill>
              </a:rPr>
              <a:t>Se inyecta un código con inputs que tienen como </a:t>
            </a:r>
            <a:r>
              <a:rPr lang="es-VE" dirty="0" err="1" smtClean="0">
                <a:solidFill>
                  <a:schemeClr val="bg2">
                    <a:lumMod val="75000"/>
                  </a:schemeClr>
                </a:solidFill>
              </a:rPr>
              <a:t>placeholder</a:t>
            </a:r>
            <a:r>
              <a:rPr lang="es-VE" dirty="0" smtClean="0">
                <a:solidFill>
                  <a:schemeClr val="bg2">
                    <a:lumMod val="75000"/>
                  </a:schemeClr>
                </a:solidFill>
              </a:rPr>
              <a:t> la información ya almacenada en el </a:t>
            </a:r>
            <a:r>
              <a:rPr lang="es-VE" dirty="0" err="1" smtClean="0">
                <a:solidFill>
                  <a:schemeClr val="bg2">
                    <a:lumMod val="75000"/>
                  </a:schemeClr>
                </a:solidFill>
              </a:rPr>
              <a:t>localstorage</a:t>
            </a:r>
            <a:r>
              <a:rPr lang="es-VE" dirty="0" smtClean="0">
                <a:solidFill>
                  <a:schemeClr val="bg2">
                    <a:lumMod val="75000"/>
                  </a:schemeClr>
                </a:solidFill>
              </a:rPr>
              <a:t> del usuario.</a:t>
            </a:r>
          </a:p>
          <a:p>
            <a:pPr algn="just"/>
            <a:r>
              <a:rPr lang="es-VE" dirty="0" smtClean="0">
                <a:solidFill>
                  <a:schemeClr val="bg2">
                    <a:lumMod val="75000"/>
                  </a:schemeClr>
                </a:solidFill>
              </a:rPr>
              <a:t>También tiene un botón que activa la función guardar. Esta función almacena los nuevos datos en variables  y revisa si hay información nueva. Si la hay la actualiza en el objeto del usuario y luego lo vuelve a subir al </a:t>
            </a:r>
            <a:r>
              <a:rPr lang="es-VE" dirty="0" err="1" smtClean="0">
                <a:solidFill>
                  <a:schemeClr val="bg2">
                    <a:lumMod val="75000"/>
                  </a:schemeClr>
                </a:solidFill>
              </a:rPr>
              <a:t>localstorage</a:t>
            </a:r>
            <a:r>
              <a:rPr lang="es-VE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es-VE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6277" y="180110"/>
            <a:ext cx="2933113" cy="4094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6910" y="207818"/>
            <a:ext cx="7574250" cy="2960976"/>
          </a:xfrm>
          <a:prstGeom prst="roundRect">
            <a:avLst>
              <a:gd name="adj" fmla="val 8245"/>
            </a:avLst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11634" y="3312074"/>
            <a:ext cx="5458691" cy="3126823"/>
          </a:xfrm>
          <a:prstGeom prst="roundRect">
            <a:avLst>
              <a:gd name="adj" fmla="val 6033"/>
            </a:avLst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055128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548487D-2BD6-4A8E-93BA-A223432C6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FLUJO DE PÁGINAS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="" xmlns:a16="http://schemas.microsoft.com/office/drawing/2014/main" id="{C05D5148-5B48-4CF4-AC34-236F99BB5951}"/>
              </a:ext>
            </a:extLst>
          </p:cNvPr>
          <p:cNvSpPr txBox="1"/>
          <p:nvPr/>
        </p:nvSpPr>
        <p:spPr>
          <a:xfrm>
            <a:off x="4880025" y="136524"/>
            <a:ext cx="238990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3200" dirty="0"/>
              <a:t>INDEX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="" xmlns:a16="http://schemas.microsoft.com/office/drawing/2014/main" id="{F3E87AC8-F303-47B9-A338-4CEF65EB7455}"/>
              </a:ext>
            </a:extLst>
          </p:cNvPr>
          <p:cNvSpPr txBox="1"/>
          <p:nvPr/>
        </p:nvSpPr>
        <p:spPr>
          <a:xfrm>
            <a:off x="2313467" y="1750151"/>
            <a:ext cx="238990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3200" dirty="0"/>
              <a:t>REGISTRO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="" xmlns:a16="http://schemas.microsoft.com/office/drawing/2014/main" id="{2722A138-884B-45EF-8E07-A4E9A95DB7DD}"/>
              </a:ext>
            </a:extLst>
          </p:cNvPr>
          <p:cNvSpPr txBox="1"/>
          <p:nvPr/>
        </p:nvSpPr>
        <p:spPr>
          <a:xfrm>
            <a:off x="8187805" y="1750150"/>
            <a:ext cx="238990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3200" dirty="0"/>
              <a:t>LOGIN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="" xmlns:a16="http://schemas.microsoft.com/office/drawing/2014/main" id="{36706FB5-CCBE-4615-AE44-62EB1C883BA1}"/>
              </a:ext>
            </a:extLst>
          </p:cNvPr>
          <p:cNvSpPr txBox="1"/>
          <p:nvPr/>
        </p:nvSpPr>
        <p:spPr>
          <a:xfrm>
            <a:off x="4949298" y="3396814"/>
            <a:ext cx="2389909" cy="5847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3200" dirty="0"/>
              <a:t>HOME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="" xmlns:a16="http://schemas.microsoft.com/office/drawing/2014/main" id="{58D7C1BD-2D22-4253-862F-1FDA89EF0CEA}"/>
              </a:ext>
            </a:extLst>
          </p:cNvPr>
          <p:cNvSpPr txBox="1"/>
          <p:nvPr/>
        </p:nvSpPr>
        <p:spPr>
          <a:xfrm>
            <a:off x="1812247" y="4917879"/>
            <a:ext cx="2389909" cy="5847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3200" dirty="0"/>
              <a:t>PERFIL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="" xmlns:a16="http://schemas.microsoft.com/office/drawing/2014/main" id="{8C6D7564-D6EF-4771-A96A-D9D1DE81060B}"/>
              </a:ext>
            </a:extLst>
          </p:cNvPr>
          <p:cNvSpPr txBox="1"/>
          <p:nvPr/>
        </p:nvSpPr>
        <p:spPr>
          <a:xfrm>
            <a:off x="8103721" y="4907527"/>
            <a:ext cx="3165764" cy="5847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3200" dirty="0" smtClean="0"/>
              <a:t>CATEGORIAS</a:t>
            </a:r>
            <a:endParaRPr lang="es-CO" sz="3200" dirty="0"/>
          </a:p>
        </p:txBody>
      </p:sp>
      <p:cxnSp>
        <p:nvCxnSpPr>
          <p:cNvPr id="18" name="Conector: angular 17">
            <a:extLst>
              <a:ext uri="{FF2B5EF4-FFF2-40B4-BE49-F238E27FC236}">
                <a16:creationId xmlns="" xmlns:a16="http://schemas.microsoft.com/office/drawing/2014/main" id="{43779723-173C-4031-8177-43D4997094A8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5400000">
            <a:off x="4277275" y="-47554"/>
            <a:ext cx="1028852" cy="25665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angular 19">
            <a:extLst>
              <a:ext uri="{FF2B5EF4-FFF2-40B4-BE49-F238E27FC236}">
                <a16:creationId xmlns="" xmlns:a16="http://schemas.microsoft.com/office/drawing/2014/main" id="{8848A6F6-05D5-4547-BEFA-65B12DA0D10C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rot="16200000" flipH="1">
            <a:off x="7214445" y="-418166"/>
            <a:ext cx="1028851" cy="33077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="" xmlns:a16="http://schemas.microsoft.com/office/drawing/2014/main" id="{B18E40F4-6192-45ED-A489-3E0FD7189F67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4703376" y="2042538"/>
            <a:ext cx="34844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angular 24">
            <a:extLst>
              <a:ext uri="{FF2B5EF4-FFF2-40B4-BE49-F238E27FC236}">
                <a16:creationId xmlns="" xmlns:a16="http://schemas.microsoft.com/office/drawing/2014/main" id="{03D444AC-CC8F-44BA-AE8A-B3ED1CB53423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rot="5400000">
            <a:off x="7232563" y="1246616"/>
            <a:ext cx="1061889" cy="32385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: angular 26">
            <a:extLst>
              <a:ext uri="{FF2B5EF4-FFF2-40B4-BE49-F238E27FC236}">
                <a16:creationId xmlns="" xmlns:a16="http://schemas.microsoft.com/office/drawing/2014/main" id="{7A379AF7-3855-4CB0-9064-724E66D336EF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4107583" y="2881209"/>
            <a:ext cx="936290" cy="31370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: angular 30">
            <a:extLst>
              <a:ext uri="{FF2B5EF4-FFF2-40B4-BE49-F238E27FC236}">
                <a16:creationId xmlns="" xmlns:a16="http://schemas.microsoft.com/office/drawing/2014/main" id="{96EE0B64-39F9-456C-8B30-E2D6B78EB372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 rot="16200000" flipH="1">
            <a:off x="7452459" y="2673383"/>
            <a:ext cx="925938" cy="35423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675486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E8AE47A-7A41-4C09-90A3-6AD217F6D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CATEGORÍAS</a:t>
            </a:r>
            <a:endParaRPr lang="es-CO" dirty="0"/>
          </a:p>
        </p:txBody>
      </p:sp>
      <p:sp>
        <p:nvSpPr>
          <p:cNvPr id="3" name="2 CuadroTexto"/>
          <p:cNvSpPr txBox="1"/>
          <p:nvPr/>
        </p:nvSpPr>
        <p:spPr>
          <a:xfrm>
            <a:off x="9608562" y="272589"/>
            <a:ext cx="22907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419" dirty="0">
                <a:solidFill>
                  <a:schemeClr val="bg2">
                    <a:lumMod val="50000"/>
                  </a:schemeClr>
                </a:solidFill>
              </a:rPr>
              <a:t>C</a:t>
            </a:r>
            <a:r>
              <a:rPr lang="es-419" dirty="0" smtClean="0">
                <a:solidFill>
                  <a:schemeClr val="bg2">
                    <a:lumMod val="50000"/>
                  </a:schemeClr>
                </a:solidFill>
              </a:rPr>
              <a:t>ontenedor  principal</a:t>
            </a:r>
          </a:p>
          <a:p>
            <a:pPr algn="just"/>
            <a:r>
              <a:rPr lang="es-419" dirty="0" smtClean="0">
                <a:solidFill>
                  <a:schemeClr val="bg2">
                    <a:lumMod val="50000"/>
                  </a:schemeClr>
                </a:solidFill>
              </a:rPr>
              <a:t>con hijos internos, el cual publica el video elegido de la lista.</a:t>
            </a:r>
            <a:endParaRPr lang="es-CO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3 Flecha curvada hacia arriba"/>
          <p:cNvSpPr/>
          <p:nvPr/>
        </p:nvSpPr>
        <p:spPr>
          <a:xfrm rot="1498372">
            <a:off x="3747732" y="6281541"/>
            <a:ext cx="1523512" cy="530697"/>
          </a:xfrm>
          <a:prstGeom prst="curvedUpArrow">
            <a:avLst>
              <a:gd name="adj1" fmla="val 16249"/>
              <a:gd name="adj2" fmla="val 48564"/>
              <a:gd name="adj3" fmla="val 263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 cstate="print"/>
          <a:srcRect l="2367" t="6238" r="1969" b="5218"/>
          <a:stretch/>
        </p:blipFill>
        <p:spPr>
          <a:xfrm>
            <a:off x="1448658" y="136524"/>
            <a:ext cx="6073932" cy="3162341"/>
          </a:xfrm>
          <a:prstGeom prst="rect">
            <a:avLst/>
          </a:prstGeom>
        </p:spPr>
      </p:pic>
      <p:sp>
        <p:nvSpPr>
          <p:cNvPr id="10" name="Bocadillo: rectángulo con esquinas redondeadas 40">
            <a:extLst>
              <a:ext uri="{FF2B5EF4-FFF2-40B4-BE49-F238E27FC236}">
                <a16:creationId xmlns:a16="http://schemas.microsoft.com/office/drawing/2014/main" xmlns="" id="{4B0B5BCA-0042-4B5D-989A-98F164008743}"/>
              </a:ext>
            </a:extLst>
          </p:cNvPr>
          <p:cNvSpPr/>
          <p:nvPr/>
        </p:nvSpPr>
        <p:spPr>
          <a:xfrm rot="281973" flipH="1">
            <a:off x="7796252" y="337671"/>
            <a:ext cx="1620441" cy="773538"/>
          </a:xfrm>
          <a:prstGeom prst="wedgeRoundRectCallout">
            <a:avLst>
              <a:gd name="adj1" fmla="val 50611"/>
              <a:gd name="adj2" fmla="val 74755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 smtClean="0"/>
              <a:t>VISTA GENERAL</a:t>
            </a:r>
            <a:endParaRPr lang="es-CO" sz="14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647" y="4148017"/>
            <a:ext cx="3025977" cy="172488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2562" y="5010457"/>
            <a:ext cx="4506000" cy="1522718"/>
          </a:xfrm>
          <a:prstGeom prst="rect">
            <a:avLst/>
          </a:prstGeom>
        </p:spPr>
      </p:pic>
      <p:sp>
        <p:nvSpPr>
          <p:cNvPr id="13" name="3 Flecha curvada hacia arriba"/>
          <p:cNvSpPr/>
          <p:nvPr/>
        </p:nvSpPr>
        <p:spPr>
          <a:xfrm rot="18830035">
            <a:off x="9547635" y="4953728"/>
            <a:ext cx="1255727" cy="398101"/>
          </a:xfrm>
          <a:prstGeom prst="curvedUpArrow">
            <a:avLst>
              <a:gd name="adj1" fmla="val 16249"/>
              <a:gd name="adj2" fmla="val 48564"/>
              <a:gd name="adj3" fmla="val 263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7856" y="3426838"/>
            <a:ext cx="7424144" cy="1150627"/>
          </a:xfrm>
          <a:prstGeom prst="rect">
            <a:avLst/>
          </a:prstGeom>
        </p:spPr>
      </p:pic>
      <p:sp>
        <p:nvSpPr>
          <p:cNvPr id="16" name="2 CuadroTexto"/>
          <p:cNvSpPr txBox="1"/>
          <p:nvPr/>
        </p:nvSpPr>
        <p:spPr>
          <a:xfrm>
            <a:off x="1459647" y="3410710"/>
            <a:ext cx="286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419" dirty="0">
                <a:solidFill>
                  <a:schemeClr val="bg2">
                    <a:lumMod val="50000"/>
                  </a:schemeClr>
                </a:solidFill>
              </a:rPr>
              <a:t>C</a:t>
            </a:r>
            <a:r>
              <a:rPr lang="es-419" dirty="0" smtClean="0">
                <a:solidFill>
                  <a:schemeClr val="bg2">
                    <a:lumMod val="50000"/>
                  </a:schemeClr>
                </a:solidFill>
              </a:rPr>
              <a:t>ontenedor  de la estructura de la pagina en HTML</a:t>
            </a:r>
            <a:endParaRPr lang="es-CO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" name="2 CuadroTexto"/>
          <p:cNvSpPr txBox="1"/>
          <p:nvPr/>
        </p:nvSpPr>
        <p:spPr>
          <a:xfrm>
            <a:off x="9806564" y="5743545"/>
            <a:ext cx="2026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419" dirty="0" smtClean="0">
                <a:solidFill>
                  <a:schemeClr val="bg2">
                    <a:lumMod val="50000"/>
                  </a:schemeClr>
                </a:solidFill>
              </a:rPr>
              <a:t>Objeto con contenido de video principal</a:t>
            </a:r>
            <a:endParaRPr lang="es-CO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2 CuadroTexto"/>
          <p:cNvSpPr txBox="1"/>
          <p:nvPr/>
        </p:nvSpPr>
        <p:spPr>
          <a:xfrm>
            <a:off x="7590727" y="2530605"/>
            <a:ext cx="2867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419" dirty="0" smtClean="0">
                <a:solidFill>
                  <a:schemeClr val="bg2">
                    <a:lumMod val="50000"/>
                  </a:schemeClr>
                </a:solidFill>
              </a:rPr>
              <a:t>Inyección de </a:t>
            </a:r>
            <a:r>
              <a:rPr lang="es-419" dirty="0">
                <a:solidFill>
                  <a:schemeClr val="bg2">
                    <a:lumMod val="50000"/>
                  </a:schemeClr>
                </a:solidFill>
              </a:rPr>
              <a:t>código </a:t>
            </a:r>
            <a:r>
              <a:rPr lang="es-419" dirty="0" smtClean="0">
                <a:solidFill>
                  <a:schemeClr val="bg2">
                    <a:lumMod val="50000"/>
                  </a:schemeClr>
                </a:solidFill>
              </a:rPr>
              <a:t>del Video principal  desde </a:t>
            </a:r>
            <a:r>
              <a:rPr lang="es-419" dirty="0">
                <a:solidFill>
                  <a:schemeClr val="bg2">
                    <a:lumMod val="50000"/>
                  </a:schemeClr>
                </a:solidFill>
              </a:rPr>
              <a:t>JavaScript en </a:t>
            </a:r>
            <a:r>
              <a:rPr lang="es-419" dirty="0" smtClean="0">
                <a:solidFill>
                  <a:schemeClr val="bg2">
                    <a:lumMod val="50000"/>
                  </a:schemeClr>
                </a:solidFill>
              </a:rPr>
              <a:t>HTML</a:t>
            </a:r>
            <a:endParaRPr lang="es-CO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43396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E8AE47A-7A41-4C09-90A3-6AD217F6D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CATEGORÍAS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 cstate="print"/>
          <a:srcRect l="2367" t="6238" r="1969" b="5218"/>
          <a:stretch/>
        </p:blipFill>
        <p:spPr>
          <a:xfrm>
            <a:off x="1618341" y="136524"/>
            <a:ext cx="6073932" cy="31623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36276" y="568154"/>
            <a:ext cx="329509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4"/>
          <a:srcRect r="30054"/>
          <a:stretch/>
        </p:blipFill>
        <p:spPr>
          <a:xfrm>
            <a:off x="1618341" y="3592636"/>
            <a:ext cx="5329214" cy="2392109"/>
          </a:xfrm>
          <a:prstGeom prst="rect">
            <a:avLst/>
          </a:prstGeom>
        </p:spPr>
      </p:pic>
      <p:sp>
        <p:nvSpPr>
          <p:cNvPr id="9" name="2 CuadroTexto"/>
          <p:cNvSpPr txBox="1"/>
          <p:nvPr/>
        </p:nvSpPr>
        <p:spPr>
          <a:xfrm>
            <a:off x="7909788" y="216027"/>
            <a:ext cx="2290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419" dirty="0" smtClean="0">
                <a:solidFill>
                  <a:schemeClr val="bg2">
                    <a:lumMod val="50000"/>
                  </a:schemeClr>
                </a:solidFill>
              </a:rPr>
              <a:t>Videos relacionados diferentes al video principal.</a:t>
            </a:r>
            <a:endParaRPr lang="es-CO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8958" y="787229"/>
            <a:ext cx="2742179" cy="1561442"/>
          </a:xfrm>
          <a:prstGeom prst="rect">
            <a:avLst/>
          </a:prstGeom>
        </p:spPr>
      </p:pic>
      <p:sp>
        <p:nvSpPr>
          <p:cNvPr id="13" name="2 CuadroTexto"/>
          <p:cNvSpPr txBox="1"/>
          <p:nvPr/>
        </p:nvSpPr>
        <p:spPr>
          <a:xfrm>
            <a:off x="7258070" y="5367342"/>
            <a:ext cx="45073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419" dirty="0" smtClean="0">
                <a:solidFill>
                  <a:schemeClr val="bg2">
                    <a:lumMod val="50000"/>
                  </a:schemeClr>
                </a:solidFill>
              </a:rPr>
              <a:t>Se utiliza </a:t>
            </a:r>
            <a:r>
              <a:rPr lang="es-419" dirty="0" err="1" smtClean="0">
                <a:solidFill>
                  <a:schemeClr val="bg2">
                    <a:lumMod val="50000"/>
                  </a:schemeClr>
                </a:solidFill>
              </a:rPr>
              <a:t>Math.random</a:t>
            </a:r>
            <a:r>
              <a:rPr lang="es-419" dirty="0" smtClean="0">
                <a:solidFill>
                  <a:schemeClr val="bg2">
                    <a:lumMod val="50000"/>
                  </a:schemeClr>
                </a:solidFill>
              </a:rPr>
              <a:t> para que se elija un video aleatorio relacionado a la misma categoría del video principal. También se comparan los videos inyectados desde JavaScript para que no se repitan.</a:t>
            </a:r>
            <a:endParaRPr lang="es-CO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9788" y="2745304"/>
            <a:ext cx="4153480" cy="134321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738990">
            <a:off x="5993481" y="5762847"/>
            <a:ext cx="1181298" cy="908383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8051772" y="3943486"/>
            <a:ext cx="422411" cy="219475"/>
          </a:xfrm>
          <a:prstGeom prst="rect">
            <a:avLst/>
          </a:prstGeom>
        </p:spPr>
      </p:pic>
      <p:sp>
        <p:nvSpPr>
          <p:cNvPr id="12" name="2 CuadroTexto"/>
          <p:cNvSpPr txBox="1"/>
          <p:nvPr/>
        </p:nvSpPr>
        <p:spPr>
          <a:xfrm>
            <a:off x="7258070" y="4264429"/>
            <a:ext cx="4507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419" dirty="0" smtClean="0">
                <a:solidFill>
                  <a:schemeClr val="bg2">
                    <a:lumMod val="50000"/>
                  </a:schemeClr>
                </a:solidFill>
              </a:rPr>
              <a:t>Se declara la función en categoria.js y se usa </a:t>
            </a:r>
            <a:r>
              <a:rPr lang="es-419" dirty="0" err="1" smtClean="0">
                <a:solidFill>
                  <a:schemeClr val="bg2">
                    <a:lumMod val="50000"/>
                  </a:schemeClr>
                </a:solidFill>
              </a:rPr>
              <a:t>localStorage</a:t>
            </a:r>
            <a:r>
              <a:rPr lang="es-419" dirty="0" smtClean="0">
                <a:solidFill>
                  <a:schemeClr val="bg2">
                    <a:lumMod val="50000"/>
                  </a:schemeClr>
                </a:solidFill>
              </a:rPr>
              <a:t> para almacenar el numero de video escogido.</a:t>
            </a:r>
            <a:endParaRPr lang="es-CO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0136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548487D-2BD6-4A8E-93BA-A223432C6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FLUJO DE PÁGINAS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="" xmlns:a16="http://schemas.microsoft.com/office/drawing/2014/main" id="{C05D5148-5B48-4CF4-AC34-236F99BB5951}"/>
              </a:ext>
            </a:extLst>
          </p:cNvPr>
          <p:cNvSpPr txBox="1"/>
          <p:nvPr/>
        </p:nvSpPr>
        <p:spPr>
          <a:xfrm>
            <a:off x="4880025" y="136524"/>
            <a:ext cx="2389909" cy="5847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3200" dirty="0"/>
              <a:t>INDEX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="" xmlns:a16="http://schemas.microsoft.com/office/drawing/2014/main" id="{F3E87AC8-F303-47B9-A338-4CEF65EB7455}"/>
              </a:ext>
            </a:extLst>
          </p:cNvPr>
          <p:cNvSpPr txBox="1"/>
          <p:nvPr/>
        </p:nvSpPr>
        <p:spPr>
          <a:xfrm>
            <a:off x="2313467" y="1750151"/>
            <a:ext cx="238990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3200" dirty="0"/>
              <a:t>REGISTRO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="" xmlns:a16="http://schemas.microsoft.com/office/drawing/2014/main" id="{2722A138-884B-45EF-8E07-A4E9A95DB7DD}"/>
              </a:ext>
            </a:extLst>
          </p:cNvPr>
          <p:cNvSpPr txBox="1"/>
          <p:nvPr/>
        </p:nvSpPr>
        <p:spPr>
          <a:xfrm>
            <a:off x="8187805" y="1750150"/>
            <a:ext cx="238990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3200" dirty="0"/>
              <a:t>LOGIN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="" xmlns:a16="http://schemas.microsoft.com/office/drawing/2014/main" id="{36706FB5-CCBE-4615-AE44-62EB1C883BA1}"/>
              </a:ext>
            </a:extLst>
          </p:cNvPr>
          <p:cNvSpPr txBox="1"/>
          <p:nvPr/>
        </p:nvSpPr>
        <p:spPr>
          <a:xfrm>
            <a:off x="4949298" y="3396814"/>
            <a:ext cx="238990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3200" dirty="0"/>
              <a:t>HOME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="" xmlns:a16="http://schemas.microsoft.com/office/drawing/2014/main" id="{58D7C1BD-2D22-4253-862F-1FDA89EF0CEA}"/>
              </a:ext>
            </a:extLst>
          </p:cNvPr>
          <p:cNvSpPr txBox="1"/>
          <p:nvPr/>
        </p:nvSpPr>
        <p:spPr>
          <a:xfrm>
            <a:off x="1812247" y="4917879"/>
            <a:ext cx="238990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3200" dirty="0"/>
              <a:t>PERFIL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="" xmlns:a16="http://schemas.microsoft.com/office/drawing/2014/main" id="{8C6D7564-D6EF-4771-A96A-D9D1DE81060B}"/>
              </a:ext>
            </a:extLst>
          </p:cNvPr>
          <p:cNvSpPr txBox="1"/>
          <p:nvPr/>
        </p:nvSpPr>
        <p:spPr>
          <a:xfrm>
            <a:off x="8103721" y="4907527"/>
            <a:ext cx="316576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3200" dirty="0"/>
              <a:t>VIDEO </a:t>
            </a:r>
          </a:p>
        </p:txBody>
      </p:sp>
      <p:cxnSp>
        <p:nvCxnSpPr>
          <p:cNvPr id="18" name="Conector: angular 17">
            <a:extLst>
              <a:ext uri="{FF2B5EF4-FFF2-40B4-BE49-F238E27FC236}">
                <a16:creationId xmlns="" xmlns:a16="http://schemas.microsoft.com/office/drawing/2014/main" id="{43779723-173C-4031-8177-43D4997094A8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5400000">
            <a:off x="4277275" y="-47554"/>
            <a:ext cx="1028852" cy="25665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angular 19">
            <a:extLst>
              <a:ext uri="{FF2B5EF4-FFF2-40B4-BE49-F238E27FC236}">
                <a16:creationId xmlns="" xmlns:a16="http://schemas.microsoft.com/office/drawing/2014/main" id="{8848A6F6-05D5-4547-BEFA-65B12DA0D10C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rot="16200000" flipH="1">
            <a:off x="7214445" y="-418166"/>
            <a:ext cx="1028851" cy="33077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="" xmlns:a16="http://schemas.microsoft.com/office/drawing/2014/main" id="{B18E40F4-6192-45ED-A489-3E0FD7189F67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4703376" y="2042538"/>
            <a:ext cx="34844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angular 24">
            <a:extLst>
              <a:ext uri="{FF2B5EF4-FFF2-40B4-BE49-F238E27FC236}">
                <a16:creationId xmlns="" xmlns:a16="http://schemas.microsoft.com/office/drawing/2014/main" id="{03D444AC-CC8F-44BA-AE8A-B3ED1CB53423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rot="5400000">
            <a:off x="7232563" y="1246616"/>
            <a:ext cx="1061889" cy="32385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: angular 26">
            <a:extLst>
              <a:ext uri="{FF2B5EF4-FFF2-40B4-BE49-F238E27FC236}">
                <a16:creationId xmlns="" xmlns:a16="http://schemas.microsoft.com/office/drawing/2014/main" id="{7A379AF7-3855-4CB0-9064-724E66D336EF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4107583" y="2881209"/>
            <a:ext cx="936290" cy="31370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: angular 30">
            <a:extLst>
              <a:ext uri="{FF2B5EF4-FFF2-40B4-BE49-F238E27FC236}">
                <a16:creationId xmlns="" xmlns:a16="http://schemas.microsoft.com/office/drawing/2014/main" id="{96EE0B64-39F9-456C-8B30-E2D6B78EB372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 rot="16200000" flipH="1">
            <a:off x="7452459" y="2673383"/>
            <a:ext cx="925938" cy="35423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67548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 l="8717" t="230"/>
          <a:stretch>
            <a:fillRect/>
          </a:stretch>
        </p:blipFill>
        <p:spPr bwMode="auto">
          <a:xfrm>
            <a:off x="1474334" y="228601"/>
            <a:ext cx="10717666" cy="582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E8AE47A-7A41-4C09-90A3-6AD217F6D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199781" y="2488707"/>
            <a:ext cx="5848220" cy="1448655"/>
          </a:xfrm>
        </p:spPr>
        <p:txBody>
          <a:bodyPr/>
          <a:lstStyle/>
          <a:p>
            <a:r>
              <a:rPr lang="es-CO" dirty="0"/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xmlns="" val="1681763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E8AE47A-7A41-4C09-90A3-6AD217F6D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INDEX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46358" y="299550"/>
            <a:ext cx="1534946" cy="633899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38842" y="1087313"/>
            <a:ext cx="6919050" cy="2247167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87510" y="4573463"/>
            <a:ext cx="7304490" cy="1644301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35283" y="3515579"/>
            <a:ext cx="2737168" cy="808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1660442" y="2620105"/>
            <a:ext cx="3273508" cy="20313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419" dirty="0" smtClean="0">
                <a:solidFill>
                  <a:schemeClr val="bg2">
                    <a:lumMod val="50000"/>
                  </a:schemeClr>
                </a:solidFill>
              </a:rPr>
              <a:t>Contenedor div </a:t>
            </a:r>
            <a:r>
              <a:rPr lang="es-419" dirty="0" smtClean="0">
                <a:solidFill>
                  <a:schemeClr val="bg2">
                    <a:lumMod val="50000"/>
                  </a:schemeClr>
                </a:solidFill>
              </a:rPr>
              <a:t>principal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C</a:t>
            </a:r>
            <a:r>
              <a:rPr lang="es-419" dirty="0" smtClean="0">
                <a:solidFill>
                  <a:schemeClr val="bg2">
                    <a:lumMod val="50000"/>
                  </a:schemeClr>
                </a:solidFill>
              </a:rPr>
              <a:t>ada boton de acceso  contiene</a:t>
            </a:r>
            <a:r>
              <a:rPr lang="es-419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419" dirty="0" smtClean="0">
                <a:solidFill>
                  <a:schemeClr val="bg2">
                    <a:lumMod val="50000"/>
                  </a:schemeClr>
                </a:solidFill>
              </a:rPr>
              <a:t>varias etiquetas como  a, b, icon </a:t>
            </a:r>
          </a:p>
          <a:p>
            <a:endParaRPr lang="es-CO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CO" dirty="0" smtClean="0">
                <a:solidFill>
                  <a:schemeClr val="bg2">
                    <a:lumMod val="50000"/>
                  </a:schemeClr>
                </a:solidFill>
              </a:rPr>
              <a:t>Adicionalmente c</a:t>
            </a:r>
            <a:r>
              <a:rPr lang="es-419" dirty="0" smtClean="0">
                <a:solidFill>
                  <a:schemeClr val="bg2">
                    <a:lumMod val="50000"/>
                  </a:schemeClr>
                </a:solidFill>
              </a:rPr>
              <a:t>ontienen  </a:t>
            </a:r>
            <a:r>
              <a:rPr lang="es-419" dirty="0" smtClean="0">
                <a:solidFill>
                  <a:schemeClr val="bg2">
                    <a:lumMod val="50000"/>
                  </a:schemeClr>
                </a:solidFill>
              </a:rPr>
              <a:t>una animacion hover de forma horizontal  </a:t>
            </a:r>
            <a:endParaRPr lang="es-CO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010650" y="280988"/>
            <a:ext cx="15621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10 Conector recto de flecha"/>
          <p:cNvCxnSpPr>
            <a:stCxn id="1026" idx="3"/>
            <a:endCxn id="3" idx="1"/>
          </p:cNvCxnSpPr>
          <p:nvPr/>
        </p:nvCxnSpPr>
        <p:spPr>
          <a:xfrm flipV="1">
            <a:off x="7381304" y="609601"/>
            <a:ext cx="1629346" cy="68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05855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E8AE47A-7A41-4C09-90A3-6AD217F6D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INDEX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78038" y="57515"/>
            <a:ext cx="9163050" cy="962025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3470" y="2057401"/>
            <a:ext cx="5997625" cy="2641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24501" y="4309903"/>
            <a:ext cx="6180568" cy="2548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1872390" y="1198134"/>
            <a:ext cx="9233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smtClean="0">
                <a:solidFill>
                  <a:schemeClr val="bg2">
                    <a:lumMod val="50000"/>
                  </a:schemeClr>
                </a:solidFill>
              </a:rPr>
              <a:t>En la parte de abajo delContenedor principal hay un contenedor secundario</a:t>
            </a:r>
            <a:endParaRPr lang="es-419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419" dirty="0" smtClean="0">
                <a:solidFill>
                  <a:schemeClr val="bg2">
                    <a:lumMod val="50000"/>
                  </a:schemeClr>
                </a:solidFill>
              </a:rPr>
              <a:t>con hijos internos el cual contiene varias </a:t>
            </a:r>
            <a:r>
              <a:rPr lang="es-419" dirty="0" smtClean="0">
                <a:solidFill>
                  <a:schemeClr val="bg2">
                    <a:lumMod val="50000"/>
                  </a:schemeClr>
                </a:solidFill>
              </a:rPr>
              <a:t> etiquetas  </a:t>
            </a:r>
            <a:r>
              <a:rPr lang="es-419" dirty="0" smtClean="0">
                <a:solidFill>
                  <a:schemeClr val="bg2">
                    <a:lumMod val="50000"/>
                  </a:schemeClr>
                </a:solidFill>
              </a:rPr>
              <a:t>e iconos de las </a:t>
            </a:r>
            <a:r>
              <a:rPr lang="es-419" dirty="0" smtClean="0">
                <a:solidFill>
                  <a:schemeClr val="bg2">
                    <a:lumMod val="50000"/>
                  </a:schemeClr>
                </a:solidFill>
              </a:rPr>
              <a:t>principales </a:t>
            </a:r>
            <a:endParaRPr lang="es-419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419" dirty="0" smtClean="0">
                <a:solidFill>
                  <a:schemeClr val="bg2">
                    <a:lumMod val="50000"/>
                  </a:schemeClr>
                </a:solidFill>
              </a:rPr>
              <a:t>redes sociales de </a:t>
            </a:r>
            <a:r>
              <a:rPr lang="es-419" dirty="0" smtClean="0">
                <a:solidFill>
                  <a:schemeClr val="bg2">
                    <a:lumMod val="50000"/>
                  </a:schemeClr>
                </a:solidFill>
              </a:rPr>
              <a:t>PLAYWEB. Tienen animacion hover de cambio de color</a:t>
            </a:r>
            <a:endParaRPr lang="es-CO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3 Flecha curvada hacia arriba"/>
          <p:cNvSpPr/>
          <p:nvPr/>
        </p:nvSpPr>
        <p:spPr>
          <a:xfrm rot="2600793">
            <a:off x="4039315" y="5182470"/>
            <a:ext cx="1428560" cy="7315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43396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548487D-2BD6-4A8E-93BA-A223432C6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FLUJO DE PÁGINAS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="" xmlns:a16="http://schemas.microsoft.com/office/drawing/2014/main" id="{C05D5148-5B48-4CF4-AC34-236F99BB5951}"/>
              </a:ext>
            </a:extLst>
          </p:cNvPr>
          <p:cNvSpPr txBox="1"/>
          <p:nvPr/>
        </p:nvSpPr>
        <p:spPr>
          <a:xfrm>
            <a:off x="4880025" y="136524"/>
            <a:ext cx="2389909" cy="5847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3200" dirty="0"/>
              <a:t>INDEX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="" xmlns:a16="http://schemas.microsoft.com/office/drawing/2014/main" id="{F3E87AC8-F303-47B9-A338-4CEF65EB7455}"/>
              </a:ext>
            </a:extLst>
          </p:cNvPr>
          <p:cNvSpPr txBox="1"/>
          <p:nvPr/>
        </p:nvSpPr>
        <p:spPr>
          <a:xfrm>
            <a:off x="2313467" y="1750151"/>
            <a:ext cx="2389909" cy="5847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3200" dirty="0"/>
              <a:t>REGISTRO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="" xmlns:a16="http://schemas.microsoft.com/office/drawing/2014/main" id="{2722A138-884B-45EF-8E07-A4E9A95DB7DD}"/>
              </a:ext>
            </a:extLst>
          </p:cNvPr>
          <p:cNvSpPr txBox="1"/>
          <p:nvPr/>
        </p:nvSpPr>
        <p:spPr>
          <a:xfrm>
            <a:off x="8187805" y="1750150"/>
            <a:ext cx="2389909" cy="5847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3200" dirty="0"/>
              <a:t>LOGIN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="" xmlns:a16="http://schemas.microsoft.com/office/drawing/2014/main" id="{36706FB5-CCBE-4615-AE44-62EB1C883BA1}"/>
              </a:ext>
            </a:extLst>
          </p:cNvPr>
          <p:cNvSpPr txBox="1"/>
          <p:nvPr/>
        </p:nvSpPr>
        <p:spPr>
          <a:xfrm>
            <a:off x="4949298" y="3396814"/>
            <a:ext cx="238990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3200" dirty="0"/>
              <a:t>HOME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="" xmlns:a16="http://schemas.microsoft.com/office/drawing/2014/main" id="{58D7C1BD-2D22-4253-862F-1FDA89EF0CEA}"/>
              </a:ext>
            </a:extLst>
          </p:cNvPr>
          <p:cNvSpPr txBox="1"/>
          <p:nvPr/>
        </p:nvSpPr>
        <p:spPr>
          <a:xfrm>
            <a:off x="1812247" y="4917879"/>
            <a:ext cx="238990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3200" dirty="0"/>
              <a:t>PERFIL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="" xmlns:a16="http://schemas.microsoft.com/office/drawing/2014/main" id="{8C6D7564-D6EF-4771-A96A-D9D1DE81060B}"/>
              </a:ext>
            </a:extLst>
          </p:cNvPr>
          <p:cNvSpPr txBox="1"/>
          <p:nvPr/>
        </p:nvSpPr>
        <p:spPr>
          <a:xfrm>
            <a:off x="8103721" y="4907527"/>
            <a:ext cx="316576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3200" dirty="0" smtClean="0"/>
              <a:t>CATEGORIAS</a:t>
            </a:r>
            <a:endParaRPr lang="es-CO" sz="3200" dirty="0"/>
          </a:p>
        </p:txBody>
      </p:sp>
      <p:cxnSp>
        <p:nvCxnSpPr>
          <p:cNvPr id="18" name="Conector: angular 17">
            <a:extLst>
              <a:ext uri="{FF2B5EF4-FFF2-40B4-BE49-F238E27FC236}">
                <a16:creationId xmlns="" xmlns:a16="http://schemas.microsoft.com/office/drawing/2014/main" id="{43779723-173C-4031-8177-43D4997094A8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5400000">
            <a:off x="4277275" y="-47554"/>
            <a:ext cx="1028852" cy="25665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angular 19">
            <a:extLst>
              <a:ext uri="{FF2B5EF4-FFF2-40B4-BE49-F238E27FC236}">
                <a16:creationId xmlns="" xmlns:a16="http://schemas.microsoft.com/office/drawing/2014/main" id="{8848A6F6-05D5-4547-BEFA-65B12DA0D10C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rot="16200000" flipH="1">
            <a:off x="7214445" y="-418166"/>
            <a:ext cx="1028851" cy="33077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="" xmlns:a16="http://schemas.microsoft.com/office/drawing/2014/main" id="{B18E40F4-6192-45ED-A489-3E0FD7189F67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4703376" y="2042538"/>
            <a:ext cx="34844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angular 24">
            <a:extLst>
              <a:ext uri="{FF2B5EF4-FFF2-40B4-BE49-F238E27FC236}">
                <a16:creationId xmlns="" xmlns:a16="http://schemas.microsoft.com/office/drawing/2014/main" id="{03D444AC-CC8F-44BA-AE8A-B3ED1CB53423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rot="5400000">
            <a:off x="7232563" y="1246616"/>
            <a:ext cx="1061889" cy="32385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: angular 26">
            <a:extLst>
              <a:ext uri="{FF2B5EF4-FFF2-40B4-BE49-F238E27FC236}">
                <a16:creationId xmlns="" xmlns:a16="http://schemas.microsoft.com/office/drawing/2014/main" id="{7A379AF7-3855-4CB0-9064-724E66D336EF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4107583" y="2881209"/>
            <a:ext cx="936290" cy="31370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: angular 30">
            <a:extLst>
              <a:ext uri="{FF2B5EF4-FFF2-40B4-BE49-F238E27FC236}">
                <a16:creationId xmlns="" xmlns:a16="http://schemas.microsoft.com/office/drawing/2014/main" id="{96EE0B64-39F9-456C-8B30-E2D6B78EB372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 rot="16200000" flipH="1">
            <a:off x="7452459" y="2673383"/>
            <a:ext cx="925938" cy="35423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67548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E8AE47A-7A41-4C09-90A3-6AD217F6D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REGISTRO</a:t>
            </a:r>
            <a:endParaRPr lang="es-CO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77020" y="283064"/>
            <a:ext cx="3258825" cy="898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15221" y="2492441"/>
            <a:ext cx="5297196" cy="2338931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14 CuadroTexto"/>
          <p:cNvSpPr txBox="1"/>
          <p:nvPr/>
        </p:nvSpPr>
        <p:spPr>
          <a:xfrm>
            <a:off x="6134100" y="0"/>
            <a:ext cx="5600700" cy="23083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VE" dirty="0" smtClean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</a:rPr>
              <a:t>El contenedor principal es  </a:t>
            </a:r>
            <a:r>
              <a:rPr lang="es-VE" dirty="0" err="1" smtClean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</a:rPr>
              <a:t>div</a:t>
            </a:r>
            <a:r>
              <a:rPr lang="es-VE" dirty="0" smtClean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</a:rPr>
              <a:t> con estilo de la clase “</a:t>
            </a:r>
            <a:r>
              <a:rPr lang="es-VE" dirty="0" err="1" smtClean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</a:rPr>
              <a:t>form-register</a:t>
            </a:r>
            <a:r>
              <a:rPr lang="es-VE" dirty="0" smtClean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</a:rPr>
              <a:t>”,  </a:t>
            </a:r>
            <a:r>
              <a:rPr lang="es-VE" dirty="0" smtClean="0">
                <a:solidFill>
                  <a:schemeClr val="bg2">
                    <a:lumMod val="75000"/>
                  </a:schemeClr>
                </a:solidFill>
              </a:rPr>
              <a:t>Las casillas son inputs con estilos de clase “</a:t>
            </a:r>
            <a:r>
              <a:rPr lang="es-VE" dirty="0" err="1" smtClean="0">
                <a:solidFill>
                  <a:schemeClr val="bg2">
                    <a:lumMod val="75000"/>
                  </a:schemeClr>
                </a:solidFill>
              </a:rPr>
              <a:t>controls</a:t>
            </a:r>
            <a:r>
              <a:rPr lang="es-VE" dirty="0" smtClean="0">
                <a:solidFill>
                  <a:schemeClr val="bg2">
                    <a:lumMod val="75000"/>
                  </a:schemeClr>
                </a:solidFill>
              </a:rPr>
              <a:t>”. La </a:t>
            </a:r>
            <a:r>
              <a:rPr lang="es-VE" dirty="0" smtClean="0">
                <a:solidFill>
                  <a:schemeClr val="bg2">
                    <a:lumMod val="75000"/>
                  </a:schemeClr>
                </a:solidFill>
              </a:rPr>
              <a:t>de correo</a:t>
            </a:r>
            <a:r>
              <a:rPr lang="es-VE" dirty="0" smtClean="0">
                <a:solidFill>
                  <a:schemeClr val="bg2">
                    <a:lumMod val="75000"/>
                  </a:schemeClr>
                </a:solidFill>
              </a:rPr>
              <a:t> contiene un método para cambiar de mayúsculas  a Minúsculas.</a:t>
            </a:r>
          </a:p>
          <a:p>
            <a:r>
              <a:rPr lang="es-VE" dirty="0" smtClean="0">
                <a:solidFill>
                  <a:schemeClr val="bg2">
                    <a:lumMod val="75000"/>
                  </a:schemeClr>
                </a:solidFill>
              </a:rPr>
              <a:t> Todas contiene una validación para recordarle al  Usuario los datos importantes a ingresar </a:t>
            </a:r>
            <a:r>
              <a:rPr lang="es-VE" dirty="0" smtClean="0">
                <a:solidFill>
                  <a:schemeClr val="bg2">
                    <a:lumMod val="75000"/>
                  </a:schemeClr>
                </a:solidFill>
              </a:rPr>
              <a:t>Los botones también son inputs pero están asociados a funciones </a:t>
            </a:r>
            <a:r>
              <a:rPr lang="es-VE" dirty="0" err="1" smtClean="0">
                <a:solidFill>
                  <a:schemeClr val="bg2">
                    <a:lumMod val="75000"/>
                  </a:schemeClr>
                </a:solidFill>
              </a:rPr>
              <a:t>onclick</a:t>
            </a:r>
            <a:r>
              <a:rPr lang="es-VE" dirty="0" smtClean="0">
                <a:solidFill>
                  <a:schemeClr val="bg2">
                    <a:lumMod val="75000"/>
                  </a:schemeClr>
                </a:solidFill>
              </a:rPr>
              <a:t> y tienen otro estilo. </a:t>
            </a:r>
            <a:endParaRPr lang="es-VE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63219" y="1653063"/>
            <a:ext cx="3630207" cy="4599772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9181264">
            <a:off x="5072728" y="2996714"/>
            <a:ext cx="79216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9289372">
            <a:off x="5050391" y="3403306"/>
            <a:ext cx="79216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9025768">
            <a:off x="5068606" y="3843411"/>
            <a:ext cx="79216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9202684">
            <a:off x="5097345" y="4295037"/>
            <a:ext cx="79216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75271" y="5044736"/>
            <a:ext cx="5297196" cy="1309230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111006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E8AE47A-7A41-4C09-90A3-6AD217F6D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REGISTRO</a:t>
            </a:r>
            <a:endParaRPr lang="es-CO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77020" y="283064"/>
            <a:ext cx="3258825" cy="898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14 CuadroTexto"/>
          <p:cNvSpPr txBox="1"/>
          <p:nvPr/>
        </p:nvSpPr>
        <p:spPr>
          <a:xfrm>
            <a:off x="6134100" y="0"/>
            <a:ext cx="5600700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VE" dirty="0" smtClean="0">
                <a:solidFill>
                  <a:schemeClr val="bg2">
                    <a:lumMod val="75000"/>
                  </a:schemeClr>
                </a:solidFill>
              </a:rPr>
              <a:t>La </a:t>
            </a:r>
            <a:r>
              <a:rPr lang="es-VE" dirty="0" smtClean="0">
                <a:solidFill>
                  <a:schemeClr val="bg2">
                    <a:lumMod val="75000"/>
                  </a:schemeClr>
                </a:solidFill>
              </a:rPr>
              <a:t>función </a:t>
            </a:r>
            <a:r>
              <a:rPr lang="es-VE" dirty="0" smtClean="0">
                <a:solidFill>
                  <a:schemeClr val="bg2">
                    <a:lumMod val="75000"/>
                  </a:schemeClr>
                </a:solidFill>
              </a:rPr>
              <a:t>asociada al </a:t>
            </a:r>
            <a:r>
              <a:rPr lang="es-VE" dirty="0" smtClean="0">
                <a:solidFill>
                  <a:schemeClr val="bg2">
                    <a:lumMod val="75000"/>
                  </a:schemeClr>
                </a:solidFill>
              </a:rPr>
              <a:t>botón </a:t>
            </a:r>
            <a:r>
              <a:rPr lang="es-VE" dirty="0" smtClean="0">
                <a:solidFill>
                  <a:schemeClr val="bg2">
                    <a:lumMod val="75000"/>
                  </a:schemeClr>
                </a:solidFill>
              </a:rPr>
              <a:t>registrar </a:t>
            </a:r>
            <a:r>
              <a:rPr lang="es-VE" dirty="0" err="1" smtClean="0">
                <a:solidFill>
                  <a:schemeClr val="bg2">
                    <a:lumMod val="75000"/>
                  </a:schemeClr>
                </a:solidFill>
              </a:rPr>
              <a:t>register</a:t>
            </a:r>
            <a:r>
              <a:rPr lang="es-VE" dirty="0" smtClean="0">
                <a:solidFill>
                  <a:schemeClr val="bg2">
                    <a:lumMod val="75000"/>
                  </a:schemeClr>
                </a:solidFill>
              </a:rPr>
              <a:t>() guarda los datos introducidos por el usuario una vez valida que hay toda la </a:t>
            </a:r>
            <a:r>
              <a:rPr lang="es-VE" dirty="0" smtClean="0">
                <a:solidFill>
                  <a:schemeClr val="bg2">
                    <a:lumMod val="75000"/>
                  </a:schemeClr>
                </a:solidFill>
              </a:rPr>
              <a:t>información</a:t>
            </a:r>
            <a:endParaRPr lang="es-VE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62700" y="983784"/>
            <a:ext cx="4819650" cy="4164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 b="25777"/>
          <a:stretch>
            <a:fillRect/>
          </a:stretch>
        </p:blipFill>
        <p:spPr bwMode="auto">
          <a:xfrm>
            <a:off x="6372225" y="5148263"/>
            <a:ext cx="4829175" cy="170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76475" y="1743075"/>
            <a:ext cx="3333750" cy="4476750"/>
          </a:xfrm>
          <a:prstGeom prst="roundRect">
            <a:avLst>
              <a:gd name="adj" fmla="val 9187"/>
            </a:avLst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111006020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arco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rc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TM03457475[[fn=Marco]]</Template>
  <TotalTime>1212</TotalTime>
  <Words>1014</Words>
  <Application>Microsoft Office PowerPoint</Application>
  <PresentationFormat>Personalizado</PresentationFormat>
  <Paragraphs>127</Paragraphs>
  <Slides>25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6" baseType="lpstr">
      <vt:lpstr>Marco</vt:lpstr>
      <vt:lpstr>MANUAL DE DESAROLLO</vt:lpstr>
      <vt:lpstr>FLUJO DE PÁGINAS</vt:lpstr>
      <vt:lpstr>FLUJO DE PÁGINAS</vt:lpstr>
      <vt:lpstr>INDEX</vt:lpstr>
      <vt:lpstr>INDEX</vt:lpstr>
      <vt:lpstr>INDEX</vt:lpstr>
      <vt:lpstr>FLUJO DE PÁGINAS</vt:lpstr>
      <vt:lpstr>REGISTRO</vt:lpstr>
      <vt:lpstr>REGISTRO</vt:lpstr>
      <vt:lpstr>LOGIN</vt:lpstr>
      <vt:lpstr>INDEX</vt:lpstr>
      <vt:lpstr>FLUJO DE PÁGINAS</vt:lpstr>
      <vt:lpstr>INDEX</vt:lpstr>
      <vt:lpstr>BARRA DE NAVEGACION</vt:lpstr>
      <vt:lpstr>Funciones : almacenar usuario buscar  cerrar sesión</vt:lpstr>
      <vt:lpstr>MENU</vt:lpstr>
      <vt:lpstr>BASE DE DATOS DE VIDEOS PARA HOME Y PAGINA DE VIDEO</vt:lpstr>
      <vt:lpstr>HOME – SECCION DE VIDEOS</vt:lpstr>
      <vt:lpstr>INDEX</vt:lpstr>
      <vt:lpstr>FLUJO DE PÁGINAS</vt:lpstr>
      <vt:lpstr>PERFIL</vt:lpstr>
      <vt:lpstr>PERFIL</vt:lpstr>
      <vt:lpstr>FLUJO DE PÁGINAS</vt:lpstr>
      <vt:lpstr>CATEGORÍAS</vt:lpstr>
      <vt:lpstr>CATEGORÍAS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DE DESAROLLO</dc:title>
  <dc:creator>Acer</dc:creator>
  <cp:lastModifiedBy>luz ismenia gonzalez vivas</cp:lastModifiedBy>
  <cp:revision>60</cp:revision>
  <dcterms:created xsi:type="dcterms:W3CDTF">2020-03-05T03:01:15Z</dcterms:created>
  <dcterms:modified xsi:type="dcterms:W3CDTF">2020-03-06T03:45:41Z</dcterms:modified>
</cp:coreProperties>
</file>