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60" r:id="rId5"/>
    <p:sldId id="259" r:id="rId6"/>
    <p:sldId id="261" r:id="rId7"/>
    <p:sldId id="262" r:id="rId8"/>
    <p:sldId id="290" r:id="rId9"/>
    <p:sldId id="288" r:id="rId10"/>
    <p:sldId id="289" r:id="rId11"/>
    <p:sldId id="263" r:id="rId12"/>
    <p:sldId id="285" r:id="rId13"/>
    <p:sldId id="281" r:id="rId14"/>
    <p:sldId id="282" r:id="rId15"/>
    <p:sldId id="283" r:id="rId16"/>
    <p:sldId id="264" r:id="rId17"/>
    <p:sldId id="265" r:id="rId18"/>
    <p:sldId id="266" r:id="rId19"/>
    <p:sldId id="267" r:id="rId20"/>
    <p:sldId id="268" r:id="rId21"/>
    <p:sldId id="284" r:id="rId22"/>
    <p:sldId id="269" r:id="rId23"/>
    <p:sldId id="270" r:id="rId24"/>
    <p:sldId id="271" r:id="rId25"/>
    <p:sldId id="273" r:id="rId26"/>
    <p:sldId id="274" r:id="rId27"/>
    <p:sldId id="275" r:id="rId28"/>
    <p:sldId id="286" r:id="rId29"/>
    <p:sldId id="276" r:id="rId30"/>
    <p:sldId id="287" r:id="rId31"/>
    <p:sldId id="277" r:id="rId32"/>
    <p:sldId id="278" r:id="rId33"/>
    <p:sldId id="279"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63" autoAdjust="0"/>
  </p:normalViewPr>
  <p:slideViewPr>
    <p:cSldViewPr snapToGrid="0">
      <p:cViewPr>
        <p:scale>
          <a:sx n="62" d="100"/>
          <a:sy n="62" d="100"/>
        </p:scale>
        <p:origin x="1328" y="12"/>
      </p:cViewPr>
      <p:guideLst/>
    </p:cSldViewPr>
  </p:slideViewPr>
  <p:notesTextViewPr>
    <p:cViewPr>
      <p:scale>
        <a:sx n="1" d="1"/>
        <a:sy n="1" d="1"/>
      </p:scale>
      <p:origin x="0" y="0"/>
    </p:cViewPr>
  </p:notesTextViewPr>
  <p:sorterViewPr>
    <p:cViewPr>
      <p:scale>
        <a:sx n="100" d="100"/>
        <a:sy n="100" d="100"/>
      </p:scale>
      <p:origin x="0" y="-69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ci-hub.ru/10.1109/tsp.2018.2883021" TargetMode="External"/><Relationship Id="rId7" Type="http://schemas.openxmlformats.org/officeDocument/2006/relationships/hyperlink" Target="https://sci-hub.se/10.1109/access.2019.2937687"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dx.doi.org/10.1109/ACCESS.2020.304905" TargetMode="External"/><Relationship Id="rId5" Type="http://schemas.openxmlformats.org/officeDocument/2006/relationships/hyperlink" Target="http://dx.doi.org/10.1109/TEM.2020.2993171" TargetMode="External"/><Relationship Id="rId4" Type="http://schemas.openxmlformats.org/officeDocument/2006/relationships/hyperlink" Target="http://dx.doi.org/10.1109/TEM.2019.294814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3"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3"/>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a:solidFill>
                <a:srgbClr val="C00000"/>
              </a:solidFill>
              <a:latin typeface="Calibri"/>
              <a:ea typeface="Calibri"/>
              <a:cs typeface="Calibri"/>
              <a:sym typeface="Calibri"/>
            </a:endParaRPr>
          </a:p>
        </p:txBody>
      </p:sp>
      <p:sp>
        <p:nvSpPr>
          <p:cNvPr id="91" name="Google Shape;91;p13"/>
          <p:cNvSpPr txBox="1"/>
          <p:nvPr/>
        </p:nvSpPr>
        <p:spPr>
          <a:xfrm>
            <a:off x="628650" y="2415677"/>
            <a:ext cx="7986900" cy="738900"/>
          </a:xfrm>
          <a:prstGeom prst="rect">
            <a:avLst/>
          </a:prstGeom>
          <a:noFill/>
          <a:ln>
            <a:noFill/>
          </a:ln>
        </p:spPr>
        <p:txBody>
          <a:bodyPr spcFirstLastPara="1" wrap="square" lIns="91425" tIns="45700" rIns="91425" bIns="45700" anchor="t" anchorCtr="0">
            <a:spAutoFit/>
          </a:bodyPr>
          <a:lstStyle/>
          <a:p>
            <a:pPr marL="900023" marR="803706" lvl="0" indent="0" algn="ctr" rtl="0">
              <a:lnSpc>
                <a:spcPct val="93851"/>
              </a:lnSpc>
              <a:spcBef>
                <a:spcPts val="0"/>
              </a:spcBef>
              <a:spcAft>
                <a:spcPts val="0"/>
              </a:spcAft>
              <a:buClr>
                <a:schemeClr val="dk1"/>
              </a:buClr>
              <a:buSzPts val="1100"/>
              <a:buFont typeface="Arial"/>
              <a:buNone/>
            </a:pPr>
            <a:r>
              <a:rPr lang="en-US" sz="2100" b="1" dirty="0">
                <a:solidFill>
                  <a:schemeClr val="dk1"/>
                </a:solidFill>
                <a:latin typeface="Times New Roman"/>
                <a:ea typeface="Times New Roman"/>
                <a:cs typeface="Times New Roman"/>
                <a:sym typeface="Times New Roman"/>
              </a:rPr>
              <a:t>EXPERTISE WITHOUT TOKENS TO PROTECT  BANKING TRANSACTIONS AS GATEWAY </a:t>
            </a:r>
            <a:endParaRPr sz="3100" b="1" dirty="0">
              <a:solidFill>
                <a:schemeClr val="dk1"/>
              </a:solidFill>
              <a:latin typeface="Times New Roman"/>
              <a:ea typeface="Times New Roman"/>
              <a:cs typeface="Times New Roman"/>
              <a:sym typeface="Times New Roman"/>
            </a:endParaRPr>
          </a:p>
        </p:txBody>
      </p:sp>
      <p:sp>
        <p:nvSpPr>
          <p:cNvPr id="92" name="Google Shape;92;p13"/>
          <p:cNvSpPr txBox="1"/>
          <p:nvPr/>
        </p:nvSpPr>
        <p:spPr>
          <a:xfrm>
            <a:off x="785257" y="5059175"/>
            <a:ext cx="3938700" cy="631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dirty="0">
                <a:solidFill>
                  <a:schemeClr val="dk1"/>
                </a:solidFill>
                <a:latin typeface="Times New Roman"/>
                <a:ea typeface="Times New Roman"/>
                <a:cs typeface="Times New Roman"/>
                <a:sym typeface="Times New Roman"/>
              </a:rPr>
              <a:t> Guide </a:t>
            </a:r>
            <a:endParaRPr sz="19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504" dirty="0">
                <a:solidFill>
                  <a:schemeClr val="dk1"/>
                </a:solidFill>
                <a:latin typeface="Times New Roman"/>
                <a:ea typeface="Times New Roman"/>
                <a:cs typeface="Times New Roman"/>
                <a:sym typeface="Times New Roman"/>
              </a:rPr>
              <a:t> </a:t>
            </a:r>
            <a:r>
              <a:rPr lang="en-US" sz="1604" b="1" dirty="0">
                <a:solidFill>
                  <a:schemeClr val="dk1"/>
                </a:solidFill>
                <a:latin typeface="Times New Roman"/>
                <a:ea typeface="Times New Roman"/>
                <a:cs typeface="Times New Roman"/>
                <a:sym typeface="Times New Roman"/>
              </a:rPr>
              <a:t>Mrs.D.Jennifer ME,(PhD)</a:t>
            </a:r>
            <a:endParaRPr sz="2000" b="1" dirty="0">
              <a:solidFill>
                <a:schemeClr val="dk1"/>
              </a:solidFill>
              <a:latin typeface="Times New Roman"/>
              <a:ea typeface="Times New Roman"/>
              <a:cs typeface="Times New Roman"/>
              <a:sym typeface="Times New Roman"/>
            </a:endParaRPr>
          </a:p>
        </p:txBody>
      </p:sp>
      <p:sp>
        <p:nvSpPr>
          <p:cNvPr id="93" name="Google Shape;93;p13"/>
          <p:cNvSpPr txBox="1"/>
          <p:nvPr/>
        </p:nvSpPr>
        <p:spPr>
          <a:xfrm>
            <a:off x="1968587" y="3439766"/>
            <a:ext cx="6285900" cy="1083333"/>
          </a:xfrm>
          <a:prstGeom prst="rect">
            <a:avLst/>
          </a:prstGeom>
          <a:noFill/>
          <a:ln>
            <a:noFill/>
          </a:ln>
        </p:spPr>
        <p:txBody>
          <a:bodyPr spcFirstLastPara="1" wrap="square" lIns="91425" tIns="45700" rIns="91425" bIns="45700" anchor="t" anchorCtr="0">
            <a:spAutoFit/>
          </a:bodyPr>
          <a:lstStyle/>
          <a:p>
            <a:pPr marL="195072" marR="1521373" lvl="0" indent="0" algn="ctr" rtl="0">
              <a:lnSpc>
                <a:spcPct val="101463"/>
              </a:lnSpc>
              <a:spcBef>
                <a:spcPts val="1737"/>
              </a:spcBef>
              <a:spcAft>
                <a:spcPts val="0"/>
              </a:spcAft>
              <a:buClr>
                <a:schemeClr val="dk1"/>
              </a:buClr>
              <a:buSzPts val="1100"/>
              <a:buFont typeface="Arial"/>
              <a:buNone/>
            </a:pPr>
            <a:r>
              <a:rPr lang="en-US" sz="1596" b="1" dirty="0">
                <a:solidFill>
                  <a:schemeClr val="dk1"/>
                </a:solidFill>
                <a:latin typeface="Times New Roman"/>
                <a:ea typeface="Times New Roman"/>
                <a:cs typeface="Times New Roman"/>
                <a:sym typeface="Times New Roman"/>
              </a:rPr>
              <a:t>         SAKTHI ARUMUGARAJ [211419104227]              SWARNAMALYA.N [211419104279]  </a:t>
            </a:r>
            <a:endParaRPr sz="1596"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dirty="0">
              <a:solidFill>
                <a:schemeClr val="dk1"/>
              </a:solidFill>
              <a:latin typeface="Times New Roman"/>
              <a:ea typeface="Times New Roman"/>
              <a:cs typeface="Times New Roman"/>
              <a:sym typeface="Times New Roman"/>
            </a:endParaRPr>
          </a:p>
        </p:txBody>
      </p:sp>
      <p:sp>
        <p:nvSpPr>
          <p:cNvPr id="94" name="Google Shape;94;p13"/>
          <p:cNvSpPr txBox="1"/>
          <p:nvPr/>
        </p:nvSpPr>
        <p:spPr>
          <a:xfrm>
            <a:off x="5044409" y="5082275"/>
            <a:ext cx="3542100" cy="58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Coordinator </a:t>
            </a:r>
            <a:r>
              <a:rPr lang="en-US" sz="1404">
                <a:solidFill>
                  <a:schemeClr val="dk1"/>
                </a:solidFill>
                <a:latin typeface="Times New Roman"/>
                <a:ea typeface="Times New Roman"/>
                <a:cs typeface="Times New Roman"/>
                <a:sym typeface="Times New Roman"/>
              </a:rPr>
              <a:t> </a:t>
            </a:r>
            <a:endParaRPr sz="1404">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4" b="1">
                <a:solidFill>
                  <a:schemeClr val="dk1"/>
                </a:solidFill>
                <a:latin typeface="Times New Roman"/>
                <a:ea typeface="Times New Roman"/>
                <a:cs typeface="Times New Roman"/>
                <a:sym typeface="Times New Roman"/>
              </a:rPr>
              <a:t>Dr.K.VALARMATHI ME, PhD</a:t>
            </a:r>
            <a:endParaRPr sz="1800" b="1">
              <a:solidFill>
                <a:schemeClr val="dk1"/>
              </a:solidFill>
              <a:latin typeface="Times New Roman"/>
              <a:ea typeface="Times New Roman"/>
              <a:cs typeface="Times New Roman"/>
              <a:sym typeface="Times New Roman"/>
            </a:endParaRPr>
          </a:p>
        </p:txBody>
      </p:sp>
      <p:pic>
        <p:nvPicPr>
          <p:cNvPr id="95" name="Google Shape;95;p13"/>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96" name="Google Shape;96;p13"/>
          <p:cNvSpPr txBox="1">
            <a:spLocks noGrp="1"/>
          </p:cNvSpPr>
          <p:nvPr>
            <p:ph type="dt" idx="10"/>
          </p:nvPr>
        </p:nvSpPr>
        <p:spPr>
          <a:xfrm>
            <a:off x="628650" y="6356351"/>
            <a:ext cx="20574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400" b="1" dirty="0">
                <a:solidFill>
                  <a:schemeClr val="dk1"/>
                </a:solidFill>
                <a:latin typeface="Times New Roman"/>
                <a:ea typeface="Times New Roman"/>
                <a:cs typeface="Times New Roman"/>
                <a:sym typeface="Times New Roman"/>
              </a:rPr>
              <a:t>12-04-2023</a:t>
            </a:r>
            <a:endParaRPr sz="1400" b="1" dirty="0">
              <a:solidFill>
                <a:schemeClr val="dk1"/>
              </a:solidFill>
              <a:latin typeface="Times New Roman"/>
              <a:ea typeface="Times New Roman"/>
              <a:cs typeface="Times New Roman"/>
              <a:sym typeface="Times New Roman"/>
            </a:endParaRPr>
          </a:p>
        </p:txBody>
      </p:sp>
      <p:sp>
        <p:nvSpPr>
          <p:cNvPr id="97" name="Google Shape;97;p13"/>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dk1"/>
                </a:solidFill>
              </a:rPr>
              <a:t>1</a:t>
            </a:fld>
            <a:endParaRPr sz="18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E03F-1707-B1AB-AD0D-6B832AE0ED3B}"/>
              </a:ext>
            </a:extLst>
          </p:cNvPr>
          <p:cNvSpPr>
            <a:spLocks noGrp="1"/>
          </p:cNvSpPr>
          <p:nvPr>
            <p:ph type="title"/>
          </p:nvPr>
        </p:nvSpPr>
        <p:spPr>
          <a:xfrm>
            <a:off x="628650" y="136524"/>
            <a:ext cx="7886700" cy="631467"/>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Algorithm(</a:t>
            </a:r>
            <a:r>
              <a:rPr lang="en-US" sz="3600" b="1" dirty="0" err="1">
                <a:solidFill>
                  <a:srgbClr val="7030A0"/>
                </a:solidFill>
                <a:latin typeface="Times New Roman" panose="02020603050405020304" pitchFamily="18" charset="0"/>
                <a:cs typeface="Times New Roman" panose="02020603050405020304" pitchFamily="18" charset="0"/>
              </a:rPr>
              <a:t>contd</a:t>
            </a:r>
            <a:r>
              <a:rPr lang="en-US" sz="3600" b="1" dirty="0">
                <a:solidFill>
                  <a:srgbClr val="7030A0"/>
                </a:solidFill>
                <a:latin typeface="Times New Roman" panose="02020603050405020304" pitchFamily="18" charset="0"/>
                <a:cs typeface="Times New Roman" panose="02020603050405020304" pitchFamily="18" charset="0"/>
              </a:rPr>
              <a:t>)</a:t>
            </a:r>
            <a:endParaRPr lang="en-US" sz="3600" dirty="0"/>
          </a:p>
        </p:txBody>
      </p:sp>
      <p:sp>
        <p:nvSpPr>
          <p:cNvPr id="3" name="Text Placeholder 2">
            <a:extLst>
              <a:ext uri="{FF2B5EF4-FFF2-40B4-BE49-F238E27FC236}">
                <a16:creationId xmlns:a16="http://schemas.microsoft.com/office/drawing/2014/main" id="{4940D515-6549-7AF3-FA4D-37520DE861AF}"/>
              </a:ext>
            </a:extLst>
          </p:cNvPr>
          <p:cNvSpPr>
            <a:spLocks noGrp="1"/>
          </p:cNvSpPr>
          <p:nvPr>
            <p:ph type="body" idx="1"/>
          </p:nvPr>
        </p:nvSpPr>
        <p:spPr>
          <a:xfrm>
            <a:off x="628650" y="767991"/>
            <a:ext cx="7886700" cy="5408972"/>
          </a:xfrm>
        </p:spPr>
        <p:txBody>
          <a:bodyPr/>
          <a:lstStyle/>
          <a:p>
            <a:pPr marL="114300" indent="0" algn="ctr">
              <a:buNone/>
            </a:pPr>
            <a:r>
              <a:rPr lang="en-US" b="1" dirty="0">
                <a:latin typeface="Times New Roman" panose="02020603050405020304" pitchFamily="18" charset="0"/>
                <a:cs typeface="Times New Roman" panose="02020603050405020304" pitchFamily="18" charset="0"/>
              </a:rPr>
              <a:t>AHO-CORASICK ALGORITHM</a:t>
            </a:r>
          </a:p>
          <a:p>
            <a:pPr marL="114300" indent="0" algn="ctr">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7C1172-C8EE-024E-46FB-02532068D2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7" name="TextBox 6">
            <a:extLst>
              <a:ext uri="{FF2B5EF4-FFF2-40B4-BE49-F238E27FC236}">
                <a16:creationId xmlns:a16="http://schemas.microsoft.com/office/drawing/2014/main" id="{19BB3945-5502-A6F0-6291-018699422EDB}"/>
              </a:ext>
            </a:extLst>
          </p:cNvPr>
          <p:cNvSpPr txBox="1"/>
          <p:nvPr/>
        </p:nvSpPr>
        <p:spPr>
          <a:xfrm>
            <a:off x="118153" y="1548873"/>
            <a:ext cx="4058292" cy="421653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Aho</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Corasick</a:t>
            </a:r>
            <a:r>
              <a:rPr lang="en-US" sz="2400" dirty="0">
                <a:latin typeface="Times New Roman" panose="02020603050405020304" pitchFamily="18" charset="0"/>
                <a:cs typeface="Times New Roman" panose="02020603050405020304" pitchFamily="18" charset="0"/>
              </a:rPr>
              <a:t> algorithm is a string-searching algorithm </a:t>
            </a:r>
          </a:p>
          <a:p>
            <a:pPr algn="just"/>
            <a:r>
              <a:rPr lang="en-US" sz="2400" dirty="0">
                <a:latin typeface="Times New Roman" panose="02020603050405020304" pitchFamily="18" charset="0"/>
                <a:cs typeface="Times New Roman" panose="02020603050405020304" pitchFamily="18" charset="0"/>
              </a:rPr>
              <a:t>invented by Alfred V. </a:t>
            </a:r>
            <a:r>
              <a:rPr lang="en-US" sz="2400" dirty="0" err="1">
                <a:latin typeface="Times New Roman" panose="02020603050405020304" pitchFamily="18" charset="0"/>
                <a:cs typeface="Times New Roman" panose="02020603050405020304" pitchFamily="18" charset="0"/>
              </a:rPr>
              <a:t>Aho</a:t>
            </a:r>
            <a:r>
              <a:rPr lang="en-US" sz="2400" dirty="0">
                <a:latin typeface="Times New Roman" panose="02020603050405020304" pitchFamily="18" charset="0"/>
                <a:cs typeface="Times New Roman" panose="02020603050405020304" pitchFamily="18" charset="0"/>
              </a:rPr>
              <a:t> and Margaret J. </a:t>
            </a:r>
            <a:r>
              <a:rPr lang="en-US" sz="2400" dirty="0" err="1">
                <a:latin typeface="Times New Roman" panose="02020603050405020304" pitchFamily="18" charset="0"/>
                <a:cs typeface="Times New Roman" panose="02020603050405020304" pitchFamily="18" charset="0"/>
              </a:rPr>
              <a:t>Corasick</a:t>
            </a:r>
            <a:r>
              <a:rPr lang="en-US" sz="2400" dirty="0">
                <a:latin typeface="Times New Roman" panose="02020603050405020304" pitchFamily="18" charset="0"/>
                <a:cs typeface="Times New Roman" panose="02020603050405020304" pitchFamily="18" charset="0"/>
              </a:rPr>
              <a:t> in 1975. It is a kind of dictionary-matching algorithm that locates elements of a finite set of strings (the "dictionary") within an input text. It matches all strings simultaneously.</a:t>
            </a:r>
          </a:p>
          <a:p>
            <a:br>
              <a:rPr lang="en-US" dirty="0"/>
            </a:br>
            <a:endParaRPr lang="en-US" dirty="0"/>
          </a:p>
        </p:txBody>
      </p:sp>
      <p:pic>
        <p:nvPicPr>
          <p:cNvPr id="9" name="Picture 8">
            <a:extLst>
              <a:ext uri="{FF2B5EF4-FFF2-40B4-BE49-F238E27FC236}">
                <a16:creationId xmlns:a16="http://schemas.microsoft.com/office/drawing/2014/main" id="{FF73BC7D-A922-015C-21CD-27F7ED273D5D}"/>
              </a:ext>
            </a:extLst>
          </p:cNvPr>
          <p:cNvPicPr>
            <a:picLocks noChangeAspect="1"/>
          </p:cNvPicPr>
          <p:nvPr/>
        </p:nvPicPr>
        <p:blipFill rotWithShape="1">
          <a:blip r:embed="rId2"/>
          <a:srcRect l="13978" t="56164" r="6189" b="1980"/>
          <a:stretch/>
        </p:blipFill>
        <p:spPr>
          <a:xfrm>
            <a:off x="4609886" y="1399458"/>
            <a:ext cx="4338905" cy="4878051"/>
          </a:xfrm>
          <a:prstGeom prst="rect">
            <a:avLst/>
          </a:prstGeom>
        </p:spPr>
      </p:pic>
    </p:spTree>
    <p:extLst>
      <p:ext uri="{BB962C8B-B14F-4D97-AF65-F5344CB8AC3E}">
        <p14:creationId xmlns:p14="http://schemas.microsoft.com/office/powerpoint/2010/main" val="379361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503200" y="165991"/>
            <a:ext cx="78867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dirty="0">
              <a:solidFill>
                <a:srgbClr val="7030A0"/>
              </a:solidFill>
              <a:latin typeface="Times New Roman"/>
              <a:ea typeface="Times New Roman"/>
              <a:cs typeface="Times New Roman"/>
              <a:sym typeface="Times New Roman"/>
            </a:endParaRPr>
          </a:p>
        </p:txBody>
      </p:sp>
      <p:sp>
        <p:nvSpPr>
          <p:cNvPr id="149" name="Google Shape;14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50" name="Google Shape;150;p20"/>
          <p:cNvSpPr txBox="1"/>
          <p:nvPr/>
        </p:nvSpPr>
        <p:spPr>
          <a:xfrm>
            <a:off x="192900" y="950818"/>
            <a:ext cx="8819020" cy="5570725"/>
          </a:xfrm>
          <a:prstGeom prst="rect">
            <a:avLst/>
          </a:prstGeom>
          <a:noFill/>
          <a:ln>
            <a:noFill/>
          </a:ln>
        </p:spPr>
        <p:txBody>
          <a:bodyPr spcFirstLastPara="1" wrap="square" lIns="91425" tIns="91425" rIns="91425" bIns="91425" anchor="t" anchorCtr="0">
            <a:spAutoFit/>
          </a:bodyPr>
          <a:lstStyle/>
          <a:p>
            <a:pPr marL="571500" lvl="0" indent="-342900" algn="just" rtl="0">
              <a:spcBef>
                <a:spcPts val="0"/>
              </a:spcBef>
              <a:spcAft>
                <a:spcPts val="0"/>
              </a:spcAft>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 Proposed system can develop  recommendations for the </a:t>
            </a:r>
            <a:r>
              <a:rPr lang="en-US" sz="2800" b="1" dirty="0">
                <a:solidFill>
                  <a:srgbClr val="7030A0"/>
                </a:solidFill>
                <a:latin typeface="Times New Roman"/>
                <a:ea typeface="Times New Roman"/>
                <a:cs typeface="Times New Roman"/>
                <a:sym typeface="Times New Roman"/>
              </a:rPr>
              <a:t>protection of information</a:t>
            </a:r>
            <a:r>
              <a:rPr lang="en-US" sz="2800" dirty="0">
                <a:solidFill>
                  <a:schemeClr val="dk1"/>
                </a:solidFill>
                <a:latin typeface="Times New Roman"/>
                <a:ea typeface="Times New Roman"/>
                <a:cs typeface="Times New Roman"/>
                <a:sym typeface="Times New Roman"/>
              </a:rPr>
              <a:t> in geographically-distributed structures, typical of modern banks, based on the cloud.</a:t>
            </a:r>
          </a:p>
          <a:p>
            <a:pPr marL="571500" lvl="0" indent="-342900" algn="just" rtl="0">
              <a:spcBef>
                <a:spcPts val="0"/>
              </a:spcBef>
              <a:spcAft>
                <a:spcPts val="0"/>
              </a:spcAft>
              <a:buFont typeface="Arial" panose="020B0604020202020204" pitchFamily="34" charset="0"/>
              <a:buChar char="•"/>
            </a:pPr>
            <a:endParaRPr lang="en-US" sz="2800" dirty="0">
              <a:solidFill>
                <a:schemeClr val="dk1"/>
              </a:solidFill>
              <a:latin typeface="Times New Roman"/>
              <a:ea typeface="Times New Roman"/>
              <a:cs typeface="Times New Roman"/>
              <a:sym typeface="Times New Roman"/>
            </a:endParaRPr>
          </a:p>
          <a:p>
            <a:pPr marL="571500" lvl="0" indent="-342900" algn="just" rtl="0">
              <a:spcBef>
                <a:spcPts val="0"/>
              </a:spcBef>
              <a:spcAft>
                <a:spcPts val="0"/>
              </a:spcAft>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 Each block </a:t>
            </a:r>
            <a:r>
              <a:rPr lang="en-US" sz="2800" dirty="0">
                <a:solidFill>
                  <a:srgbClr val="7030A0"/>
                </a:solidFill>
                <a:latin typeface="Times New Roman"/>
                <a:ea typeface="Times New Roman"/>
                <a:cs typeface="Times New Roman"/>
                <a:sym typeface="Times New Roman"/>
              </a:rPr>
              <a:t>stores</a:t>
            </a:r>
            <a:r>
              <a:rPr lang="en-US" sz="2800" dirty="0">
                <a:solidFill>
                  <a:schemeClr val="dk1"/>
                </a:solidFill>
                <a:latin typeface="Times New Roman"/>
                <a:ea typeface="Times New Roman"/>
                <a:cs typeface="Times New Roman"/>
                <a:sym typeface="Times New Roman"/>
              </a:rPr>
              <a:t> information on </a:t>
            </a:r>
            <a:r>
              <a:rPr lang="en-US" sz="2800" dirty="0">
                <a:solidFill>
                  <a:srgbClr val="7030A0"/>
                </a:solidFill>
                <a:latin typeface="Times New Roman"/>
                <a:ea typeface="Times New Roman"/>
                <a:cs typeface="Times New Roman"/>
                <a:sym typeface="Times New Roman"/>
              </a:rPr>
              <a:t>addresses, transactions, account balances</a:t>
            </a:r>
            <a:r>
              <a:rPr lang="en-US" sz="2800" dirty="0">
                <a:solidFill>
                  <a:schemeClr val="dk1"/>
                </a:solidFill>
                <a:latin typeface="Times New Roman"/>
                <a:ea typeface="Times New Roman"/>
                <a:cs typeface="Times New Roman"/>
                <a:sym typeface="Times New Roman"/>
              </a:rPr>
              <a:t>, and the structure itself is completely decentralized.</a:t>
            </a:r>
          </a:p>
          <a:p>
            <a:pPr marL="228600" lvl="0" algn="just" rtl="0">
              <a:spcBef>
                <a:spcPts val="0"/>
              </a:spcBef>
              <a:spcAft>
                <a:spcPts val="0"/>
              </a:spcAft>
            </a:pPr>
            <a:endParaRPr lang="en-US" sz="2800" dirty="0">
              <a:solidFill>
                <a:schemeClr val="dk1"/>
              </a:solidFill>
              <a:latin typeface="Times New Roman"/>
              <a:ea typeface="Times New Roman"/>
              <a:cs typeface="Times New Roman"/>
              <a:sym typeface="Times New Roman"/>
            </a:endParaRPr>
          </a:p>
          <a:p>
            <a:pPr marL="571500" lvl="0" indent="-342900" algn="just" rtl="0">
              <a:spcBef>
                <a:spcPts val="0"/>
              </a:spcBef>
              <a:spcAft>
                <a:spcPts val="0"/>
              </a:spcAft>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 After creating a new block, all transactions that claim to be included in it are checked by this </a:t>
            </a:r>
            <a:r>
              <a:rPr lang="en-US" sz="2800" dirty="0">
                <a:solidFill>
                  <a:srgbClr val="7030A0"/>
                </a:solidFill>
                <a:latin typeface="Times New Roman"/>
                <a:ea typeface="Times New Roman"/>
                <a:cs typeface="Times New Roman"/>
                <a:sym typeface="Times New Roman"/>
              </a:rPr>
              <a:t>protocol for legality, and the transactions that violate the balance conditions are discarded. </a:t>
            </a: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3331-6243-FCE2-8E88-6BE80200BB3B}"/>
              </a:ext>
            </a:extLst>
          </p:cNvPr>
          <p:cNvSpPr>
            <a:spLocks noGrp="1"/>
          </p:cNvSpPr>
          <p:nvPr>
            <p:ph type="title"/>
          </p:nvPr>
        </p:nvSpPr>
        <p:spPr>
          <a:xfrm>
            <a:off x="628650" y="222887"/>
            <a:ext cx="7886700" cy="671194"/>
          </a:xfrm>
        </p:spPr>
        <p:txBody>
          <a:bodyPr>
            <a:normAutofit fontScale="90000"/>
          </a:bodyPr>
          <a:lstStyle/>
          <a:p>
            <a:pPr algn="ctr"/>
            <a:r>
              <a:rPr lang="en-US" sz="4400" b="1" dirty="0">
                <a:solidFill>
                  <a:srgbClr val="7030A0"/>
                </a:solidFill>
                <a:latin typeface="Times New Roman"/>
                <a:ea typeface="Times New Roman"/>
                <a:cs typeface="Times New Roman"/>
                <a:sym typeface="Times New Roman"/>
              </a:rPr>
              <a:t>Proposed System(</a:t>
            </a:r>
            <a:r>
              <a:rPr lang="en-US" sz="4400" b="1" dirty="0" err="1">
                <a:solidFill>
                  <a:srgbClr val="7030A0"/>
                </a:solidFill>
                <a:latin typeface="Times New Roman"/>
                <a:ea typeface="Times New Roman"/>
                <a:cs typeface="Times New Roman"/>
                <a:sym typeface="Times New Roman"/>
              </a:rPr>
              <a:t>contd</a:t>
            </a:r>
            <a:r>
              <a:rPr lang="en-US" sz="4400" b="1" dirty="0">
                <a:solidFill>
                  <a:srgbClr val="7030A0"/>
                </a:solidFill>
                <a:latin typeface="Times New Roman"/>
                <a:ea typeface="Times New Roman"/>
                <a:cs typeface="Times New Roman"/>
                <a:sym typeface="Times New Roman"/>
              </a:rPr>
              <a:t>)</a:t>
            </a:r>
            <a:endParaRPr lang="en-US" dirty="0"/>
          </a:p>
        </p:txBody>
      </p:sp>
      <p:sp>
        <p:nvSpPr>
          <p:cNvPr id="3" name="Text Placeholder 2">
            <a:extLst>
              <a:ext uri="{FF2B5EF4-FFF2-40B4-BE49-F238E27FC236}">
                <a16:creationId xmlns:a16="http://schemas.microsoft.com/office/drawing/2014/main" id="{B94E23DE-4BB3-F193-ED12-AB9C8094A3BE}"/>
              </a:ext>
            </a:extLst>
          </p:cNvPr>
          <p:cNvSpPr>
            <a:spLocks noGrp="1"/>
          </p:cNvSpPr>
          <p:nvPr>
            <p:ph type="body" idx="1"/>
          </p:nvPr>
        </p:nvSpPr>
        <p:spPr>
          <a:xfrm>
            <a:off x="226031" y="894080"/>
            <a:ext cx="8548099" cy="5650558"/>
          </a:xfrm>
        </p:spPr>
        <p:txBody>
          <a:bodyPr>
            <a:normAutofit/>
          </a:bodyPr>
          <a:lstStyle/>
          <a:p>
            <a:pPr algn="just">
              <a:lnSpc>
                <a:spcPct val="100000"/>
              </a:lnSpc>
            </a:pPr>
            <a:r>
              <a:rPr lang="en-US" sz="2800" dirty="0">
                <a:solidFill>
                  <a:schemeClr val="dk1"/>
                </a:solidFill>
                <a:latin typeface="Times New Roman"/>
                <a:ea typeface="Times New Roman"/>
                <a:cs typeface="Times New Roman"/>
                <a:sym typeface="Times New Roman"/>
              </a:rPr>
              <a:t>The hash value of transactions calculated by the algorithm </a:t>
            </a:r>
            <a:r>
              <a:rPr lang="en-US" sz="2800" dirty="0">
                <a:solidFill>
                  <a:srgbClr val="7030A0"/>
                </a:solidFill>
                <a:latin typeface="Times New Roman"/>
                <a:ea typeface="Times New Roman"/>
                <a:cs typeface="Times New Roman"/>
                <a:sym typeface="Times New Roman"/>
              </a:rPr>
              <a:t>BVCS</a:t>
            </a:r>
            <a:r>
              <a:rPr lang="en-US" sz="2800" dirty="0">
                <a:solidFill>
                  <a:schemeClr val="dk1"/>
                </a:solidFill>
                <a:latin typeface="Times New Roman"/>
                <a:ea typeface="Times New Roman"/>
                <a:cs typeface="Times New Roman"/>
                <a:sym typeface="Times New Roman"/>
              </a:rPr>
              <a:t>, and this hash value is used for block hashing. </a:t>
            </a:r>
          </a:p>
          <a:p>
            <a:pPr algn="just">
              <a:lnSpc>
                <a:spcPct val="100000"/>
              </a:lnSpc>
            </a:pPr>
            <a:endParaRPr lang="en-US" sz="2800" dirty="0">
              <a:solidFill>
                <a:schemeClr val="dk1"/>
              </a:solidFill>
              <a:latin typeface="Times New Roman"/>
              <a:ea typeface="Times New Roman"/>
              <a:cs typeface="Times New Roman"/>
              <a:sym typeface="Times New Roman"/>
            </a:endParaRPr>
          </a:p>
          <a:p>
            <a:pPr algn="just">
              <a:lnSpc>
                <a:spcPct val="100000"/>
              </a:lnSpc>
            </a:pPr>
            <a:r>
              <a:rPr lang="en-US" sz="2800" dirty="0">
                <a:solidFill>
                  <a:schemeClr val="dk1"/>
                </a:solidFill>
                <a:latin typeface="Times New Roman"/>
                <a:ea typeface="Times New Roman"/>
                <a:cs typeface="Times New Roman"/>
                <a:sym typeface="Times New Roman"/>
              </a:rPr>
              <a:t>In addition it is used to check the integrity of the data and get </a:t>
            </a:r>
            <a:r>
              <a:rPr lang="en-US" sz="2800" b="1" dirty="0">
                <a:solidFill>
                  <a:srgbClr val="7030A0"/>
                </a:solidFill>
                <a:latin typeface="Times New Roman"/>
                <a:ea typeface="Times New Roman"/>
                <a:cs typeface="Times New Roman"/>
                <a:sym typeface="Times New Roman"/>
              </a:rPr>
              <a:t>a unique identifier</a:t>
            </a:r>
            <a:r>
              <a:rPr lang="en-US" sz="2800" dirty="0">
                <a:solidFill>
                  <a:schemeClr val="dk1"/>
                </a:solidFill>
                <a:latin typeface="Times New Roman"/>
                <a:ea typeface="Times New Roman"/>
                <a:cs typeface="Times New Roman"/>
                <a:sym typeface="Times New Roman"/>
              </a:rPr>
              <a:t>.</a:t>
            </a:r>
          </a:p>
          <a:p>
            <a:pPr marL="114300" indent="0" algn="just">
              <a:lnSpc>
                <a:spcPct val="100000"/>
              </a:lnSpc>
              <a:buNone/>
            </a:pPr>
            <a:endParaRPr lang="en-US" sz="2800" dirty="0">
              <a:solidFill>
                <a:schemeClr val="dk1"/>
              </a:solidFill>
              <a:latin typeface="Times New Roman"/>
              <a:ea typeface="Times New Roman"/>
              <a:cs typeface="Times New Roman"/>
              <a:sym typeface="Times New Roman"/>
            </a:endParaRPr>
          </a:p>
          <a:p>
            <a:pPr algn="just">
              <a:lnSpc>
                <a:spcPct val="100000"/>
              </a:lnSpc>
            </a:pPr>
            <a:r>
              <a:rPr lang="en-US" sz="2800" dirty="0">
                <a:solidFill>
                  <a:schemeClr val="dk1"/>
                </a:solidFill>
                <a:latin typeface="Times New Roman"/>
                <a:ea typeface="Times New Roman"/>
                <a:cs typeface="Times New Roman"/>
                <a:sym typeface="Times New Roman"/>
              </a:rPr>
              <a:t> Each every block contains previous block hash value. This hash value generated by using the BVCS Algorithm.</a:t>
            </a:r>
            <a:endParaRPr lang="en-US" sz="4000" dirty="0">
              <a:solidFill>
                <a:schemeClr val="dk1"/>
              </a:solidFill>
              <a:latin typeface="Times New Roman"/>
              <a:ea typeface="Times New Roman"/>
              <a:cs typeface="Times New Roman"/>
              <a:sym typeface="Times New Roman"/>
            </a:endParaRPr>
          </a:p>
          <a:p>
            <a:endParaRPr lang="en-US" dirty="0"/>
          </a:p>
        </p:txBody>
      </p:sp>
      <p:sp>
        <p:nvSpPr>
          <p:cNvPr id="4" name="Slide Number Placeholder 3">
            <a:extLst>
              <a:ext uri="{FF2B5EF4-FFF2-40B4-BE49-F238E27FC236}">
                <a16:creationId xmlns:a16="http://schemas.microsoft.com/office/drawing/2014/main" id="{4C4763F8-1965-DF25-063C-F95C7B3AF1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0496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914F-854A-32B2-F6B7-A627A77204B4}"/>
              </a:ext>
            </a:extLst>
          </p:cNvPr>
          <p:cNvSpPr>
            <a:spLocks noGrp="1"/>
          </p:cNvSpPr>
          <p:nvPr>
            <p:ph type="title"/>
          </p:nvPr>
        </p:nvSpPr>
        <p:spPr>
          <a:xfrm>
            <a:off x="628650" y="221410"/>
            <a:ext cx="7886700" cy="459627"/>
          </a:xfrm>
        </p:spPr>
        <p:txBody>
          <a:bodyPr>
            <a:normAutofit fontScale="90000"/>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Algorithm</a:t>
            </a:r>
          </a:p>
        </p:txBody>
      </p:sp>
      <p:sp>
        <p:nvSpPr>
          <p:cNvPr id="3" name="Text Placeholder 2">
            <a:extLst>
              <a:ext uri="{FF2B5EF4-FFF2-40B4-BE49-F238E27FC236}">
                <a16:creationId xmlns:a16="http://schemas.microsoft.com/office/drawing/2014/main" id="{A8402BCD-90E4-5EC4-8FAE-1F763674D1B4}"/>
              </a:ext>
            </a:extLst>
          </p:cNvPr>
          <p:cNvSpPr>
            <a:spLocks noGrp="1"/>
          </p:cNvSpPr>
          <p:nvPr>
            <p:ph type="body" idx="1"/>
          </p:nvPr>
        </p:nvSpPr>
        <p:spPr>
          <a:xfrm>
            <a:off x="556933" y="694578"/>
            <a:ext cx="7886700" cy="5289457"/>
          </a:xfrm>
        </p:spPr>
        <p:txBody>
          <a:bodyPr/>
          <a:lstStyle/>
          <a:p>
            <a:pPr marL="0" marR="229845" indent="0" algn="ctr">
              <a:spcBef>
                <a:spcPts val="1133"/>
              </a:spcBef>
              <a:buNone/>
            </a:pPr>
            <a:r>
              <a:rPr lang="en-US" b="1" dirty="0">
                <a:latin typeface="Times New Roman" panose="02020603050405020304" pitchFamily="18" charset="0"/>
                <a:cs typeface="Times New Roman" panose="02020603050405020304" pitchFamily="18" charset="0"/>
              </a:rPr>
              <a:t>VISUAL CRYPTOGRAPHY:(BVCS)</a:t>
            </a:r>
          </a:p>
          <a:p>
            <a:pPr marL="0" marR="229845" indent="0" algn="ctr">
              <a:spcBef>
                <a:spcPts val="1133"/>
              </a:spcBef>
              <a:buNone/>
            </a:pPr>
            <a:r>
              <a:rPr lang="en-US" sz="1800" b="1" dirty="0">
                <a:solidFill>
                  <a:srgbClr val="000000"/>
                </a:solidFill>
                <a:effectLst/>
                <a:latin typeface="Times New Roman" panose="02020603050405020304" pitchFamily="18" charset="0"/>
              </a:rPr>
              <a:t>STEPS  INVOLVED : </a:t>
            </a:r>
            <a:endParaRPr lang="en-US" dirty="0">
              <a:effectLst/>
            </a:endParaRPr>
          </a:p>
          <a:p>
            <a:pPr marL="0" indent="0" rtl="0">
              <a:lnSpc>
                <a:spcPct val="100000"/>
              </a:lnSpc>
              <a:spcBef>
                <a:spcPts val="1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1. Start  </a:t>
            </a:r>
            <a:endParaRPr lang="en-US" sz="2000" dirty="0">
              <a:effectLst/>
              <a:latin typeface="Times New Roman" panose="02020603050405020304" pitchFamily="18" charset="0"/>
              <a:cs typeface="Times New Roman" panose="02020603050405020304" pitchFamily="18" charset="0"/>
            </a:endParaRPr>
          </a:p>
          <a:p>
            <a:pPr marL="0" marR="36970"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2. Take any secret message (text, picture etc.) in  image format.  </a:t>
            </a:r>
            <a:endParaRPr lang="en-US" sz="2000" dirty="0">
              <a:effectLst/>
              <a:latin typeface="Times New Roman" panose="02020603050405020304" pitchFamily="18" charset="0"/>
              <a:cs typeface="Times New Roman" panose="02020603050405020304" pitchFamily="18" charset="0"/>
            </a:endParaRPr>
          </a:p>
          <a:p>
            <a:pPr marL="58941" marR="5563" indent="0" rtl="0">
              <a:lnSpc>
                <a:spcPct val="100000"/>
              </a:lnSpc>
              <a:spcBef>
                <a:spcPts val="3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3. Perform visual cryptography encryption technique </a:t>
            </a:r>
          </a:p>
          <a:p>
            <a:pPr marL="58941" marR="5563" indent="0" rtl="0">
              <a:lnSpc>
                <a:spcPct val="100000"/>
              </a:lnSpc>
              <a:spcBef>
                <a:spcPts val="3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4. Perform Pixel expansion </a:t>
            </a:r>
            <a:endParaRPr lang="en-US" sz="2000" dirty="0">
              <a:effectLst/>
              <a:latin typeface="Times New Roman" panose="02020603050405020304" pitchFamily="18" charset="0"/>
              <a:cs typeface="Times New Roman" panose="02020603050405020304" pitchFamily="18" charset="0"/>
            </a:endParaRPr>
          </a:p>
          <a:p>
            <a:pPr marL="0" indent="0" rtl="0">
              <a:lnSpc>
                <a:spcPct val="100000"/>
              </a:lnSpc>
              <a:spcBef>
                <a:spcPts val="3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5. Generate shares,  </a:t>
            </a:r>
            <a:endParaRPr lang="en-US" sz="2000" dirty="0">
              <a:effectLst/>
              <a:latin typeface="Times New Roman" panose="02020603050405020304" pitchFamily="18" charset="0"/>
              <a:cs typeface="Times New Roman" panose="02020603050405020304" pitchFamily="18" charset="0"/>
            </a:endParaRPr>
          </a:p>
          <a:p>
            <a:pPr marL="0"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6. Save all the generated shares,  </a:t>
            </a:r>
            <a:endParaRPr lang="en-US" sz="2000" dirty="0">
              <a:effectLst/>
              <a:latin typeface="Times New Roman" panose="02020603050405020304" pitchFamily="18" charset="0"/>
              <a:cs typeface="Times New Roman" panose="02020603050405020304" pitchFamily="18" charset="0"/>
            </a:endParaRPr>
          </a:p>
          <a:p>
            <a:pPr marL="0" marR="512369"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7. Stack all or the defined number of shares.</a:t>
            </a:r>
          </a:p>
          <a:p>
            <a:pPr marL="0" marR="512369"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8. Stop.  </a:t>
            </a:r>
            <a:endParaRPr lang="en-US" sz="200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5DD924-B2FF-1A03-C741-2F43E320D5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3" name="Picture 12">
            <a:extLst>
              <a:ext uri="{FF2B5EF4-FFF2-40B4-BE49-F238E27FC236}">
                <a16:creationId xmlns:a16="http://schemas.microsoft.com/office/drawing/2014/main" id="{04ABFAB4-C855-F7AE-FA1C-D7E0AC0DCC9D}"/>
              </a:ext>
            </a:extLst>
          </p:cNvPr>
          <p:cNvPicPr>
            <a:picLocks noChangeAspect="1"/>
          </p:cNvPicPr>
          <p:nvPr/>
        </p:nvPicPr>
        <p:blipFill>
          <a:blip r:embed="rId2"/>
          <a:stretch>
            <a:fillRect/>
          </a:stretch>
        </p:blipFill>
        <p:spPr>
          <a:xfrm>
            <a:off x="1846729" y="4002508"/>
            <a:ext cx="5755341" cy="2167685"/>
          </a:xfrm>
          <a:prstGeom prst="rect">
            <a:avLst/>
          </a:prstGeom>
        </p:spPr>
      </p:pic>
    </p:spTree>
    <p:extLst>
      <p:ext uri="{BB962C8B-B14F-4D97-AF65-F5344CB8AC3E}">
        <p14:creationId xmlns:p14="http://schemas.microsoft.com/office/powerpoint/2010/main" val="285175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EE88-1902-1321-58B5-1825D3A016C1}"/>
              </a:ext>
            </a:extLst>
          </p:cNvPr>
          <p:cNvSpPr>
            <a:spLocks noGrp="1"/>
          </p:cNvSpPr>
          <p:nvPr>
            <p:ph type="title"/>
          </p:nvPr>
        </p:nvSpPr>
        <p:spPr>
          <a:xfrm>
            <a:off x="565897" y="0"/>
            <a:ext cx="7886700" cy="753035"/>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Algorithm(</a:t>
            </a:r>
            <a:r>
              <a:rPr lang="en-US" sz="3600" b="1" dirty="0" err="1">
                <a:solidFill>
                  <a:srgbClr val="7030A0"/>
                </a:solidFill>
                <a:latin typeface="Times New Roman" panose="02020603050405020304" pitchFamily="18" charset="0"/>
                <a:cs typeface="Times New Roman" panose="02020603050405020304" pitchFamily="18" charset="0"/>
              </a:rPr>
              <a:t>contd</a:t>
            </a:r>
            <a:r>
              <a:rPr lang="en-US" sz="3600" b="1" dirty="0">
                <a:solidFill>
                  <a:srgbClr val="7030A0"/>
                </a:solidFill>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B52248C8-745A-D624-6FE2-DDD835F89CB0}"/>
              </a:ext>
            </a:extLst>
          </p:cNvPr>
          <p:cNvSpPr>
            <a:spLocks noGrp="1"/>
          </p:cNvSpPr>
          <p:nvPr>
            <p:ph type="body" idx="1"/>
          </p:nvPr>
        </p:nvSpPr>
        <p:spPr>
          <a:xfrm>
            <a:off x="628649" y="753036"/>
            <a:ext cx="7949453" cy="5603316"/>
          </a:xfrm>
        </p:spPr>
        <p:txBody>
          <a:bodyPr>
            <a:normAutofit lnSpcReduction="10000"/>
          </a:bodyPr>
          <a:lstStyle/>
          <a:p>
            <a:pPr marL="2413" algn="l" rtl="0">
              <a:lnSpc>
                <a:spcPct val="100000"/>
              </a:lnSpc>
              <a:spcBef>
                <a:spcPts val="27"/>
              </a:spcBef>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Randomization in MATLAB can be done by  :</a:t>
            </a:r>
          </a:p>
          <a:p>
            <a:pPr marL="0" indent="0" algn="l" rtl="0">
              <a:lnSpc>
                <a:spcPct val="100000"/>
              </a:lnSpc>
              <a:spcBef>
                <a:spcPts val="27"/>
              </a:spcBef>
              <a:spcAft>
                <a:spcPts val="0"/>
              </a:spcAft>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marR="96977"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ran = </a:t>
            </a:r>
            <a:r>
              <a:rPr lang="en-US" sz="2000" b="0" i="0" dirty="0" err="1">
                <a:solidFill>
                  <a:srgbClr val="000000"/>
                </a:solidFill>
                <a:effectLst/>
                <a:latin typeface="Times New Roman" panose="02020603050405020304" pitchFamily="18" charset="0"/>
                <a:cs typeface="Times New Roman" panose="02020603050405020304" pitchFamily="18" charset="0"/>
              </a:rPr>
              <a:t>randint</a:t>
            </a:r>
            <a:r>
              <a:rPr lang="en-US" sz="2000" b="0" i="0" dirty="0">
                <a:solidFill>
                  <a:srgbClr val="000000"/>
                </a:solidFill>
                <a:effectLst/>
                <a:latin typeface="Times New Roman" panose="02020603050405020304" pitchFamily="18" charset="0"/>
                <a:cs typeface="Times New Roman" panose="02020603050405020304" pitchFamily="18" charset="0"/>
              </a:rPr>
              <a:t>; %generates a random scalar either 0 or 1 with  equal probability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27"/>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if(ran==1)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 share1=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 share2=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 Else % if ran==0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 share1=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 share2=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 end  </a:t>
            </a:r>
          </a:p>
          <a:p>
            <a:pPr marL="0" indent="0" algn="l" rtl="0">
              <a:lnSpc>
                <a:spcPct val="100000"/>
              </a:lnSpc>
              <a:spcBef>
                <a:spcPts val="0"/>
              </a:spcBef>
              <a:spcAft>
                <a:spcPts val="0"/>
              </a:spcAft>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59131" marR="187490" indent="1651" algn="l" rtl="0">
              <a:lnSpc>
                <a:spcPct val="100000"/>
              </a:lnSpc>
              <a:spcBef>
                <a:spcPts val="0"/>
              </a:spcBef>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The share combination to encode a 2 out of 2 scheme is -  Prepare matrix based on black or white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19"/>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s0 = [ 1 0 ; 0 1 ];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s00= [ 0 1 ; 1 0 ];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s1 = [ 1 0 ; 1 0 ];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gn="l" rtl="0">
              <a:lnSpc>
                <a:spcPct val="10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s11 =[ 0 1 ; 0 1 ];  </a:t>
            </a:r>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9580ACA4-E4AD-8387-6C8B-5E4829AF89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5362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9EC3-AE7F-877D-5EF7-3D77346C7F1A}"/>
              </a:ext>
            </a:extLst>
          </p:cNvPr>
          <p:cNvSpPr>
            <a:spLocks noGrp="1"/>
          </p:cNvSpPr>
          <p:nvPr>
            <p:ph type="title"/>
          </p:nvPr>
        </p:nvSpPr>
        <p:spPr>
          <a:xfrm>
            <a:off x="628650" y="131763"/>
            <a:ext cx="7886700" cy="549274"/>
          </a:xfrm>
        </p:spPr>
        <p:txBody>
          <a:bodyPr>
            <a:normAutofit fontScale="90000"/>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Algorithm(</a:t>
            </a:r>
            <a:r>
              <a:rPr lang="en-US" sz="3600" b="1" dirty="0" err="1">
                <a:solidFill>
                  <a:srgbClr val="7030A0"/>
                </a:solidFill>
                <a:latin typeface="Times New Roman" panose="02020603050405020304" pitchFamily="18" charset="0"/>
                <a:cs typeface="Times New Roman" panose="02020603050405020304" pitchFamily="18" charset="0"/>
              </a:rPr>
              <a:t>contd</a:t>
            </a:r>
            <a:r>
              <a:rPr lang="en-US" sz="3600" b="1" dirty="0">
                <a:solidFill>
                  <a:srgbClr val="7030A0"/>
                </a:solidFill>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ECF5BE07-BEE0-4FAA-ED49-E3C83D547928}"/>
              </a:ext>
            </a:extLst>
          </p:cNvPr>
          <p:cNvSpPr>
            <a:spLocks noGrp="1"/>
          </p:cNvSpPr>
          <p:nvPr>
            <p:ph type="body" idx="1"/>
          </p:nvPr>
        </p:nvSpPr>
        <p:spPr>
          <a:xfrm>
            <a:off x="268662" y="753035"/>
            <a:ext cx="8489856" cy="5818094"/>
          </a:xfrm>
        </p:spPr>
        <p:txBody>
          <a:bodyPr/>
          <a:lstStyle/>
          <a:p>
            <a:pPr marL="114300" indent="0" algn="ctr">
              <a:buNone/>
            </a:pPr>
            <a:r>
              <a:rPr lang="en-US" b="1" dirty="0">
                <a:latin typeface="Times New Roman" panose="02020603050405020304" pitchFamily="18" charset="0"/>
                <a:cs typeface="Times New Roman" panose="02020603050405020304" pitchFamily="18" charset="0"/>
              </a:rPr>
              <a:t>HONEY ENCRYPTION</a:t>
            </a:r>
          </a:p>
        </p:txBody>
      </p:sp>
      <p:sp>
        <p:nvSpPr>
          <p:cNvPr id="4" name="Slide Number Placeholder 3">
            <a:extLst>
              <a:ext uri="{FF2B5EF4-FFF2-40B4-BE49-F238E27FC236}">
                <a16:creationId xmlns:a16="http://schemas.microsoft.com/office/drawing/2014/main" id="{5F392C3B-DC3A-2B2C-244D-37FB311EC1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Picture 4">
            <a:extLst>
              <a:ext uri="{FF2B5EF4-FFF2-40B4-BE49-F238E27FC236}">
                <a16:creationId xmlns:a16="http://schemas.microsoft.com/office/drawing/2014/main" id="{CE175B28-A83C-D57C-E0E1-2BCD177B88AD}"/>
              </a:ext>
            </a:extLst>
          </p:cNvPr>
          <p:cNvPicPr>
            <a:picLocks noChangeAspect="1"/>
          </p:cNvPicPr>
          <p:nvPr/>
        </p:nvPicPr>
        <p:blipFill>
          <a:blip r:embed="rId2"/>
          <a:stretch>
            <a:fillRect/>
          </a:stretch>
        </p:blipFill>
        <p:spPr>
          <a:xfrm>
            <a:off x="4783583" y="1823482"/>
            <a:ext cx="4171423" cy="4152725"/>
          </a:xfrm>
          <a:prstGeom prst="rect">
            <a:avLst/>
          </a:prstGeom>
        </p:spPr>
      </p:pic>
      <p:pic>
        <p:nvPicPr>
          <p:cNvPr id="7" name="Picture 6">
            <a:extLst>
              <a:ext uri="{FF2B5EF4-FFF2-40B4-BE49-F238E27FC236}">
                <a16:creationId xmlns:a16="http://schemas.microsoft.com/office/drawing/2014/main" id="{1798D272-E6CD-3E93-FC1C-AF4BAE1997A0}"/>
              </a:ext>
            </a:extLst>
          </p:cNvPr>
          <p:cNvPicPr>
            <a:picLocks noChangeAspect="1"/>
          </p:cNvPicPr>
          <p:nvPr/>
        </p:nvPicPr>
        <p:blipFill rotWithShape="1">
          <a:blip r:embed="rId3"/>
          <a:srcRect r="19337"/>
          <a:stretch/>
        </p:blipFill>
        <p:spPr>
          <a:xfrm>
            <a:off x="74172" y="3190294"/>
            <a:ext cx="4648339" cy="2367226"/>
          </a:xfrm>
          <a:prstGeom prst="rect">
            <a:avLst/>
          </a:prstGeom>
        </p:spPr>
      </p:pic>
      <p:sp>
        <p:nvSpPr>
          <p:cNvPr id="8" name="TextBox 7">
            <a:extLst>
              <a:ext uri="{FF2B5EF4-FFF2-40B4-BE49-F238E27FC236}">
                <a16:creationId xmlns:a16="http://schemas.microsoft.com/office/drawing/2014/main" id="{30C6B286-C031-3463-B3FB-0C6031C2A5C3}"/>
              </a:ext>
            </a:extLst>
          </p:cNvPr>
          <p:cNvSpPr txBox="1"/>
          <p:nvPr/>
        </p:nvSpPr>
        <p:spPr>
          <a:xfrm>
            <a:off x="151842" y="2037287"/>
            <a:ext cx="46483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a:t>
            </a:r>
          </a:p>
        </p:txBody>
      </p:sp>
      <p:sp>
        <p:nvSpPr>
          <p:cNvPr id="9" name="TextBox 8">
            <a:extLst>
              <a:ext uri="{FF2B5EF4-FFF2-40B4-BE49-F238E27FC236}">
                <a16:creationId xmlns:a16="http://schemas.microsoft.com/office/drawing/2014/main" id="{A49679E1-E3CE-7146-80BB-2C5C7A5C624C}"/>
              </a:ext>
            </a:extLst>
          </p:cNvPr>
          <p:cNvSpPr txBox="1"/>
          <p:nvPr/>
        </p:nvSpPr>
        <p:spPr>
          <a:xfrm>
            <a:off x="207590" y="2765783"/>
            <a:ext cx="494109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ENCRYPTION:                       DECRYPTION:</a:t>
            </a:r>
          </a:p>
        </p:txBody>
      </p:sp>
    </p:spTree>
    <p:extLst>
      <p:ext uri="{BB962C8B-B14F-4D97-AF65-F5344CB8AC3E}">
        <p14:creationId xmlns:p14="http://schemas.microsoft.com/office/powerpoint/2010/main" val="110975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628650" y="68397"/>
            <a:ext cx="78867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Software &amp; Hardware used</a:t>
            </a:r>
            <a:endParaRPr sz="3600" b="1" dirty="0">
              <a:solidFill>
                <a:srgbClr val="7030A0"/>
              </a:solidFill>
              <a:latin typeface="Times New Roman"/>
              <a:ea typeface="Times New Roman"/>
              <a:cs typeface="Times New Roman"/>
              <a:sym typeface="Times New Roman"/>
            </a:endParaRPr>
          </a:p>
        </p:txBody>
      </p:sp>
      <p:sp>
        <p:nvSpPr>
          <p:cNvPr id="157" name="Google Shape;15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58" name="Google Shape;158;p21"/>
          <p:cNvSpPr txBox="1"/>
          <p:nvPr/>
        </p:nvSpPr>
        <p:spPr>
          <a:xfrm>
            <a:off x="4831531" y="711498"/>
            <a:ext cx="4111800" cy="5750262"/>
          </a:xfrm>
          <a:prstGeom prst="rect">
            <a:avLst/>
          </a:prstGeom>
          <a:noFill/>
          <a:ln>
            <a:noFill/>
          </a:ln>
        </p:spPr>
        <p:txBody>
          <a:bodyPr spcFirstLastPara="1" wrap="square" lIns="91425" tIns="91425" rIns="91425" bIns="91425" anchor="t" anchorCtr="0">
            <a:spAutoFit/>
          </a:bodyPr>
          <a:lstStyle/>
          <a:p>
            <a:pPr marL="228600" lvl="0" indent="-228600" algn="l" rtl="0">
              <a:lnSpc>
                <a:spcPct val="200000"/>
              </a:lnSpc>
              <a:spcBef>
                <a:spcPts val="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Processor          -    Pentium –III</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RAM                 -    4 GB</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Hard Disk          -   260 GB</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KeyBoard-StandardWindows Keyboard</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Mouse  -   Two or Three Button Mouse</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Monitor     -    SVGA</a:t>
            </a:r>
            <a:endParaRPr sz="2000" dirty="0">
              <a:latin typeface="Times New Roman"/>
              <a:ea typeface="Times New Roman"/>
              <a:cs typeface="Times New Roman"/>
              <a:sym typeface="Times New Roman"/>
            </a:endParaRPr>
          </a:p>
        </p:txBody>
      </p:sp>
      <p:sp>
        <p:nvSpPr>
          <p:cNvPr id="159" name="Google Shape;159;p21"/>
          <p:cNvSpPr txBox="1"/>
          <p:nvPr/>
        </p:nvSpPr>
        <p:spPr>
          <a:xfrm>
            <a:off x="200669" y="711498"/>
            <a:ext cx="4202877" cy="5134709"/>
          </a:xfrm>
          <a:prstGeom prst="rect">
            <a:avLst/>
          </a:prstGeom>
          <a:noFill/>
          <a:ln>
            <a:noFill/>
          </a:ln>
        </p:spPr>
        <p:txBody>
          <a:bodyPr spcFirstLastPara="1" wrap="square" lIns="91425" tIns="91425" rIns="91425" bIns="91425" anchor="t" anchorCtr="0">
            <a:spAutoFit/>
          </a:bodyPr>
          <a:lstStyle/>
          <a:p>
            <a:pPr marL="228600" lvl="0" indent="-228600" algn="just" rtl="0">
              <a:lnSpc>
                <a:spcPct val="200000"/>
              </a:lnSpc>
              <a:spcBef>
                <a:spcPts val="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Operating System  -  Windows7/8/10 </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Front End   -   HTML, Java, </a:t>
            </a:r>
            <a:r>
              <a:rPr lang="en-US" sz="2000" dirty="0" err="1">
                <a:solidFill>
                  <a:schemeClr val="dk1"/>
                </a:solidFill>
                <a:latin typeface="Times New Roman"/>
                <a:ea typeface="Times New Roman"/>
                <a:cs typeface="Times New Roman"/>
                <a:sym typeface="Times New Roman"/>
              </a:rPr>
              <a:t>Jsp</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Scripts   -   JavaScript.</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Server side Script-  Java Server Pages.</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Database     -   My </a:t>
            </a:r>
            <a:r>
              <a:rPr lang="en-US" sz="2000" dirty="0" err="1">
                <a:solidFill>
                  <a:schemeClr val="dk1"/>
                </a:solidFill>
                <a:latin typeface="Times New Roman"/>
                <a:ea typeface="Times New Roman"/>
                <a:cs typeface="Times New Roman"/>
                <a:sym typeface="Times New Roman"/>
              </a:rPr>
              <a:t>sql</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Database Connectivity       -   JDBC</a:t>
            </a:r>
            <a:r>
              <a:rPr lang="en-US" sz="1800" dirty="0">
                <a:solidFill>
                  <a:schemeClr val="dk1"/>
                </a:solidFill>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cxnSp>
        <p:nvCxnSpPr>
          <p:cNvPr id="3" name="Straight Connector 2">
            <a:extLst>
              <a:ext uri="{FF2B5EF4-FFF2-40B4-BE49-F238E27FC236}">
                <a16:creationId xmlns:a16="http://schemas.microsoft.com/office/drawing/2014/main" id="{94DB7616-1EF4-7584-32F3-9596FF09B381}"/>
              </a:ext>
            </a:extLst>
          </p:cNvPr>
          <p:cNvCxnSpPr>
            <a:cxnSpLocks/>
          </p:cNvCxnSpPr>
          <p:nvPr/>
        </p:nvCxnSpPr>
        <p:spPr>
          <a:xfrm>
            <a:off x="4572000" y="934720"/>
            <a:ext cx="0" cy="55270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Architecture </a:t>
            </a:r>
            <a:endParaRPr sz="3600" b="1" dirty="0">
              <a:solidFill>
                <a:srgbClr val="7030A0"/>
              </a:solidFill>
              <a:latin typeface="Times New Roman"/>
              <a:ea typeface="Times New Roman"/>
              <a:cs typeface="Times New Roman"/>
              <a:sym typeface="Times New Roman"/>
            </a:endParaRPr>
          </a:p>
        </p:txBody>
      </p:sp>
      <p:sp>
        <p:nvSpPr>
          <p:cNvPr id="166" name="Google Shape;166;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67" name="Google Shape;167;p22"/>
          <p:cNvPicPr preferRelativeResize="0"/>
          <p:nvPr/>
        </p:nvPicPr>
        <p:blipFill rotWithShape="1">
          <a:blip r:embed="rId3">
            <a:alphaModFix/>
          </a:blip>
          <a:srcRect/>
          <a:stretch/>
        </p:blipFill>
        <p:spPr>
          <a:xfrm>
            <a:off x="628650" y="812800"/>
            <a:ext cx="7710600" cy="525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Use Case Diagram </a:t>
            </a:r>
            <a:endParaRPr sz="6000" b="1" dirty="0">
              <a:solidFill>
                <a:srgbClr val="7030A0"/>
              </a:solidFill>
              <a:latin typeface="Times New Roman"/>
              <a:ea typeface="Times New Roman"/>
              <a:cs typeface="Times New Roman"/>
              <a:sym typeface="Times New Roman"/>
            </a:endParaRPr>
          </a:p>
        </p:txBody>
      </p:sp>
      <p:sp>
        <p:nvSpPr>
          <p:cNvPr id="176" name="Google Shape;176;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050" name="Picture 2">
            <a:extLst>
              <a:ext uri="{FF2B5EF4-FFF2-40B4-BE49-F238E27FC236}">
                <a16:creationId xmlns:a16="http://schemas.microsoft.com/office/drawing/2014/main" id="{8B44CB3C-F849-B248-5FE8-DAD5DA9D7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894" y="822960"/>
            <a:ext cx="5800165" cy="5869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–ER Diagram</a:t>
            </a:r>
            <a:endParaRPr sz="6000" b="1" dirty="0">
              <a:solidFill>
                <a:srgbClr val="7030A0"/>
              </a:solidFill>
              <a:latin typeface="Times New Roman"/>
              <a:ea typeface="Times New Roman"/>
              <a:cs typeface="Times New Roman"/>
              <a:sym typeface="Times New Roman"/>
            </a:endParaRPr>
          </a:p>
        </p:txBody>
      </p:sp>
      <p:sp>
        <p:nvSpPr>
          <p:cNvPr id="185" name="Google Shape;185;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3074" name="Picture 2">
            <a:extLst>
              <a:ext uri="{FF2B5EF4-FFF2-40B4-BE49-F238E27FC236}">
                <a16:creationId xmlns:a16="http://schemas.microsoft.com/office/drawing/2014/main" id="{E737CE30-8CA9-142C-3937-94D713183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362635"/>
            <a:ext cx="7391400" cy="4823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Introduction</a:t>
            </a:r>
            <a:endParaRPr sz="3600" b="1">
              <a:solidFill>
                <a:srgbClr val="7030A0"/>
              </a:solidFill>
              <a:latin typeface="Times New Roman"/>
              <a:ea typeface="Times New Roman"/>
              <a:cs typeface="Times New Roman"/>
              <a:sym typeface="Times New Roman"/>
            </a:endParaRPr>
          </a:p>
        </p:txBody>
      </p:sp>
      <p:sp>
        <p:nvSpPr>
          <p:cNvPr id="104" name="Google Shape;10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dirty="0"/>
              <a:t>2</a:t>
            </a:r>
            <a:endParaRPr b="1" dirty="0"/>
          </a:p>
        </p:txBody>
      </p:sp>
      <p:sp>
        <p:nvSpPr>
          <p:cNvPr id="3" name="TextBox 2">
            <a:extLst>
              <a:ext uri="{FF2B5EF4-FFF2-40B4-BE49-F238E27FC236}">
                <a16:creationId xmlns:a16="http://schemas.microsoft.com/office/drawing/2014/main" id="{B2C72622-C19E-B495-D238-BC87FBD2F19A}"/>
              </a:ext>
            </a:extLst>
          </p:cNvPr>
          <p:cNvSpPr txBox="1"/>
          <p:nvPr/>
        </p:nvSpPr>
        <p:spPr>
          <a:xfrm>
            <a:off x="372544" y="871275"/>
            <a:ext cx="8595360"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Payment gateways allow merchants to accept  payments by connecting customers and merchant account providers. </a:t>
            </a:r>
          </a:p>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payment switch is part of the payment gateway and is responsible for making sure incoming payment requests (transactions) are directed to the right place. </a:t>
            </a:r>
          </a:p>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When the gateway receives a payment request, the transaction is routed to the payment switch ,then the switch routes the transaction to the correct issuing bank for approval.</a:t>
            </a:r>
          </a:p>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transaction flow is the same whether you’re using a physical or virtual payment gateway, but mobile and online payments use digital capture files</a:t>
            </a:r>
          </a:p>
        </p:txBody>
      </p:sp>
      <p:pic>
        <p:nvPicPr>
          <p:cNvPr id="5" name="Picture 4">
            <a:extLst>
              <a:ext uri="{FF2B5EF4-FFF2-40B4-BE49-F238E27FC236}">
                <a16:creationId xmlns:a16="http://schemas.microsoft.com/office/drawing/2014/main" id="{A5D6C5D8-2793-A6A9-E2DA-FF678591C356}"/>
              </a:ext>
            </a:extLst>
          </p:cNvPr>
          <p:cNvPicPr>
            <a:picLocks noChangeAspect="1"/>
          </p:cNvPicPr>
          <p:nvPr/>
        </p:nvPicPr>
        <p:blipFill>
          <a:blip r:embed="rId3"/>
          <a:stretch>
            <a:fillRect/>
          </a:stretch>
        </p:blipFill>
        <p:spPr>
          <a:xfrm>
            <a:off x="270914" y="4216400"/>
            <a:ext cx="8873086" cy="21268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–Sequence Diagram</a:t>
            </a:r>
            <a:endParaRPr sz="6000" b="1" dirty="0">
              <a:solidFill>
                <a:srgbClr val="7030A0"/>
              </a:solidFill>
              <a:latin typeface="Times New Roman"/>
              <a:ea typeface="Times New Roman"/>
              <a:cs typeface="Times New Roman"/>
              <a:sym typeface="Times New Roman"/>
            </a:endParaRPr>
          </a:p>
        </p:txBody>
      </p:sp>
      <p:sp>
        <p:nvSpPr>
          <p:cNvPr id="194" name="Google Shape;194;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4098" name="Picture 2">
            <a:extLst>
              <a:ext uri="{FF2B5EF4-FFF2-40B4-BE49-F238E27FC236}">
                <a16:creationId xmlns:a16="http://schemas.microsoft.com/office/drawing/2014/main" id="{AD3E6309-11FF-6F40-53DF-7FEDCFC2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879661"/>
            <a:ext cx="7886700" cy="55569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66AF-AB82-15B3-B52E-BAD799CF877C}"/>
              </a:ext>
            </a:extLst>
          </p:cNvPr>
          <p:cNvSpPr>
            <a:spLocks noGrp="1"/>
          </p:cNvSpPr>
          <p:nvPr>
            <p:ph type="title"/>
          </p:nvPr>
        </p:nvSpPr>
        <p:spPr>
          <a:xfrm>
            <a:off x="628649" y="136524"/>
            <a:ext cx="8049185" cy="62547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System Design-Data Flow Diagram</a:t>
            </a:r>
          </a:p>
        </p:txBody>
      </p:sp>
      <p:sp>
        <p:nvSpPr>
          <p:cNvPr id="3" name="Text Placeholder 2">
            <a:extLst>
              <a:ext uri="{FF2B5EF4-FFF2-40B4-BE49-F238E27FC236}">
                <a16:creationId xmlns:a16="http://schemas.microsoft.com/office/drawing/2014/main" id="{633A4174-5585-C654-BD2D-1A3A295D3879}"/>
              </a:ext>
            </a:extLst>
          </p:cNvPr>
          <p:cNvSpPr>
            <a:spLocks noGrp="1"/>
          </p:cNvSpPr>
          <p:nvPr>
            <p:ph type="body" idx="1"/>
          </p:nvPr>
        </p:nvSpPr>
        <p:spPr>
          <a:xfrm>
            <a:off x="269501" y="760962"/>
            <a:ext cx="8668311" cy="5792237"/>
          </a:xfrm>
        </p:spPr>
        <p:txBody>
          <a:bodyPr/>
          <a:lstStyle/>
          <a:p>
            <a:r>
              <a:rPr lang="en-US" dirty="0"/>
              <a:t>Level-0</a:t>
            </a:r>
          </a:p>
          <a:p>
            <a:endParaRPr lang="en-US" dirty="0"/>
          </a:p>
          <a:p>
            <a:endParaRPr lang="en-US" dirty="0"/>
          </a:p>
          <a:p>
            <a:r>
              <a:rPr lang="en-US" dirty="0"/>
              <a:t>Level-1</a:t>
            </a:r>
          </a:p>
          <a:p>
            <a:endParaRPr lang="en-US" dirty="0"/>
          </a:p>
          <a:p>
            <a:endParaRPr lang="en-US" dirty="0"/>
          </a:p>
          <a:p>
            <a:r>
              <a:rPr lang="en-US" dirty="0"/>
              <a:t>Level-2             </a:t>
            </a:r>
          </a:p>
        </p:txBody>
      </p:sp>
      <p:sp>
        <p:nvSpPr>
          <p:cNvPr id="4" name="Slide Number Placeholder 3">
            <a:extLst>
              <a:ext uri="{FF2B5EF4-FFF2-40B4-BE49-F238E27FC236}">
                <a16:creationId xmlns:a16="http://schemas.microsoft.com/office/drawing/2014/main" id="{5913461B-667F-E253-923B-6348A8E544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122" name="Picture 2">
            <a:extLst>
              <a:ext uri="{FF2B5EF4-FFF2-40B4-BE49-F238E27FC236}">
                <a16:creationId xmlns:a16="http://schemas.microsoft.com/office/drawing/2014/main" id="{11F5AC0A-CD3A-ED14-63F3-458F645E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646" y="895631"/>
            <a:ext cx="5637117" cy="10158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C15EBF1-7336-258D-B966-BB66957E8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447" y="2005104"/>
            <a:ext cx="5717800" cy="19397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A8A705D-C14D-6750-D176-B288B94E0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554" y="4061372"/>
            <a:ext cx="5674693" cy="237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74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00" name="Google Shape;200;p26"/>
          <p:cNvSpPr txBox="1"/>
          <p:nvPr/>
        </p:nvSpPr>
        <p:spPr>
          <a:xfrm>
            <a:off x="812800" y="1639636"/>
            <a:ext cx="7886700" cy="2554505"/>
          </a:xfrm>
          <a:prstGeom prst="rect">
            <a:avLst/>
          </a:prstGeom>
          <a:noFill/>
          <a:ln>
            <a:noFill/>
          </a:ln>
        </p:spPr>
        <p:txBody>
          <a:bodyPr spcFirstLastPara="1" wrap="square" lIns="91425" tIns="45700" rIns="91425" bIns="45700" anchor="t" anchorCtr="0">
            <a:spAutoFit/>
          </a:bodyPr>
          <a:lstStyle/>
          <a:p>
            <a:pPr marL="514350" lvl="0" indent="-514350" algn="l" rtl="0">
              <a:lnSpc>
                <a:spcPct val="90000"/>
              </a:lnSpc>
              <a:spcBef>
                <a:spcPts val="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Public User registration</a:t>
            </a:r>
            <a:endParaRPr sz="3000" dirty="0">
              <a:solidFill>
                <a:schemeClr val="dk1"/>
              </a:solidFill>
              <a:latin typeface="Times New Roman" panose="02020603050405020304" pitchFamily="18" charset="0"/>
              <a:ea typeface="Calibri"/>
              <a:cs typeface="Times New Roman" panose="02020603050405020304" pitchFamily="18" charset="0"/>
              <a:sym typeface="Calibri"/>
            </a:endParaRPr>
          </a:p>
          <a:p>
            <a:pPr marL="514350" lvl="0" indent="-514350" algn="l" rtl="0">
              <a:lnSpc>
                <a:spcPct val="90000"/>
              </a:lnSpc>
              <a:spcBef>
                <a:spcPts val="100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Bank Verification</a:t>
            </a:r>
            <a:endParaRPr sz="3000" dirty="0">
              <a:solidFill>
                <a:schemeClr val="dk1"/>
              </a:solidFill>
              <a:latin typeface="Times New Roman" panose="02020603050405020304" pitchFamily="18" charset="0"/>
              <a:ea typeface="Calibri"/>
              <a:cs typeface="Times New Roman" panose="02020603050405020304" pitchFamily="18" charset="0"/>
              <a:sym typeface="Calibri"/>
            </a:endParaRPr>
          </a:p>
          <a:p>
            <a:pPr marL="514350" lvl="0" indent="-514350" algn="l" rtl="0">
              <a:lnSpc>
                <a:spcPct val="90000"/>
              </a:lnSpc>
              <a:spcBef>
                <a:spcPts val="100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BVSC </a:t>
            </a:r>
          </a:p>
          <a:p>
            <a:pPr marL="514350" lvl="0" indent="-514350" algn="l" rtl="0">
              <a:lnSpc>
                <a:spcPct val="90000"/>
              </a:lnSpc>
              <a:spcBef>
                <a:spcPts val="100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Image authenticate(Matching and Validation)</a:t>
            </a:r>
            <a:r>
              <a:rPr lang="en-US" sz="3000" dirty="0">
                <a:solidFill>
                  <a:srgbClr val="222222"/>
                </a:solidFill>
                <a:latin typeface="Times New Roman" panose="02020603050405020304" pitchFamily="18" charset="0"/>
                <a:cs typeface="Times New Roman" panose="02020603050405020304" pitchFamily="18" charset="0"/>
                <a:sym typeface="Arial"/>
              </a:rPr>
              <a:t>    </a:t>
            </a:r>
            <a:endParaRPr sz="3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02" name="Google Shape;202;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08" name="Google Shape;208;p27"/>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11" name="Google Shape;211;p27"/>
          <p:cNvSpPr txBox="1"/>
          <p:nvPr/>
        </p:nvSpPr>
        <p:spPr>
          <a:xfrm>
            <a:off x="314325" y="840964"/>
            <a:ext cx="8515350" cy="5370671"/>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Clr>
                <a:schemeClr val="dk1"/>
              </a:buClr>
              <a:buSzPts val="1800"/>
              <a:buFont typeface="+mj-lt"/>
              <a:buAutoNum type="arabicPeriod"/>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Public User registration:</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spcBef>
                <a:spcPts val="1000"/>
              </a:spcBef>
              <a:spcAft>
                <a:spcPts val="0"/>
              </a:spcAft>
              <a:buClr>
                <a:schemeClr val="dk1"/>
              </a:buClr>
              <a:buSzPts val="1800"/>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user have to register by giving the information about the user in the application, before login. </a:t>
            </a:r>
            <a:r>
              <a:rPr lang="en-US" sz="2400" dirty="0">
                <a:solidFill>
                  <a:srgbClr val="7030A0"/>
                </a:solidFill>
                <a:latin typeface="Times New Roman" panose="02020603050405020304" pitchFamily="18" charset="0"/>
                <a:ea typeface="Times New Roman"/>
                <a:cs typeface="Times New Roman" panose="02020603050405020304" pitchFamily="18" charset="0"/>
                <a:sym typeface="Times New Roman"/>
              </a:rPr>
              <a:t>Without login user can’t view the items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are any details in the application. A public user can  registered to this bank application so they can access  . A registered user may also refer to an individual who is signed up for a service.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lnSpc>
                <a:spcPct val="150000"/>
              </a:lnSpc>
              <a:spcBef>
                <a:spcPts val="100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2.  Bank Verification: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228600" lvl="0" indent="-228600" algn="just" rtl="0">
              <a:spcBef>
                <a:spcPts val="1000"/>
              </a:spcBef>
              <a:spcAft>
                <a:spcPts val="0"/>
              </a:spcAft>
              <a:buClr>
                <a:schemeClr val="dk1"/>
              </a:buClr>
              <a:buSzPts val="1800"/>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the banker will verify the user details by viewing the user registration detail and the  banker send a </a:t>
            </a:r>
            <a:r>
              <a:rPr lang="en-US" sz="2400" b="1" dirty="0">
                <a:solidFill>
                  <a:srgbClr val="7030A0"/>
                </a:solidFill>
                <a:latin typeface="Times New Roman" panose="02020603050405020304" pitchFamily="18" charset="0"/>
                <a:ea typeface="Times New Roman"/>
                <a:cs typeface="Times New Roman" panose="02020603050405020304" pitchFamily="18" charset="0"/>
                <a:sym typeface="Times New Roman"/>
              </a:rPr>
              <a:t>OTP (One Time Password)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to the user, then the user can access the web application on banking sector to transaction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a:t>
            </a:r>
            <a:endParaRPr sz="9600" b="1" dirty="0">
              <a:solidFill>
                <a:srgbClr val="7030A0"/>
              </a:solidFill>
              <a:latin typeface="Times New Roman"/>
              <a:ea typeface="Times New Roman"/>
              <a:cs typeface="Times New Roman"/>
              <a:sym typeface="Times New Roman"/>
            </a:endParaRPr>
          </a:p>
        </p:txBody>
      </p:sp>
      <p:sp>
        <p:nvSpPr>
          <p:cNvPr id="217" name="Google Shape;217;p28"/>
          <p:cNvSpPr txBox="1"/>
          <p:nvPr/>
        </p:nvSpPr>
        <p:spPr>
          <a:xfrm>
            <a:off x="325074" y="696250"/>
            <a:ext cx="8579700" cy="5555327"/>
          </a:xfrm>
          <a:prstGeom prst="rect">
            <a:avLst/>
          </a:prstGeom>
          <a:noFill/>
          <a:ln>
            <a:noFill/>
          </a:ln>
        </p:spPr>
        <p:txBody>
          <a:bodyPr spcFirstLastPara="1" wrap="square" lIns="91425" tIns="45700" rIns="91425" bIns="45700" anchor="t" anchorCtr="0">
            <a:spAutoFit/>
          </a:bodyPr>
          <a:lstStyle/>
          <a:p>
            <a:pPr lvl="0" algn="just" rtl="0">
              <a:lnSpc>
                <a:spcPct val="150000"/>
              </a:lnSpc>
              <a:spcBef>
                <a:spcPts val="0"/>
              </a:spcBef>
              <a:spcAft>
                <a:spcPts val="0"/>
              </a:spcAft>
              <a:buClr>
                <a:schemeClr val="dk1"/>
              </a:buClr>
              <a:buSzPts val="1800"/>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3.BVSC (Binocular VCS):</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spcBef>
                <a:spcPts val="1000"/>
              </a:spcBef>
              <a:spcAft>
                <a:spcPts val="0"/>
              </a:spcAft>
              <a:buClr>
                <a:schemeClr val="dk1"/>
              </a:buClr>
              <a:buSzPts val="18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the user will upload the image to authenticate The </a:t>
            </a:r>
            <a:r>
              <a:rPr lang="en-US" sz="2400" b="1" dirty="0">
                <a:solidFill>
                  <a:srgbClr val="7030A0"/>
                </a:solidFill>
                <a:latin typeface="Times New Roman" panose="02020603050405020304" pitchFamily="18" charset="0"/>
                <a:ea typeface="Times New Roman"/>
                <a:cs typeface="Times New Roman" panose="02020603050405020304" pitchFamily="18" charset="0"/>
                <a:sym typeface="Times New Roman"/>
              </a:rPr>
              <a:t>BVCS technique will check the image.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The slight differences between the two images-seen from slightly different positions-make it possible to perceive distances between objects in what is known as depth perception.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lnSpc>
                <a:spcPct val="150000"/>
              </a:lnSpc>
              <a:spcBef>
                <a:spcPts val="100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4.Image authenticate(Matching and Validation):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spcBef>
                <a:spcPts val="1000"/>
              </a:spcBef>
              <a:spcAft>
                <a:spcPts val="0"/>
              </a:spcAft>
              <a:buClr>
                <a:schemeClr val="dk1"/>
              </a:buClr>
              <a:buSzPts val="18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the bank will authenticate the user image to check the </a:t>
            </a:r>
            <a:r>
              <a:rPr lang="en-US" sz="2400" dirty="0">
                <a:solidFill>
                  <a:srgbClr val="7030A0"/>
                </a:solidFill>
                <a:latin typeface="Times New Roman" panose="02020603050405020304" pitchFamily="18" charset="0"/>
                <a:ea typeface="Times New Roman"/>
                <a:cs typeface="Times New Roman" panose="02020603050405020304" pitchFamily="18" charset="0"/>
                <a:sym typeface="Times New Roman"/>
              </a:rPr>
              <a:t>user is authorized or not</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If the </a:t>
            </a:r>
            <a:r>
              <a:rPr lang="en-US" sz="24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image is correct </a:t>
            </a: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the only the user can able to do the transaction process if the image is not same image the user will be a unauthorized person so the user cannot do any transaction process.</a:t>
            </a:r>
            <a:endParaRPr sz="2400" dirty="0">
              <a:solidFill>
                <a:schemeClr val="tx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rgbClr val="222222"/>
              </a:solidFill>
            </a:endParaRPr>
          </a:p>
        </p:txBody>
      </p:sp>
      <p:sp>
        <p:nvSpPr>
          <p:cNvPr id="219" name="Google Shape;219;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600" b="1" dirty="0">
                <a:solidFill>
                  <a:srgbClr val="7030A0"/>
                </a:solidFill>
                <a:latin typeface="Times New Roman"/>
                <a:ea typeface="Times New Roman"/>
                <a:cs typeface="Times New Roman"/>
                <a:sym typeface="Times New Roman"/>
              </a:rPr>
              <a:t>Testcases/Result</a:t>
            </a:r>
            <a:endParaRPr sz="3600" b="1" dirty="0">
              <a:solidFill>
                <a:srgbClr val="7030A0"/>
              </a:solidFill>
              <a:latin typeface="Times New Roman"/>
              <a:ea typeface="Times New Roman"/>
              <a:cs typeface="Times New Roman"/>
              <a:sym typeface="Times New Roman"/>
            </a:endParaRPr>
          </a:p>
        </p:txBody>
      </p:sp>
      <p:sp>
        <p:nvSpPr>
          <p:cNvPr id="233" name="Google Shape;233;p30"/>
          <p:cNvSpPr txBox="1"/>
          <p:nvPr/>
        </p:nvSpPr>
        <p:spPr>
          <a:xfrm>
            <a:off x="1386655" y="11344704"/>
            <a:ext cx="8913600" cy="2364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800">
                <a:solidFill>
                  <a:srgbClr val="222222"/>
                </a:solidFill>
              </a:rPr>
              <a:t>TEST CASE ID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TEST</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CASE/ACTION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TO BE</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PERFORMED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EXPECTED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RESULT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ACTUAL RESULT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PASS/FAI</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L</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1</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User enter mail</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id and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password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Login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Login 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2</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the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Bank details 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bank login</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Bank</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Bank 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3</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the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 and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mail id and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password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 and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mail id and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password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4</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Bank Login</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5</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Public user</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Login</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None/>
            </a:pPr>
            <a:r>
              <a:rPr lang="en-US" sz="1800">
                <a:solidFill>
                  <a:srgbClr val="222222"/>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235" name="Google Shape;235;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graphicFrame>
        <p:nvGraphicFramePr>
          <p:cNvPr id="2" name="Table 1">
            <a:extLst>
              <a:ext uri="{FF2B5EF4-FFF2-40B4-BE49-F238E27FC236}">
                <a16:creationId xmlns:a16="http://schemas.microsoft.com/office/drawing/2014/main" id="{3868BC52-3D59-2169-49B0-0763A5101DCB}"/>
              </a:ext>
            </a:extLst>
          </p:cNvPr>
          <p:cNvGraphicFramePr>
            <a:graphicFrameLocks noGrp="1"/>
          </p:cNvGraphicFramePr>
          <p:nvPr>
            <p:extLst>
              <p:ext uri="{D42A27DB-BD31-4B8C-83A1-F6EECF244321}">
                <p14:modId xmlns:p14="http://schemas.microsoft.com/office/powerpoint/2010/main" val="2771871152"/>
              </p:ext>
            </p:extLst>
          </p:nvPr>
        </p:nvGraphicFramePr>
        <p:xfrm>
          <a:off x="556372" y="959224"/>
          <a:ext cx="8031255" cy="5397127"/>
        </p:xfrm>
        <a:graphic>
          <a:graphicData uri="http://schemas.openxmlformats.org/drawingml/2006/table">
            <a:tbl>
              <a:tblPr firstRow="1" firstCol="1" bandRow="1">
                <a:tableStyleId>{5C22544A-7EE6-4342-B048-85BDC9FD1C3A}</a:tableStyleId>
              </a:tblPr>
              <a:tblGrid>
                <a:gridCol w="887559">
                  <a:extLst>
                    <a:ext uri="{9D8B030D-6E8A-4147-A177-3AD203B41FA5}">
                      <a16:colId xmlns:a16="http://schemas.microsoft.com/office/drawing/2014/main" val="2995222452"/>
                    </a:ext>
                  </a:extLst>
                </a:gridCol>
                <a:gridCol w="1908869">
                  <a:extLst>
                    <a:ext uri="{9D8B030D-6E8A-4147-A177-3AD203B41FA5}">
                      <a16:colId xmlns:a16="http://schemas.microsoft.com/office/drawing/2014/main" val="3433037372"/>
                    </a:ext>
                  </a:extLst>
                </a:gridCol>
                <a:gridCol w="2286472">
                  <a:extLst>
                    <a:ext uri="{9D8B030D-6E8A-4147-A177-3AD203B41FA5}">
                      <a16:colId xmlns:a16="http://schemas.microsoft.com/office/drawing/2014/main" val="1067308855"/>
                    </a:ext>
                  </a:extLst>
                </a:gridCol>
                <a:gridCol w="1700517">
                  <a:extLst>
                    <a:ext uri="{9D8B030D-6E8A-4147-A177-3AD203B41FA5}">
                      <a16:colId xmlns:a16="http://schemas.microsoft.com/office/drawing/2014/main" val="3752719230"/>
                    </a:ext>
                  </a:extLst>
                </a:gridCol>
                <a:gridCol w="1247838">
                  <a:extLst>
                    <a:ext uri="{9D8B030D-6E8A-4147-A177-3AD203B41FA5}">
                      <a16:colId xmlns:a16="http://schemas.microsoft.com/office/drawing/2014/main" val="3243433788"/>
                    </a:ext>
                  </a:extLst>
                </a:gridCol>
              </a:tblGrid>
              <a:tr h="1033638">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 TEST CASE ID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TEST CASE/ACTION TO BE PERFORMED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EXPECTED</a:t>
                      </a:r>
                      <a:endParaRPr lang="en-US" sz="1600" kern="1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RESULT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ACTUAL RESULT</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PASS/FAIL</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2576598826"/>
                  </a:ext>
                </a:extLst>
              </a:tr>
              <a:tr h="775988">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1</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User enter  mail id and password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Login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Login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Pass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912017179"/>
                  </a:ext>
                </a:extLst>
              </a:tr>
              <a:tr h="1114161">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Enter the </a:t>
                      </a:r>
                      <a:endParaRPr lang="en-US" sz="1600" kern="10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Bank details in bank login</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Bank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Bank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1580813279"/>
                  </a:ext>
                </a:extLst>
              </a:tr>
              <a:tr h="1452337">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Enter the Admin page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Admin page and admin enter mail id and password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Admin page and admin enter mail id and password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2478781640"/>
                  </a:ext>
                </a:extLst>
              </a:tr>
              <a:tr h="1021003">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4</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Bank Login</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Check the entered details and accept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Check the entered details and accept</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362190125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 /Performance Evaluation / Results</a:t>
            </a:r>
            <a:endParaRPr sz="19900" b="1">
              <a:solidFill>
                <a:srgbClr val="7030A0"/>
              </a:solidFill>
              <a:latin typeface="Times New Roman"/>
              <a:ea typeface="Times New Roman"/>
              <a:cs typeface="Times New Roman"/>
              <a:sym typeface="Times New Roman"/>
            </a:endParaRPr>
          </a:p>
        </p:txBody>
      </p:sp>
      <p:sp>
        <p:nvSpPr>
          <p:cNvPr id="241" name="Google Shape;241;p31"/>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22222"/>
                </a:solidFill>
                <a:latin typeface="Arial"/>
                <a:ea typeface="Arial"/>
                <a:cs typeface="Arial"/>
                <a:sym typeface="Arial"/>
              </a:rPr>
              <a:t>Slide 18 to 19  </a:t>
            </a:r>
            <a:endParaRPr sz="1800">
              <a:solidFill>
                <a:schemeClr val="dk1"/>
              </a:solidFill>
              <a:latin typeface="Calibri"/>
              <a:ea typeface="Calibri"/>
              <a:cs typeface="Calibri"/>
              <a:sym typeface="Calibri"/>
            </a:endParaRPr>
          </a:p>
        </p:txBody>
      </p:sp>
      <p:sp>
        <p:nvSpPr>
          <p:cNvPr id="243" name="Google Shape;24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graphicFrame>
        <p:nvGraphicFramePr>
          <p:cNvPr id="2" name="Table 1">
            <a:extLst>
              <a:ext uri="{FF2B5EF4-FFF2-40B4-BE49-F238E27FC236}">
                <a16:creationId xmlns:a16="http://schemas.microsoft.com/office/drawing/2014/main" id="{43F66918-3AEA-3F20-F76A-A3820F500262}"/>
              </a:ext>
            </a:extLst>
          </p:cNvPr>
          <p:cNvGraphicFramePr>
            <a:graphicFrameLocks noGrp="1"/>
          </p:cNvGraphicFramePr>
          <p:nvPr>
            <p:extLst>
              <p:ext uri="{D42A27DB-BD31-4B8C-83A1-F6EECF244321}">
                <p14:modId xmlns:p14="http://schemas.microsoft.com/office/powerpoint/2010/main" val="1885799593"/>
              </p:ext>
            </p:extLst>
          </p:nvPr>
        </p:nvGraphicFramePr>
        <p:xfrm>
          <a:off x="628650" y="1200969"/>
          <a:ext cx="8094008" cy="5092256"/>
        </p:xfrm>
        <a:graphic>
          <a:graphicData uri="http://schemas.openxmlformats.org/drawingml/2006/table">
            <a:tbl>
              <a:tblPr firstRow="1" firstCol="1" bandRow="1">
                <a:tableStyleId>{5C22544A-7EE6-4342-B048-85BDC9FD1C3A}</a:tableStyleId>
              </a:tblPr>
              <a:tblGrid>
                <a:gridCol w="902346">
                  <a:extLst>
                    <a:ext uri="{9D8B030D-6E8A-4147-A177-3AD203B41FA5}">
                      <a16:colId xmlns:a16="http://schemas.microsoft.com/office/drawing/2014/main" val="3764042933"/>
                    </a:ext>
                  </a:extLst>
                </a:gridCol>
                <a:gridCol w="1915932">
                  <a:extLst>
                    <a:ext uri="{9D8B030D-6E8A-4147-A177-3AD203B41FA5}">
                      <a16:colId xmlns:a16="http://schemas.microsoft.com/office/drawing/2014/main" val="2229232302"/>
                    </a:ext>
                  </a:extLst>
                </a:gridCol>
                <a:gridCol w="2304338">
                  <a:extLst>
                    <a:ext uri="{9D8B030D-6E8A-4147-A177-3AD203B41FA5}">
                      <a16:colId xmlns:a16="http://schemas.microsoft.com/office/drawing/2014/main" val="3874640184"/>
                    </a:ext>
                  </a:extLst>
                </a:gridCol>
                <a:gridCol w="1713804">
                  <a:extLst>
                    <a:ext uri="{9D8B030D-6E8A-4147-A177-3AD203B41FA5}">
                      <a16:colId xmlns:a16="http://schemas.microsoft.com/office/drawing/2014/main" val="230170995"/>
                    </a:ext>
                  </a:extLst>
                </a:gridCol>
                <a:gridCol w="1257588">
                  <a:extLst>
                    <a:ext uri="{9D8B030D-6E8A-4147-A177-3AD203B41FA5}">
                      <a16:colId xmlns:a16="http://schemas.microsoft.com/office/drawing/2014/main" val="335138108"/>
                    </a:ext>
                  </a:extLst>
                </a:gridCol>
              </a:tblGrid>
              <a:tr h="1185437">
                <a:tc>
                  <a:txBody>
                    <a:bodyPr/>
                    <a:lstStyle/>
                    <a:p>
                      <a:pPr marL="0" marR="0">
                        <a:lnSpc>
                          <a:spcPct val="107000"/>
                        </a:lnSpc>
                        <a:spcBef>
                          <a:spcPts val="0"/>
                        </a:spcBef>
                        <a:spcAft>
                          <a:spcPts val="0"/>
                        </a:spcAft>
                      </a:pPr>
                      <a:r>
                        <a:rPr lang="en-US" sz="1600" b="0" kern="0" dirty="0">
                          <a:solidFill>
                            <a:schemeClr val="bg1"/>
                          </a:solidFill>
                          <a:effectLst/>
                          <a:latin typeface="Times New Roman" panose="02020603050405020304" pitchFamily="18" charset="0"/>
                          <a:cs typeface="Times New Roman" panose="02020603050405020304" pitchFamily="18" charset="0"/>
                        </a:rPr>
                        <a:t>5</a:t>
                      </a:r>
                      <a:endParaRPr lang="en-US" sz="1600" b="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4472C4"/>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Public user Login</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Check the entered details and accept</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Check the entered details and accept</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Pass</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extLst>
                  <a:ext uri="{0D108BD9-81ED-4DB2-BD59-A6C34878D82A}">
                    <a16:rowId xmlns:a16="http://schemas.microsoft.com/office/drawing/2014/main" val="2773728209"/>
                  </a:ext>
                </a:extLst>
              </a:tr>
              <a:tr h="1383654">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6</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Image Verification page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Upload the image from mail received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Upload the image for mail received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3737561322"/>
                  </a:ext>
                </a:extLst>
              </a:tr>
              <a:tr h="1266725">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7</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 Key value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Key value appears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Key value appears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3929982801"/>
                  </a:ext>
                </a:extLst>
              </a:tr>
              <a:tr h="1256440">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8</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Transaction Page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After entering the key value and enter the amount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After entering the key value and enter the amount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94201748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1" name="Google Shape;251;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 name="TextBox 2">
            <a:extLst>
              <a:ext uri="{FF2B5EF4-FFF2-40B4-BE49-F238E27FC236}">
                <a16:creationId xmlns:a16="http://schemas.microsoft.com/office/drawing/2014/main" id="{4DE1975B-3242-D49E-FCA9-D70E6FEA1DC8}"/>
              </a:ext>
            </a:extLst>
          </p:cNvPr>
          <p:cNvSpPr txBox="1"/>
          <p:nvPr/>
        </p:nvSpPr>
        <p:spPr>
          <a:xfrm>
            <a:off x="3155577" y="6048574"/>
            <a:ext cx="3006538"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Home Page</a:t>
            </a:r>
          </a:p>
        </p:txBody>
      </p:sp>
      <p:pic>
        <p:nvPicPr>
          <p:cNvPr id="8" name="Picture 7">
            <a:extLst>
              <a:ext uri="{FF2B5EF4-FFF2-40B4-BE49-F238E27FC236}">
                <a16:creationId xmlns:a16="http://schemas.microsoft.com/office/drawing/2014/main" id="{EC39256B-7B6F-BCE4-95E7-32911A305349}"/>
              </a:ext>
            </a:extLst>
          </p:cNvPr>
          <p:cNvPicPr>
            <a:picLocks noChangeAspect="1"/>
          </p:cNvPicPr>
          <p:nvPr/>
        </p:nvPicPr>
        <p:blipFill>
          <a:blip r:embed="rId3"/>
          <a:stretch>
            <a:fillRect/>
          </a:stretch>
        </p:blipFill>
        <p:spPr>
          <a:xfrm>
            <a:off x="549183" y="937517"/>
            <a:ext cx="8219326" cy="498296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0699-B21B-A589-7D23-D7160D601BDF}"/>
              </a:ext>
            </a:extLst>
          </p:cNvPr>
          <p:cNvSpPr>
            <a:spLocks noGrp="1"/>
          </p:cNvSpPr>
          <p:nvPr>
            <p:ph type="title"/>
          </p:nvPr>
        </p:nvSpPr>
        <p:spPr>
          <a:xfrm>
            <a:off x="628650" y="136524"/>
            <a:ext cx="7886700" cy="621193"/>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Screen Shots</a:t>
            </a:r>
          </a:p>
        </p:txBody>
      </p:sp>
      <p:pic>
        <p:nvPicPr>
          <p:cNvPr id="5" name="Picture 4">
            <a:extLst>
              <a:ext uri="{FF2B5EF4-FFF2-40B4-BE49-F238E27FC236}">
                <a16:creationId xmlns:a16="http://schemas.microsoft.com/office/drawing/2014/main" id="{2AED6072-589D-DE8B-7E82-ACBE6AA3D9BD}"/>
              </a:ext>
            </a:extLst>
          </p:cNvPr>
          <p:cNvPicPr>
            <a:picLocks noChangeAspect="1"/>
          </p:cNvPicPr>
          <p:nvPr/>
        </p:nvPicPr>
        <p:blipFill>
          <a:blip r:embed="rId2"/>
          <a:stretch>
            <a:fillRect/>
          </a:stretch>
        </p:blipFill>
        <p:spPr>
          <a:xfrm>
            <a:off x="513708" y="842481"/>
            <a:ext cx="8219326" cy="5393931"/>
          </a:xfrm>
          <a:prstGeom prst="rect">
            <a:avLst/>
          </a:prstGeom>
        </p:spPr>
      </p:pic>
      <p:sp>
        <p:nvSpPr>
          <p:cNvPr id="4" name="Slide Number Placeholder 3">
            <a:extLst>
              <a:ext uri="{FF2B5EF4-FFF2-40B4-BE49-F238E27FC236}">
                <a16:creationId xmlns:a16="http://schemas.microsoft.com/office/drawing/2014/main" id="{F54D539A-DAC3-E5A4-039C-2CDE0A620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6" name="TextBox 5">
            <a:extLst>
              <a:ext uri="{FF2B5EF4-FFF2-40B4-BE49-F238E27FC236}">
                <a16:creationId xmlns:a16="http://schemas.microsoft.com/office/drawing/2014/main" id="{4E52ED66-9622-E120-D577-5C13345E44F2}"/>
              </a:ext>
            </a:extLst>
          </p:cNvPr>
          <p:cNvSpPr txBox="1"/>
          <p:nvPr/>
        </p:nvSpPr>
        <p:spPr>
          <a:xfrm>
            <a:off x="3201043" y="6385387"/>
            <a:ext cx="3328827" cy="30705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Public User Registration</a:t>
            </a:r>
          </a:p>
        </p:txBody>
      </p:sp>
    </p:spTree>
    <p:extLst>
      <p:ext uri="{BB962C8B-B14F-4D97-AF65-F5344CB8AC3E}">
        <p14:creationId xmlns:p14="http://schemas.microsoft.com/office/powerpoint/2010/main" val="1806804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Screen Shots</a:t>
            </a:r>
            <a:endParaRPr sz="19900" b="1" dirty="0">
              <a:solidFill>
                <a:srgbClr val="7030A0"/>
              </a:solidFill>
              <a:latin typeface="Times New Roman"/>
              <a:ea typeface="Times New Roman"/>
              <a:cs typeface="Times New Roman"/>
              <a:sym typeface="Times New Roman"/>
            </a:endParaRPr>
          </a:p>
        </p:txBody>
      </p:sp>
      <p:sp>
        <p:nvSpPr>
          <p:cNvPr id="259" name="Google Shape;259;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pic>
        <p:nvPicPr>
          <p:cNvPr id="3" name="Picture 2">
            <a:extLst>
              <a:ext uri="{FF2B5EF4-FFF2-40B4-BE49-F238E27FC236}">
                <a16:creationId xmlns:a16="http://schemas.microsoft.com/office/drawing/2014/main" id="{B2E78D7F-D531-8A15-22E1-2A6FFCFDBFDB}"/>
              </a:ext>
            </a:extLst>
          </p:cNvPr>
          <p:cNvPicPr>
            <a:picLocks noChangeAspect="1"/>
          </p:cNvPicPr>
          <p:nvPr/>
        </p:nvPicPr>
        <p:blipFill>
          <a:blip r:embed="rId3"/>
          <a:stretch>
            <a:fillRect/>
          </a:stretch>
        </p:blipFill>
        <p:spPr>
          <a:xfrm>
            <a:off x="323396" y="815485"/>
            <a:ext cx="8497208" cy="5049119"/>
          </a:xfrm>
          <a:prstGeom prst="rect">
            <a:avLst/>
          </a:prstGeom>
        </p:spPr>
      </p:pic>
      <p:sp>
        <p:nvSpPr>
          <p:cNvPr id="5" name="TextBox 4">
            <a:extLst>
              <a:ext uri="{FF2B5EF4-FFF2-40B4-BE49-F238E27FC236}">
                <a16:creationId xmlns:a16="http://schemas.microsoft.com/office/drawing/2014/main" id="{C193B9D0-3FFA-B017-310C-4ADEDD8B8CA2}"/>
              </a:ext>
            </a:extLst>
          </p:cNvPr>
          <p:cNvSpPr txBox="1"/>
          <p:nvPr/>
        </p:nvSpPr>
        <p:spPr>
          <a:xfrm>
            <a:off x="3880092" y="5983840"/>
            <a:ext cx="2235200"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Public User Login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Objective of the Project</a:t>
            </a:r>
            <a:endParaRPr sz="3600" b="1">
              <a:solidFill>
                <a:srgbClr val="7030A0"/>
              </a:solidFill>
              <a:latin typeface="Times New Roman"/>
              <a:ea typeface="Times New Roman"/>
              <a:cs typeface="Times New Roman"/>
              <a:sym typeface="Times New Roman"/>
            </a:endParaRPr>
          </a:p>
        </p:txBody>
      </p:sp>
      <p:sp>
        <p:nvSpPr>
          <p:cNvPr id="111" name="Google Shape;11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id="{E387D134-2612-628A-45F1-5624C091C397}"/>
              </a:ext>
            </a:extLst>
          </p:cNvPr>
          <p:cNvSpPr txBox="1"/>
          <p:nvPr/>
        </p:nvSpPr>
        <p:spPr>
          <a:xfrm>
            <a:off x="448235" y="986118"/>
            <a:ext cx="8301318" cy="526297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primary role of the payment gateway is to support the transaction between you and your clients. Remember, without a payment gateway's approval, the transaction procedure will not complete, and you won't get the cash.</a:t>
            </a:r>
          </a:p>
          <a:p>
            <a:pPr algn="just"/>
            <a:br>
              <a:rPr lang="en-US" sz="2400" b="0" i="0" dirty="0">
                <a:solidFill>
                  <a:srgbClr val="222222"/>
                </a:solidFill>
                <a:effectLst/>
                <a:latin typeface="Times New Roman" panose="02020603050405020304" pitchFamily="18" charset="0"/>
                <a:cs typeface="Times New Roman" panose="02020603050405020304" pitchFamily="18" charset="0"/>
              </a:rPr>
            </a:b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 Online Payment Gateway Integration is more than just a medium to receive, store, and transmit the data of customers. Payment gateways say about your website, it ensures others that it is a secured one.</a:t>
            </a:r>
          </a:p>
          <a:p>
            <a:pPr algn="just"/>
            <a:br>
              <a:rPr lang="en-US" sz="2400" b="0" i="0" dirty="0">
                <a:solidFill>
                  <a:srgbClr val="222222"/>
                </a:solidFill>
                <a:effectLst/>
                <a:latin typeface="Times New Roman" panose="02020603050405020304" pitchFamily="18" charset="0"/>
                <a:cs typeface="Times New Roman" panose="02020603050405020304" pitchFamily="18" charset="0"/>
              </a:rPr>
            </a:b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 The main reason to use secure payment gateway is to avoid fraudulent transactions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6634-B1C0-EF77-2C0B-78C41134BFF3}"/>
              </a:ext>
            </a:extLst>
          </p:cNvPr>
          <p:cNvSpPr>
            <a:spLocks noGrp="1"/>
          </p:cNvSpPr>
          <p:nvPr>
            <p:ph type="title"/>
          </p:nvPr>
        </p:nvSpPr>
        <p:spPr>
          <a:xfrm>
            <a:off x="628650" y="221288"/>
            <a:ext cx="7886700" cy="600645"/>
          </a:xfrm>
        </p:spPr>
        <p:txBody>
          <a:bodyPr>
            <a:normAutofit/>
          </a:bodyPr>
          <a:lstStyle/>
          <a:p>
            <a:pPr algn="ctr"/>
            <a:r>
              <a:rPr lang="en-US" sz="3600" b="1" dirty="0">
                <a:solidFill>
                  <a:srgbClr val="7030A0"/>
                </a:solidFill>
                <a:latin typeface="Times New Roman"/>
                <a:ea typeface="Times New Roman"/>
                <a:cs typeface="Times New Roman"/>
                <a:sym typeface="Times New Roman"/>
              </a:rPr>
              <a:t>Screen Shots</a:t>
            </a:r>
            <a:endParaRPr lang="en-US" sz="3600" dirty="0"/>
          </a:p>
        </p:txBody>
      </p:sp>
      <p:sp>
        <p:nvSpPr>
          <p:cNvPr id="4" name="Slide Number Placeholder 3">
            <a:extLst>
              <a:ext uri="{FF2B5EF4-FFF2-40B4-BE49-F238E27FC236}">
                <a16:creationId xmlns:a16="http://schemas.microsoft.com/office/drawing/2014/main" id="{D747E662-C459-F48A-E174-BEF5EA9B70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5" name="Picture 4">
            <a:extLst>
              <a:ext uri="{FF2B5EF4-FFF2-40B4-BE49-F238E27FC236}">
                <a16:creationId xmlns:a16="http://schemas.microsoft.com/office/drawing/2014/main" id="{8E7DF563-3F4C-172D-783E-4AC21CF2776A}"/>
              </a:ext>
            </a:extLst>
          </p:cNvPr>
          <p:cNvPicPr>
            <a:picLocks noChangeAspect="1"/>
          </p:cNvPicPr>
          <p:nvPr/>
        </p:nvPicPr>
        <p:blipFill>
          <a:blip r:embed="rId2"/>
          <a:stretch>
            <a:fillRect/>
          </a:stretch>
        </p:blipFill>
        <p:spPr>
          <a:xfrm>
            <a:off x="421240" y="798348"/>
            <a:ext cx="8311793" cy="5314776"/>
          </a:xfrm>
          <a:prstGeom prst="rect">
            <a:avLst/>
          </a:prstGeom>
        </p:spPr>
      </p:pic>
      <p:sp>
        <p:nvSpPr>
          <p:cNvPr id="6" name="TextBox 5">
            <a:extLst>
              <a:ext uri="{FF2B5EF4-FFF2-40B4-BE49-F238E27FC236}">
                <a16:creationId xmlns:a16="http://schemas.microsoft.com/office/drawing/2014/main" id="{D6940AAF-467B-AA58-9036-6AC20FEE98DA}"/>
              </a:ext>
            </a:extLst>
          </p:cNvPr>
          <p:cNvSpPr txBox="1"/>
          <p:nvPr/>
        </p:nvSpPr>
        <p:spPr>
          <a:xfrm>
            <a:off x="3078480" y="6231136"/>
            <a:ext cx="298704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Image Verification</a:t>
            </a:r>
          </a:p>
        </p:txBody>
      </p:sp>
    </p:spTree>
    <p:extLst>
      <p:ext uri="{BB962C8B-B14F-4D97-AF65-F5344CB8AC3E}">
        <p14:creationId xmlns:p14="http://schemas.microsoft.com/office/powerpoint/2010/main" val="3815011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67" name="Google Shape;26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4" name="Picture 3">
            <a:extLst>
              <a:ext uri="{FF2B5EF4-FFF2-40B4-BE49-F238E27FC236}">
                <a16:creationId xmlns:a16="http://schemas.microsoft.com/office/drawing/2014/main" id="{EB8E4EB2-449A-9DDE-564B-9A0FF0DC46F4}"/>
              </a:ext>
            </a:extLst>
          </p:cNvPr>
          <p:cNvPicPr>
            <a:picLocks noChangeAspect="1"/>
          </p:cNvPicPr>
          <p:nvPr/>
        </p:nvPicPr>
        <p:blipFill>
          <a:blip r:embed="rId3"/>
          <a:stretch>
            <a:fillRect/>
          </a:stretch>
        </p:blipFill>
        <p:spPr>
          <a:xfrm>
            <a:off x="297951" y="818079"/>
            <a:ext cx="8638039" cy="5194428"/>
          </a:xfrm>
          <a:prstGeom prst="rect">
            <a:avLst/>
          </a:prstGeom>
        </p:spPr>
      </p:pic>
      <p:sp>
        <p:nvSpPr>
          <p:cNvPr id="5" name="TextBox 4">
            <a:extLst>
              <a:ext uri="{FF2B5EF4-FFF2-40B4-BE49-F238E27FC236}">
                <a16:creationId xmlns:a16="http://schemas.microsoft.com/office/drawing/2014/main" id="{F37C3391-9E2D-3BF0-410E-54F83A3C34C3}"/>
              </a:ext>
            </a:extLst>
          </p:cNvPr>
          <p:cNvSpPr txBox="1"/>
          <p:nvPr/>
        </p:nvSpPr>
        <p:spPr>
          <a:xfrm>
            <a:off x="3764223" y="6134337"/>
            <a:ext cx="224536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Transaction Page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Conclusion &amp; Future Enhancement</a:t>
            </a:r>
            <a:endParaRPr sz="19900" b="1" dirty="0">
              <a:solidFill>
                <a:srgbClr val="7030A0"/>
              </a:solidFill>
              <a:latin typeface="Times New Roman"/>
              <a:ea typeface="Times New Roman"/>
              <a:cs typeface="Times New Roman"/>
              <a:sym typeface="Times New Roman"/>
            </a:endParaRPr>
          </a:p>
        </p:txBody>
      </p:sp>
      <p:sp>
        <p:nvSpPr>
          <p:cNvPr id="274" name="Google Shape;27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75" name="Google Shape;275;p35"/>
          <p:cNvSpPr txBox="1"/>
          <p:nvPr/>
        </p:nvSpPr>
        <p:spPr>
          <a:xfrm>
            <a:off x="497500" y="992150"/>
            <a:ext cx="8017800" cy="5355282"/>
          </a:xfrm>
          <a:prstGeom prst="rect">
            <a:avLst/>
          </a:prstGeom>
          <a:noFill/>
          <a:ln>
            <a:noFill/>
          </a:ln>
        </p:spPr>
        <p:txBody>
          <a:bodyPr spcFirstLastPara="1" wrap="square" lIns="91425" tIns="91425" rIns="91425" bIns="91425" anchor="t" anchorCtr="0">
            <a:spAutoFit/>
          </a:bodyPr>
          <a:lstStyle/>
          <a:p>
            <a:pPr marL="342900" lvl="0" indent="-342900" algn="just" rtl="0">
              <a:spcBef>
                <a:spcPts val="0"/>
              </a:spcBef>
              <a:spcAft>
                <a:spcPts val="0"/>
              </a:spcAft>
              <a:buClr>
                <a:schemeClr val="dk1"/>
              </a:buClr>
              <a:buSzPts val="1100"/>
              <a:buFont typeface="Arial" panose="020B0604020202020204" pitchFamily="34" charset="0"/>
              <a:buChar char="•"/>
            </a:pPr>
            <a:r>
              <a:rPr lang="en-US" sz="2800" dirty="0">
                <a:latin typeface="Times New Roman"/>
                <a:ea typeface="Times New Roman"/>
                <a:cs typeface="Times New Roman"/>
                <a:sym typeface="Times New Roman"/>
              </a:rPr>
              <a:t>The primary benefit of the technology is the full </a:t>
            </a:r>
            <a:r>
              <a:rPr lang="en-US" sz="2800" dirty="0">
                <a:solidFill>
                  <a:srgbClr val="7030A0"/>
                </a:solidFill>
                <a:latin typeface="Times New Roman"/>
                <a:ea typeface="Times New Roman"/>
                <a:cs typeface="Times New Roman"/>
                <a:sym typeface="Times New Roman"/>
              </a:rPr>
              <a:t>synchronization</a:t>
            </a:r>
            <a:r>
              <a:rPr lang="en-US" sz="2800" dirty="0">
                <a:latin typeface="Times New Roman"/>
                <a:ea typeface="Times New Roman"/>
                <a:cs typeface="Times New Roman"/>
                <a:sym typeface="Times New Roman"/>
              </a:rPr>
              <a:t> of processes, as well as the integrity and uniqueness of all processed information, independent of mining or tokens.</a:t>
            </a:r>
          </a:p>
          <a:p>
            <a:pPr marL="342900" lvl="0" indent="-342900" algn="just" rtl="0">
              <a:spcBef>
                <a:spcPts val="0"/>
              </a:spcBef>
              <a:spcAft>
                <a:spcPts val="0"/>
              </a:spcAft>
              <a:buClr>
                <a:schemeClr val="dk1"/>
              </a:buClr>
              <a:buSzPts val="1100"/>
              <a:buFont typeface="Arial" panose="020B0604020202020204" pitchFamily="34" charset="0"/>
              <a:buChar char="•"/>
            </a:pPr>
            <a:r>
              <a:rPr lang="en-US" sz="2800" dirty="0">
                <a:latin typeface="Times New Roman"/>
                <a:ea typeface="Times New Roman"/>
                <a:cs typeface="Times New Roman"/>
                <a:sym typeface="Times New Roman"/>
              </a:rPr>
              <a:t> </a:t>
            </a:r>
            <a:r>
              <a:rPr lang="en-US" sz="2800" dirty="0">
                <a:solidFill>
                  <a:srgbClr val="7030A0"/>
                </a:solidFill>
                <a:latin typeface="Times New Roman"/>
                <a:ea typeface="Times New Roman"/>
                <a:cs typeface="Times New Roman"/>
                <a:sym typeface="Times New Roman"/>
              </a:rPr>
              <a:t>Cloud-based technology </a:t>
            </a:r>
            <a:r>
              <a:rPr lang="en-US" sz="2800" dirty="0">
                <a:latin typeface="Times New Roman"/>
                <a:ea typeface="Times New Roman"/>
                <a:cs typeface="Times New Roman"/>
                <a:sym typeface="Times New Roman"/>
              </a:rPr>
              <a:t>aids in the improvement of distributed databases in terms of </a:t>
            </a:r>
            <a:r>
              <a:rPr lang="en-US" sz="2800" dirty="0">
                <a:solidFill>
                  <a:srgbClr val="7030A0"/>
                </a:solidFill>
                <a:latin typeface="Times New Roman"/>
                <a:ea typeface="Times New Roman"/>
                <a:cs typeface="Times New Roman"/>
                <a:sym typeface="Times New Roman"/>
              </a:rPr>
              <a:t>storage, synchronization, data loss, and data security.</a:t>
            </a:r>
          </a:p>
          <a:p>
            <a:pPr marL="342900" lvl="0" indent="-342900" algn="just" rtl="0">
              <a:spcBef>
                <a:spcPts val="0"/>
              </a:spcBef>
              <a:spcAft>
                <a:spcPts val="0"/>
              </a:spcAft>
              <a:buClr>
                <a:schemeClr val="dk1"/>
              </a:buClr>
              <a:buSzPts val="1100"/>
              <a:buFont typeface="Arial" panose="020B0604020202020204" pitchFamily="34" charset="0"/>
              <a:buChar char="•"/>
            </a:pPr>
            <a:r>
              <a:rPr lang="en-US" sz="2800" dirty="0">
                <a:latin typeface="Times New Roman"/>
                <a:ea typeface="Times New Roman"/>
                <a:cs typeface="Times New Roman"/>
                <a:sym typeface="Times New Roman"/>
              </a:rPr>
              <a:t>As a result, the tool, when implemented in the Banking system without mining and tokens, will </a:t>
            </a:r>
            <a:r>
              <a:rPr lang="en-US" sz="2800" dirty="0">
                <a:solidFill>
                  <a:srgbClr val="7030A0"/>
                </a:solidFill>
                <a:latin typeface="Times New Roman"/>
                <a:ea typeface="Times New Roman"/>
                <a:cs typeface="Times New Roman"/>
                <a:sym typeface="Times New Roman"/>
              </a:rPr>
              <a:t>significantly simplify processes of maintaining the integrity </a:t>
            </a:r>
            <a:r>
              <a:rPr lang="en-US" sz="2800" dirty="0">
                <a:solidFill>
                  <a:schemeClr val="tx1">
                    <a:lumMod val="95000"/>
                    <a:lumOff val="5000"/>
                  </a:schemeClr>
                </a:solidFill>
                <a:latin typeface="Times New Roman"/>
                <a:ea typeface="Times New Roman"/>
                <a:cs typeface="Times New Roman"/>
                <a:sym typeface="Times New Roman"/>
              </a:rPr>
              <a:t>and </a:t>
            </a:r>
            <a:r>
              <a:rPr lang="en-US" sz="2800" b="1" dirty="0">
                <a:solidFill>
                  <a:srgbClr val="7030A0"/>
                </a:solidFill>
                <a:latin typeface="Times New Roman"/>
                <a:ea typeface="Times New Roman"/>
                <a:cs typeface="Times New Roman"/>
                <a:sym typeface="Times New Roman"/>
              </a:rPr>
              <a:t>uniqueness of information on bank transactions</a:t>
            </a:r>
            <a:endParaRPr sz="2800" b="1"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Reference Paper/ URL</a:t>
            </a:r>
            <a:endParaRPr sz="3200" b="1">
              <a:solidFill>
                <a:srgbClr val="7030A0"/>
              </a:solidFill>
              <a:latin typeface="Times New Roman"/>
              <a:ea typeface="Times New Roman"/>
              <a:cs typeface="Times New Roman"/>
              <a:sym typeface="Times New Roman"/>
            </a:endParaRPr>
          </a:p>
        </p:txBody>
      </p:sp>
      <p:sp>
        <p:nvSpPr>
          <p:cNvPr id="282" name="Google Shape;282;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283" name="Google Shape;283;p36"/>
          <p:cNvSpPr txBox="1"/>
          <p:nvPr/>
        </p:nvSpPr>
        <p:spPr>
          <a:xfrm>
            <a:off x="497035" y="696249"/>
            <a:ext cx="8149930" cy="7569093"/>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r>
              <a:rPr lang="en-US" sz="1600" dirty="0">
                <a:solidFill>
                  <a:srgbClr val="222222"/>
                </a:solidFill>
                <a:highlight>
                  <a:srgbClr val="FFFFFF"/>
                </a:highlight>
                <a:latin typeface="Times New Roman"/>
                <a:ea typeface="Times New Roman"/>
                <a:cs typeface="Times New Roman"/>
                <a:sym typeface="Times New Roman"/>
              </a:rPr>
              <a:t>[1 </a:t>
            </a:r>
            <a:r>
              <a:rPr lang="en-US" sz="1800" dirty="0">
                <a:solidFill>
                  <a:srgbClr val="222222"/>
                </a:solidFill>
                <a:highlight>
                  <a:srgbClr val="FFFFFF"/>
                </a:highlight>
                <a:latin typeface="Times New Roman"/>
                <a:ea typeface="Times New Roman"/>
                <a:cs typeface="Times New Roman"/>
                <a:sym typeface="Times New Roman"/>
              </a:rPr>
              <a:t>] Roberto </a:t>
            </a:r>
            <a:r>
              <a:rPr lang="en-US" sz="1800" dirty="0" err="1">
                <a:solidFill>
                  <a:srgbClr val="222222"/>
                </a:solidFill>
                <a:highlight>
                  <a:srgbClr val="FFFFFF"/>
                </a:highlight>
                <a:latin typeface="Times New Roman"/>
                <a:ea typeface="Times New Roman"/>
                <a:cs typeface="Times New Roman"/>
                <a:sym typeface="Times New Roman"/>
              </a:rPr>
              <a:t>Vergallo</a:t>
            </a:r>
            <a:r>
              <a:rPr lang="en-US" sz="1800" dirty="0">
                <a:solidFill>
                  <a:srgbClr val="222222"/>
                </a:solidFill>
                <a:highlight>
                  <a:srgbClr val="FFFFFF"/>
                </a:highlight>
                <a:latin typeface="Times New Roman"/>
                <a:ea typeface="Times New Roman"/>
                <a:cs typeface="Times New Roman"/>
                <a:sym typeface="Times New Roman"/>
              </a:rPr>
              <a:t> and Luca </a:t>
            </a:r>
            <a:r>
              <a:rPr lang="en-US" sz="1800" dirty="0" err="1">
                <a:solidFill>
                  <a:srgbClr val="222222"/>
                </a:solidFill>
                <a:highlight>
                  <a:srgbClr val="FFFFFF"/>
                </a:highlight>
                <a:latin typeface="Times New Roman"/>
                <a:ea typeface="Times New Roman"/>
                <a:cs typeface="Times New Roman"/>
                <a:sym typeface="Times New Roman"/>
              </a:rPr>
              <a:t>Mainetti</a:t>
            </a:r>
            <a:r>
              <a:rPr lang="en-US" sz="1800" dirty="0">
                <a:solidFill>
                  <a:srgbClr val="222222"/>
                </a:solidFill>
                <a:highlight>
                  <a:srgbClr val="FFFFFF"/>
                </a:highlight>
                <a:latin typeface="Times New Roman"/>
                <a:ea typeface="Times New Roman"/>
                <a:cs typeface="Times New Roman"/>
                <a:sym typeface="Times New Roman"/>
              </a:rPr>
              <a:t> ,"The Role of Technology in Improving the Customer Experience in the Banking Sector: A Systematic Mapping Study" , 2022</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US" sz="1800" u="sng" dirty="0">
                <a:solidFill>
                  <a:srgbClr val="0000FF"/>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https://sci-hub.ru/10.1109/tsp.2018.2883021</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US" sz="1800" dirty="0">
                <a:solidFill>
                  <a:srgbClr val="222222"/>
                </a:solidFill>
                <a:latin typeface="Times New Roman"/>
                <a:ea typeface="Times New Roman"/>
                <a:cs typeface="Times New Roman"/>
                <a:sym typeface="Times New Roman"/>
              </a:rPr>
              <a:t>[2] Priya D. Dozier and Troy A. Montgomery ,"Banking on Blockchain: An Evaluation of Innovation Decision Making" ,2022</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rgbClr val="0000FF"/>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http://dx.doi.org/10.1109/TEM.2019.2948142</a:t>
            </a:r>
            <a:r>
              <a:rPr lang="en-US" sz="1800" u="sng" dirty="0">
                <a:solidFill>
                  <a:srgbClr val="0000FF"/>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http://dx.doi.org/10.1109/TEM.2020.2993171</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highlight>
                  <a:srgbClr val="FFFFFF"/>
                </a:highlight>
                <a:latin typeface="Times New Roman"/>
                <a:ea typeface="Times New Roman"/>
                <a:cs typeface="Times New Roman"/>
                <a:sym typeface="Times New Roman"/>
              </a:rPr>
              <a:t>[3]Mushtaq Ali  , Amanullah  Baloch , Abdul Waheed, "A Simple and Secure Reformation-Based Password Scheme", 2021</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highlight>
                  <a:srgbClr val="FFFFFF"/>
                </a:highlight>
                <a:latin typeface="Times New Roman"/>
                <a:ea typeface="Times New Roman"/>
                <a:cs typeface="Times New Roman"/>
                <a:sym typeface="Times New Roman"/>
              </a:rPr>
              <a:t>  </a:t>
            </a:r>
            <a:r>
              <a:rPr lang="en-US" sz="1800" u="sng" dirty="0">
                <a:solidFill>
                  <a:srgbClr val="0000FF"/>
                </a:solidFill>
                <a:highlight>
                  <a:srgbClr val="FFFFFF"/>
                </a:highlight>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http://dx.doi.org/10.1109/ACCESS.2020.304905</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latin typeface="Times New Roman"/>
                <a:ea typeface="Times New Roman"/>
                <a:cs typeface="Times New Roman"/>
                <a:sym typeface="Times New Roman"/>
              </a:rPr>
              <a:t>[4] </a:t>
            </a:r>
            <a:r>
              <a:rPr lang="en-US" sz="1800" dirty="0" err="1">
                <a:solidFill>
                  <a:srgbClr val="222222"/>
                </a:solidFill>
                <a:latin typeface="Times New Roman"/>
                <a:ea typeface="Times New Roman"/>
                <a:cs typeface="Times New Roman"/>
                <a:sym typeface="Times New Roman"/>
              </a:rPr>
              <a:t>Yuanqiao</a:t>
            </a:r>
            <a:r>
              <a:rPr lang="en-US" sz="1800" dirty="0">
                <a:solidFill>
                  <a:srgbClr val="222222"/>
                </a:solidFill>
                <a:latin typeface="Times New Roman"/>
                <a:ea typeface="Times New Roman"/>
                <a:cs typeface="Times New Roman"/>
                <a:sym typeface="Times New Roman"/>
              </a:rPr>
              <a:t> </a:t>
            </a:r>
            <a:r>
              <a:rPr lang="en-US" sz="1800" dirty="0" err="1">
                <a:solidFill>
                  <a:srgbClr val="222222"/>
                </a:solidFill>
                <a:latin typeface="Times New Roman"/>
                <a:ea typeface="Times New Roman"/>
                <a:cs typeface="Times New Roman"/>
                <a:sym typeface="Times New Roman"/>
              </a:rPr>
              <a:t>chen</a:t>
            </a:r>
            <a:r>
              <a:rPr lang="en-US" sz="1800" dirty="0">
                <a:solidFill>
                  <a:srgbClr val="222222"/>
                </a:solidFill>
                <a:latin typeface="Times New Roman"/>
                <a:ea typeface="Times New Roman"/>
                <a:cs typeface="Times New Roman"/>
                <a:sym typeface="Times New Roman"/>
              </a:rPr>
              <a:t> , </a:t>
            </a:r>
            <a:r>
              <a:rPr lang="en-US" sz="1800" dirty="0" err="1">
                <a:solidFill>
                  <a:srgbClr val="222222"/>
                </a:solidFill>
                <a:latin typeface="Times New Roman"/>
                <a:ea typeface="Times New Roman"/>
                <a:cs typeface="Times New Roman"/>
                <a:sym typeface="Times New Roman"/>
              </a:rPr>
              <a:t>Xiaoqiang</a:t>
            </a:r>
            <a:r>
              <a:rPr lang="en-US" sz="1800" dirty="0">
                <a:solidFill>
                  <a:srgbClr val="222222"/>
                </a:solidFill>
                <a:latin typeface="Times New Roman"/>
                <a:ea typeface="Times New Roman"/>
                <a:cs typeface="Times New Roman"/>
                <a:sym typeface="Times New Roman"/>
              </a:rPr>
              <a:t> Zhang, </a:t>
            </a:r>
            <a:r>
              <a:rPr lang="en-US" sz="1800" dirty="0" err="1">
                <a:solidFill>
                  <a:srgbClr val="222222"/>
                </a:solidFill>
                <a:latin typeface="Times New Roman"/>
                <a:ea typeface="Times New Roman"/>
                <a:cs typeface="Times New Roman"/>
                <a:sym typeface="Times New Roman"/>
              </a:rPr>
              <a:t>Bomin</a:t>
            </a:r>
            <a:r>
              <a:rPr lang="en-US" sz="1800" dirty="0">
                <a:solidFill>
                  <a:srgbClr val="222222"/>
                </a:solidFill>
                <a:latin typeface="Times New Roman"/>
                <a:ea typeface="Times New Roman"/>
                <a:cs typeface="Times New Roman"/>
                <a:sym typeface="Times New Roman"/>
              </a:rPr>
              <a:t> Bian, and </a:t>
            </a:r>
            <a:r>
              <a:rPr lang="en-US" sz="1800" dirty="0" err="1">
                <a:solidFill>
                  <a:srgbClr val="222222"/>
                </a:solidFill>
                <a:latin typeface="Times New Roman"/>
                <a:ea typeface="Times New Roman"/>
                <a:cs typeface="Times New Roman"/>
                <a:sym typeface="Times New Roman"/>
              </a:rPr>
              <a:t>Haohua</a:t>
            </a:r>
            <a:r>
              <a:rPr lang="en-US" sz="1800" dirty="0">
                <a:solidFill>
                  <a:srgbClr val="222222"/>
                </a:solidFill>
                <a:latin typeface="Times New Roman"/>
                <a:ea typeface="Times New Roman"/>
                <a:cs typeface="Times New Roman"/>
                <a:sym typeface="Times New Roman"/>
              </a:rPr>
              <a:t> L ,"Optimal Staffing Policy in Commercial Banks Under Seasonal Demand Variation",2019</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rgbClr val="0000FF"/>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https://sci-hub.se/10.1109/access.2019.2937687</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highlight>
                  <a:srgbClr val="FFFFFF"/>
                </a:highlight>
                <a:latin typeface="Times New Roman"/>
                <a:ea typeface="Times New Roman"/>
                <a:cs typeface="Times New Roman"/>
                <a:sym typeface="Times New Roman"/>
              </a:rPr>
              <a:t>[5]João F. C. Rodrigues, Fernando A. F. </a:t>
            </a:r>
            <a:r>
              <a:rPr lang="en-US" sz="1800" dirty="0" err="1">
                <a:solidFill>
                  <a:srgbClr val="222222"/>
                </a:solidFill>
                <a:highlight>
                  <a:srgbClr val="FFFFFF"/>
                </a:highlight>
                <a:latin typeface="Times New Roman"/>
                <a:ea typeface="Times New Roman"/>
                <a:cs typeface="Times New Roman"/>
                <a:sym typeface="Times New Roman"/>
              </a:rPr>
              <a:t>Ferreira,"Banking</a:t>
            </a:r>
            <a:r>
              <a:rPr lang="en-US" sz="1800" dirty="0">
                <a:solidFill>
                  <a:srgbClr val="222222"/>
                </a:solidFill>
                <a:highlight>
                  <a:srgbClr val="FFFFFF"/>
                </a:highlight>
                <a:latin typeface="Times New Roman"/>
                <a:ea typeface="Times New Roman"/>
                <a:cs typeface="Times New Roman"/>
                <a:sym typeface="Times New Roman"/>
              </a:rPr>
              <a:t> Digitalization: (Re)Thinking Strategies and Trends Using Problem Structuring Method " ,2019</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rgbClr val="0000FF"/>
                </a:solidFill>
                <a:highlight>
                  <a:srgbClr val="FFFFFF"/>
                </a:highlight>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http://dx.doi.org/10.1109/TEM.2020.2993171</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dirty="0">
              <a:solidFill>
                <a:srgbClr val="222222"/>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Calibri"/>
              <a:buNone/>
            </a:pPr>
            <a:endParaRPr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rgbClr val="7030A0"/>
              </a:buClr>
              <a:buSzPts val="4400"/>
              <a:buFont typeface="Calibri"/>
              <a:buNone/>
            </a:pPr>
            <a:r>
              <a:rPr lang="en-US" sz="4400" dirty="0">
                <a:solidFill>
                  <a:srgbClr val="7030A0"/>
                </a:solidFill>
                <a:latin typeface="Calibri"/>
                <a:ea typeface="Calibri"/>
                <a:cs typeface="Calibri"/>
                <a:sym typeface="Calibri"/>
              </a:rPr>
              <a:t> </a:t>
            </a:r>
            <a:endParaRPr sz="4400" dirty="0">
              <a:solidFill>
                <a:srgbClr val="7030A0"/>
              </a:solidFill>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26" name="Google Shape;12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2" name="Table 1">
            <a:extLst>
              <a:ext uri="{FF2B5EF4-FFF2-40B4-BE49-F238E27FC236}">
                <a16:creationId xmlns:a16="http://schemas.microsoft.com/office/drawing/2014/main" id="{8585AAA2-969B-3214-3011-EC494BA7B148}"/>
              </a:ext>
            </a:extLst>
          </p:cNvPr>
          <p:cNvGraphicFramePr>
            <a:graphicFrameLocks noGrp="1"/>
          </p:cNvGraphicFramePr>
          <p:nvPr>
            <p:extLst>
              <p:ext uri="{D42A27DB-BD31-4B8C-83A1-F6EECF244321}">
                <p14:modId xmlns:p14="http://schemas.microsoft.com/office/powerpoint/2010/main" val="585789340"/>
              </p:ext>
            </p:extLst>
          </p:nvPr>
        </p:nvGraphicFramePr>
        <p:xfrm>
          <a:off x="407894" y="702215"/>
          <a:ext cx="8467165" cy="5395471"/>
        </p:xfrm>
        <a:graphic>
          <a:graphicData uri="http://schemas.openxmlformats.org/drawingml/2006/table">
            <a:tbl>
              <a:tblPr/>
              <a:tblGrid>
                <a:gridCol w="506506">
                  <a:extLst>
                    <a:ext uri="{9D8B030D-6E8A-4147-A177-3AD203B41FA5}">
                      <a16:colId xmlns:a16="http://schemas.microsoft.com/office/drawing/2014/main" val="4238610587"/>
                    </a:ext>
                  </a:extLst>
                </a:gridCol>
                <a:gridCol w="1551398">
                  <a:extLst>
                    <a:ext uri="{9D8B030D-6E8A-4147-A177-3AD203B41FA5}">
                      <a16:colId xmlns:a16="http://schemas.microsoft.com/office/drawing/2014/main" val="2762580080"/>
                    </a:ext>
                  </a:extLst>
                </a:gridCol>
                <a:gridCol w="1489753">
                  <a:extLst>
                    <a:ext uri="{9D8B030D-6E8A-4147-A177-3AD203B41FA5}">
                      <a16:colId xmlns:a16="http://schemas.microsoft.com/office/drawing/2014/main" val="1722747685"/>
                    </a:ext>
                  </a:extLst>
                </a:gridCol>
                <a:gridCol w="2157573">
                  <a:extLst>
                    <a:ext uri="{9D8B030D-6E8A-4147-A177-3AD203B41FA5}">
                      <a16:colId xmlns:a16="http://schemas.microsoft.com/office/drawing/2014/main" val="2661732721"/>
                    </a:ext>
                  </a:extLst>
                </a:gridCol>
                <a:gridCol w="2761935">
                  <a:extLst>
                    <a:ext uri="{9D8B030D-6E8A-4147-A177-3AD203B41FA5}">
                      <a16:colId xmlns:a16="http://schemas.microsoft.com/office/drawing/2014/main" val="4179315253"/>
                    </a:ext>
                  </a:extLst>
                </a:gridCol>
              </a:tblGrid>
              <a:tr h="658269">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S.NO</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TITLE</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it-IT" sz="1600" dirty="0">
                          <a:effectLst/>
                          <a:latin typeface="Times New Roman" panose="02020603050405020304" pitchFamily="18" charset="0"/>
                          <a:cs typeface="Times New Roman" panose="02020603050405020304" pitchFamily="18" charset="0"/>
                        </a:rPr>
                        <a:t>AUTHORS</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ADVANTAGES</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DRAWBACKS</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593876"/>
                  </a:ext>
                </a:extLst>
              </a:tr>
              <a:tr h="2358761">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Role of Technology in Improving the</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Customer Experience in the Banking Sector:</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 Systematic Mapping Study,2022</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it-IT" sz="1600" b="0" i="0" u="none" strike="noStrike" dirty="0">
                          <a:solidFill>
                            <a:srgbClr val="000000"/>
                          </a:solidFill>
                          <a:effectLst/>
                          <a:latin typeface="Times New Roman" panose="02020603050405020304" pitchFamily="18" charset="0"/>
                          <a:cs typeface="Times New Roman" panose="02020603050405020304" pitchFamily="18" charset="0"/>
                        </a:rPr>
                        <a:t>Roberto Vergallo  Luca Mainett</a:t>
                      </a:r>
                      <a:endParaRPr lang="it-IT"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Technology improved the customer experience in the banking sector.</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new payment scheme is needed to reduce double spending in a sustainable and energy efficient way</a:t>
                      </a:r>
                      <a:r>
                        <a:rPr lang="en-US" sz="1400" b="0" i="0" u="none" strike="noStrike" cap="none" dirty="0">
                          <a:solidFill>
                            <a:schemeClr val="tx1"/>
                          </a:solidFill>
                          <a:effectLst/>
                          <a:latin typeface="+mn-lt"/>
                          <a:ea typeface="+mn-ea"/>
                          <a:cs typeface="+mn-cs"/>
                          <a:sym typeface="Arial"/>
                        </a:rPr>
                        <a:t>.</a:t>
                      </a:r>
                    </a:p>
                    <a:p>
                      <a:pPr algn="just" rtl="0" fontAlgn="t">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1749577"/>
                  </a:ext>
                </a:extLst>
              </a:tr>
              <a:tr h="2378441">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2</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Banking on Blockchain: An Evaluation of</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Innovation Decision Making,2022</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Priya D. Dozier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TroyA</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Montgomery</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it-IT"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Organizations in the   financial services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industry are evaluating blockchain to determine its value.</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Organizations can leverage this article to  support innovation activities.</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01615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19" name="Google Shape;119;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3" name="Table 2">
            <a:extLst>
              <a:ext uri="{FF2B5EF4-FFF2-40B4-BE49-F238E27FC236}">
                <a16:creationId xmlns:a16="http://schemas.microsoft.com/office/drawing/2014/main" id="{A4AEDF8A-E872-A706-89C9-BE33A36EC9C9}"/>
              </a:ext>
            </a:extLst>
          </p:cNvPr>
          <p:cNvGraphicFramePr>
            <a:graphicFrameLocks noGrp="1"/>
          </p:cNvGraphicFramePr>
          <p:nvPr>
            <p:extLst>
              <p:ext uri="{D42A27DB-BD31-4B8C-83A1-F6EECF244321}">
                <p14:modId xmlns:p14="http://schemas.microsoft.com/office/powerpoint/2010/main" val="3358622456"/>
              </p:ext>
            </p:extLst>
          </p:nvPr>
        </p:nvGraphicFramePr>
        <p:xfrm>
          <a:off x="547968" y="866662"/>
          <a:ext cx="7967381" cy="5369751"/>
        </p:xfrm>
        <a:graphic>
          <a:graphicData uri="http://schemas.openxmlformats.org/drawingml/2006/table">
            <a:tbl>
              <a:tblPr/>
              <a:tblGrid>
                <a:gridCol w="428077">
                  <a:extLst>
                    <a:ext uri="{9D8B030D-6E8A-4147-A177-3AD203B41FA5}">
                      <a16:colId xmlns:a16="http://schemas.microsoft.com/office/drawing/2014/main" val="2873736051"/>
                    </a:ext>
                  </a:extLst>
                </a:gridCol>
                <a:gridCol w="1541124">
                  <a:extLst>
                    <a:ext uri="{9D8B030D-6E8A-4147-A177-3AD203B41FA5}">
                      <a16:colId xmlns:a16="http://schemas.microsoft.com/office/drawing/2014/main" val="2312683606"/>
                    </a:ext>
                  </a:extLst>
                </a:gridCol>
                <a:gridCol w="2126750">
                  <a:extLst>
                    <a:ext uri="{9D8B030D-6E8A-4147-A177-3AD203B41FA5}">
                      <a16:colId xmlns:a16="http://schemas.microsoft.com/office/drawing/2014/main" val="2935088805"/>
                    </a:ext>
                  </a:extLst>
                </a:gridCol>
                <a:gridCol w="2044557">
                  <a:extLst>
                    <a:ext uri="{9D8B030D-6E8A-4147-A177-3AD203B41FA5}">
                      <a16:colId xmlns:a16="http://schemas.microsoft.com/office/drawing/2014/main" val="4129112689"/>
                    </a:ext>
                  </a:extLst>
                </a:gridCol>
                <a:gridCol w="1826873">
                  <a:extLst>
                    <a:ext uri="{9D8B030D-6E8A-4147-A177-3AD203B41FA5}">
                      <a16:colId xmlns:a16="http://schemas.microsoft.com/office/drawing/2014/main" val="3266668207"/>
                    </a:ext>
                  </a:extLst>
                </a:gridCol>
              </a:tblGrid>
              <a:tr h="2526811">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Simple and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secure reformation-based password scheme,2021</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Mushtaq Ali ,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Amanullah Baloch,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Abdul Waheed ,Mahdi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Zareei</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Rimsha Manzoor,</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Hassam Sajid, and Faisal Alanazi</a:t>
                      </a:r>
                      <a:endParaRPr lang="en-US" sz="1600" dirty="0">
                        <a:effectLst/>
                        <a:latin typeface="Times New Roman" panose="02020603050405020304" pitchFamily="18" charset="0"/>
                        <a:cs typeface="Times New Roman" panose="02020603050405020304" pitchFamily="18" charset="0"/>
                      </a:endParaRPr>
                    </a:p>
                    <a:p>
                      <a:pPr fontAlgn="t"/>
                      <a:br>
                        <a:rPr lang="en-US" sz="1600" dirty="0">
                          <a:effectLst/>
                          <a:latin typeface="Times New Roman" panose="02020603050405020304" pitchFamily="18" charset="0"/>
                          <a:cs typeface="Times New Roman" panose="02020603050405020304" pitchFamily="18" charset="0"/>
                        </a:rPr>
                      </a:b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proposed scheme uses two different </a:t>
                      </a:r>
                    </a:p>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numeric codes for</a:t>
                      </a:r>
                    </a:p>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textual passwords,</a:t>
                      </a:r>
                    </a:p>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improving security and usability.</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We aim to improve usability and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Security by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Providing a single user interface and using the same password.</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0018565"/>
                  </a:ext>
                </a:extLst>
              </a:tr>
              <a:tr h="2842940">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4</a:t>
                      </a: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kern="100" spc="0" baseline="0" dirty="0">
                          <a:solidFill>
                            <a:srgbClr val="000000"/>
                          </a:solidFill>
                          <a:effectLst/>
                          <a:latin typeface="Times New Roman" panose="02020603050405020304" pitchFamily="18" charset="0"/>
                          <a:cs typeface="Times New Roman" panose="02020603050405020304" pitchFamily="18" charset="0"/>
                        </a:rPr>
                        <a:t>Banking Digitalization: (Re)Thinking Strategies </a:t>
                      </a:r>
                    </a:p>
                    <a:p>
                      <a:pPr algn="just" rtl="0" fontAlgn="t">
                        <a:spcBef>
                          <a:spcPts val="0"/>
                        </a:spcBef>
                        <a:spcAft>
                          <a:spcPts val="0"/>
                        </a:spcAft>
                      </a:pPr>
                      <a:r>
                        <a:rPr lang="en-US" sz="1600" b="0" i="0" u="none" strike="noStrike" kern="100" spc="0" baseline="0" dirty="0">
                          <a:solidFill>
                            <a:srgbClr val="000000"/>
                          </a:solidFill>
                          <a:effectLst/>
                          <a:latin typeface="Times New Roman" panose="02020603050405020304" pitchFamily="18" charset="0"/>
                          <a:cs typeface="Times New Roman" panose="02020603050405020304" pitchFamily="18" charset="0"/>
                        </a:rPr>
                        <a:t>and Trend using Problem Structuring Methods,2019</a:t>
                      </a:r>
                      <a:endParaRPr lang="en-US" sz="1600" kern="100" spc="0" baseline="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pt-BR" sz="1600" b="0" i="0" u="none" strike="noStrike" dirty="0">
                          <a:solidFill>
                            <a:srgbClr val="000000"/>
                          </a:solidFill>
                          <a:effectLst/>
                          <a:latin typeface="Times New Roman" panose="02020603050405020304" pitchFamily="18" charset="0"/>
                          <a:cs typeface="Times New Roman" panose="02020603050405020304" pitchFamily="18" charset="0"/>
                        </a:rPr>
                        <a:t>João F. C. Rodrigues, Fernando A. F. Ferreira , Leandro F. Pereira, Elias G. Carayannis , and João J. M. Ferreira</a:t>
                      </a:r>
                      <a:endParaRPr lang="pt-BR" sz="1600" dirty="0">
                        <a:effectLst/>
                        <a:latin typeface="Times New Roman" panose="02020603050405020304" pitchFamily="18" charset="0"/>
                        <a:cs typeface="Times New Roman" panose="02020603050405020304" pitchFamily="18" charset="0"/>
                      </a:endParaRPr>
                    </a:p>
                    <a:p>
                      <a:pPr fontAlgn="t"/>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Banking digitalization is influenced by clients, socioeconomic and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human factors,</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Technological factors</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,profitability,and risks and security.</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proposed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framework emphasizes the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constructivist, process-oriented nature of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digital realities.</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725596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33" name="Google Shape;133;p18"/>
          <p:cNvSpPr txBox="1">
            <a:spLocks noGrp="1"/>
          </p:cNvSpPr>
          <p:nvPr>
            <p:ph type="sldNum" idx="12"/>
          </p:nvPr>
        </p:nvSpPr>
        <p:spPr>
          <a:xfrm>
            <a:off x="6457950" y="6161751"/>
            <a:ext cx="2264810" cy="5597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2" name="Table 1">
            <a:extLst>
              <a:ext uri="{FF2B5EF4-FFF2-40B4-BE49-F238E27FC236}">
                <a16:creationId xmlns:a16="http://schemas.microsoft.com/office/drawing/2014/main" id="{DA433791-7CA4-1BB0-573B-4D63FDFE56A0}"/>
              </a:ext>
            </a:extLst>
          </p:cNvPr>
          <p:cNvGraphicFramePr>
            <a:graphicFrameLocks noGrp="1"/>
          </p:cNvGraphicFramePr>
          <p:nvPr>
            <p:extLst>
              <p:ext uri="{D42A27DB-BD31-4B8C-83A1-F6EECF244321}">
                <p14:modId xmlns:p14="http://schemas.microsoft.com/office/powerpoint/2010/main" val="1411275518"/>
              </p:ext>
            </p:extLst>
          </p:nvPr>
        </p:nvGraphicFramePr>
        <p:xfrm>
          <a:off x="350744" y="696248"/>
          <a:ext cx="8542244" cy="5848390"/>
        </p:xfrm>
        <a:graphic>
          <a:graphicData uri="http://schemas.openxmlformats.org/drawingml/2006/table">
            <a:tbl>
              <a:tblPr/>
              <a:tblGrid>
                <a:gridCol w="552597">
                  <a:extLst>
                    <a:ext uri="{9D8B030D-6E8A-4147-A177-3AD203B41FA5}">
                      <a16:colId xmlns:a16="http://schemas.microsoft.com/office/drawing/2014/main" val="4050889617"/>
                    </a:ext>
                  </a:extLst>
                </a:gridCol>
                <a:gridCol w="1778648">
                  <a:extLst>
                    <a:ext uri="{9D8B030D-6E8A-4147-A177-3AD203B41FA5}">
                      <a16:colId xmlns:a16="http://schemas.microsoft.com/office/drawing/2014/main" val="2802313137"/>
                    </a:ext>
                  </a:extLst>
                </a:gridCol>
                <a:gridCol w="1807182">
                  <a:extLst>
                    <a:ext uri="{9D8B030D-6E8A-4147-A177-3AD203B41FA5}">
                      <a16:colId xmlns:a16="http://schemas.microsoft.com/office/drawing/2014/main" val="358512344"/>
                    </a:ext>
                  </a:extLst>
                </a:gridCol>
                <a:gridCol w="2216176">
                  <a:extLst>
                    <a:ext uri="{9D8B030D-6E8A-4147-A177-3AD203B41FA5}">
                      <a16:colId xmlns:a16="http://schemas.microsoft.com/office/drawing/2014/main" val="530935529"/>
                    </a:ext>
                  </a:extLst>
                </a:gridCol>
                <a:gridCol w="2187641">
                  <a:extLst>
                    <a:ext uri="{9D8B030D-6E8A-4147-A177-3AD203B41FA5}">
                      <a16:colId xmlns:a16="http://schemas.microsoft.com/office/drawing/2014/main" val="2197193345"/>
                    </a:ext>
                  </a:extLst>
                </a:gridCol>
              </a:tblGrid>
              <a:tr h="2924195">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5</a:t>
                      </a:r>
                      <a:endParaRPr lang="en-US" sz="1600" dirty="0">
                        <a:effectLst/>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RONFC: A Novel Enabler-</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Independent NFC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Protocol for Mobile Transactions</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2019</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Ismail Turk, Pelin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Angin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Ahmet </a:t>
                      </a:r>
                    </a:p>
                    <a:p>
                      <a:pPr algn="just" rtl="0" fontAlgn="t">
                        <a:spcBef>
                          <a:spcPts val="0"/>
                        </a:spcBef>
                        <a:spcAft>
                          <a:spcPts val="0"/>
                        </a:spcAft>
                      </a:pP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Cosar</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RONFC is a new NFC protocol that enables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mobile transactions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without dependency on NFC Enablers.</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Card Providers (CP) are the main card issuers.</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extLst>
                  <a:ext uri="{0D108BD9-81ED-4DB2-BD59-A6C34878D82A}">
                    <a16:rowId xmlns:a16="http://schemas.microsoft.com/office/drawing/2014/main" val="2466976049"/>
                  </a:ext>
                </a:extLst>
              </a:tr>
              <a:tr h="2924195">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6</a:t>
                      </a: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Optimal Staffing Policy in </a:t>
                      </a: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Commercial Banks Under Seasonal Demand Variation </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2019</a:t>
                      </a: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Yuanqiao</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Chen  ,</a:t>
                      </a:r>
                    </a:p>
                    <a:p>
                      <a:pPr algn="just" rtl="0" fontAlgn="t">
                        <a:spcBef>
                          <a:spcPts val="0"/>
                        </a:spcBef>
                        <a:spcAft>
                          <a:spcPts val="0"/>
                        </a:spcAft>
                      </a:pP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Xiaoqiang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Zhang  ,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Bomin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BIian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 and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Haohua</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Li   </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We develop a seasonal staffing method to help banks find the optimal staffing policy under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seasonality.</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single-system model is not suitable for finding the global optimal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solution.</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extLst>
                  <a:ext uri="{0D108BD9-81ED-4DB2-BD59-A6C34878D82A}">
                    <a16:rowId xmlns:a16="http://schemas.microsoft.com/office/drawing/2014/main" val="39847095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35675" y="195691"/>
            <a:ext cx="78867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Problem Statement</a:t>
            </a:r>
            <a:endParaRPr sz="3600" b="1" dirty="0">
              <a:solidFill>
                <a:srgbClr val="7030A0"/>
              </a:solidFill>
              <a:latin typeface="Times New Roman"/>
              <a:ea typeface="Times New Roman"/>
              <a:cs typeface="Times New Roman"/>
              <a:sym typeface="Times New Roman"/>
            </a:endParaRPr>
          </a:p>
        </p:txBody>
      </p:sp>
      <p:sp>
        <p:nvSpPr>
          <p:cNvPr id="140" name="Google Shape;140;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1" name="Google Shape;141;p19"/>
          <p:cNvSpPr txBox="1"/>
          <p:nvPr/>
        </p:nvSpPr>
        <p:spPr>
          <a:xfrm>
            <a:off x="874300" y="1166550"/>
            <a:ext cx="788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2" name="Google Shape;142;p19"/>
          <p:cNvSpPr txBox="1"/>
          <p:nvPr/>
        </p:nvSpPr>
        <p:spPr>
          <a:xfrm>
            <a:off x="383000" y="726091"/>
            <a:ext cx="8233950" cy="5724614"/>
          </a:xfrm>
          <a:prstGeom prst="rect">
            <a:avLst/>
          </a:prstGeom>
          <a:noFill/>
          <a:ln>
            <a:noFill/>
          </a:ln>
        </p:spPr>
        <p:txBody>
          <a:bodyPr spcFirstLastPara="1" wrap="square" lIns="91425" tIns="91425" rIns="91425" bIns="91425" anchor="t" anchorCtr="0">
            <a:spAutoFit/>
          </a:bodyPr>
          <a:lstStyle/>
          <a:p>
            <a:pPr marL="514350" lvl="0" indent="-28575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We have not performed the pure performance simulations and comparison between the solutions since they are redundant. </a:t>
            </a:r>
          </a:p>
          <a:p>
            <a:pPr marL="514350" lvl="0" indent="-285750" algn="just" rtl="0">
              <a:spcBef>
                <a:spcPts val="0"/>
              </a:spcBef>
              <a:spcAft>
                <a:spcPts val="0"/>
              </a:spcAft>
              <a:buFont typeface="Arial" panose="020B0604020202020204" pitchFamily="34" charset="0"/>
              <a:buChar char="•"/>
            </a:pPr>
            <a:endParaRPr lang="en-US" sz="2400" dirty="0">
              <a:solidFill>
                <a:schemeClr val="dk1"/>
              </a:solidFill>
              <a:latin typeface="Times New Roman"/>
              <a:ea typeface="Times New Roman"/>
              <a:cs typeface="Times New Roman"/>
              <a:sym typeface="Times New Roman"/>
            </a:endParaRPr>
          </a:p>
          <a:p>
            <a:pPr marL="514350" lvl="0" indent="-28575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The centralized solution is of constant complexity while the decentralized solution is at least linear. As such, the performance of the </a:t>
            </a:r>
            <a:r>
              <a:rPr lang="en-US" sz="2400" dirty="0">
                <a:solidFill>
                  <a:srgbClr val="7030A0"/>
                </a:solidFill>
                <a:latin typeface="Times New Roman"/>
                <a:ea typeface="Times New Roman"/>
                <a:cs typeface="Times New Roman"/>
                <a:sym typeface="Times New Roman"/>
              </a:rPr>
              <a:t>centralized</a:t>
            </a:r>
            <a:r>
              <a:rPr lang="en-US" sz="2400" dirty="0">
                <a:solidFill>
                  <a:schemeClr val="dk1"/>
                </a:solidFill>
                <a:latin typeface="Times New Roman"/>
                <a:ea typeface="Times New Roman"/>
                <a:cs typeface="Times New Roman"/>
                <a:sym typeface="Times New Roman"/>
              </a:rPr>
              <a:t> solution will eventually outperform the </a:t>
            </a:r>
            <a:r>
              <a:rPr lang="en-US" sz="2400" dirty="0">
                <a:solidFill>
                  <a:srgbClr val="7030A0"/>
                </a:solidFill>
                <a:latin typeface="Times New Roman"/>
                <a:ea typeface="Times New Roman"/>
                <a:cs typeface="Times New Roman"/>
                <a:sym typeface="Times New Roman"/>
              </a:rPr>
              <a:t>decentralized</a:t>
            </a:r>
            <a:r>
              <a:rPr lang="en-US" sz="2400" dirty="0">
                <a:solidFill>
                  <a:schemeClr val="dk1"/>
                </a:solidFill>
                <a:latin typeface="Times New Roman"/>
                <a:ea typeface="Times New Roman"/>
                <a:cs typeface="Times New Roman"/>
                <a:sym typeface="Times New Roman"/>
              </a:rPr>
              <a:t> solution.</a:t>
            </a:r>
          </a:p>
          <a:p>
            <a:pPr marL="228600" lvl="0" algn="just"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514350" lvl="0" indent="-28575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While it could be difficult to justify a decentralized SG as a replacement for better performing centralized SG in developed countries with proper energy infrastructure and </a:t>
            </a:r>
            <a:r>
              <a:rPr lang="en-US" sz="2400" b="1" dirty="0">
                <a:solidFill>
                  <a:srgbClr val="7030A0"/>
                </a:solidFill>
                <a:latin typeface="Times New Roman"/>
                <a:ea typeface="Times New Roman"/>
                <a:cs typeface="Times New Roman"/>
                <a:sym typeface="Times New Roman"/>
              </a:rPr>
              <a:t>privacy and security </a:t>
            </a:r>
            <a:r>
              <a:rPr lang="en-US" sz="2400" dirty="0">
                <a:solidFill>
                  <a:schemeClr val="dk1"/>
                </a:solidFill>
                <a:latin typeface="Times New Roman"/>
                <a:ea typeface="Times New Roman"/>
                <a:cs typeface="Times New Roman"/>
                <a:sym typeface="Times New Roman"/>
              </a:rPr>
              <a:t>laws; there are extreme environments where a decentralized solution might be preferred (e.g., undeveloped countries, conflict zone).</a:t>
            </a:r>
            <a:endParaRPr sz="24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FBFE-CB6E-E62D-B9C2-98CD6444DC64}"/>
              </a:ext>
            </a:extLst>
          </p:cNvPr>
          <p:cNvSpPr>
            <a:spLocks noGrp="1"/>
          </p:cNvSpPr>
          <p:nvPr>
            <p:ph type="title"/>
          </p:nvPr>
        </p:nvSpPr>
        <p:spPr>
          <a:xfrm>
            <a:off x="628650" y="293207"/>
            <a:ext cx="7886700" cy="497903"/>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System</a:t>
            </a:r>
            <a:endParaRPr lang="en-US" sz="3600" dirty="0"/>
          </a:p>
        </p:txBody>
      </p:sp>
      <p:sp>
        <p:nvSpPr>
          <p:cNvPr id="3" name="Text Placeholder 2">
            <a:extLst>
              <a:ext uri="{FF2B5EF4-FFF2-40B4-BE49-F238E27FC236}">
                <a16:creationId xmlns:a16="http://schemas.microsoft.com/office/drawing/2014/main" id="{F23E518B-3D40-19C4-A2D9-86943AA96E87}"/>
              </a:ext>
            </a:extLst>
          </p:cNvPr>
          <p:cNvSpPr>
            <a:spLocks noGrp="1"/>
          </p:cNvSpPr>
          <p:nvPr>
            <p:ph type="body" idx="1"/>
          </p:nvPr>
        </p:nvSpPr>
        <p:spPr>
          <a:xfrm>
            <a:off x="628650" y="970498"/>
            <a:ext cx="7886700" cy="5385853"/>
          </a:xfrm>
        </p:spPr>
        <p:txBody>
          <a:bodyPr/>
          <a:lstStyle/>
          <a:p>
            <a:pPr algn="just"/>
            <a:r>
              <a:rPr lang="en-US" sz="3200" b="0" i="0" u="none" strike="noStrike" dirty="0">
                <a:solidFill>
                  <a:srgbClr val="000000"/>
                </a:solidFill>
                <a:effectLst/>
                <a:latin typeface="Times New Roman" panose="02020603050405020304" pitchFamily="18" charset="0"/>
                <a:cs typeface="Times New Roman" panose="02020603050405020304" pitchFamily="18" charset="0"/>
              </a:rPr>
              <a:t>In our existing system implement to online banking system for online money transaction. </a:t>
            </a:r>
          </a:p>
          <a:p>
            <a:pPr marL="114300" indent="0" algn="just">
              <a:buNone/>
            </a:pP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r>
              <a:rPr lang="en-US" sz="3200" b="0" i="0" u="none" strike="noStrike" dirty="0">
                <a:solidFill>
                  <a:srgbClr val="000000"/>
                </a:solidFill>
                <a:effectLst/>
                <a:latin typeface="Times New Roman" panose="02020603050405020304" pitchFamily="18" charset="0"/>
                <a:cs typeface="Times New Roman" panose="02020603050405020304" pitchFamily="18" charset="0"/>
              </a:rPr>
              <a:t>At first Creates standard interface between the clients and all the banks, By using this portal any client who maintain accounts in various banks can directly log on to online Banking System Interface and make any kind of transactions.</a:t>
            </a:r>
          </a:p>
          <a:p>
            <a:pPr marL="114300" indent="0">
              <a:buNone/>
            </a:pPr>
            <a:endParaRPr lang="en-US" dirty="0"/>
          </a:p>
        </p:txBody>
      </p:sp>
      <p:sp>
        <p:nvSpPr>
          <p:cNvPr id="4" name="Slide Number Placeholder 3">
            <a:extLst>
              <a:ext uri="{FF2B5EF4-FFF2-40B4-BE49-F238E27FC236}">
                <a16:creationId xmlns:a16="http://schemas.microsoft.com/office/drawing/2014/main" id="{4A9548AD-0492-4AA7-8C56-079BA608F0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604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9FBD-3FA4-C50C-F1CF-163E8F2BE2FF}"/>
              </a:ext>
            </a:extLst>
          </p:cNvPr>
          <p:cNvSpPr>
            <a:spLocks noGrp="1"/>
          </p:cNvSpPr>
          <p:nvPr>
            <p:ph type="title"/>
          </p:nvPr>
        </p:nvSpPr>
        <p:spPr>
          <a:xfrm>
            <a:off x="556731" y="136524"/>
            <a:ext cx="7806433" cy="544513"/>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Algorithm</a:t>
            </a:r>
          </a:p>
        </p:txBody>
      </p:sp>
      <p:sp>
        <p:nvSpPr>
          <p:cNvPr id="3" name="Text Placeholder 2">
            <a:extLst>
              <a:ext uri="{FF2B5EF4-FFF2-40B4-BE49-F238E27FC236}">
                <a16:creationId xmlns:a16="http://schemas.microsoft.com/office/drawing/2014/main" id="{526B6105-E531-66F2-19F3-752C72E4AA11}"/>
              </a:ext>
            </a:extLst>
          </p:cNvPr>
          <p:cNvSpPr>
            <a:spLocks noGrp="1"/>
          </p:cNvSpPr>
          <p:nvPr>
            <p:ph type="body" idx="1"/>
          </p:nvPr>
        </p:nvSpPr>
        <p:spPr>
          <a:xfrm>
            <a:off x="287677" y="811658"/>
            <a:ext cx="8661114" cy="5435030"/>
          </a:xfrm>
        </p:spPr>
        <p:txBody>
          <a:bodyPr/>
          <a:lstStyle/>
          <a:p>
            <a:pPr marL="114300" indent="0" algn="ctr">
              <a:buNone/>
            </a:pPr>
            <a:r>
              <a:rPr lang="en-US" b="1" dirty="0">
                <a:latin typeface="Times New Roman" panose="02020603050405020304" pitchFamily="18" charset="0"/>
                <a:cs typeface="Times New Roman" panose="02020603050405020304" pitchFamily="18" charset="0"/>
              </a:rPr>
              <a:t>FUZZY COGNITIVE MAP ALGORITHM:</a:t>
            </a:r>
          </a:p>
        </p:txBody>
      </p:sp>
      <p:sp>
        <p:nvSpPr>
          <p:cNvPr id="4" name="Slide Number Placeholder 3">
            <a:extLst>
              <a:ext uri="{FF2B5EF4-FFF2-40B4-BE49-F238E27FC236}">
                <a16:creationId xmlns:a16="http://schemas.microsoft.com/office/drawing/2014/main" id="{C3015C40-66FF-A9C7-862F-94B3E6DB9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2EA221BB-446C-02CB-7BDE-28B72023B391}"/>
              </a:ext>
            </a:extLst>
          </p:cNvPr>
          <p:cNvPicPr>
            <a:picLocks noChangeAspect="1"/>
          </p:cNvPicPr>
          <p:nvPr/>
        </p:nvPicPr>
        <p:blipFill>
          <a:blip r:embed="rId2"/>
          <a:stretch>
            <a:fillRect/>
          </a:stretch>
        </p:blipFill>
        <p:spPr>
          <a:xfrm>
            <a:off x="4713913" y="1545404"/>
            <a:ext cx="4143375" cy="4552308"/>
          </a:xfrm>
          <a:prstGeom prst="rect">
            <a:avLst/>
          </a:prstGeom>
        </p:spPr>
      </p:pic>
      <p:sp>
        <p:nvSpPr>
          <p:cNvPr id="10" name="TextBox 9">
            <a:extLst>
              <a:ext uri="{FF2B5EF4-FFF2-40B4-BE49-F238E27FC236}">
                <a16:creationId xmlns:a16="http://schemas.microsoft.com/office/drawing/2014/main" id="{D277B47A-7D80-1FCD-8F0A-AA7AC51609FA}"/>
              </a:ext>
            </a:extLst>
          </p:cNvPr>
          <p:cNvSpPr txBox="1"/>
          <p:nvPr/>
        </p:nvSpPr>
        <p:spPr>
          <a:xfrm rot="10800000" flipH="1" flipV="1">
            <a:off x="195209" y="1349747"/>
            <a:ext cx="4426235" cy="526297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 fuzzy cognitive map (FCM) is a cognitive map within which the relations between the elements (e.g. concepts, events, project resources) of a "mental landscape" can be used to compute the "strength of impact" of these elements. Fuzzy cognitive maps were introduced by Bart </a:t>
            </a:r>
            <a:r>
              <a:rPr lang="en-US" sz="2800" dirty="0" err="1">
                <a:latin typeface="Times New Roman" panose="02020603050405020304" pitchFamily="18" charset="0"/>
                <a:cs typeface="Times New Roman" panose="02020603050405020304" pitchFamily="18" charset="0"/>
              </a:rPr>
              <a:t>Kosko</a:t>
            </a:r>
            <a:r>
              <a:rPr lang="en-US" sz="2800" dirty="0">
                <a:latin typeface="Times New Roman" panose="02020603050405020304" pitchFamily="18" charset="0"/>
                <a:cs typeface="Times New Roman" panose="02020603050405020304" pitchFamily="18" charset="0"/>
              </a:rPr>
              <a:t>, Robert Axelrod</a:t>
            </a:r>
          </a:p>
        </p:txBody>
      </p:sp>
    </p:spTree>
    <p:extLst>
      <p:ext uri="{BB962C8B-B14F-4D97-AF65-F5344CB8AC3E}">
        <p14:creationId xmlns:p14="http://schemas.microsoft.com/office/powerpoint/2010/main" val="28418830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2234</Words>
  <Application>Microsoft Office PowerPoint</Application>
  <PresentationFormat>On-screen Show (4:3)</PresentationFormat>
  <Paragraphs>394</Paragraphs>
  <Slides>33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Existing System</vt:lpstr>
      <vt:lpstr>Existing Algorithm</vt:lpstr>
      <vt:lpstr>Existing Algorithm(contd)</vt:lpstr>
      <vt:lpstr>Proposed System</vt:lpstr>
      <vt:lpstr>Proposed System(contd)</vt:lpstr>
      <vt:lpstr>Proposed Algorithm</vt:lpstr>
      <vt:lpstr>Proposed Algorithm(contd)</vt:lpstr>
      <vt:lpstr>Proposed Algorithm(contd)</vt:lpstr>
      <vt:lpstr>Software &amp; Hardware used</vt:lpstr>
      <vt:lpstr>Architecture </vt:lpstr>
      <vt:lpstr>System Design – Use Case Diagram </vt:lpstr>
      <vt:lpstr>System Design –ER Diagram</vt:lpstr>
      <vt:lpstr>System Design –Sequence Diagram</vt:lpstr>
      <vt:lpstr>System Design-Data Flow Diagram</vt:lpstr>
      <vt:lpstr>Module Description</vt:lpstr>
      <vt:lpstr>Module Description</vt:lpstr>
      <vt:lpstr>Module Description</vt:lpstr>
      <vt:lpstr>Testcases/Result</vt:lpstr>
      <vt:lpstr>Testing /Performance Evaluation / Results</vt:lpstr>
      <vt:lpstr>Screen Shots</vt:lpstr>
      <vt:lpstr>Screen Shots</vt:lpstr>
      <vt:lpstr>Screen Shots</vt:lpstr>
      <vt:lpstr>Screen Shots</vt:lpstr>
      <vt:lpstr>Screen Shots</vt:lpstr>
      <vt:lpstr>Conclusion &amp; Future Enhancement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sakthi arumugaraj</dc:creator>
  <cp:lastModifiedBy>sakthi arumugaraj</cp:lastModifiedBy>
  <cp:revision>47</cp:revision>
  <dcterms:modified xsi:type="dcterms:W3CDTF">2023-04-07T17:09:21Z</dcterms:modified>
</cp:coreProperties>
</file>