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69" r:id="rId15"/>
    <p:sldId id="272" r:id="rId16"/>
    <p:sldId id="266" r:id="rId17"/>
    <p:sldId id="274" r:id="rId18"/>
    <p:sldId id="275" r:id="rId1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F923A-6BE5-423A-A224-69491E021A0E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56556-4276-486D-BC4E-E724BE38F7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9A45F-32C1-404A-A7FF-B4B498689F5A}" type="datetimeFigureOut">
              <a:rPr lang="zh-TW" altLang="en-US" smtClean="0"/>
              <a:pPr/>
              <a:t>2022/1/4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3FB5-242B-4302-B03F-F8DBE00B35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3FB5-242B-4302-B03F-F8DBE00B352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3FB5-242B-4302-B03F-F8DBE00B352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TW" altLang="en-US"/>
              <a:t>傑報資訊顧問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JBezFlow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設計及撰寫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主管審核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應用程式名稱：審核畫面的程式</a:t>
            </a:r>
            <a:endParaRPr lang="en-US" altLang="zh-TW" dirty="0"/>
          </a:p>
          <a:p>
            <a:r>
              <a:rPr lang="zh-TW" altLang="en-US" dirty="0"/>
              <a:t>審核條件：流程條件判斷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3528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自訂成員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應用程式名稱：審核畫面的程式</a:t>
            </a:r>
            <a:endParaRPr lang="en-US" altLang="zh-TW" dirty="0"/>
          </a:p>
          <a:p>
            <a:r>
              <a:rPr lang="zh-TW" altLang="en-US" dirty="0"/>
              <a:t>自訂角色名稱：審核者角色</a:t>
            </a:r>
            <a:endParaRPr lang="en-US" altLang="zh-TW" dirty="0"/>
          </a:p>
          <a:p>
            <a:r>
              <a:rPr lang="zh-TW" altLang="en-US" dirty="0"/>
              <a:t>自訂角色成員：審核者工號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3296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390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636912"/>
            <a:ext cx="29241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單箭頭接點 10"/>
          <p:cNvCxnSpPr>
            <a:endCxn id="6149" idx="1"/>
          </p:cNvCxnSpPr>
          <p:nvPr/>
        </p:nvCxnSpPr>
        <p:spPr>
          <a:xfrm>
            <a:off x="3851920" y="3140968"/>
            <a:ext cx="1584176" cy="48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dirty="0"/>
              <a:t>　　動態成員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應用程式名稱：審核畫面的程式</a:t>
            </a:r>
            <a:endParaRPr lang="en-US" altLang="zh-TW" dirty="0"/>
          </a:p>
          <a:p>
            <a:r>
              <a:rPr lang="zh-TW" altLang="en-US" dirty="0"/>
              <a:t>動態指定資料表、角色欄位、成員欄位名稱</a:t>
            </a:r>
            <a:endParaRPr lang="en-US" altLang="zh-TW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56" y="1883296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2867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服務程式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WebService</a:t>
            </a:r>
            <a:r>
              <a:rPr lang="zh-TW" altLang="en-US" dirty="0"/>
              <a:t>的完整</a:t>
            </a:r>
            <a:r>
              <a:rPr lang="en-US" altLang="zh-TW" dirty="0"/>
              <a:t>URL</a:t>
            </a:r>
            <a:r>
              <a:rPr lang="zh-TW" altLang="en-US" dirty="0"/>
              <a:t>：可於此流程節點時啟動一個服務，服務程式碼如下：</a:t>
            </a:r>
            <a:endParaRPr lang="en-US" altLang="zh-TW" dirty="0"/>
          </a:p>
          <a:p>
            <a:r>
              <a:rPr lang="en-US" altLang="zh-TW" dirty="0"/>
              <a:t> public </a:t>
            </a:r>
            <a:r>
              <a:rPr lang="en-US" altLang="zh-TW" dirty="0" err="1"/>
              <a:t>bool</a:t>
            </a:r>
            <a:r>
              <a:rPr lang="en-US" altLang="zh-TW" dirty="0"/>
              <a:t> Run(</a:t>
            </a:r>
            <a:r>
              <a:rPr lang="en-US" altLang="zh-TW" dirty="0" err="1"/>
              <a:t>int</a:t>
            </a:r>
            <a:r>
              <a:rPr lang="en-US" altLang="zh-TW" dirty="0"/>
              <a:t> ID){…}</a:t>
            </a:r>
          </a:p>
          <a:p>
            <a:r>
              <a:rPr lang="zh-TW" altLang="en-US" dirty="0"/>
              <a:t>此為固定格式，服務會丟入</a:t>
            </a:r>
            <a:r>
              <a:rPr lang="en-US" altLang="zh-TW" dirty="0" err="1"/>
              <a:t>ApView.auto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56" y="1916832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10" y="2564904"/>
            <a:ext cx="5314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會簽流程</a:t>
            </a:r>
            <a:endParaRPr lang="en-US" altLang="zh-TW" dirty="0"/>
          </a:p>
          <a:p>
            <a:r>
              <a:rPr lang="zh-TW" altLang="en-US" dirty="0"/>
              <a:t>　　流程結束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56" y="1844824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656" y="2492896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流程線段說明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藍色：流程一定通過。</a:t>
            </a:r>
            <a:endParaRPr lang="en-US" altLang="zh-TW" dirty="0"/>
          </a:p>
          <a:p>
            <a:r>
              <a:rPr lang="zh-TW" altLang="en-US" dirty="0"/>
              <a:t>　　綠色：流程有條件通過。</a:t>
            </a:r>
            <a:endParaRPr lang="en-US" altLang="zh-TW" dirty="0"/>
          </a:p>
          <a:p>
            <a:r>
              <a:rPr lang="zh-TW" altLang="en-US" dirty="0"/>
              <a:t>　　紅色：無任何條件符合時通過。</a:t>
            </a: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55576" y="2203276"/>
            <a:ext cx="72008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55576" y="3140968"/>
            <a:ext cx="7200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55576" y="2636912"/>
            <a:ext cx="72008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01008"/>
            <a:ext cx="29337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流程條件說明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5472608" cy="466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表單流程</a:t>
            </a: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09120"/>
            <a:ext cx="3990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D61CA7E-3021-4CE6-9B1D-E70E8E2A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505875"/>
            <a:ext cx="9036496" cy="15958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表單流程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892480" cy="20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861048"/>
            <a:ext cx="5184576" cy="267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加入服務參考</a:t>
            </a:r>
            <a:r>
              <a:rPr lang="en-US" altLang="zh-TW" dirty="0"/>
              <a:t>(</a:t>
            </a:r>
            <a:r>
              <a:rPr lang="en-US" altLang="zh-TW" dirty="0" err="1"/>
              <a:t>WebService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提供方法如下</a:t>
            </a:r>
            <a:r>
              <a:rPr lang="en-US" altLang="zh-TW" dirty="0"/>
              <a:t>(</a:t>
            </a:r>
            <a:r>
              <a:rPr lang="zh-TW" altLang="en-US" dirty="0"/>
              <a:t>列舉常用的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/>
              <a:t>GetProcessID</a:t>
            </a:r>
            <a:r>
              <a:rPr lang="zh-TW" altLang="en-US" dirty="0"/>
              <a:t>→取得一組新的流程序號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/>
              <a:t>FlowStart</a:t>
            </a:r>
            <a:r>
              <a:rPr lang="zh-TW" altLang="en-US" dirty="0"/>
              <a:t>→流程開始傳送</a:t>
            </a: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err="1"/>
              <a:t>WorkFinish</a:t>
            </a:r>
            <a:r>
              <a:rPr lang="zh-TW" altLang="en-US" dirty="0"/>
              <a:t>→流程完成</a:t>
            </a:r>
            <a:r>
              <a:rPr lang="en-US" altLang="zh-TW" dirty="0"/>
              <a:t>(</a:t>
            </a:r>
            <a:r>
              <a:rPr lang="zh-TW" altLang="en-US" dirty="0"/>
              <a:t>每一個關卡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申請表單提供的變數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dirty="0" err="1"/>
              <a:t>idFlowTree</a:t>
            </a:r>
            <a:r>
              <a:rPr lang="en-US" altLang="zh-TW" dirty="0"/>
              <a:t>=</a:t>
            </a:r>
            <a:r>
              <a:rPr lang="zh-TW" altLang="en-US" dirty="0"/>
              <a:t>表單編號</a:t>
            </a:r>
            <a:endParaRPr lang="en-US" altLang="zh-TW" dirty="0"/>
          </a:p>
          <a:p>
            <a:r>
              <a:rPr lang="en-US" altLang="zh-TW" dirty="0" err="1"/>
              <a:t>idRole_Start</a:t>
            </a:r>
            <a:r>
              <a:rPr lang="en-US" altLang="zh-TW" dirty="0"/>
              <a:t>=</a:t>
            </a:r>
            <a:r>
              <a:rPr lang="zh-TW" altLang="en-US" dirty="0"/>
              <a:t>申請人角色代碼</a:t>
            </a:r>
            <a:endParaRPr lang="en-US" altLang="zh-TW" dirty="0"/>
          </a:p>
          <a:p>
            <a:r>
              <a:rPr lang="en-US" altLang="zh-TW" dirty="0" err="1"/>
              <a:t>idEmp_Start</a:t>
            </a:r>
            <a:r>
              <a:rPr lang="en-US" altLang="zh-TW" dirty="0"/>
              <a:t>=</a:t>
            </a:r>
            <a:r>
              <a:rPr lang="zh-TW" altLang="en-US" dirty="0"/>
              <a:t>申請人工號</a:t>
            </a:r>
            <a:endParaRPr lang="en-US" altLang="zh-TW" dirty="0"/>
          </a:p>
          <a:p>
            <a:r>
              <a:rPr lang="en-US" altLang="zh-TW" dirty="0" err="1"/>
              <a:t>idRole_Agent</a:t>
            </a:r>
            <a:r>
              <a:rPr lang="en-US" altLang="zh-TW" dirty="0"/>
              <a:t>=</a:t>
            </a:r>
            <a:r>
              <a:rPr lang="zh-TW" altLang="en-US" dirty="0"/>
              <a:t>工作代理人角色代碼</a:t>
            </a:r>
            <a:endParaRPr lang="en-US" altLang="zh-TW" dirty="0"/>
          </a:p>
          <a:p>
            <a:r>
              <a:rPr lang="en-US" altLang="zh-TW" dirty="0" err="1"/>
              <a:t>idEmp_Agent</a:t>
            </a:r>
            <a:r>
              <a:rPr lang="en-US" altLang="zh-TW" dirty="0"/>
              <a:t>=</a:t>
            </a:r>
            <a:r>
              <a:rPr lang="zh-TW" altLang="en-US" dirty="0"/>
              <a:t>工作代理人工號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※</a:t>
            </a:r>
            <a:r>
              <a:rPr lang="zh-TW" altLang="en-US" dirty="0"/>
              <a:t>角色等於</a:t>
            </a:r>
            <a:r>
              <a:rPr lang="en-US" altLang="zh-TW" dirty="0"/>
              <a:t>=</a:t>
            </a:r>
            <a:r>
              <a:rPr lang="zh-TW" altLang="en-US" dirty="0"/>
              <a:t>簽核部門</a:t>
            </a:r>
            <a:r>
              <a:rPr lang="en-US" altLang="zh-TW" dirty="0"/>
              <a:t>+</a:t>
            </a:r>
            <a:r>
              <a:rPr lang="zh-TW" altLang="en-US" dirty="0"/>
              <a:t>職稱</a:t>
            </a:r>
            <a:r>
              <a:rPr lang="en-US" altLang="zh-TW" dirty="0"/>
              <a:t>+</a:t>
            </a:r>
            <a:r>
              <a:rPr lang="zh-TW" altLang="en-US" dirty="0"/>
              <a:t>是否是主管</a:t>
            </a:r>
            <a:r>
              <a:rPr lang="en-US" altLang="zh-TW" dirty="0"/>
              <a:t>(0</a:t>
            </a:r>
            <a:r>
              <a:rPr lang="zh-TW" altLang="en-US" dirty="0"/>
              <a:t>與</a:t>
            </a:r>
            <a:r>
              <a:rPr lang="en-US" altLang="zh-TW" dirty="0"/>
              <a:t>1)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申請傳送方法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ezEngineServices.Service</a:t>
            </a:r>
            <a:r>
              <a:rPr lang="en-US" altLang="zh-TW" dirty="0"/>
              <a:t> </a:t>
            </a:r>
            <a:r>
              <a:rPr lang="en-US" altLang="zh-TW" dirty="0" err="1"/>
              <a:t>oService</a:t>
            </a:r>
            <a:r>
              <a:rPr lang="en-US" altLang="zh-TW" dirty="0"/>
              <a:t> = new </a:t>
            </a:r>
            <a:r>
              <a:rPr lang="en-US" altLang="zh-TW" dirty="0" err="1"/>
              <a:t>ezEngineServices.Service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oService.GetProcessID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oService.FlowStart</a:t>
            </a:r>
            <a:r>
              <a:rPr lang="en-US" altLang="zh-TW" dirty="0"/>
              <a:t>(</a:t>
            </a:r>
            <a:r>
              <a:rPr lang="zh-TW" altLang="en-US" dirty="0"/>
              <a:t>流程編號</a:t>
            </a:r>
            <a:r>
              <a:rPr lang="en-US" altLang="zh-TW" dirty="0"/>
              <a:t>,</a:t>
            </a:r>
            <a:r>
              <a:rPr lang="zh-TW" altLang="en-US" dirty="0"/>
              <a:t>流程節點編號</a:t>
            </a:r>
            <a:r>
              <a:rPr lang="en-US" altLang="zh-TW" dirty="0"/>
              <a:t>, </a:t>
            </a:r>
            <a:r>
              <a:rPr lang="zh-TW" altLang="en-US" dirty="0"/>
              <a:t>申請人角色</a:t>
            </a:r>
            <a:r>
              <a:rPr lang="en-US" altLang="zh-TW" dirty="0"/>
              <a:t>, </a:t>
            </a:r>
            <a:r>
              <a:rPr lang="zh-TW" altLang="en-US" dirty="0"/>
              <a:t>申請人工號</a:t>
            </a:r>
            <a:r>
              <a:rPr lang="en-US" altLang="zh-TW" dirty="0"/>
              <a:t>, </a:t>
            </a:r>
            <a:r>
              <a:rPr lang="zh-TW" altLang="en-US" dirty="0"/>
              <a:t>代理申請人角色</a:t>
            </a:r>
            <a:r>
              <a:rPr lang="en-US" altLang="zh-TW" dirty="0"/>
              <a:t>, </a:t>
            </a:r>
            <a:r>
              <a:rPr lang="zh-TW" altLang="en-US" dirty="0"/>
              <a:t>代理申請人工號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審核及檢視提供的變數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審核提供的變數及相關方法</a:t>
            </a:r>
            <a:endParaRPr lang="en-US" altLang="zh-TW" dirty="0"/>
          </a:p>
          <a:p>
            <a:pPr lvl="1"/>
            <a:r>
              <a:rPr lang="en-US" altLang="zh-TW" dirty="0" err="1"/>
              <a:t>ApParm</a:t>
            </a:r>
            <a:r>
              <a:rPr lang="en-US" altLang="zh-TW" dirty="0"/>
              <a:t>=</a:t>
            </a:r>
            <a:r>
              <a:rPr lang="zh-TW" altLang="en-US" dirty="0"/>
              <a:t>審核變數</a:t>
            </a:r>
            <a:endParaRPr lang="en-US" altLang="zh-TW" dirty="0"/>
          </a:p>
          <a:p>
            <a:pPr lvl="1"/>
            <a:r>
              <a:rPr lang="en-US" altLang="zh-TW" dirty="0" err="1"/>
              <a:t>GetApParm</a:t>
            </a:r>
            <a:r>
              <a:rPr lang="zh-TW" altLang="en-US" dirty="0"/>
              <a:t>→取得表單相關參數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檢視提供的變數及相關方法</a:t>
            </a:r>
            <a:endParaRPr lang="en-US" altLang="zh-TW" dirty="0"/>
          </a:p>
          <a:p>
            <a:pPr lvl="1"/>
            <a:r>
              <a:rPr lang="en-US" altLang="zh-TW" dirty="0" err="1"/>
              <a:t>ApView</a:t>
            </a:r>
            <a:r>
              <a:rPr lang="en-US" altLang="zh-TW" dirty="0"/>
              <a:t>=</a:t>
            </a:r>
            <a:r>
              <a:rPr lang="zh-TW" altLang="en-US" dirty="0"/>
              <a:t>檢視變數</a:t>
            </a:r>
            <a:endParaRPr lang="en-US" altLang="zh-TW" dirty="0"/>
          </a:p>
          <a:p>
            <a:pPr lvl="1"/>
            <a:r>
              <a:rPr lang="en-US" altLang="zh-TW" dirty="0" err="1"/>
              <a:t>GetApView</a:t>
            </a:r>
            <a:r>
              <a:rPr lang="zh-TW" altLang="en-US" dirty="0"/>
              <a:t>→取得表單相關參數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審核傳送方法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ezEngineServices.Service</a:t>
            </a:r>
            <a:r>
              <a:rPr lang="en-US" altLang="zh-TW" dirty="0"/>
              <a:t> </a:t>
            </a:r>
            <a:r>
              <a:rPr lang="en-US" altLang="zh-TW" dirty="0" err="1"/>
              <a:t>oService</a:t>
            </a:r>
            <a:r>
              <a:rPr lang="en-US" altLang="zh-TW" dirty="0"/>
              <a:t> = new </a:t>
            </a:r>
            <a:r>
              <a:rPr lang="en-US" altLang="zh-TW" dirty="0" err="1"/>
              <a:t>ezEngineServices.Service</a:t>
            </a:r>
            <a:r>
              <a:rPr lang="en-US" altLang="zh-TW" dirty="0"/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oService.WorkFinish</a:t>
            </a:r>
            <a:r>
              <a:rPr lang="en-US" altLang="zh-TW" dirty="0"/>
              <a:t>(</a:t>
            </a:r>
            <a:r>
              <a:rPr lang="zh-TW" altLang="en-US" dirty="0"/>
              <a:t>審核變數</a:t>
            </a:r>
            <a:r>
              <a:rPr lang="en-US" altLang="zh-TW" dirty="0"/>
              <a:t>);</a:t>
            </a:r>
            <a:endParaRPr lang="zh-TW" altLang="en-US" dirty="0"/>
          </a:p>
          <a:p>
            <a:endParaRPr lang="en-US" altLang="zh-TW" dirty="0"/>
          </a:p>
          <a:p>
            <a:r>
              <a:rPr lang="zh-TW" altLang="en-US" dirty="0"/>
              <a:t>如下：</a:t>
            </a:r>
            <a:endParaRPr lang="en-US" altLang="zh-TW" dirty="0"/>
          </a:p>
          <a:p>
            <a:r>
              <a:rPr lang="en-US" altLang="zh-TW" dirty="0" err="1"/>
              <a:t>oService.WorkFinish</a:t>
            </a:r>
            <a:r>
              <a:rPr lang="en-US" altLang="zh-TW" dirty="0"/>
              <a:t>(Convert.ToInt32(Request["</a:t>
            </a:r>
            <a:r>
              <a:rPr lang="en-US" altLang="zh-TW" dirty="0" err="1"/>
              <a:t>ApParm</a:t>
            </a:r>
            <a:r>
              <a:rPr lang="en-US" altLang="zh-TW" dirty="0"/>
              <a:t>"]));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傳送結果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以圖形方式顯示，使用方式如下：</a:t>
            </a:r>
            <a:endParaRPr lang="en-US" altLang="zh-TW" dirty="0"/>
          </a:p>
          <a:p>
            <a:r>
              <a:rPr lang="en-US" altLang="zh-TW" dirty="0" err="1"/>
              <a:t>FormFlowImage.aspx?idProcess</a:t>
            </a:r>
            <a:r>
              <a:rPr lang="en-US" altLang="zh-TW" dirty="0"/>
              <a:t>=</a:t>
            </a:r>
            <a:r>
              <a:rPr lang="zh-TW" altLang="en-US" dirty="0"/>
              <a:t>流程編號</a:t>
            </a:r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852936"/>
            <a:ext cx="5400600" cy="364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流程開始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程式資料夾：程式所放置的位置</a:t>
            </a:r>
            <a:r>
              <a:rPr lang="en-US" altLang="zh-TW" dirty="0"/>
              <a:t>(</a:t>
            </a:r>
            <a:r>
              <a:rPr lang="zh-TW" altLang="en-US" dirty="0"/>
              <a:t>非專案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流程資料表：條件判斷所用的資料表</a:t>
            </a:r>
            <a:endParaRPr lang="en-US" altLang="zh-TW" dirty="0"/>
          </a:p>
          <a:p>
            <a:r>
              <a:rPr lang="zh-TW" altLang="en-US" dirty="0"/>
              <a:t>資料檢視應用程式：檢視畫面的程式</a:t>
            </a:r>
            <a:endParaRPr lang="en-US" alt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56" y="1916832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28" y="2564904"/>
            <a:ext cx="320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流程節點說明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　　表單填寫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應用程式名稱：申請畫面的程式</a:t>
            </a:r>
            <a:endParaRPr lang="en-US" altLang="zh-TW" dirty="0"/>
          </a:p>
          <a:p>
            <a:r>
              <a:rPr lang="zh-TW" altLang="en-US" dirty="0"/>
              <a:t>類似節點</a:t>
            </a:r>
            <a:endParaRPr lang="en-US" altLang="zh-TW" dirty="0"/>
          </a:p>
          <a:p>
            <a:r>
              <a:rPr lang="zh-TW" altLang="en-US" dirty="0"/>
              <a:t>　　流程起始者　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2011/6/27</a:t>
            </a:r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傑報資訊顧問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656" y="1883296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656" y="2531368"/>
            <a:ext cx="2628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56" y="4763616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1552</TotalTime>
  <Words>556</Words>
  <Application>Microsoft Office PowerPoint</Application>
  <PresentationFormat>如螢幕大小 (4:3)</PresentationFormat>
  <Paragraphs>153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流線</vt:lpstr>
      <vt:lpstr>JBezFlow</vt:lpstr>
      <vt:lpstr>加入服務參考(WebService)</vt:lpstr>
      <vt:lpstr>申請表單提供的變數</vt:lpstr>
      <vt:lpstr>申請傳送方法</vt:lpstr>
      <vt:lpstr>審核及檢視提供的變數</vt:lpstr>
      <vt:lpstr>審核傳送方法</vt:lpstr>
      <vt:lpstr>傳送結果</vt:lpstr>
      <vt:lpstr>流程節點說明</vt:lpstr>
      <vt:lpstr>流程節點說明</vt:lpstr>
      <vt:lpstr>流程節點說明</vt:lpstr>
      <vt:lpstr>流程節點說明</vt:lpstr>
      <vt:lpstr>流程節點說明</vt:lpstr>
      <vt:lpstr>流程節點說明</vt:lpstr>
      <vt:lpstr>流程節點說明</vt:lpstr>
      <vt:lpstr>流程線段說明</vt:lpstr>
      <vt:lpstr>流程條件說明</vt:lpstr>
      <vt:lpstr>表單流程</vt:lpstr>
      <vt:lpstr>表單流程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ming</dc:creator>
  <cp:lastModifiedBy>李崇緯</cp:lastModifiedBy>
  <cp:revision>27</cp:revision>
  <dcterms:created xsi:type="dcterms:W3CDTF">2011-06-27T01:54:07Z</dcterms:created>
  <dcterms:modified xsi:type="dcterms:W3CDTF">2022-01-05T05:29:42Z</dcterms:modified>
</cp:coreProperties>
</file>