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5"/>
  </p:notesMasterIdLst>
  <p:sldIdLst>
    <p:sldId id="256" r:id="rId2"/>
    <p:sldId id="268" r:id="rId3"/>
    <p:sldId id="267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824" autoAdjust="0"/>
  </p:normalViewPr>
  <p:slideViewPr>
    <p:cSldViewPr>
      <p:cViewPr varScale="1">
        <p:scale>
          <a:sx n="68" d="100"/>
          <a:sy n="68" d="100"/>
        </p:scale>
        <p:origin x="-22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8812-CB42-4436-8C5A-21A9B4071F72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FDA44-E1CD-4BE1-8689-9DDC826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“-</a:t>
            </a:r>
            <a:r>
              <a:rPr lang="en-US" dirty="0" err="1" smtClean="0"/>
              <a:t>XX:MaxDirectMemorySize</a:t>
            </a:r>
            <a:r>
              <a:rPr lang="en-US" dirty="0" smtClean="0"/>
              <a:t>” has by default the</a:t>
            </a:r>
            <a:r>
              <a:rPr lang="en-US" baseline="0" dirty="0" smtClean="0"/>
              <a:t> same value as “-</a:t>
            </a:r>
            <a:r>
              <a:rPr lang="en-US" baseline="0" dirty="0" err="1" smtClean="0"/>
              <a:t>Xmx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Strong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Counter </a:t>
            </a:r>
            <a:r>
              <a:rPr lang="en-US" sz="2400" i="1" dirty="0" err="1" smtClean="0">
                <a:solidFill>
                  <a:srgbClr val="FF0000"/>
                </a:solidFill>
              </a:rPr>
              <a:t>counter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00B0F0"/>
                </a:solidFill>
              </a:rPr>
              <a:t>= new Counter();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Weak</a:t>
            </a:r>
          </a:p>
          <a:p>
            <a:pPr lvl="1"/>
            <a:r>
              <a:rPr lang="en-US" baseline="0" dirty="0" smtClean="0"/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Counter </a:t>
            </a:r>
            <a:r>
              <a:rPr lang="en-US" sz="2400" i="1" dirty="0" err="1" smtClean="0">
                <a:solidFill>
                  <a:srgbClr val="00B0F0"/>
                </a:solidFill>
              </a:rPr>
              <a:t>counter</a:t>
            </a:r>
            <a:r>
              <a:rPr lang="en-US" sz="2400" i="1" dirty="0" smtClean="0">
                <a:solidFill>
                  <a:srgbClr val="00B0F0"/>
                </a:solidFill>
              </a:rPr>
              <a:t> = new Counter();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	</a:t>
            </a:r>
            <a:r>
              <a:rPr lang="en-US" sz="2400" i="1" dirty="0" err="1" smtClean="0">
                <a:solidFill>
                  <a:srgbClr val="00B0F0"/>
                </a:solidFill>
              </a:rPr>
              <a:t>WeakReference</a:t>
            </a:r>
            <a:r>
              <a:rPr lang="en-US" sz="2400" i="1" dirty="0" smtClean="0">
                <a:solidFill>
                  <a:srgbClr val="00B0F0"/>
                </a:solidFill>
              </a:rPr>
              <a:t>&lt;Counter&gt; </a:t>
            </a:r>
            <a:r>
              <a:rPr lang="en-US" sz="2400" i="1" dirty="0" err="1" smtClean="0">
                <a:solidFill>
                  <a:srgbClr val="FF0000"/>
                </a:solidFill>
              </a:rPr>
              <a:t>wc</a:t>
            </a:r>
            <a:r>
              <a:rPr lang="en-US" sz="2400" i="1" dirty="0" smtClean="0">
                <a:solidFill>
                  <a:srgbClr val="00B0F0"/>
                </a:solidFill>
              </a:rPr>
              <a:t> = new </a:t>
            </a:r>
            <a:r>
              <a:rPr lang="en-US" sz="2400" i="1" dirty="0" err="1" smtClean="0">
                <a:solidFill>
                  <a:srgbClr val="00B0F0"/>
                </a:solidFill>
              </a:rPr>
              <a:t>WeakReference</a:t>
            </a:r>
            <a:r>
              <a:rPr lang="en-US" sz="2400" i="1" dirty="0" smtClean="0">
                <a:solidFill>
                  <a:srgbClr val="00B0F0"/>
                </a:solidFill>
              </a:rPr>
              <a:t>&lt;Counter&gt;(counter);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	Counter = null;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	</a:t>
            </a:r>
            <a:r>
              <a:rPr lang="en-US" sz="2400" i="1" dirty="0" smtClean="0">
                <a:solidFill>
                  <a:srgbClr val="00B0F0"/>
                </a:solidFill>
              </a:rPr>
              <a:t>Counter </a:t>
            </a:r>
            <a:r>
              <a:rPr lang="en-US" sz="2400" i="1" dirty="0" err="1" smtClean="0">
                <a:solidFill>
                  <a:srgbClr val="00B0F0"/>
                </a:solidFill>
              </a:rPr>
              <a:t>counter</a:t>
            </a:r>
            <a:r>
              <a:rPr lang="en-US" sz="2400" i="1" dirty="0" smtClean="0">
                <a:solidFill>
                  <a:srgbClr val="00B0F0"/>
                </a:solidFill>
              </a:rPr>
              <a:t> = new Counter();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	</a:t>
            </a:r>
            <a:r>
              <a:rPr lang="en-US" sz="2400" i="1" dirty="0" err="1" smtClean="0">
                <a:solidFill>
                  <a:srgbClr val="00B0F0"/>
                </a:solidFill>
              </a:rPr>
              <a:t>SoftReference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</a:rPr>
              <a:t>s</a:t>
            </a:r>
            <a:r>
              <a:rPr lang="en-US" sz="2400" i="1" dirty="0" err="1" smtClean="0">
                <a:solidFill>
                  <a:srgbClr val="FF0000"/>
                </a:solidFill>
              </a:rPr>
              <a:t>c</a:t>
            </a:r>
            <a:r>
              <a:rPr lang="en-US" sz="2400" i="1" dirty="0" smtClean="0">
                <a:solidFill>
                  <a:srgbClr val="00B0F0"/>
                </a:solidFill>
              </a:rPr>
              <a:t> = new </a:t>
            </a:r>
            <a:r>
              <a:rPr lang="en-US" sz="2400" i="1" dirty="0" err="1" smtClean="0">
                <a:solidFill>
                  <a:srgbClr val="00B0F0"/>
                </a:solidFill>
              </a:rPr>
              <a:t>SoftReference</a:t>
            </a:r>
            <a:r>
              <a:rPr lang="en-US" sz="2400" i="1" dirty="0" smtClean="0">
                <a:solidFill>
                  <a:srgbClr val="00B0F0"/>
                </a:solidFill>
              </a:rPr>
              <a:t>(counter);</a:t>
            </a:r>
          </a:p>
          <a:p>
            <a:pPr lvl="1"/>
            <a:r>
              <a:rPr lang="en-US" sz="2400" i="1" dirty="0" smtClean="0">
                <a:solidFill>
                  <a:srgbClr val="00B0F0"/>
                </a:solidFill>
              </a:rPr>
              <a:t>	Counter = null;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Phantom (must be</a:t>
            </a:r>
            <a:r>
              <a:rPr lang="en-US" baseline="0" dirty="0" smtClean="0"/>
              <a:t> used with a ref queue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ReferenceQueue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refQueue</a:t>
            </a:r>
            <a:r>
              <a:rPr lang="en-US" i="1" dirty="0" smtClean="0">
                <a:solidFill>
                  <a:srgbClr val="FF0000"/>
                </a:solidFill>
              </a:rPr>
              <a:t> = new </a:t>
            </a:r>
            <a:r>
              <a:rPr lang="en-US" i="1" dirty="0" err="1" smtClean="0">
                <a:solidFill>
                  <a:srgbClr val="FF0000"/>
                </a:solidFill>
              </a:rPr>
              <a:t>ReferenceQueue</a:t>
            </a:r>
            <a:r>
              <a:rPr lang="en-US" i="1" dirty="0" smtClean="0">
                <a:solidFill>
                  <a:srgbClr val="FF0000"/>
                </a:solidFill>
              </a:rPr>
              <a:t>(); //reference will be stored in this queue for cleanup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DigitalCounter</a:t>
            </a:r>
            <a:r>
              <a:rPr lang="en-US" i="1" dirty="0" smtClean="0">
                <a:solidFill>
                  <a:srgbClr val="FF0000"/>
                </a:solidFill>
              </a:rPr>
              <a:t> digit = new </a:t>
            </a:r>
            <a:r>
              <a:rPr lang="en-US" i="1" dirty="0" err="1" smtClean="0">
                <a:solidFill>
                  <a:srgbClr val="FF0000"/>
                </a:solidFill>
              </a:rPr>
              <a:t>DigitalCounter</a:t>
            </a:r>
            <a:r>
              <a:rPr lang="en-US" i="1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PhantomReference</a:t>
            </a:r>
            <a:r>
              <a:rPr lang="en-US" i="1" dirty="0" smtClean="0">
                <a:solidFill>
                  <a:srgbClr val="FF0000"/>
                </a:solidFill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</a:rPr>
              <a:t>DigitalCounter</a:t>
            </a:r>
            <a:r>
              <a:rPr lang="en-US" i="1" dirty="0" smtClean="0">
                <a:solidFill>
                  <a:srgbClr val="FF0000"/>
                </a:solidFill>
              </a:rPr>
              <a:t>&gt; phantom = new </a:t>
            </a:r>
            <a:r>
              <a:rPr lang="en-US" i="1" dirty="0" err="1" smtClean="0">
                <a:solidFill>
                  <a:srgbClr val="FF0000"/>
                </a:solidFill>
              </a:rPr>
              <a:t>PhantomReference</a:t>
            </a:r>
            <a:r>
              <a:rPr lang="en-US" i="1" dirty="0" smtClean="0">
                <a:solidFill>
                  <a:srgbClr val="FF0000"/>
                </a:solidFill>
              </a:rPr>
              <a:t>&lt;</a:t>
            </a:r>
            <a:r>
              <a:rPr lang="en-US" i="1" dirty="0" err="1" smtClean="0">
                <a:solidFill>
                  <a:srgbClr val="FF0000"/>
                </a:solidFill>
              </a:rPr>
              <a:t>DigitalCounter</a:t>
            </a:r>
            <a:r>
              <a:rPr lang="en-US" i="1" dirty="0" smtClean="0">
                <a:solidFill>
                  <a:srgbClr val="FF0000"/>
                </a:solidFill>
              </a:rPr>
              <a:t>&gt;(digit, </a:t>
            </a:r>
            <a:r>
              <a:rPr lang="en-US" i="1" dirty="0" err="1" smtClean="0">
                <a:solidFill>
                  <a:srgbClr val="FF0000"/>
                </a:solidFill>
              </a:rPr>
              <a:t>refQueue</a:t>
            </a:r>
            <a:r>
              <a:rPr lang="en-US" i="1" dirty="0" smtClean="0">
                <a:solidFill>
                  <a:srgbClr val="FF0000"/>
                </a:solidFill>
              </a:rPr>
              <a:t>);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=======Example code====</a:t>
            </a:r>
          </a:p>
          <a:p>
            <a:r>
              <a:rPr lang="en-US" i="1" dirty="0" smtClean="0"/>
              <a:t>public class </a:t>
            </a:r>
            <a:r>
              <a:rPr lang="en-US" i="1" dirty="0" err="1" smtClean="0"/>
              <a:t>FinalizeGC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public static </a:t>
            </a:r>
            <a:r>
              <a:rPr lang="en-US" i="1" dirty="0" err="1" smtClean="0"/>
              <a:t>FinalizeGC</a:t>
            </a:r>
            <a:r>
              <a:rPr lang="en-US" i="1" dirty="0" smtClean="0"/>
              <a:t> hook = null;</a:t>
            </a:r>
          </a:p>
          <a:p>
            <a:r>
              <a:rPr lang="en-US" i="1" dirty="0" smtClean="0"/>
              <a:t>  </a:t>
            </a:r>
          </a:p>
          <a:p>
            <a:r>
              <a:rPr lang="en-US" i="1" dirty="0" smtClean="0"/>
              <a:t>  public void </a:t>
            </a:r>
            <a:r>
              <a:rPr lang="en-US" i="1" dirty="0" err="1" smtClean="0"/>
              <a:t>isAlive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n)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("yes, </a:t>
            </a:r>
            <a:r>
              <a:rPr lang="en-US" i="1" dirty="0" err="1" smtClean="0"/>
              <a:t>i'm</a:t>
            </a:r>
            <a:r>
              <a:rPr lang="en-US" i="1" dirty="0" smtClean="0"/>
              <a:t> alive: " + n);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</a:t>
            </a:r>
          </a:p>
          <a:p>
            <a:r>
              <a:rPr lang="en-US" i="1" dirty="0" smtClean="0"/>
              <a:t>  @Override</a:t>
            </a:r>
          </a:p>
          <a:p>
            <a:r>
              <a:rPr lang="en-US" i="1" dirty="0" smtClean="0"/>
              <a:t>  protected void finalize() throws </a:t>
            </a:r>
            <a:r>
              <a:rPr lang="en-US" i="1" dirty="0" err="1" smtClean="0"/>
              <a:t>Throwable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super.finalize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("finalize is executing!!");</a:t>
            </a:r>
          </a:p>
          <a:p>
            <a:r>
              <a:rPr lang="en-US" i="1" dirty="0" smtClean="0"/>
              <a:t>    hook = this;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</a:t>
            </a:r>
          </a:p>
          <a:p>
            <a:r>
              <a:rPr lang="en-US" i="1" dirty="0" smtClean="0"/>
              <a:t>  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throws </a:t>
            </a:r>
            <a:r>
              <a:rPr lang="en-US" i="1" dirty="0" err="1" smtClean="0"/>
              <a:t>Throwable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  hook = new </a:t>
            </a:r>
            <a:r>
              <a:rPr lang="en-US" i="1" dirty="0" err="1" smtClean="0"/>
              <a:t>FinalizeGC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hook.isAlive</a:t>
            </a:r>
            <a:r>
              <a:rPr lang="en-US" i="1" dirty="0" smtClean="0"/>
              <a:t>(1);</a:t>
            </a:r>
          </a:p>
          <a:p>
            <a:r>
              <a:rPr lang="en-US" i="1" dirty="0" smtClean="0"/>
              <a:t>    </a:t>
            </a:r>
          </a:p>
          <a:p>
            <a:r>
              <a:rPr lang="en-US" i="1" dirty="0" smtClean="0"/>
              <a:t>    hook = null;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System.gc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Thread.sleep</a:t>
            </a:r>
            <a:r>
              <a:rPr lang="en-US" i="1" dirty="0" smtClean="0"/>
              <a:t>(500);</a:t>
            </a:r>
          </a:p>
          <a:p>
            <a:r>
              <a:rPr lang="en-US" i="1" dirty="0" smtClean="0"/>
              <a:t>    if (hook != null) {</a:t>
            </a:r>
          </a:p>
          <a:p>
            <a:r>
              <a:rPr lang="en-US" i="1" dirty="0" smtClean="0"/>
              <a:t>      </a:t>
            </a:r>
            <a:r>
              <a:rPr lang="en-US" i="1" dirty="0" err="1" smtClean="0"/>
              <a:t>hook.isAlive</a:t>
            </a:r>
            <a:r>
              <a:rPr lang="en-US" i="1" dirty="0" smtClean="0"/>
              <a:t>(2);</a:t>
            </a:r>
          </a:p>
          <a:p>
            <a:r>
              <a:rPr lang="en-US" i="1" dirty="0" smtClean="0"/>
              <a:t>    } else {</a:t>
            </a:r>
          </a:p>
          <a:p>
            <a:r>
              <a:rPr lang="en-US" i="1" dirty="0" smtClean="0"/>
              <a:t>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("dead!");</a:t>
            </a:r>
          </a:p>
          <a:p>
            <a:r>
              <a:rPr lang="en-US" i="1" dirty="0" smtClean="0"/>
              <a:t>    }</a:t>
            </a:r>
          </a:p>
          <a:p>
            <a:r>
              <a:rPr lang="en-US" i="1" dirty="0" smtClean="0"/>
              <a:t>    </a:t>
            </a:r>
          </a:p>
          <a:p>
            <a:r>
              <a:rPr lang="en-US" i="1" dirty="0" smtClean="0"/>
              <a:t>    hook = null;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System.gc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Thread.sleep</a:t>
            </a:r>
            <a:r>
              <a:rPr lang="en-US" i="1" dirty="0" smtClean="0"/>
              <a:t>(500);</a:t>
            </a:r>
          </a:p>
          <a:p>
            <a:r>
              <a:rPr lang="en-US" i="1" dirty="0" smtClean="0"/>
              <a:t>    if (hook != null) {</a:t>
            </a:r>
          </a:p>
          <a:p>
            <a:r>
              <a:rPr lang="en-US" i="1" dirty="0" smtClean="0"/>
              <a:t>      </a:t>
            </a:r>
            <a:r>
              <a:rPr lang="en-US" i="1" dirty="0" err="1" smtClean="0"/>
              <a:t>hook.isAlive</a:t>
            </a:r>
            <a:r>
              <a:rPr lang="en-US" i="1" dirty="0" smtClean="0"/>
              <a:t>(3);</a:t>
            </a:r>
          </a:p>
          <a:p>
            <a:r>
              <a:rPr lang="en-US" i="1" dirty="0" smtClean="0"/>
              <a:t>    } else {</a:t>
            </a:r>
          </a:p>
          <a:p>
            <a:r>
              <a:rPr lang="en-US" i="1" dirty="0" smtClean="0"/>
              <a:t>     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("really dead!");</a:t>
            </a:r>
          </a:p>
          <a:p>
            <a:r>
              <a:rPr lang="en-US" i="1" dirty="0" smtClean="0"/>
              <a:t>    }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=======Result=========</a:t>
            </a:r>
          </a:p>
          <a:p>
            <a:r>
              <a:rPr lang="en-US" i="1" dirty="0" smtClean="0"/>
              <a:t>yes, </a:t>
            </a:r>
            <a:r>
              <a:rPr lang="en-US" i="1" dirty="0" err="1" smtClean="0"/>
              <a:t>i'm</a:t>
            </a:r>
            <a:r>
              <a:rPr lang="en-US" i="1" dirty="0" smtClean="0"/>
              <a:t> alive: 1</a:t>
            </a:r>
          </a:p>
          <a:p>
            <a:r>
              <a:rPr lang="en-US" i="1" dirty="0" smtClean="0"/>
              <a:t>finalize is executing!!</a:t>
            </a:r>
          </a:p>
          <a:p>
            <a:r>
              <a:rPr lang="en-US" i="1" dirty="0" smtClean="0"/>
              <a:t>yes, </a:t>
            </a:r>
            <a:r>
              <a:rPr lang="en-US" i="1" dirty="0" err="1" smtClean="0"/>
              <a:t>i'm</a:t>
            </a:r>
            <a:r>
              <a:rPr lang="en-US" i="1" dirty="0" smtClean="0"/>
              <a:t> alive: 4</a:t>
            </a:r>
          </a:p>
          <a:p>
            <a:r>
              <a:rPr lang="en-US" i="1" dirty="0" smtClean="0"/>
              <a:t>really dead!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HotSport</a:t>
            </a:r>
            <a:r>
              <a:rPr lang="en-US" dirty="0" smtClean="0"/>
              <a:t> provides </a:t>
            </a:r>
            <a:r>
              <a:rPr lang="en-US" i="1" dirty="0" smtClean="0"/>
              <a:t>“-</a:t>
            </a:r>
            <a:r>
              <a:rPr lang="en-US" i="1" dirty="0" err="1" smtClean="0"/>
              <a:t>Xnoclassgc</a:t>
            </a:r>
            <a:r>
              <a:rPr lang="en-US" i="1" dirty="0" smtClean="0"/>
              <a:t>” </a:t>
            </a:r>
            <a:r>
              <a:rPr lang="en-US" dirty="0" smtClean="0"/>
              <a:t>to control class</a:t>
            </a:r>
            <a:r>
              <a:rPr lang="en-US" baseline="0" dirty="0" smtClean="0"/>
              <a:t> GC.</a:t>
            </a:r>
          </a:p>
          <a:p>
            <a:r>
              <a:rPr lang="en-US" baseline="0" dirty="0" smtClean="0"/>
              <a:t>             provides </a:t>
            </a:r>
            <a:r>
              <a:rPr lang="en-US" i="1" baseline="0" dirty="0" smtClean="0"/>
              <a:t>“-</a:t>
            </a:r>
            <a:r>
              <a:rPr lang="en-US" i="1" baseline="0" dirty="0" err="1" smtClean="0"/>
              <a:t>verbose:class</a:t>
            </a:r>
            <a:r>
              <a:rPr lang="en-US" i="1" baseline="0" dirty="0" smtClean="0"/>
              <a:t>”, “-XX:+</a:t>
            </a:r>
            <a:r>
              <a:rPr lang="en-US" i="1" baseline="0" dirty="0" err="1" smtClean="0"/>
              <a:t>TraceClassLoading</a:t>
            </a:r>
            <a:r>
              <a:rPr lang="en-US" i="1" baseline="0" dirty="0" smtClean="0"/>
              <a:t>”, “-XX:+</a:t>
            </a:r>
            <a:r>
              <a:rPr lang="en-US" i="1" baseline="0" dirty="0" err="1" smtClean="0"/>
              <a:t>TraceClassUnLoading</a:t>
            </a:r>
            <a:r>
              <a:rPr lang="en-US" i="1" baseline="0" dirty="0" smtClean="0"/>
              <a:t>” </a:t>
            </a:r>
            <a:r>
              <a:rPr lang="en-US" baseline="0" dirty="0" smtClean="0"/>
              <a:t>to check class </a:t>
            </a:r>
            <a:r>
              <a:rPr lang="en-US" baseline="0" dirty="0" err="1" smtClean="0"/>
              <a:t>loading&amp;unloading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Heap Memory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又被分为两大区域：</a:t>
            </a:r>
          </a:p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Young/New Generation </a:t>
            </a:r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新生代</a:t>
            </a:r>
            <a:endParaRPr lang="ja-JP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新生对象放置在新生代中，新生代由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组成。</a:t>
            </a:r>
          </a:p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altLang="ja-JP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Old/Tenured Generation </a:t>
            </a:r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老年代</a:t>
            </a:r>
            <a:endParaRPr lang="ja-JP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老年代用于存放程序中经过几次垃圾回收后还存活的对象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1.Young/New Generation </a:t>
            </a:r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新生代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程序中新建的对象都将分配到新生代中，新生代又由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伊甸园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与两块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Survivor(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幸存者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构成。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的空间大小比例默认为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8:1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Young/New Generation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区域的空间大小总数为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的空间大小为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M，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两块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则各分配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M，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这个比例可以通过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XX:SurvivorRatio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参数来修改。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Young/New Generation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的大小则可以通过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参数来指定。</a:t>
            </a:r>
          </a:p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Eden：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刚刚新建的对象将会被放置到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中，这个名称寓意着对象们可以在其中快乐自由的生活。</a:t>
            </a:r>
          </a:p>
          <a:p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Space：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幸存者区域是新生代与老年代的缓冲区域，两块幸存者区域分别为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s1，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当触发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后将仍然存活的对象移动到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中去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Eden To s0)。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就被清空可以分配给新的对象。</a:t>
            </a:r>
            <a:b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当再一次触发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中存活的对象被移动到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s0To s1)，S0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即被清空。在同一时刻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同时被操作。所以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s0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两块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区同时会至少有一个为空闲的，这点从下面的图中可以看出。</a:t>
            </a:r>
          </a:p>
          <a:p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当每次对象从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Space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之间复制，计数器会自动增加其值。 默认情况下如果复制发生超过</a:t>
            </a:r>
            <a:r>
              <a:rPr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就会停止复制并把他们移到老年代中去。如果一个对象不能在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中被创建，它会直接被创建在老年代中。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如果两个收集器之间存在连线，就说明它们可以搭配使用。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新生代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GC(Minor GC)：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指发生在新生代的垃圾收集动作，因为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对象大多都具备朝生夕灭的特性，通常很多的对象都活不过一次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GC，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 </a:t>
            </a:r>
            <a:r>
              <a:rPr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非常频繁，一般回收速度也比较快。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老年代用于存放程序中经过几次垃圾回收后还存活的对象，例如缓存的对象等，老年代所占用的内存大小即为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两个参数之差。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中所有线程共享的，因此在其上进行对象内存的分配均需要进行加锁，这也导致了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对象的开销是比较大的，鉴于这样的原因，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Hotspot 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为了提升对象内存分配的效率，对于所创建的线程都会分配一块独立的空间，这块空间又称为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Local Allocation 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），其大小由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根据运行的情况计算而得，在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上分配对象时不需要加锁，因此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在给线程的对象分配内存时会尽量的在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上分配，在这种情况下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中分配对象内存的性能和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基本是一样高效的，但如果对象过大的话则仍然是直接使用堆空间分配，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仅作用于新生代的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，因此在编写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程序时，通常多个小的对象比大的对象分配起来更加高效，但这种方法同时也带来了两个问题，一是空间的浪费，二是对象内存的回收上仍然没法做到像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那么高效，同时也会增加回收时的资源的消耗，可通过在启动参数上增加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-XX:+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PrintTLAB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来查看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TLAB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这块的使用情况。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老年代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GC(Major GC/Full GC)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指发生在老年代的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，出现了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，通常会伴随至少一次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（但也并非绝对，在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ParallelScavenge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收集器的收集策略里则可选择直接进行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MajorGC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的速度一般会比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倍以上。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虚拟机给每个对象定义了一个对象年龄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(age)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计数器。如果对象在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Eden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出生并经过第一次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后仍然存活，并且能被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容纳的话，将被移动到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空间中，并将对象年龄设为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。对象在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区中每熬过一次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 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，年龄就增加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岁，当它的年龄增加到一定程度（默认为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岁）时，就会被晋升到老年代中。对象晋升老年代的年龄阈值，可以通过参数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XX:MaxTenuringThreshold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来设置。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FDA44-E1CD-4BE1-8689-9DDC82693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DEEP INTO </a:t>
            </a:r>
            <a:r>
              <a:rPr lang="en-US" sz="4800" b="1" dirty="0" smtClean="0"/>
              <a:t>JVM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Data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Method area</a:t>
            </a:r>
          </a:p>
          <a:p>
            <a:pPr lvl="1"/>
            <a:r>
              <a:rPr lang="en-US" dirty="0" smtClean="0"/>
              <a:t>Store </a:t>
            </a:r>
            <a:r>
              <a:rPr lang="en-US" i="1" u="sng" dirty="0" smtClean="0"/>
              <a:t>loaded classes</a:t>
            </a:r>
            <a:r>
              <a:rPr lang="en-US" i="1" dirty="0" smtClean="0"/>
              <a:t>, </a:t>
            </a:r>
            <a:r>
              <a:rPr lang="en-US" i="1" u="sng" dirty="0" err="1" smtClean="0"/>
              <a:t>contants</a:t>
            </a:r>
            <a:r>
              <a:rPr lang="en-US" i="1" dirty="0" smtClean="0"/>
              <a:t>, </a:t>
            </a:r>
            <a:r>
              <a:rPr lang="en-US" i="1" u="sng" dirty="0" smtClean="0"/>
              <a:t>static variables</a:t>
            </a:r>
            <a:r>
              <a:rPr lang="en-US" i="1" dirty="0" smtClean="0"/>
              <a:t>, </a:t>
            </a:r>
            <a:r>
              <a:rPr lang="en-US" i="1" u="sng" dirty="0" smtClean="0"/>
              <a:t>JIT codes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VM stack</a:t>
            </a:r>
          </a:p>
          <a:p>
            <a:pPr lvl="1"/>
            <a:r>
              <a:rPr lang="en-US" dirty="0" smtClean="0"/>
              <a:t>Create Stack Frame to </a:t>
            </a:r>
            <a:r>
              <a:rPr lang="en-US" i="1" dirty="0" smtClean="0"/>
              <a:t>store </a:t>
            </a:r>
            <a:r>
              <a:rPr lang="en-US" i="1" u="sng" dirty="0" smtClean="0"/>
              <a:t>local variables</a:t>
            </a:r>
            <a:r>
              <a:rPr lang="en-US" i="1" dirty="0" smtClean="0"/>
              <a:t>, </a:t>
            </a:r>
            <a:r>
              <a:rPr lang="en-US" i="1" u="sng" dirty="0" smtClean="0"/>
              <a:t>operation stack</a:t>
            </a:r>
            <a:r>
              <a:rPr lang="en-US" i="1" dirty="0" smtClean="0"/>
              <a:t>, </a:t>
            </a:r>
            <a:r>
              <a:rPr lang="en-US" i="1" u="sng" dirty="0" smtClean="0"/>
              <a:t>dynamic links</a:t>
            </a:r>
            <a:r>
              <a:rPr lang="en-US" i="1" dirty="0" smtClean="0"/>
              <a:t>, </a:t>
            </a:r>
            <a:r>
              <a:rPr lang="en-US" i="1" u="sng" dirty="0" smtClean="0"/>
              <a:t>method exit</a:t>
            </a:r>
            <a:r>
              <a:rPr lang="en-US" i="1" dirty="0" smtClean="0"/>
              <a:t> </a:t>
            </a:r>
            <a:r>
              <a:rPr lang="en-US" dirty="0" smtClean="0"/>
              <a:t>… for each method call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Native method stack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Heap</a:t>
            </a:r>
          </a:p>
          <a:p>
            <a:pPr lvl="1"/>
            <a:r>
              <a:rPr lang="en-US" dirty="0" smtClean="0"/>
              <a:t>Store </a:t>
            </a:r>
            <a:r>
              <a:rPr lang="en-US" i="1" u="sng" dirty="0" smtClean="0"/>
              <a:t>objects</a:t>
            </a:r>
            <a:r>
              <a:rPr lang="en-US" i="1" dirty="0" smtClean="0"/>
              <a:t> and </a:t>
            </a:r>
            <a:r>
              <a:rPr lang="en-US" i="1" u="sng" dirty="0" smtClean="0"/>
              <a:t>vectors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Program counter register</a:t>
            </a:r>
          </a:p>
          <a:p>
            <a:pPr lvl="1"/>
            <a:r>
              <a:rPr lang="en-US" dirty="0" smtClean="0"/>
              <a:t>“Undefined” for native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Direct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000" i="1" dirty="0" smtClean="0"/>
              <a:t>Note</a:t>
            </a:r>
          </a:p>
          <a:p>
            <a:pPr lvl="1"/>
            <a:r>
              <a:rPr lang="en-US" sz="2600" i="1" dirty="0" smtClean="0">
                <a:solidFill>
                  <a:srgbClr val="FF0000"/>
                </a:solidFill>
              </a:rPr>
              <a:t>Red</a:t>
            </a:r>
            <a:r>
              <a:rPr lang="en-US" sz="2600" i="1" dirty="0" smtClean="0"/>
              <a:t> :  shared by all threads</a:t>
            </a:r>
          </a:p>
          <a:p>
            <a:pPr lvl="1"/>
            <a:r>
              <a:rPr lang="en-US" sz="2600" i="1" dirty="0" smtClean="0">
                <a:solidFill>
                  <a:srgbClr val="0070C0"/>
                </a:solidFill>
              </a:rPr>
              <a:t>Blue</a:t>
            </a:r>
            <a:r>
              <a:rPr lang="en-US" sz="2600" i="1" dirty="0" smtClean="0"/>
              <a:t>:  private for each thread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175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dl2.iteye.com/upload/attachment/0088/4550/78044ad3-c2aa-3d5e-a095-c3c5f8d7d4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219200"/>
            <a:ext cx="77438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1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Access – Handler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86120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Access – </a:t>
            </a:r>
            <a:r>
              <a:rPr lang="en-US" dirty="0" smtClean="0"/>
              <a:t>Direct Pointer  Reference  (</a:t>
            </a:r>
            <a:r>
              <a:rPr lang="en-US" dirty="0" err="1" smtClean="0"/>
              <a:t>HotSpot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836189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5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OOM – Java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produce</a:t>
            </a:r>
          </a:p>
          <a:p>
            <a:pPr lvl="1"/>
            <a:r>
              <a:rPr lang="en-US" dirty="0" smtClean="0"/>
              <a:t>Avoid heap auto-expanding by setting “</a:t>
            </a:r>
            <a:r>
              <a:rPr lang="en-US" sz="2400" i="1" u="sng" dirty="0" smtClean="0">
                <a:solidFill>
                  <a:srgbClr val="FF0000"/>
                </a:solidFill>
              </a:rPr>
              <a:t>–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Xms</a:t>
            </a:r>
            <a:r>
              <a:rPr lang="en-US" dirty="0" smtClean="0"/>
              <a:t>” the same as “</a:t>
            </a:r>
            <a:r>
              <a:rPr lang="en-US" sz="2400" i="1" u="sng" dirty="0">
                <a:solidFill>
                  <a:srgbClr val="FF0000"/>
                </a:solidFill>
              </a:rPr>
              <a:t>-</a:t>
            </a:r>
            <a:r>
              <a:rPr lang="en-US" sz="2400" i="1" u="sng" dirty="0" err="1">
                <a:solidFill>
                  <a:srgbClr val="FF0000"/>
                </a:solidFill>
              </a:rPr>
              <a:t>Xmx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“</a:t>
            </a:r>
            <a:r>
              <a:rPr lang="en-US" sz="2400" i="1" u="sng" dirty="0">
                <a:solidFill>
                  <a:srgbClr val="FF0000"/>
                </a:solidFill>
              </a:rPr>
              <a:t>-XX:+</a:t>
            </a:r>
            <a:r>
              <a:rPr lang="en-US" sz="2400" i="1" u="sng" dirty="0" err="1">
                <a:solidFill>
                  <a:srgbClr val="FF0000"/>
                </a:solidFill>
              </a:rPr>
              <a:t>HeapDump</a:t>
            </a:r>
            <a:r>
              <a:rPr lang="en-US" sz="2400" i="1" u="sng" dirty="0">
                <a:solidFill>
                  <a:srgbClr val="FF0000"/>
                </a:solidFill>
              </a:rPr>
              <a:t> </a:t>
            </a:r>
            <a:r>
              <a:rPr lang="en-US" sz="2400" i="1" u="sng" dirty="0" err="1" smtClean="0">
                <a:solidFill>
                  <a:srgbClr val="FF0000"/>
                </a:solidFill>
              </a:rPr>
              <a:t>OnOutOfMemoryError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Create enough new objects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sz="2400" i="1" u="sng" dirty="0" err="1">
                <a:solidFill>
                  <a:srgbClr val="FF0000"/>
                </a:solidFill>
              </a:rPr>
              <a:t>java.lang.OutOfMemoryError</a:t>
            </a:r>
            <a:r>
              <a:rPr lang="en-US" sz="2400" i="1" u="sng" dirty="0">
                <a:solidFill>
                  <a:srgbClr val="FF0000"/>
                </a:solidFill>
              </a:rPr>
              <a:t>: Java heap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3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OOM – VM Stack &amp; Local Method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produce</a:t>
            </a:r>
          </a:p>
          <a:p>
            <a:pPr lvl="1"/>
            <a:r>
              <a:rPr lang="en-US" b="1" i="1" dirty="0" err="1" smtClean="0"/>
              <a:t>StackOverflowError</a:t>
            </a:r>
            <a:r>
              <a:rPr lang="en-US" dirty="0" smtClean="0"/>
              <a:t> Exception</a:t>
            </a:r>
          </a:p>
          <a:p>
            <a:pPr lvl="2"/>
            <a:r>
              <a:rPr lang="en-US" dirty="0" smtClean="0"/>
              <a:t>Set </a:t>
            </a:r>
            <a:r>
              <a:rPr lang="en-US" sz="2000" i="1" dirty="0" smtClean="0">
                <a:solidFill>
                  <a:srgbClr val="FF0000"/>
                </a:solidFill>
              </a:rPr>
              <a:t>“-Xss128k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Define and run recursive function endlessly</a:t>
            </a:r>
          </a:p>
          <a:p>
            <a:pPr lvl="1"/>
            <a:r>
              <a:rPr lang="en-US" b="1" i="1" dirty="0" err="1" smtClean="0"/>
              <a:t>OutOfMemoryError</a:t>
            </a:r>
            <a:r>
              <a:rPr lang="en-US" dirty="0" smtClean="0"/>
              <a:t> Exception</a:t>
            </a:r>
          </a:p>
          <a:p>
            <a:pPr lvl="2"/>
            <a:r>
              <a:rPr lang="en-US" dirty="0" smtClean="0"/>
              <a:t>Never occur in single thread</a:t>
            </a:r>
          </a:p>
          <a:p>
            <a:pPr lvl="2"/>
            <a:r>
              <a:rPr lang="en-US" dirty="0" smtClean="0"/>
              <a:t>Create enough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OOM – Constant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produce</a:t>
            </a:r>
          </a:p>
          <a:p>
            <a:pPr lvl="1"/>
            <a:r>
              <a:rPr lang="en-US" dirty="0" smtClean="0"/>
              <a:t>Set “</a:t>
            </a:r>
            <a:r>
              <a:rPr lang="en-US" sz="2400" i="1" dirty="0" smtClean="0">
                <a:solidFill>
                  <a:srgbClr val="FF0000"/>
                </a:solidFill>
              </a:rPr>
              <a:t>-</a:t>
            </a:r>
            <a:r>
              <a:rPr lang="en-US" sz="2400" i="1" dirty="0" err="1" smtClean="0">
                <a:solidFill>
                  <a:srgbClr val="FF0000"/>
                </a:solidFill>
              </a:rPr>
              <a:t>XX:PermSize</a:t>
            </a:r>
            <a:r>
              <a:rPr lang="en-US" dirty="0" smtClean="0"/>
              <a:t>” and “</a:t>
            </a:r>
            <a:r>
              <a:rPr lang="en-US" sz="2400" i="1" dirty="0">
                <a:solidFill>
                  <a:srgbClr val="FF0000"/>
                </a:solidFill>
              </a:rPr>
              <a:t>-</a:t>
            </a:r>
            <a:r>
              <a:rPr lang="en-US" sz="2400" i="1" dirty="0" err="1">
                <a:solidFill>
                  <a:srgbClr val="FF0000"/>
                </a:solidFill>
              </a:rPr>
              <a:t>XX:MaxPermSize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sz="2400" i="1" dirty="0" err="1" smtClean="0">
                <a:solidFill>
                  <a:srgbClr val="FF0000"/>
                </a:solidFill>
              </a:rPr>
              <a:t>String.intern</a:t>
            </a:r>
            <a:r>
              <a:rPr lang="en-US" sz="2400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to add the string into Constant Pool</a:t>
            </a:r>
          </a:p>
          <a:p>
            <a:pPr lvl="1"/>
            <a:r>
              <a:rPr lang="en-US" dirty="0" smtClean="0"/>
              <a:t>Use </a:t>
            </a:r>
            <a:r>
              <a:rPr lang="en-US" sz="2400" i="1" dirty="0" smtClean="0">
                <a:solidFill>
                  <a:srgbClr val="FF0000"/>
                </a:solidFill>
              </a:rPr>
              <a:t>List</a:t>
            </a:r>
            <a:r>
              <a:rPr lang="en-US" sz="2400" dirty="0" smtClean="0"/>
              <a:t> </a:t>
            </a:r>
            <a:r>
              <a:rPr lang="en-US" dirty="0" smtClean="0"/>
              <a:t>to keep using the strings, to avoid Full GC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sz="2400" i="1" dirty="0" err="1">
                <a:solidFill>
                  <a:srgbClr val="FF0000"/>
                </a:solidFill>
              </a:rPr>
              <a:t>java.lang.OutOfMemoryError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sz="2400" i="1" dirty="0" err="1">
                <a:solidFill>
                  <a:srgbClr val="FF0000"/>
                </a:solidFill>
              </a:rPr>
              <a:t>PermGen</a:t>
            </a:r>
            <a:r>
              <a:rPr lang="en-US" sz="2400" i="1" dirty="0">
                <a:solidFill>
                  <a:srgbClr val="FF0000"/>
                </a:solidFill>
              </a:rPr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412988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OOM – Method Area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produce</a:t>
            </a:r>
          </a:p>
          <a:p>
            <a:pPr lvl="1"/>
            <a:r>
              <a:rPr lang="en-US" dirty="0"/>
              <a:t>Set “</a:t>
            </a:r>
            <a:r>
              <a:rPr lang="en-US" sz="2400" i="1" dirty="0">
                <a:solidFill>
                  <a:srgbClr val="FF0000"/>
                </a:solidFill>
              </a:rPr>
              <a:t>-</a:t>
            </a:r>
            <a:r>
              <a:rPr lang="en-US" sz="2400" i="1" dirty="0" err="1">
                <a:solidFill>
                  <a:srgbClr val="FF0000"/>
                </a:solidFill>
              </a:rPr>
              <a:t>XX:PermSize</a:t>
            </a:r>
            <a:r>
              <a:rPr lang="en-US" dirty="0"/>
              <a:t>” and “</a:t>
            </a:r>
            <a:r>
              <a:rPr lang="en-US" sz="2400" i="1" dirty="0">
                <a:solidFill>
                  <a:srgbClr val="FF0000"/>
                </a:solidFill>
              </a:rPr>
              <a:t>-</a:t>
            </a:r>
            <a:r>
              <a:rPr lang="en-US" sz="2400" i="1" dirty="0" err="1">
                <a:solidFill>
                  <a:srgbClr val="FF0000"/>
                </a:solidFill>
              </a:rPr>
              <a:t>XX:MaxPermSize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sz="2400" i="1" dirty="0" err="1" smtClean="0">
                <a:solidFill>
                  <a:srgbClr val="FF0000"/>
                </a:solidFill>
              </a:rPr>
              <a:t>CGLib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load dynamic-generated classes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sz="2400" i="1" dirty="0" err="1">
                <a:solidFill>
                  <a:srgbClr val="FF0000"/>
                </a:solidFill>
              </a:rPr>
              <a:t>java.lang.OutOfMemoryError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sz="2400" i="1" dirty="0" err="1">
                <a:solidFill>
                  <a:srgbClr val="FF0000"/>
                </a:solidFill>
              </a:rPr>
              <a:t>PermGen</a:t>
            </a:r>
            <a:r>
              <a:rPr lang="en-US" sz="2400" i="1" dirty="0">
                <a:solidFill>
                  <a:srgbClr val="FF0000"/>
                </a:solidFill>
              </a:rPr>
              <a:t> space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at </a:t>
            </a:r>
            <a:r>
              <a:rPr lang="en-US" sz="2400" i="1" dirty="0">
                <a:solidFill>
                  <a:srgbClr val="FF0000"/>
                </a:solidFill>
              </a:rPr>
              <a:t>java.lang.ClassLoader.defineClass1(Native Method)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at </a:t>
            </a:r>
            <a:r>
              <a:rPr lang="en-US" sz="2400" i="1" dirty="0" err="1" smtClean="0">
                <a:solidFill>
                  <a:srgbClr val="FF0000"/>
                </a:solidFill>
              </a:rPr>
              <a:t>java.lang.ClassLoader.defineClassCond</a:t>
            </a:r>
            <a:r>
              <a:rPr lang="en-US" sz="2400" i="1" dirty="0" smtClean="0">
                <a:solidFill>
                  <a:srgbClr val="FF0000"/>
                </a:solidFill>
              </a:rPr>
              <a:t> (ClassLoader.java:632</a:t>
            </a:r>
            <a:r>
              <a:rPr lang="en-US" sz="2400" i="1" dirty="0">
                <a:solidFill>
                  <a:srgbClr val="FF0000"/>
                </a:solidFill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0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OOM – Direct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produce</a:t>
            </a:r>
          </a:p>
          <a:p>
            <a:pPr lvl="1"/>
            <a:r>
              <a:rPr lang="en-US" dirty="0" smtClean="0"/>
              <a:t>Set “</a:t>
            </a:r>
            <a:r>
              <a:rPr lang="en-US" sz="2400" i="1" dirty="0">
                <a:solidFill>
                  <a:srgbClr val="FF0000"/>
                </a:solidFill>
              </a:rPr>
              <a:t>-</a:t>
            </a:r>
            <a:r>
              <a:rPr lang="en-US" sz="2400" i="1" dirty="0" err="1">
                <a:solidFill>
                  <a:srgbClr val="FF0000"/>
                </a:solidFill>
              </a:rPr>
              <a:t>XX:MaxDirectMemorySize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sz="2400" i="1" dirty="0" err="1">
                <a:solidFill>
                  <a:srgbClr val="FF0000"/>
                </a:solidFill>
              </a:rPr>
              <a:t>unsafe.allocateMemory</a:t>
            </a:r>
            <a:r>
              <a:rPr lang="en-US" sz="2400" i="1" dirty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allocate direct memory</a:t>
            </a:r>
          </a:p>
          <a:p>
            <a:r>
              <a:rPr lang="en-US" dirty="0" smtClean="0"/>
              <a:t>Result</a:t>
            </a:r>
          </a:p>
          <a:p>
            <a:pPr lvl="1"/>
            <a:r>
              <a:rPr lang="en-US" sz="2400" i="1" dirty="0" err="1">
                <a:solidFill>
                  <a:srgbClr val="FF0000"/>
                </a:solidFill>
              </a:rPr>
              <a:t>java.lang.OutOfMemoryError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at </a:t>
            </a:r>
            <a:r>
              <a:rPr lang="en-US" sz="2400" i="1" dirty="0" err="1">
                <a:solidFill>
                  <a:srgbClr val="FF0000"/>
                </a:solidFill>
              </a:rPr>
              <a:t>sun.misc.Unsafe.allocateMemory</a:t>
            </a:r>
            <a:r>
              <a:rPr lang="en-US" sz="2400" i="1" dirty="0">
                <a:solidFill>
                  <a:srgbClr val="FF0000"/>
                </a:solidFill>
              </a:rPr>
              <a:t>(Native Method)</a:t>
            </a:r>
          </a:p>
        </p:txBody>
      </p:sp>
    </p:spTree>
    <p:extLst>
      <p:ext uri="{BB962C8B-B14F-4D97-AF65-F5344CB8AC3E}">
        <p14:creationId xmlns:p14="http://schemas.microsoft.com/office/powerpoint/2010/main" val="190860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Memory </a:t>
            </a:r>
            <a:r>
              <a:rPr lang="en-US" dirty="0" smtClean="0"/>
              <a:t>Sections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Auto Memory Management</a:t>
            </a:r>
          </a:p>
          <a:p>
            <a:r>
              <a:rPr lang="en-US" dirty="0" smtClean="0"/>
              <a:t>Class Loader</a:t>
            </a:r>
          </a:p>
          <a:p>
            <a:r>
              <a:rPr lang="en-US" dirty="0" smtClean="0"/>
              <a:t>Compilation Optimizing</a:t>
            </a:r>
          </a:p>
          <a:p>
            <a:r>
              <a:rPr lang="en-US" dirty="0" smtClean="0"/>
              <a:t>Concurrent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Memory Sections</a:t>
            </a:r>
          </a:p>
          <a:p>
            <a:r>
              <a:rPr lang="en-US" dirty="0" smtClean="0"/>
              <a:t>Auto Memory Management</a:t>
            </a:r>
          </a:p>
          <a:p>
            <a:r>
              <a:rPr lang="en-US" dirty="0" smtClean="0"/>
              <a:t>Class Loader</a:t>
            </a:r>
          </a:p>
          <a:p>
            <a:r>
              <a:rPr lang="en-US" dirty="0" smtClean="0"/>
              <a:t>Compilation Optimizing</a:t>
            </a:r>
          </a:p>
          <a:p>
            <a:r>
              <a:rPr lang="en-US" dirty="0" smtClean="0"/>
              <a:t>Concurrent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– Reference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ref_counter</a:t>
            </a:r>
            <a:r>
              <a:rPr lang="en-US" dirty="0" smtClean="0"/>
              <a:t> for each object and update it. Release it when counter becomes 0</a:t>
            </a:r>
          </a:p>
          <a:p>
            <a:pPr lvl="1"/>
            <a:r>
              <a:rPr lang="en-US" dirty="0" smtClean="0"/>
              <a:t>(+) Easy to implement</a:t>
            </a:r>
          </a:p>
          <a:p>
            <a:pPr lvl="1"/>
            <a:r>
              <a:rPr lang="en-US" dirty="0" smtClean="0"/>
              <a:t>(+) High performance</a:t>
            </a:r>
          </a:p>
          <a:p>
            <a:pPr lvl="1"/>
            <a:r>
              <a:rPr lang="en-US" dirty="0" smtClean="0"/>
              <a:t>(-) Cannot resolve </a:t>
            </a:r>
          </a:p>
          <a:p>
            <a:pPr lvl="2"/>
            <a:r>
              <a:rPr lang="en-US" sz="2200" i="1" dirty="0" err="1" smtClean="0">
                <a:solidFill>
                  <a:srgbClr val="FF0000"/>
                </a:solidFill>
              </a:rPr>
              <a:t>objA.instance</a:t>
            </a:r>
            <a:r>
              <a:rPr lang="en-US" sz="2200" i="1" dirty="0" smtClean="0">
                <a:solidFill>
                  <a:srgbClr val="FF0000"/>
                </a:solidFill>
              </a:rPr>
              <a:t> = </a:t>
            </a:r>
            <a:r>
              <a:rPr lang="en-US" sz="2200" i="1" dirty="0" err="1" smtClean="0">
                <a:solidFill>
                  <a:srgbClr val="FF0000"/>
                </a:solidFill>
              </a:rPr>
              <a:t>objB</a:t>
            </a:r>
            <a:r>
              <a:rPr lang="en-US" sz="2200" i="1" dirty="0" smtClean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sz="2200" i="1" dirty="0" err="1" smtClean="0">
                <a:solidFill>
                  <a:srgbClr val="FF0000"/>
                </a:solidFill>
              </a:rPr>
              <a:t>objB.instance</a:t>
            </a:r>
            <a:r>
              <a:rPr lang="en-US" sz="2200" i="1" dirty="0" smtClean="0">
                <a:solidFill>
                  <a:srgbClr val="FF0000"/>
                </a:solidFill>
              </a:rPr>
              <a:t> = </a:t>
            </a:r>
            <a:r>
              <a:rPr lang="en-US" sz="2200" i="1" dirty="0" err="1" smtClean="0">
                <a:solidFill>
                  <a:srgbClr val="FF0000"/>
                </a:solidFill>
              </a:rPr>
              <a:t>objA</a:t>
            </a:r>
            <a:r>
              <a:rPr lang="en-US" sz="22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Used by</a:t>
            </a:r>
          </a:p>
          <a:p>
            <a:pPr lvl="1"/>
            <a:r>
              <a:rPr lang="en-US" sz="2600" i="1" dirty="0" smtClean="0">
                <a:solidFill>
                  <a:srgbClr val="FF0000"/>
                </a:solidFill>
              </a:rPr>
              <a:t>COM</a:t>
            </a:r>
          </a:p>
          <a:p>
            <a:pPr lvl="1"/>
            <a:r>
              <a:rPr lang="en-US" sz="2600" i="1" dirty="0" smtClean="0">
                <a:solidFill>
                  <a:srgbClr val="FF0000"/>
                </a:solidFill>
              </a:rPr>
              <a:t>Python</a:t>
            </a:r>
          </a:p>
          <a:p>
            <a:pPr lvl="1"/>
            <a:r>
              <a:rPr lang="en-US" sz="2600" i="1" dirty="0" smtClean="0">
                <a:solidFill>
                  <a:srgbClr val="FF0000"/>
                </a:solidFill>
              </a:rPr>
              <a:t>Squirrel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4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– </a:t>
            </a:r>
            <a:r>
              <a:rPr lang="en-US" smtClean="0"/>
              <a:t>Roots Tracing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a series of objects with the name “</a:t>
            </a:r>
            <a:r>
              <a:rPr lang="en-US" sz="2400" i="1" dirty="0" smtClean="0">
                <a:solidFill>
                  <a:srgbClr val="FF0000"/>
                </a:solidFill>
              </a:rPr>
              <a:t>GC Roots</a:t>
            </a:r>
            <a:r>
              <a:rPr lang="en-US" dirty="0" smtClean="0"/>
              <a:t>” as starting points</a:t>
            </a:r>
          </a:p>
          <a:p>
            <a:pPr lvl="1"/>
            <a:r>
              <a:rPr lang="en-US" dirty="0" smtClean="0"/>
              <a:t>Search along the roots, each path is called “</a:t>
            </a:r>
            <a:r>
              <a:rPr lang="en-US" sz="2400" i="1" dirty="0" smtClean="0">
                <a:solidFill>
                  <a:srgbClr val="FF0000"/>
                </a:solidFill>
              </a:rPr>
              <a:t>Reference Chain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When an object has no path to reach any root, the object is useless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2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– Roots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object can be used as </a:t>
            </a:r>
            <a:r>
              <a:rPr lang="en-US" sz="2800" i="1" dirty="0">
                <a:solidFill>
                  <a:srgbClr val="FF0000"/>
                </a:solidFill>
              </a:rPr>
              <a:t>GC Roots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Object ref by VM Stack</a:t>
            </a:r>
          </a:p>
          <a:p>
            <a:pPr lvl="1"/>
            <a:r>
              <a:rPr lang="en-US" dirty="0"/>
              <a:t>Object ref by class static attribute in Method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Object ref by constant in Method Area</a:t>
            </a:r>
          </a:p>
          <a:p>
            <a:pPr lvl="1"/>
            <a:r>
              <a:rPr lang="en-US" dirty="0" smtClean="0"/>
              <a:t>Object ref by JNI in Native Method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0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</a:p>
          <a:p>
            <a:pPr lvl="1"/>
            <a:r>
              <a:rPr lang="en-US" dirty="0" smtClean="0"/>
              <a:t>Never reclaim</a:t>
            </a:r>
          </a:p>
          <a:p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Reclaim only when “</a:t>
            </a:r>
            <a:r>
              <a:rPr lang="en-US" dirty="0" err="1" smtClean="0"/>
              <a:t>OutOfMemory</a:t>
            </a:r>
            <a:r>
              <a:rPr lang="en-US" dirty="0" smtClean="0"/>
              <a:t>” is ready to occur</a:t>
            </a:r>
          </a:p>
          <a:p>
            <a:r>
              <a:rPr lang="en-US" dirty="0" smtClean="0"/>
              <a:t>Weak</a:t>
            </a:r>
          </a:p>
          <a:p>
            <a:pPr lvl="1"/>
            <a:r>
              <a:rPr lang="en-US" dirty="0" smtClean="0"/>
              <a:t>Reclaim each time GC works</a:t>
            </a:r>
          </a:p>
          <a:p>
            <a:r>
              <a:rPr lang="en-US" dirty="0" smtClean="0"/>
              <a:t>Phantom</a:t>
            </a:r>
          </a:p>
          <a:p>
            <a:pPr lvl="1"/>
            <a:r>
              <a:rPr lang="en-US" dirty="0" smtClean="0"/>
              <a:t>Reclaim at any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14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officialblog-wordpress.stor.sinaapp.com/uploads/2014/08/0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71725"/>
            <a:ext cx="6248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9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Reclaim Method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Constant?</a:t>
            </a:r>
          </a:p>
          <a:p>
            <a:r>
              <a:rPr lang="en-US" dirty="0" smtClean="0"/>
              <a:t>Useless class?</a:t>
            </a:r>
          </a:p>
          <a:p>
            <a:pPr lvl="1"/>
            <a:r>
              <a:rPr lang="en-US" dirty="0" smtClean="0"/>
              <a:t>All of its objects have been reclaimed</a:t>
            </a:r>
          </a:p>
          <a:p>
            <a:pPr lvl="1"/>
            <a:r>
              <a:rPr lang="en-US" dirty="0" err="1" smtClean="0"/>
              <a:t>ClassLoader</a:t>
            </a:r>
            <a:r>
              <a:rPr lang="en-US" dirty="0" smtClean="0"/>
              <a:t> who loads the class has been reclaimed</a:t>
            </a:r>
          </a:p>
          <a:p>
            <a:pPr lvl="1"/>
            <a:r>
              <a:rPr lang="en-US" dirty="0" smtClean="0"/>
              <a:t>No ref in anywhere for “</a:t>
            </a:r>
            <a:r>
              <a:rPr lang="en-US" dirty="0" err="1" smtClean="0"/>
              <a:t>java.lang.Class</a:t>
            </a:r>
            <a:r>
              <a:rPr lang="en-US" dirty="0" smtClean="0"/>
              <a:t>” related to the class, which means there’s no way to call its function by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Mark-Sweep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Steps</a:t>
            </a:r>
          </a:p>
          <a:p>
            <a:pPr lvl="1"/>
            <a:r>
              <a:rPr lang="en-US" sz="2000" dirty="0" smtClean="0"/>
              <a:t>Mark all objects that need to reclaim</a:t>
            </a:r>
          </a:p>
          <a:p>
            <a:pPr lvl="1"/>
            <a:r>
              <a:rPr lang="en-US" sz="2000" dirty="0" smtClean="0"/>
              <a:t>Reclaim all after marking is over</a:t>
            </a:r>
          </a:p>
          <a:p>
            <a:r>
              <a:rPr lang="en-US" sz="2400" dirty="0" smtClean="0"/>
              <a:t>Characteristics</a:t>
            </a:r>
          </a:p>
          <a:p>
            <a:pPr lvl="1"/>
            <a:r>
              <a:rPr lang="en-US" sz="2000" dirty="0" smtClean="0"/>
              <a:t>Low efficiency for marking &amp; reclaiming(-)</a:t>
            </a:r>
          </a:p>
          <a:p>
            <a:pPr lvl="1"/>
            <a:r>
              <a:rPr lang="en-US" sz="2000" dirty="0" smtClean="0"/>
              <a:t>Too many discontinuous </a:t>
            </a:r>
            <a:r>
              <a:rPr lang="en-US" sz="2000" dirty="0" err="1" smtClean="0"/>
              <a:t>mem</a:t>
            </a:r>
            <a:r>
              <a:rPr lang="en-US" sz="2000" dirty="0" smtClean="0"/>
              <a:t> fragments(-)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67150"/>
            <a:ext cx="55530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9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-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32158"/>
            <a:ext cx="7029450" cy="406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61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– Mark - Compact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66" y="2590800"/>
            <a:ext cx="7081837" cy="371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5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Collection</a:t>
            </a:r>
          </a:p>
          <a:p>
            <a:endParaRPr lang="en-US" dirty="0"/>
          </a:p>
        </p:txBody>
      </p:sp>
      <p:pic>
        <p:nvPicPr>
          <p:cNvPr id="4098" name="Picture 2" descr="http://dl2.iteye.com/upload/attachment/0088/6262/6af6a224-8b2d-3f23-8b58-79263cfda9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752855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dirty="0"/>
              <a:t>Memory </a:t>
            </a:r>
            <a:r>
              <a:rPr lang="en-US" dirty="0" smtClean="0"/>
              <a:t>Sections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Auto Memory Management</a:t>
            </a:r>
          </a:p>
          <a:p>
            <a:r>
              <a:rPr lang="en-US" dirty="0" smtClean="0"/>
              <a:t>Class Loader</a:t>
            </a:r>
          </a:p>
          <a:p>
            <a:r>
              <a:rPr lang="en-US" dirty="0" smtClean="0"/>
              <a:t>Compilation Optimizing</a:t>
            </a:r>
          </a:p>
          <a:p>
            <a:r>
              <a:rPr lang="en-US" dirty="0" smtClean="0"/>
              <a:t>Concurrent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86" y="1143000"/>
            <a:ext cx="5857875" cy="567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GC –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collecting</a:t>
            </a:r>
          </a:p>
          <a:p>
            <a:endParaRPr lang="en-US" dirty="0"/>
          </a:p>
        </p:txBody>
      </p:sp>
      <p:pic>
        <p:nvPicPr>
          <p:cNvPr id="6146" name="Picture 2" descr="http://dl2.iteye.com/upload/attachment/0089/0485/c9359264-df33-3e80-a123-aadd1d7719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22342"/>
            <a:ext cx="7391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GC 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collecting</a:t>
            </a:r>
            <a:endParaRPr lang="en-US" dirty="0"/>
          </a:p>
        </p:txBody>
      </p:sp>
      <p:pic>
        <p:nvPicPr>
          <p:cNvPr id="7170" name="Picture 2" descr="http://dl2.iteye.com/upload/attachment/0089/0489/c79cb96c-79c6-300a-95b9-ac8ba80f15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7391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80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GC/Full GC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once, run anywhere</a:t>
            </a:r>
          </a:p>
          <a:p>
            <a:r>
              <a:rPr lang="en-US" dirty="0" smtClean="0"/>
              <a:t>Safe memory </a:t>
            </a:r>
            <a:r>
              <a:rPr lang="en-US" dirty="0" err="1" smtClean="0"/>
              <a:t>manegement</a:t>
            </a:r>
            <a:r>
              <a:rPr lang="en-US" dirty="0" smtClean="0"/>
              <a:t> and utilization</a:t>
            </a:r>
          </a:p>
          <a:p>
            <a:r>
              <a:rPr lang="en-US" dirty="0" smtClean="0"/>
              <a:t>Hot-spot check and JIT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libs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1991.4 – James Gosling – Green Project -Oak</a:t>
            </a:r>
          </a:p>
          <a:p>
            <a:r>
              <a:rPr lang="en-US" dirty="0" smtClean="0"/>
              <a:t>1995.5 – Java is born</a:t>
            </a:r>
          </a:p>
          <a:p>
            <a:r>
              <a:rPr lang="en-US" dirty="0" smtClean="0"/>
              <a:t>1996.4 – JDK1.0 (JVM, Applet, AWT)</a:t>
            </a:r>
          </a:p>
          <a:p>
            <a:r>
              <a:rPr lang="en-US" dirty="0" smtClean="0"/>
              <a:t>1997.2 – JDK1.1(JAR, JDBC, JavaBeans ,RMI)</a:t>
            </a:r>
          </a:p>
          <a:p>
            <a:r>
              <a:rPr lang="en-US" dirty="0" smtClean="0"/>
              <a:t>1998.12 – JDK1.2(J2SE, J2EE, J2ME, EJB, Plug-in, IDL ,Swing, JIT)</a:t>
            </a:r>
          </a:p>
          <a:p>
            <a:r>
              <a:rPr lang="en-US" dirty="0" smtClean="0"/>
              <a:t>2000.5 – JDK1.3(</a:t>
            </a:r>
            <a:r>
              <a:rPr lang="en-US" dirty="0" err="1" smtClean="0"/>
              <a:t>HotSpot</a:t>
            </a:r>
            <a:r>
              <a:rPr lang="en-US" dirty="0" smtClean="0"/>
              <a:t>, JNDI)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-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2002.9 – JDK1.4(RE, NIO, LOG, XML Parser, XSLT Converter, Exception Link)</a:t>
            </a:r>
          </a:p>
          <a:p>
            <a:r>
              <a:rPr lang="en-US" dirty="0" smtClean="0"/>
              <a:t>2004.9 – JDK1.5(Annotation, ENUM, Auto-boxing, Generics)</a:t>
            </a:r>
          </a:p>
          <a:p>
            <a:r>
              <a:rPr lang="en-US" dirty="0" smtClean="0"/>
              <a:t>2006.12 – JDK1.6(Dynamic Language Support, Micro HTTP Server API, JVM Refactor)</a:t>
            </a:r>
          </a:p>
          <a:p>
            <a:r>
              <a:rPr lang="en-US" dirty="0" smtClean="0"/>
              <a:t>2009.4 – </a:t>
            </a:r>
            <a:r>
              <a:rPr lang="en-US" dirty="0" err="1" smtClean="0"/>
              <a:t>Orcacle</a:t>
            </a:r>
            <a:r>
              <a:rPr lang="en-US" dirty="0" smtClean="0"/>
              <a:t> purchase Sun – Combine </a:t>
            </a:r>
            <a:r>
              <a:rPr lang="en-US" dirty="0" err="1" smtClean="0"/>
              <a:t>Jrockit</a:t>
            </a:r>
            <a:r>
              <a:rPr lang="en-US" dirty="0" smtClean="0"/>
              <a:t> + </a:t>
            </a:r>
            <a:r>
              <a:rPr lang="en-US" dirty="0" err="1" smtClean="0"/>
              <a:t>HotSpot</a:t>
            </a:r>
            <a:endParaRPr lang="en-US" dirty="0" smtClean="0"/>
          </a:p>
          <a:p>
            <a:r>
              <a:rPr lang="en-US" dirty="0" smtClean="0"/>
              <a:t>2011 – JDK1.7(G1 Collector, </a:t>
            </a:r>
            <a:r>
              <a:rPr lang="en-US" dirty="0" err="1" smtClean="0"/>
              <a:t>ClassLoader</a:t>
            </a:r>
            <a:r>
              <a:rPr lang="en-US" dirty="0" smtClean="0"/>
              <a:t> Refactor)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-</a:t>
            </a:r>
            <a:r>
              <a:rPr lang="en-US" dirty="0"/>
              <a:t>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Modularize</a:t>
            </a:r>
          </a:p>
          <a:p>
            <a:pPr lvl="1"/>
            <a:r>
              <a:rPr lang="en-US" b="1" dirty="0" smtClean="0"/>
              <a:t>OSGI</a:t>
            </a:r>
            <a:endParaRPr lang="en-US" b="1" dirty="0"/>
          </a:p>
          <a:p>
            <a:r>
              <a:rPr lang="en-US" dirty="0" smtClean="0"/>
              <a:t>Hybrid Languages</a:t>
            </a:r>
          </a:p>
          <a:p>
            <a:pPr lvl="1"/>
            <a:r>
              <a:rPr lang="en-US" b="1" dirty="0"/>
              <a:t>Clojure</a:t>
            </a:r>
            <a:r>
              <a:rPr lang="en-US" dirty="0"/>
              <a:t>: a functional Lisp dialect</a:t>
            </a:r>
          </a:p>
          <a:p>
            <a:pPr lvl="1"/>
            <a:r>
              <a:rPr lang="en-US" b="1" dirty="0"/>
              <a:t>Groovy</a:t>
            </a:r>
            <a:r>
              <a:rPr lang="en-US" dirty="0"/>
              <a:t>: a programming and scripting language</a:t>
            </a:r>
          </a:p>
          <a:p>
            <a:pPr lvl="1"/>
            <a:r>
              <a:rPr lang="en-US" b="1" dirty="0"/>
              <a:t>Scala</a:t>
            </a:r>
            <a:r>
              <a:rPr lang="en-US" dirty="0"/>
              <a:t>: an object-oriented and functional programming language</a:t>
            </a:r>
          </a:p>
          <a:p>
            <a:pPr lvl="1"/>
            <a:r>
              <a:rPr lang="en-US" b="1" dirty="0" err="1"/>
              <a:t>JRuby</a:t>
            </a:r>
            <a:r>
              <a:rPr lang="en-US" dirty="0"/>
              <a:t>: an implementation of Ruby</a:t>
            </a:r>
          </a:p>
          <a:p>
            <a:pPr lvl="1"/>
            <a:r>
              <a:rPr lang="en-US" b="1" dirty="0" err="1"/>
              <a:t>Jython</a:t>
            </a:r>
            <a:r>
              <a:rPr lang="en-US" dirty="0"/>
              <a:t>: an implementation of 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2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-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Support</a:t>
            </a:r>
          </a:p>
          <a:p>
            <a:r>
              <a:rPr lang="en-US" dirty="0" smtClean="0"/>
              <a:t>Grammar Expansion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Memory </a:t>
            </a:r>
            <a:r>
              <a:rPr lang="en-US" b="1" dirty="0" smtClean="0">
                <a:solidFill>
                  <a:srgbClr val="FF0000"/>
                </a:solidFill>
              </a:rPr>
              <a:t>Sections</a:t>
            </a:r>
          </a:p>
          <a:p>
            <a:r>
              <a:rPr lang="en-US" dirty="0"/>
              <a:t>Auto Memory Management</a:t>
            </a:r>
          </a:p>
          <a:p>
            <a:r>
              <a:rPr lang="en-US" dirty="0" smtClean="0"/>
              <a:t>Class Loader</a:t>
            </a:r>
          </a:p>
          <a:p>
            <a:r>
              <a:rPr lang="en-US" dirty="0" smtClean="0"/>
              <a:t>Compilation Optimizing</a:t>
            </a:r>
          </a:p>
          <a:p>
            <a:r>
              <a:rPr lang="en-US" dirty="0" smtClean="0"/>
              <a:t>Concurrent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4116</TotalTime>
  <Words>1143</Words>
  <Application>Microsoft Office PowerPoint</Application>
  <PresentationFormat>On-screen Show (4:3)</PresentationFormat>
  <Paragraphs>259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DEEP INTO JVM</vt:lpstr>
      <vt:lpstr>Agenda</vt:lpstr>
      <vt:lpstr>Agenda</vt:lpstr>
      <vt:lpstr>Why Java</vt:lpstr>
      <vt:lpstr>History - I</vt:lpstr>
      <vt:lpstr>History - II</vt:lpstr>
      <vt:lpstr>Future - I</vt:lpstr>
      <vt:lpstr>Future - II</vt:lpstr>
      <vt:lpstr>Agenda</vt:lpstr>
      <vt:lpstr>Runtime Data Areas</vt:lpstr>
      <vt:lpstr>PowerPoint Presentation</vt:lpstr>
      <vt:lpstr>Object Access – Handler Reference </vt:lpstr>
      <vt:lpstr>Object Access – Direct Pointer  Reference  (HotSpot)</vt:lpstr>
      <vt:lpstr>OOM – Java Heap</vt:lpstr>
      <vt:lpstr>OOM – VM Stack &amp; Local Method Stack</vt:lpstr>
      <vt:lpstr>OOM – Constant Pool</vt:lpstr>
      <vt:lpstr>OOM – Method Area </vt:lpstr>
      <vt:lpstr>OOM – Direct Memory</vt:lpstr>
      <vt:lpstr>Agenda</vt:lpstr>
      <vt:lpstr>GC – Reference Counter</vt:lpstr>
      <vt:lpstr>GC – Roots Tracing</vt:lpstr>
      <vt:lpstr>GC – Roots Tracing</vt:lpstr>
      <vt:lpstr>Reference Type</vt:lpstr>
      <vt:lpstr>Reference Type</vt:lpstr>
      <vt:lpstr>Reclaim Method Area</vt:lpstr>
      <vt:lpstr>Mark-Sweep</vt:lpstr>
      <vt:lpstr>Improvement - Copying</vt:lpstr>
      <vt:lpstr>Improvement – Mark - Compact</vt:lpstr>
      <vt:lpstr>What are we using</vt:lpstr>
      <vt:lpstr>Garbage Collectors</vt:lpstr>
      <vt:lpstr>Minor GC – I</vt:lpstr>
      <vt:lpstr>Minor GC -II</vt:lpstr>
      <vt:lpstr>Major GC/Full GC - 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Into JVM</dc:title>
  <dc:creator>Led Xu</dc:creator>
  <cp:lastModifiedBy>Led Xu</cp:lastModifiedBy>
  <cp:revision>55</cp:revision>
  <dcterms:created xsi:type="dcterms:W3CDTF">2006-08-16T00:00:00Z</dcterms:created>
  <dcterms:modified xsi:type="dcterms:W3CDTF">2015-03-16T09:08:54Z</dcterms:modified>
</cp:coreProperties>
</file>