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68" r:id="rId3"/>
    <p:sldId id="288" r:id="rId4"/>
    <p:sldId id="263" r:id="rId5"/>
    <p:sldId id="264" r:id="rId6"/>
    <p:sldId id="265" r:id="rId7"/>
    <p:sldId id="267" r:id="rId8"/>
    <p:sldId id="266" r:id="rId9"/>
    <p:sldId id="269" r:id="rId10"/>
    <p:sldId id="270" r:id="rId11"/>
    <p:sldId id="259" r:id="rId12"/>
    <p:sldId id="262" r:id="rId13"/>
    <p:sldId id="271" r:id="rId14"/>
    <p:sldId id="272" r:id="rId15"/>
    <p:sldId id="274" r:id="rId16"/>
    <p:sldId id="273" r:id="rId17"/>
    <p:sldId id="276" r:id="rId18"/>
    <p:sldId id="277" r:id="rId19"/>
    <p:sldId id="279" r:id="rId20"/>
    <p:sldId id="281" r:id="rId21"/>
    <p:sldId id="284" r:id="rId22"/>
    <p:sldId id="285" r:id="rId23"/>
    <p:sldId id="280" r:id="rId24"/>
    <p:sldId id="282" r:id="rId25"/>
    <p:sldId id="283" r:id="rId26"/>
    <p:sldId id="286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76248-EC85-42AF-8DA6-C616B45E04B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5317D-0426-42B9-9262-95FCBA379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8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5317D-0426-42B9-9262-95FCBA3796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4A39A02-D804-4269-A470-D2437F56036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A39A02-D804-4269-A470-D2437F56036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9A02-D804-4269-A470-D2437F56036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A39A02-D804-4269-A470-D2437F56036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7FB602-0523-44EE-86F9-1F9B8C63F0A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orm.apache.org/about/simple-api.html" TargetMode="External"/><Relationship Id="rId2" Type="http://schemas.openxmlformats.org/officeDocument/2006/relationships/hyperlink" Target="http://storm.apache.org/about/free-and-open-sour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orm.apache.org/about/multi-languag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torm.apache.org/documentation/Powered-By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485" y="3581400"/>
            <a:ext cx="7543800" cy="1524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HIVE INTRODUCTION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5105400"/>
            <a:ext cx="161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Led Xu</a:t>
            </a:r>
          </a:p>
          <a:p>
            <a:pPr algn="ctr"/>
            <a:r>
              <a:rPr lang="en-US" dirty="0" smtClean="0"/>
              <a:t>2/15/2015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Apache Storm is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free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and open source</a:t>
            </a:r>
            <a:r>
              <a:rPr lang="en-US" dirty="0"/>
              <a:t> </a:t>
            </a:r>
            <a:r>
              <a:rPr lang="en-US" dirty="0" smtClean="0">
                <a:solidFill>
                  <a:srgbClr val="FF0000"/>
                </a:solidFill>
              </a:rPr>
              <a:t>distributed </a:t>
            </a:r>
            <a:r>
              <a:rPr lang="en-US" dirty="0" err="1" smtClean="0">
                <a:solidFill>
                  <a:srgbClr val="FF0000"/>
                </a:solidFill>
              </a:rPr>
              <a:t>realtime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computation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Storm </a:t>
            </a:r>
            <a:r>
              <a:rPr lang="en-US" dirty="0"/>
              <a:t>makes it easy to reliably process </a:t>
            </a:r>
            <a:r>
              <a:rPr lang="en-US" dirty="0">
                <a:solidFill>
                  <a:srgbClr val="FF0000"/>
                </a:solidFill>
              </a:rPr>
              <a:t>unbounded streams </a:t>
            </a:r>
            <a:r>
              <a:rPr lang="en-US" dirty="0"/>
              <a:t>of data, doing for </a:t>
            </a:r>
            <a:r>
              <a:rPr lang="en-US" dirty="0" err="1"/>
              <a:t>realtime</a:t>
            </a:r>
            <a:r>
              <a:rPr lang="en-US" dirty="0"/>
              <a:t> processing what Hadoop did for batch processing. </a:t>
            </a:r>
            <a:endParaRPr lang="en-US" dirty="0" smtClean="0"/>
          </a:p>
          <a:p>
            <a:r>
              <a:rPr lang="en-US" dirty="0" smtClean="0"/>
              <a:t>Storm </a:t>
            </a:r>
            <a:r>
              <a:rPr lang="en-US" dirty="0"/>
              <a:t>is </a:t>
            </a:r>
            <a:r>
              <a:rPr lang="en-US" dirty="0">
                <a:hlinkClick r:id="rId3"/>
              </a:rPr>
              <a:t>simple</a:t>
            </a:r>
            <a:r>
              <a:rPr lang="en-US" dirty="0"/>
              <a:t>, can be used with </a:t>
            </a:r>
            <a:r>
              <a:rPr lang="en-US" dirty="0">
                <a:hlinkClick r:id="rId4"/>
              </a:rPr>
              <a:t>any programming language</a:t>
            </a:r>
            <a:r>
              <a:rPr lang="en-US" dirty="0"/>
              <a:t>, and is a lot of fun to use!</a:t>
            </a:r>
          </a:p>
        </p:txBody>
      </p:sp>
    </p:spTree>
    <p:extLst>
      <p:ext uri="{BB962C8B-B14F-4D97-AF65-F5344CB8AC3E}">
        <p14:creationId xmlns:p14="http://schemas.microsoft.com/office/powerpoint/2010/main" val="348538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Created by Nathan </a:t>
            </a:r>
            <a:r>
              <a:rPr lang="en-US" dirty="0" err="1" smtClean="0"/>
              <a:t>Marz</a:t>
            </a:r>
            <a:r>
              <a:rPr lang="en-US" dirty="0" smtClean="0"/>
              <a:t> @</a:t>
            </a:r>
            <a:r>
              <a:rPr lang="en-US" dirty="0" err="1" smtClean="0"/>
              <a:t>BackType</a:t>
            </a:r>
            <a:r>
              <a:rPr lang="en-US" dirty="0" smtClean="0"/>
              <a:t>/Twitter</a:t>
            </a:r>
          </a:p>
          <a:p>
            <a:pPr lvl="1"/>
            <a:r>
              <a:rPr lang="en-US" dirty="0" smtClean="0"/>
              <a:t>Analyze twits, links, users on Twitter</a:t>
            </a:r>
          </a:p>
          <a:p>
            <a:r>
              <a:rPr lang="en-US" dirty="0" err="1" smtClean="0"/>
              <a:t>Opensourced</a:t>
            </a:r>
            <a:r>
              <a:rPr lang="en-US" dirty="0" smtClean="0"/>
              <a:t> at Sep 2011</a:t>
            </a:r>
          </a:p>
          <a:p>
            <a:pPr lvl="1"/>
            <a:r>
              <a:rPr lang="en-US" dirty="0" smtClean="0"/>
              <a:t>Eclipse Public License 1.0</a:t>
            </a:r>
          </a:p>
          <a:p>
            <a:pPr lvl="1"/>
            <a:r>
              <a:rPr lang="en-US" dirty="0" smtClean="0"/>
              <a:t>Storm 0.5.2</a:t>
            </a:r>
          </a:p>
          <a:p>
            <a:pPr lvl="1"/>
            <a:r>
              <a:rPr lang="en-US" dirty="0" smtClean="0"/>
              <a:t>16k java and 7k </a:t>
            </a:r>
            <a:r>
              <a:rPr lang="en-US" dirty="0" err="1" smtClean="0"/>
              <a:t>Clojure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 smtClean="0"/>
          </a:p>
          <a:p>
            <a:pPr lvl="1"/>
            <a:r>
              <a:rPr lang="en-US" dirty="0" smtClean="0"/>
              <a:t>Current stable release: 0.9.3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6781800" cy="1371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Companies &amp; Projects Using Storm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1257"/>
            <a:ext cx="8686800" cy="290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3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Architecture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1" name="Picture 5" descr="C:\work\doc\tech_book\storm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1816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Architecture </a:t>
            </a:r>
            <a:r>
              <a:rPr lang="en-US" dirty="0" smtClean="0"/>
              <a:t>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Master Node - Nimbus</a:t>
            </a:r>
          </a:p>
          <a:p>
            <a:pPr lvl="1"/>
            <a:r>
              <a:rPr lang="en-US" dirty="0"/>
              <a:t>Uploads computations for execution</a:t>
            </a:r>
          </a:p>
          <a:p>
            <a:pPr lvl="1"/>
            <a:r>
              <a:rPr lang="en-US" dirty="0"/>
              <a:t>Distributes code across the cluster</a:t>
            </a:r>
          </a:p>
          <a:p>
            <a:pPr lvl="1"/>
            <a:r>
              <a:rPr lang="en-US" dirty="0"/>
              <a:t>Launches workers across the cluster</a:t>
            </a:r>
          </a:p>
          <a:p>
            <a:pPr lvl="1"/>
            <a:r>
              <a:rPr lang="en-US" dirty="0"/>
              <a:t>Monitors computation and reallocates workers as needed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Worker Nodes – Supervisor</a:t>
            </a:r>
          </a:p>
          <a:p>
            <a:pPr lvl="1"/>
            <a:r>
              <a:rPr lang="en-US" dirty="0" smtClean="0"/>
              <a:t>Listen for work assigned to its machine</a:t>
            </a:r>
          </a:p>
          <a:p>
            <a:pPr lvl="1"/>
            <a:r>
              <a:rPr lang="en-US" dirty="0" smtClean="0"/>
              <a:t>Start &amp; stop worker processes as necessary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Coordination </a:t>
            </a:r>
            <a:r>
              <a:rPr lang="en-US" b="1" dirty="0">
                <a:solidFill>
                  <a:srgbClr val="0070C0"/>
                </a:solidFill>
              </a:rPr>
              <a:t>Nodes </a:t>
            </a:r>
            <a:r>
              <a:rPr lang="en-US" b="1" dirty="0" smtClean="0">
                <a:solidFill>
                  <a:srgbClr val="0070C0"/>
                </a:solidFill>
              </a:rPr>
              <a:t>– Zookeeper</a:t>
            </a:r>
          </a:p>
          <a:p>
            <a:pPr lvl="1"/>
            <a:r>
              <a:rPr lang="en-US" dirty="0" smtClean="0"/>
              <a:t>Keep all states on local disk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source</a:t>
            </a:r>
          </a:p>
          <a:p>
            <a:pPr lvl="1"/>
            <a:r>
              <a:rPr lang="en-US" b="1" dirty="0" smtClean="0"/>
              <a:t>Stream</a:t>
            </a:r>
            <a:r>
              <a:rPr lang="en-US" dirty="0" smtClean="0"/>
              <a:t> : an unbounded sequence of tuples</a:t>
            </a:r>
          </a:p>
          <a:p>
            <a:pPr lvl="1"/>
            <a:r>
              <a:rPr lang="en-US" b="1" dirty="0" smtClean="0"/>
              <a:t>Tuples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an ordered list of elements. For example, a “4-tuple” might be (7, 1, 3, 7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Job : Topology</a:t>
            </a:r>
          </a:p>
          <a:p>
            <a:pPr lvl="1"/>
            <a:r>
              <a:rPr lang="en-US" b="1" dirty="0" smtClean="0"/>
              <a:t>Spout</a:t>
            </a:r>
            <a:r>
              <a:rPr lang="en-US" dirty="0" smtClean="0"/>
              <a:t> : </a:t>
            </a:r>
            <a:r>
              <a:rPr lang="en-US" dirty="0"/>
              <a:t>sources of streams in a computation</a:t>
            </a:r>
            <a:endParaRPr lang="en-US" dirty="0" smtClean="0"/>
          </a:p>
          <a:p>
            <a:pPr lvl="1"/>
            <a:r>
              <a:rPr lang="en-US" b="1" dirty="0" smtClean="0"/>
              <a:t>Bolt</a:t>
            </a:r>
            <a:r>
              <a:rPr lang="en-US" dirty="0" smtClean="0"/>
              <a:t> : </a:t>
            </a:r>
            <a:r>
              <a:rPr lang="en-US" dirty="0"/>
              <a:t>process input streams and produce output streams. They can: run functions; filter, aggregate, or join data; or talk to </a:t>
            </a:r>
            <a:r>
              <a:rPr lang="en-US" dirty="0" smtClean="0"/>
              <a:t>databases.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Topology I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44" y="1219200"/>
            <a:ext cx="6131712" cy="4937125"/>
          </a:xfrm>
        </p:spPr>
      </p:pic>
    </p:spTree>
    <p:extLst>
      <p:ext uri="{BB962C8B-B14F-4D97-AF65-F5344CB8AC3E}">
        <p14:creationId xmlns:p14="http://schemas.microsoft.com/office/powerpoint/2010/main" val="42637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Topology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TopologyBuilder</a:t>
            </a:r>
            <a:r>
              <a:rPr lang="en-US" dirty="0"/>
              <a:t> builder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TopologyBuilder</a:t>
            </a:r>
            <a:r>
              <a:rPr lang="en-US" b="1" dirty="0" smtClean="0"/>
              <a:t>();</a:t>
            </a:r>
            <a:endParaRPr lang="en-US" dirty="0" smtClean="0"/>
          </a:p>
          <a:p>
            <a:r>
              <a:rPr lang="en-US" dirty="0" err="1" smtClean="0"/>
              <a:t>builder</a:t>
            </a:r>
            <a:r>
              <a:rPr lang="en-US" b="1" dirty="0" err="1" smtClean="0"/>
              <a:t>.</a:t>
            </a:r>
            <a:r>
              <a:rPr lang="en-US" dirty="0" err="1" smtClean="0"/>
              <a:t>setSpout</a:t>
            </a:r>
            <a:r>
              <a:rPr lang="en-US" b="1" dirty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0070C0"/>
                </a:solidFill>
              </a:rPr>
              <a:t>words</a:t>
            </a:r>
            <a:r>
              <a:rPr lang="en-US" dirty="0"/>
              <a:t>"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TestWordSpout</a:t>
            </a:r>
            <a:r>
              <a:rPr lang="en-US" b="1" dirty="0"/>
              <a:t>(),</a:t>
            </a:r>
            <a:r>
              <a:rPr lang="en-US" dirty="0"/>
              <a:t> 10</a:t>
            </a:r>
            <a:r>
              <a:rPr lang="en-US" b="1" dirty="0"/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builder</a:t>
            </a:r>
            <a:r>
              <a:rPr lang="en-US" b="1" dirty="0" err="1" smtClean="0"/>
              <a:t>.</a:t>
            </a:r>
            <a:r>
              <a:rPr lang="en-US" dirty="0" err="1" smtClean="0"/>
              <a:t>setBolt</a:t>
            </a:r>
            <a:r>
              <a:rPr lang="en-US" b="1" dirty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exclaim1</a:t>
            </a:r>
            <a:r>
              <a:rPr lang="en-US" dirty="0"/>
              <a:t>"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ExclamationBolt</a:t>
            </a:r>
            <a:r>
              <a:rPr lang="en-US" b="1" dirty="0"/>
              <a:t>(),</a:t>
            </a:r>
            <a:r>
              <a:rPr lang="en-US" dirty="0"/>
              <a:t> 3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b="1" dirty="0" smtClean="0"/>
              <a:t>.</a:t>
            </a:r>
            <a:r>
              <a:rPr lang="en-US" dirty="0" err="1"/>
              <a:t>shuffleGrouping</a:t>
            </a:r>
            <a:r>
              <a:rPr lang="en-US" b="1" dirty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0070C0"/>
                </a:solidFill>
              </a:rPr>
              <a:t>words</a:t>
            </a:r>
            <a:r>
              <a:rPr lang="en-US" dirty="0"/>
              <a:t>"</a:t>
            </a:r>
            <a:r>
              <a:rPr lang="en-US" b="1" dirty="0"/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builder</a:t>
            </a:r>
            <a:r>
              <a:rPr lang="en-US" b="1" dirty="0" err="1" smtClean="0"/>
              <a:t>.</a:t>
            </a:r>
            <a:r>
              <a:rPr lang="en-US" dirty="0" err="1" smtClean="0"/>
              <a:t>setBolt</a:t>
            </a:r>
            <a:r>
              <a:rPr lang="en-US" b="1" dirty="0"/>
              <a:t>(</a:t>
            </a:r>
            <a:r>
              <a:rPr lang="en-US" dirty="0"/>
              <a:t>"exclaim2"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ExclamationBolt</a:t>
            </a:r>
            <a:r>
              <a:rPr lang="en-US" b="1" dirty="0"/>
              <a:t>(),</a:t>
            </a:r>
            <a:r>
              <a:rPr lang="en-US" dirty="0"/>
              <a:t> 2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b="1" dirty="0" smtClean="0"/>
              <a:t>.</a:t>
            </a:r>
            <a:r>
              <a:rPr lang="en-US" dirty="0" err="1"/>
              <a:t>shuffleGrouping</a:t>
            </a:r>
            <a:r>
              <a:rPr lang="en-US" b="1" dirty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exclaim1</a:t>
            </a:r>
            <a:r>
              <a:rPr lang="en-US" dirty="0"/>
              <a:t>"</a:t>
            </a:r>
            <a:r>
              <a:rPr lang="en-US" b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Storm Streaming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Shuffle Grouping : random &amp; evenly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Fields Grouping : grouping by fields</a:t>
            </a:r>
          </a:p>
          <a:p>
            <a:r>
              <a:rPr lang="en-US" dirty="0" smtClean="0"/>
              <a:t>All Grouping : broadcast to all bolts</a:t>
            </a:r>
          </a:p>
          <a:p>
            <a:r>
              <a:rPr lang="en-US" dirty="0" smtClean="0"/>
              <a:t>Global Grouping : always send to one task in one node</a:t>
            </a:r>
          </a:p>
          <a:p>
            <a:r>
              <a:rPr lang="en-US" dirty="0" smtClean="0"/>
              <a:t>Non Grouping : almost the same as shuffle</a:t>
            </a:r>
          </a:p>
          <a:p>
            <a:r>
              <a:rPr lang="en-US" dirty="0" smtClean="0"/>
              <a:t>Direct Grouping : only used for “direct stream”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Storm Example - Reporting</a:t>
            </a:r>
            <a:endParaRPr lang="en-US" sz="4800" dirty="0"/>
          </a:p>
        </p:txBody>
      </p:sp>
      <p:sp>
        <p:nvSpPr>
          <p:cNvPr id="4" name="Oval 3"/>
          <p:cNvSpPr/>
          <p:nvPr/>
        </p:nvSpPr>
        <p:spPr>
          <a:xfrm>
            <a:off x="76200" y="2216727"/>
            <a:ext cx="1600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</a:t>
            </a:r>
            <a:r>
              <a:rPr lang="en-US" dirty="0" err="1" smtClean="0"/>
              <a:t>Rawdata</a:t>
            </a:r>
            <a:endParaRPr lang="en-US" dirty="0" smtClean="0"/>
          </a:p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62200" y="2216727"/>
            <a:ext cx="1371600" cy="1219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Rawdata</a:t>
            </a:r>
            <a:r>
              <a:rPr lang="en-US" dirty="0" smtClean="0"/>
              <a:t> Spout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2216727"/>
            <a:ext cx="10668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Bolt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239000" y="1295400"/>
            <a:ext cx="12192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Broadcast Filter Bolt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39000" y="3200400"/>
            <a:ext cx="1274618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Filter Bolt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5" idx="1"/>
          </p:cNvCxnSpPr>
          <p:nvPr/>
        </p:nvCxnSpPr>
        <p:spPr>
          <a:xfrm>
            <a:off x="1676400" y="2826327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8549" y="2503161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3733800" y="2826327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33800" y="2514600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</a:t>
            </a:r>
          </a:p>
          <a:p>
            <a:r>
              <a:rPr lang="en-US" dirty="0" smtClean="0"/>
              <a:t>lines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 flipV="1">
            <a:off x="5715000" y="1905000"/>
            <a:ext cx="1524000" cy="921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</p:cNvCxnSpPr>
          <p:nvPr/>
        </p:nvCxnSpPr>
        <p:spPr>
          <a:xfrm>
            <a:off x="5715000" y="2826327"/>
            <a:ext cx="1524000" cy="98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04736" y="1905000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Grouped by </a:t>
            </a:r>
          </a:p>
          <a:p>
            <a:r>
              <a:rPr lang="en-US" dirty="0" smtClean="0"/>
              <a:t>Broadcast Id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23972" y="311276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Grouped by </a:t>
            </a:r>
          </a:p>
          <a:p>
            <a:r>
              <a:rPr lang="en-US" dirty="0" smtClean="0"/>
              <a:t>Client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data </a:t>
            </a:r>
            <a:r>
              <a:rPr lang="en-US" dirty="0" smtClean="0"/>
              <a:t>warehouse tool </a:t>
            </a:r>
            <a:r>
              <a:rPr lang="en-US" dirty="0" smtClean="0"/>
              <a:t>based on Hadoop</a:t>
            </a:r>
          </a:p>
          <a:p>
            <a:pPr lvl="1"/>
            <a:r>
              <a:rPr lang="en-US" dirty="0" smtClean="0"/>
              <a:t>Can map </a:t>
            </a:r>
            <a:r>
              <a:rPr lang="en-US" dirty="0" smtClean="0"/>
              <a:t>structured data </a:t>
            </a:r>
            <a:r>
              <a:rPr lang="en-US" dirty="0" smtClean="0"/>
              <a:t>to a DB table, and provide complete </a:t>
            </a:r>
            <a:r>
              <a:rPr lang="en-US" dirty="0" err="1" smtClean="0"/>
              <a:t>sql</a:t>
            </a:r>
            <a:r>
              <a:rPr lang="en-US" dirty="0" smtClean="0"/>
              <a:t> search</a:t>
            </a:r>
          </a:p>
          <a:p>
            <a:pPr lvl="1"/>
            <a:r>
              <a:rPr lang="en-US" dirty="0" smtClean="0"/>
              <a:t>Can transform </a:t>
            </a:r>
            <a:r>
              <a:rPr lang="en-US" dirty="0" err="1" smtClean="0"/>
              <a:t>sql</a:t>
            </a:r>
            <a:r>
              <a:rPr lang="en-US" dirty="0" smtClean="0"/>
              <a:t>  command to </a:t>
            </a:r>
            <a:r>
              <a:rPr lang="en-US" dirty="0" err="1" smtClean="0"/>
              <a:t>MapReduce</a:t>
            </a:r>
            <a:r>
              <a:rPr lang="en-US" dirty="0" smtClean="0"/>
              <a:t> task and run it</a:t>
            </a:r>
          </a:p>
          <a:p>
            <a:r>
              <a:rPr lang="en-US" dirty="0" smtClean="0"/>
              <a:t>Provide a series of tools to do ETL</a:t>
            </a:r>
          </a:p>
          <a:p>
            <a:pPr lvl="1"/>
            <a:r>
              <a:rPr lang="en-US" dirty="0" smtClean="0"/>
              <a:t>Define a simple </a:t>
            </a:r>
            <a:r>
              <a:rPr lang="en-US" dirty="0" err="1" smtClean="0"/>
              <a:t>sql</a:t>
            </a:r>
            <a:r>
              <a:rPr lang="en-US" dirty="0" smtClean="0"/>
              <a:t>-like language : HQL</a:t>
            </a:r>
          </a:p>
          <a:p>
            <a:r>
              <a:rPr lang="en-US" dirty="0" smtClean="0"/>
              <a:t>Use HDFS</a:t>
            </a:r>
          </a:p>
          <a:p>
            <a:r>
              <a:rPr lang="en-US" dirty="0" smtClean="0"/>
              <a:t>Aim to do data mining on big </a:t>
            </a:r>
            <a:r>
              <a:rPr lang="en-US" dirty="0" err="1" smtClean="0"/>
              <a:t>big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Very bad real-time performance</a:t>
            </a:r>
          </a:p>
          <a:p>
            <a:pPr lvl="1"/>
            <a:r>
              <a:rPr lang="en-US" dirty="0" smtClean="0"/>
              <a:t>Easy to expand storage &amp; calculation capacities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Fast</a:t>
            </a:r>
            <a:r>
              <a:rPr lang="en-US" sz="2000" dirty="0"/>
              <a:t> </a:t>
            </a:r>
            <a:r>
              <a:rPr lang="en-US" sz="2000" dirty="0" smtClean="0"/>
              <a:t>: benchmarked </a:t>
            </a:r>
            <a:r>
              <a:rPr lang="en-US" sz="2000" dirty="0"/>
              <a:t>as processing one million 100 byte messages per second per node</a:t>
            </a:r>
          </a:p>
          <a:p>
            <a:r>
              <a:rPr lang="en-US" sz="2000" b="1" dirty="0"/>
              <a:t>Scalable</a:t>
            </a:r>
            <a:r>
              <a:rPr lang="en-US" sz="2000" dirty="0"/>
              <a:t> </a:t>
            </a:r>
            <a:r>
              <a:rPr lang="en-US" sz="2000" dirty="0" smtClean="0"/>
              <a:t>: </a:t>
            </a:r>
            <a:r>
              <a:rPr lang="en-US" sz="2000" dirty="0"/>
              <a:t>with parallel calculations that run across a cluster of machines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Fault-tolerant</a:t>
            </a:r>
            <a:r>
              <a:rPr lang="en-US" sz="2000" dirty="0"/>
              <a:t> </a:t>
            </a:r>
            <a:r>
              <a:rPr lang="en-US" sz="2000" dirty="0" smtClean="0"/>
              <a:t>: </a:t>
            </a:r>
            <a:r>
              <a:rPr lang="en-US" sz="2000" dirty="0"/>
              <a:t>when workers die, Storm will automatically restart them. If a node dies, the worker will be restarted on another node.</a:t>
            </a:r>
          </a:p>
          <a:p>
            <a:r>
              <a:rPr lang="en-US" sz="2000" b="1" dirty="0"/>
              <a:t>Reliable</a:t>
            </a:r>
            <a:r>
              <a:rPr lang="en-US" sz="2000" dirty="0"/>
              <a:t> </a:t>
            </a:r>
            <a:r>
              <a:rPr lang="en-US" sz="2000" dirty="0" smtClean="0"/>
              <a:t>: </a:t>
            </a:r>
            <a:r>
              <a:rPr lang="en-US" sz="2000" dirty="0"/>
              <a:t>Storm guarantees that each unit of data (tuple) will be processed at least once or exactly once. Messages are only replayed when there are failures.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Easy to operate</a:t>
            </a:r>
            <a:r>
              <a:rPr lang="en-US" sz="2000" dirty="0"/>
              <a:t> </a:t>
            </a:r>
            <a:r>
              <a:rPr lang="en-US" sz="2000" dirty="0" smtClean="0"/>
              <a:t>: </a:t>
            </a:r>
            <a:r>
              <a:rPr lang="en-US" sz="2000" dirty="0"/>
              <a:t>standard configurations are suitable for production on day one. Once deployed, Storm is easy to </a:t>
            </a:r>
            <a:r>
              <a:rPr lang="en-US" sz="2000" dirty="0" smtClean="0"/>
              <a:t>operate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26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DRPC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work\doc\tech_book\drpc-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56341"/>
            <a:ext cx="6781800" cy="408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Reporting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267" y="1905000"/>
            <a:ext cx="93133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ADF-DB</a:t>
            </a:r>
            <a:endParaRPr lang="en-US" sz="1050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3657600"/>
            <a:ext cx="93133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ADF-DB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514600"/>
            <a:ext cx="223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/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38400" y="2751667"/>
            <a:ext cx="11430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Scheduler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2819400"/>
            <a:ext cx="914400" cy="457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BMC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1600200" y="3048000"/>
            <a:ext cx="838200" cy="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2743200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Inform </a:t>
            </a:r>
          </a:p>
          <a:p>
            <a:r>
              <a:rPr lang="en-US" sz="1000" dirty="0" smtClean="0"/>
              <a:t>Broadcast</a:t>
            </a:r>
          </a:p>
          <a:p>
            <a:r>
              <a:rPr lang="en-US" sz="1000" dirty="0" smtClean="0"/>
              <a:t> over</a:t>
            </a:r>
            <a:endParaRPr lang="en-US" sz="1000" dirty="0"/>
          </a:p>
        </p:txBody>
      </p:sp>
      <p:cxnSp>
        <p:nvCxnSpPr>
          <p:cNvPr id="15" name="Straight Arrow Connector 14"/>
          <p:cNvCxnSpPr>
            <a:endCxn id="4" idx="3"/>
          </p:cNvCxnSpPr>
          <p:nvPr/>
        </p:nvCxnSpPr>
        <p:spPr>
          <a:xfrm flipH="1" flipV="1">
            <a:off x="990600" y="2171700"/>
            <a:ext cx="1447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3"/>
          </p:cNvCxnSpPr>
          <p:nvPr/>
        </p:nvCxnSpPr>
        <p:spPr>
          <a:xfrm flipH="1">
            <a:off x="1007533" y="3297198"/>
            <a:ext cx="1430867" cy="627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22860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 Request </a:t>
            </a:r>
          </a:p>
          <a:p>
            <a:r>
              <a:rPr lang="en-US" sz="1200" dirty="0" smtClean="0"/>
              <a:t>RR logs info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378127" y="3379916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 Request RR </a:t>
            </a:r>
          </a:p>
          <a:p>
            <a:r>
              <a:rPr lang="en-US" sz="1200" dirty="0" smtClean="0"/>
              <a:t>Logs info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495800" y="2751667"/>
            <a:ext cx="1219200" cy="609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DRPC 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129867" y="2751667"/>
            <a:ext cx="956733" cy="609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543800" y="2752004"/>
            <a:ext cx="1143000" cy="609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Topology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7" idx="3"/>
            <a:endCxn id="22" idx="1"/>
          </p:cNvCxnSpPr>
          <p:nvPr/>
        </p:nvCxnSpPr>
        <p:spPr>
          <a:xfrm>
            <a:off x="3581400" y="3056467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81400" y="2672084"/>
            <a:ext cx="1372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Trigger DRPC</a:t>
            </a:r>
          </a:p>
          <a:p>
            <a:r>
              <a:rPr lang="en-US" sz="1100" dirty="0" smtClean="0"/>
              <a:t> task with </a:t>
            </a:r>
          </a:p>
          <a:p>
            <a:r>
              <a:rPr lang="en-US" sz="1100" dirty="0" smtClean="0"/>
              <a:t>BC_ID and</a:t>
            </a:r>
          </a:p>
          <a:p>
            <a:r>
              <a:rPr lang="en-US" sz="1100" dirty="0" smtClean="0"/>
              <a:t> logs info 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2" idx="3"/>
            <a:endCxn id="24" idx="1"/>
          </p:cNvCxnSpPr>
          <p:nvPr/>
        </p:nvCxnSpPr>
        <p:spPr>
          <a:xfrm>
            <a:off x="5715000" y="3056467"/>
            <a:ext cx="4148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4" idx="3"/>
          </p:cNvCxnSpPr>
          <p:nvPr/>
        </p:nvCxnSpPr>
        <p:spPr>
          <a:xfrm flipH="1" flipV="1">
            <a:off x="990600" y="2171700"/>
            <a:ext cx="5617634" cy="579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2"/>
            <a:endCxn id="5" idx="3"/>
          </p:cNvCxnSpPr>
          <p:nvPr/>
        </p:nvCxnSpPr>
        <p:spPr>
          <a:xfrm flipH="1">
            <a:off x="1007533" y="3361267"/>
            <a:ext cx="5600701" cy="563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25" idx="1"/>
          </p:cNvCxnSpPr>
          <p:nvPr/>
        </p:nvCxnSpPr>
        <p:spPr>
          <a:xfrm>
            <a:off x="7086600" y="3056467"/>
            <a:ext cx="457200" cy="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98898" y="2818431"/>
            <a:ext cx="22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581400" y="2218551"/>
            <a:ext cx="157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5. Download RR logs 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581400" y="3657600"/>
            <a:ext cx="157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5. Download RR logs 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156645" y="2818767"/>
            <a:ext cx="22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96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VS Hadoop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Real-time processing VS Batch processing 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Memory calculating VS HDFS calculating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-&gt; Trident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Trident is a high-level abstraction for doing </a:t>
            </a:r>
            <a:r>
              <a:rPr lang="en-US" dirty="0" err="1"/>
              <a:t>realtime</a:t>
            </a:r>
            <a:r>
              <a:rPr lang="en-US" dirty="0"/>
              <a:t> computing on top of Storm. It allows you to seamlessly intermix high throughput (millions of messages per second), </a:t>
            </a:r>
            <a:r>
              <a:rPr lang="en-US" dirty="0" err="1"/>
              <a:t>stateful</a:t>
            </a:r>
            <a:r>
              <a:rPr lang="en-US" dirty="0"/>
              <a:t> stream processing with low latency distributed </a:t>
            </a:r>
            <a:r>
              <a:rPr lang="en-US" dirty="0" smtClean="0"/>
              <a:t>querying.</a:t>
            </a:r>
          </a:p>
          <a:p>
            <a:r>
              <a:rPr lang="en-US" dirty="0" smtClean="0"/>
              <a:t>Trident provides embedded Joins, Aggregations, Grouping, Functions, Filters.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-&gt;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685800"/>
            <a:ext cx="7924800" cy="2514600"/>
          </a:xfrm>
        </p:spPr>
        <p:txBody>
          <a:bodyPr/>
          <a:lstStyle/>
          <a:p>
            <a:r>
              <a:rPr lang="en-US" dirty="0"/>
              <a:t>Apache Spark is </a:t>
            </a:r>
            <a:r>
              <a:rPr lang="en-US" dirty="0">
                <a:solidFill>
                  <a:srgbClr val="FF0000"/>
                </a:solidFill>
              </a:rPr>
              <a:t>a fast </a:t>
            </a:r>
            <a:r>
              <a:rPr lang="en-US" dirty="0"/>
              <a:t>and general-purpose cluster computing system.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high-level APIs in Java, Scala and Python, and an optimized engine that supports general execution graphs. </a:t>
            </a:r>
            <a:endParaRPr lang="en-US" dirty="0" smtClean="0"/>
          </a:p>
          <a:p>
            <a:r>
              <a:rPr lang="en-US" dirty="0" smtClean="0"/>
              <a:t>How fast?</a:t>
            </a:r>
            <a:endParaRPr lang="en-US" dirty="0"/>
          </a:p>
        </p:txBody>
      </p:sp>
      <p:pic>
        <p:nvPicPr>
          <p:cNvPr id="2050" name="Picture 2" descr="C:\work\doc\tech_book\spark_logistic-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67" y="3124200"/>
            <a:ext cx="3174603" cy="16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68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work\doc\tech_book\spark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44" y="990600"/>
            <a:ext cx="5563377" cy="379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1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TO BE CONTINUED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222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images.cnitblog.com/blog/306623/201306/02191643-020a03e8fb3e4223a83e7b4d51ced4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" y="1219200"/>
            <a:ext cx="9135649" cy="47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work\doc\tech_book\hadoop_fami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46127" cy="53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work\doc\tech_book\hdfs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" y="685800"/>
            <a:ext cx="741145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3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work\doc\tech_book\yarn_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7010400" cy="45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1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Job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work\doc\tech_book\map_reduce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05934"/>
            <a:ext cx="8157969" cy="374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Fault tolerance by detecting faults and applying quick, automatic recovery</a:t>
            </a:r>
          </a:p>
          <a:p>
            <a:pPr fontAlgn="base"/>
            <a:r>
              <a:rPr lang="en-US" dirty="0"/>
              <a:t>Data access via </a:t>
            </a:r>
            <a:r>
              <a:rPr lang="en-US" dirty="0" err="1"/>
              <a:t>MapReduce</a:t>
            </a:r>
            <a:r>
              <a:rPr lang="en-US" dirty="0"/>
              <a:t> streaming</a:t>
            </a:r>
          </a:p>
          <a:p>
            <a:pPr fontAlgn="base"/>
            <a:r>
              <a:rPr lang="en-US" dirty="0"/>
              <a:t>Simple and robust coherency model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Processing logic close to the data, rather than the data close to the processing logic</a:t>
            </a:r>
          </a:p>
          <a:p>
            <a:pPr fontAlgn="base"/>
            <a:r>
              <a:rPr lang="en-US" dirty="0"/>
              <a:t>Portability across heterogeneous commodity hardware and operating systems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Scalability to reliably store and process large amounts of data</a:t>
            </a:r>
          </a:p>
          <a:p>
            <a:pPr fontAlgn="base"/>
            <a:r>
              <a:rPr lang="en-US" dirty="0"/>
              <a:t>Economy by distributing data and processing across clusters of commodity personal computers</a:t>
            </a:r>
          </a:p>
          <a:p>
            <a:pPr fontAlgn="base"/>
            <a:r>
              <a:rPr lang="en-US" dirty="0"/>
              <a:t>Efficiency by distributing data and logic to process it in parallel on nodes where data is located</a:t>
            </a:r>
          </a:p>
          <a:p>
            <a:pPr fontAlgn="base"/>
            <a:r>
              <a:rPr lang="en-US" dirty="0"/>
              <a:t>Reliability by automatically maintaining multiple copies of data and automatically redeploying processing logic in the event of </a:t>
            </a:r>
            <a:r>
              <a:rPr lang="en-US" dirty="0" smtClean="0"/>
              <a:t>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work\doc\tech_book\storm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523788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4409</TotalTime>
  <Words>664</Words>
  <Application>Microsoft Office PowerPoint</Application>
  <PresentationFormat>On-screen Show (4:3)</PresentationFormat>
  <Paragraphs>140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Origin</vt:lpstr>
      <vt:lpstr>PowerPoint Presentation</vt:lpstr>
      <vt:lpstr>Characteristics</vt:lpstr>
      <vt:lpstr>Hive Workflow</vt:lpstr>
      <vt:lpstr>Hadoop Family</vt:lpstr>
      <vt:lpstr>HDFS Architecture</vt:lpstr>
      <vt:lpstr>YARN Architecture</vt:lpstr>
      <vt:lpstr>Hadoop Job Example</vt:lpstr>
      <vt:lpstr>HDFS Characteristics</vt:lpstr>
      <vt:lpstr>Storm Part</vt:lpstr>
      <vt:lpstr>Storm Introduction</vt:lpstr>
      <vt:lpstr>Storm Background</vt:lpstr>
      <vt:lpstr>Companies &amp; Projects Using Storm</vt:lpstr>
      <vt:lpstr>Storm Architecture I</vt:lpstr>
      <vt:lpstr>Storm Architecture II </vt:lpstr>
      <vt:lpstr>Storm Application</vt:lpstr>
      <vt:lpstr>Storm Topology I</vt:lpstr>
      <vt:lpstr>Storm Topology II</vt:lpstr>
      <vt:lpstr>Storm Streaming Groups</vt:lpstr>
      <vt:lpstr>Storm Example - Reporting</vt:lpstr>
      <vt:lpstr>Storm Characteristics</vt:lpstr>
      <vt:lpstr>Storm DRPC</vt:lpstr>
      <vt:lpstr>Improved Reporting</vt:lpstr>
      <vt:lpstr>Storm VS Hadoop ?</vt:lpstr>
      <vt:lpstr>Storm -&gt; Trident</vt:lpstr>
      <vt:lpstr>Hadoop -&gt; Spark</vt:lpstr>
      <vt:lpstr>Spark Structure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Led Xu</dc:creator>
  <cp:lastModifiedBy>Led Xu</cp:lastModifiedBy>
  <cp:revision>75</cp:revision>
  <dcterms:created xsi:type="dcterms:W3CDTF">2015-01-25T08:18:03Z</dcterms:created>
  <dcterms:modified xsi:type="dcterms:W3CDTF">2015-02-16T08:53:53Z</dcterms:modified>
</cp:coreProperties>
</file>