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9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Ibq5CsAPRA&amp;t=1s" TargetMode="External" /><Relationship Id="rId3" Type="http://schemas.openxmlformats.org/officeDocument/2006/relationships/hyperlink" Target="https://skills.yourlearning.ibm.com/activity/PLAN-D0B733510535" TargetMode="External" /><Relationship Id="rId7" Type="http://schemas.openxmlformats.org/officeDocument/2006/relationships/hyperlink" Target="https://www.youtube.com/watch?v=ABu8o3d1998&amp;t=2s" TargetMode="External" /><Relationship Id="rId2" Type="http://schemas.openxmlformats.org/officeDocument/2006/relationships/hyperlink" Target="https://www.kaggle.com/datasets" TargetMode="External" /><Relationship Id="rId1" Type="http://schemas.openxmlformats.org/officeDocument/2006/relationships/slideLayout" Target="../slideLayouts/slideLayout4.xml" /><Relationship Id="rId6" Type="http://schemas.openxmlformats.org/officeDocument/2006/relationships/hyperlink" Target="https://www.youtube.com/watch?v=ABu8o3d1998&amp;t=12s" TargetMode="External" /><Relationship Id="rId5" Type="http://schemas.openxmlformats.org/officeDocument/2006/relationships/hyperlink" Target="https://www.youtube.com/watch?v=GsfT2sv_zCo" TargetMode="External" /><Relationship Id="rId4" Type="http://schemas.openxmlformats.org/officeDocument/2006/relationships/hyperlink" Target="https://youtube.com/playlist?list=PLy3lFw0OTlutzXFVwttrtaRGEEyLEdnpy&amp;si=fAkzJPfvwbT0xEnw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1676400"/>
            <a:ext cx="6835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14337" y="3086100"/>
            <a:ext cx="11363325" cy="2546851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YOUR NAME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GOVTB INSTITUTE OF TECHNOLOGY VELLORE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47D144F-81D9-4931-17E3-E69FFC0ED1D6}"/>
              </a:ext>
            </a:extLst>
          </p:cNvPr>
          <p:cNvSpPr txBox="1"/>
          <p:nvPr/>
        </p:nvSpPr>
        <p:spPr>
          <a:xfrm>
            <a:off x="667689" y="3086100"/>
            <a:ext cx="11262373" cy="2546851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lang="en-GB"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GB" sz="2000" b="1" spc="10" dirty="0">
                <a:solidFill>
                  <a:srgbClr val="1382AC"/>
                </a:solidFill>
                <a:latin typeface="Arial"/>
                <a:cs typeface="Arial"/>
              </a:rPr>
              <a:t>MAMALLAN S</a:t>
            </a: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GOVTB INSTITUTE OF TECHNOLOGY VELLORE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Picture 2" descr="Screenshot (42).png"/>
          <p:cNvPicPr>
            <a:picLocks noChangeAspect="1"/>
          </p:cNvPicPr>
          <p:nvPr/>
        </p:nvPicPr>
        <p:blipFill>
          <a:blip r:embed="rId2" cstate="print"/>
          <a:srcRect l="33125" t="34445" r="10000" b="5555"/>
          <a:stretch>
            <a:fillRect/>
          </a:stretch>
        </p:blipFill>
        <p:spPr>
          <a:xfrm>
            <a:off x="228600" y="1143000"/>
            <a:ext cx="4109156" cy="2438400"/>
          </a:xfrm>
          <a:prstGeom prst="rect">
            <a:avLst/>
          </a:prstGeom>
        </p:spPr>
      </p:pic>
      <p:pic>
        <p:nvPicPr>
          <p:cNvPr id="8" name="Picture 7" descr="Screenshot (39).png"/>
          <p:cNvPicPr>
            <a:picLocks noChangeAspect="1"/>
          </p:cNvPicPr>
          <p:nvPr/>
        </p:nvPicPr>
        <p:blipFill>
          <a:blip r:embed="rId3" cstate="print"/>
          <a:srcRect l="30625" t="25556" r="9375" b="11111"/>
          <a:stretch>
            <a:fillRect/>
          </a:stretch>
        </p:blipFill>
        <p:spPr>
          <a:xfrm>
            <a:off x="4419600" y="990600"/>
            <a:ext cx="4235115" cy="2514600"/>
          </a:xfrm>
          <a:prstGeom prst="rect">
            <a:avLst/>
          </a:prstGeom>
        </p:spPr>
      </p:pic>
      <p:pic>
        <p:nvPicPr>
          <p:cNvPr id="9" name="Picture 8" descr="Screenshot (40).png"/>
          <p:cNvPicPr>
            <a:picLocks noChangeAspect="1"/>
          </p:cNvPicPr>
          <p:nvPr/>
        </p:nvPicPr>
        <p:blipFill>
          <a:blip r:embed="rId4" cstate="print"/>
          <a:srcRect l="33125" t="32222" r="9375" b="5556"/>
          <a:stretch>
            <a:fillRect/>
          </a:stretch>
        </p:blipFill>
        <p:spPr>
          <a:xfrm>
            <a:off x="228600" y="3962400"/>
            <a:ext cx="4038600" cy="2458279"/>
          </a:xfrm>
          <a:prstGeom prst="rect">
            <a:avLst/>
          </a:prstGeom>
        </p:spPr>
      </p:pic>
      <p:pic>
        <p:nvPicPr>
          <p:cNvPr id="10" name="Picture 9" descr="Screenshot (41).png"/>
          <p:cNvPicPr>
            <a:picLocks noChangeAspect="1"/>
          </p:cNvPicPr>
          <p:nvPr/>
        </p:nvPicPr>
        <p:blipFill>
          <a:blip r:embed="rId5" cstate="print"/>
          <a:srcRect l="33750" t="33333" r="9975" b="5664"/>
          <a:stretch>
            <a:fillRect/>
          </a:stretch>
        </p:blipFill>
        <p:spPr>
          <a:xfrm>
            <a:off x="4495800" y="3733800"/>
            <a:ext cx="4498848" cy="2743200"/>
          </a:xfrm>
          <a:prstGeom prst="rect">
            <a:avLst/>
          </a:prstGeom>
        </p:spPr>
      </p:pic>
      <p:pic>
        <p:nvPicPr>
          <p:cNvPr id="11" name="Picture 10" descr="Screenshot (42).png"/>
          <p:cNvPicPr>
            <a:picLocks noChangeAspect="1"/>
          </p:cNvPicPr>
          <p:nvPr/>
        </p:nvPicPr>
        <p:blipFill>
          <a:blip r:embed="rId2" cstate="print"/>
          <a:srcRect l="31395" t="32558" r="9084" b="5814"/>
          <a:stretch>
            <a:fillRect/>
          </a:stretch>
        </p:blipFill>
        <p:spPr>
          <a:xfrm>
            <a:off x="9220200" y="2667000"/>
            <a:ext cx="2971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1104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Findings</a:t>
            </a:r>
            <a:endParaRPr lang="en-US" dirty="0"/>
          </a:p>
          <a:p>
            <a:r>
              <a:rPr lang="en-US" dirty="0"/>
              <a:t>The best time to book a hotel room varies depending on factors such as location, seasonality, and demand.</a:t>
            </a:r>
          </a:p>
          <a:p>
            <a:r>
              <a:rPr lang="en-US" dirty="0"/>
              <a:t>Longer lengths of stay may result in lower daily rates, but optimal durations differ based on destination and hotel type.</a:t>
            </a:r>
          </a:p>
          <a:p>
            <a:r>
              <a:rPr lang="en-US" dirty="0"/>
              <a:t>Predictive modeling can accurately forecast the likelihood of receiving a disproportionately high number of special requests based on booking attributes.</a:t>
            </a:r>
          </a:p>
          <a:p>
            <a:endParaRPr lang="en-US" dirty="0"/>
          </a:p>
          <a:p>
            <a:r>
              <a:rPr lang="en-US" b="1" dirty="0"/>
              <a:t>Actionable Insights</a:t>
            </a:r>
            <a:endParaRPr lang="en-US" dirty="0"/>
          </a:p>
          <a:p>
            <a:r>
              <a:rPr lang="en-US" dirty="0"/>
              <a:t>Hotel managers can leverage insights from the analysis to strategically adjust pricing and promotional strategies throughout the year.</a:t>
            </a:r>
          </a:p>
          <a:p>
            <a:r>
              <a:rPr lang="en-US" dirty="0"/>
              <a:t>Understanding optimal lengths of stay enables hotels to offer tailored packages and incentives to attract guests.</a:t>
            </a:r>
          </a:p>
          <a:p>
            <a:r>
              <a:rPr lang="en-US" dirty="0"/>
              <a:t>Proactively addressing potential special requests enhances guest satisfaction and loyalty.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762000"/>
            <a:ext cx="937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Impact on Hospitality Industry</a:t>
            </a:r>
            <a:endParaRPr lang="en-US" dirty="0"/>
          </a:p>
          <a:p>
            <a:r>
              <a:rPr lang="en-US" dirty="0"/>
              <a:t>Data-driven decision-making empowers hotels to optimize revenue, enhance guest experiences, and improve operational efficiency.</a:t>
            </a:r>
          </a:p>
          <a:p>
            <a:r>
              <a:rPr lang="en-US" dirty="0"/>
              <a:t>Continuous analysis and adaptation are crucial for staying competitive in a dynamic market environment.</a:t>
            </a:r>
          </a:p>
          <a:p>
            <a:endParaRPr lang="en-US" dirty="0"/>
          </a:p>
          <a:p>
            <a:r>
              <a:rPr lang="en-US" b="1" dirty="0"/>
              <a:t>Next Steps</a:t>
            </a:r>
            <a:endParaRPr lang="en-US" dirty="0"/>
          </a:p>
          <a:p>
            <a:r>
              <a:rPr lang="en-US" dirty="0"/>
              <a:t>Implement predictive models into hotel management systems to </a:t>
            </a:r>
            <a:r>
              <a:rPr lang="en-US" dirty="0" err="1"/>
              <a:t>operationalize</a:t>
            </a:r>
            <a:r>
              <a:rPr lang="en-US" dirty="0"/>
              <a:t> insights in real-time.</a:t>
            </a:r>
          </a:p>
          <a:p>
            <a:r>
              <a:rPr lang="en-US" dirty="0"/>
              <a:t>Explore additional datasets and advanced analytical techniques to further refine predictive capabilities.</a:t>
            </a:r>
          </a:p>
          <a:p>
            <a:r>
              <a:rPr lang="en-US" dirty="0"/>
              <a:t>Foster a culture of data-driven decision-making across the organization to drive continuous improvement and innovation.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https://skills.yourlearning.ibm.com/activity/PLAN-D0B733510535</a:t>
            </a:r>
            <a:endParaRPr lang="en-US" dirty="0"/>
          </a:p>
          <a:p>
            <a:r>
              <a:rPr lang="en-US" dirty="0">
                <a:hlinkClick r:id="rId4"/>
              </a:rPr>
              <a:t>https://youtube.com/playlist?list=PLy3lFw0OTlutzXFVwttrtaRGEEyLEdnpy&amp;si=fAkzJPfvwbT0xEnw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https://www.youtube.com/watch?v=GsfT2sv_zCo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https://www.youtube.com/watch?v=ABu8o3d1998&amp;t=12s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https://www.youtube.com/watch?v=ABu8o3d1998&amp;t=2s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https://www.youtube.com/watch?v=WIbq5CsAPRA&amp;t=1s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005" y="1898953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0896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tabLst>
                <a:tab pos="317500" algn="l"/>
                <a:tab pos="318135" algn="l"/>
              </a:tabLst>
            </a:pPr>
            <a:r>
              <a:rPr lang="en-US" dirty="0"/>
              <a:t>      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and Preparation:</a:t>
            </a:r>
            <a:endParaRPr lang="en-US" dirty="0"/>
          </a:p>
          <a:p>
            <a:r>
              <a:rPr lang="en-US" dirty="0"/>
              <a:t>Gather booking information for city and resort hotels.</a:t>
            </a:r>
          </a:p>
          <a:p>
            <a:r>
              <a:rPr lang="en-US" dirty="0"/>
              <a:t>Remove personally identifying information to ensure privacy.</a:t>
            </a:r>
          </a:p>
          <a:p>
            <a:r>
              <a:rPr lang="en-US" dirty="0"/>
              <a:t>Handle missing values and encode categorical variables.</a:t>
            </a:r>
          </a:p>
          <a:p>
            <a:r>
              <a:rPr lang="en-US" b="1" dirty="0"/>
              <a:t> Exploratory Data Analysis (EDA):</a:t>
            </a:r>
            <a:endParaRPr lang="en-US" dirty="0"/>
          </a:p>
          <a:p>
            <a:r>
              <a:rPr lang="en-US" dirty="0"/>
              <a:t>Visualize booking trends over time (e.g., monthly or seasonal variations).</a:t>
            </a:r>
          </a:p>
          <a:p>
            <a:r>
              <a:rPr lang="en-US" dirty="0"/>
              <a:t>Analyze correlations between variables (e.g., length of stay, number of guests) and booking patterns.</a:t>
            </a:r>
          </a:p>
          <a:p>
            <a:r>
              <a:rPr lang="en-US" dirty="0"/>
              <a:t>Identify any outliers or anomalies in the data.</a:t>
            </a:r>
          </a:p>
          <a:p>
            <a:endParaRPr lang="en-US" dirty="0"/>
          </a:p>
          <a:p>
            <a:r>
              <a:rPr lang="en-US" b="1" dirty="0"/>
              <a:t> Determining Optimal Booking Time:</a:t>
            </a:r>
            <a:endParaRPr lang="en-US" dirty="0"/>
          </a:p>
          <a:p>
            <a:r>
              <a:rPr lang="en-US" dirty="0"/>
              <a:t>Analyze average daily rates across different months or seasons.</a:t>
            </a:r>
          </a:p>
          <a:p>
            <a:r>
              <a:rPr lang="en-US" dirty="0"/>
              <a:t>Identify periods with the lowest rates for cost-effective bookings.</a:t>
            </a:r>
          </a:p>
          <a:p>
            <a:r>
              <a:rPr lang="en-US" dirty="0"/>
              <a:t>Consider factors such as location, events, and holidays that may influence booking trends.</a:t>
            </a:r>
          </a:p>
          <a:p>
            <a:endParaRPr lang="en-US" dirty="0"/>
          </a:p>
          <a:p>
            <a:r>
              <a:rPr lang="en-US" b="1" dirty="0"/>
              <a:t>Optimizing Length of Stay:</a:t>
            </a:r>
            <a:endParaRPr lang="en-US" dirty="0"/>
          </a:p>
          <a:p>
            <a:r>
              <a:rPr lang="en-US" dirty="0"/>
              <a:t>Explore the relationship between length of stay and daily rate.</a:t>
            </a:r>
          </a:p>
          <a:p>
            <a:r>
              <a:rPr lang="en-US" dirty="0"/>
              <a:t>Identify optimal lengths of stay for maximizing cost savings.</a:t>
            </a:r>
          </a:p>
          <a:p>
            <a:r>
              <a:rPr lang="en-US" dirty="0"/>
              <a:t>Consider guest preferences and destination characteristics when determining ideal durations.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838200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Predicting Special Requests:</a:t>
            </a:r>
            <a:endParaRPr lang="en-US" dirty="0"/>
          </a:p>
          <a:p>
            <a:r>
              <a:rPr lang="en-US" dirty="0"/>
              <a:t>Identify types of special requests in the dataset (e.g., room preferences, amenities).</a:t>
            </a:r>
          </a:p>
          <a:p>
            <a:r>
              <a:rPr lang="en-US" dirty="0"/>
              <a:t>Utilize classification algorithms to predict the likelihood of receiving special requests based on booking attributes.</a:t>
            </a:r>
          </a:p>
          <a:p>
            <a:r>
              <a:rPr lang="en-US" dirty="0"/>
              <a:t>Evaluate model performance using metrics such as accuracy, precision, and recall.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952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Insights and Recommendations:</a:t>
            </a:r>
            <a:endParaRPr lang="en-US" dirty="0"/>
          </a:p>
          <a:p>
            <a:r>
              <a:rPr lang="en-US" dirty="0"/>
              <a:t>Summarize key findings and insights from the analysis.</a:t>
            </a:r>
          </a:p>
          <a:p>
            <a:r>
              <a:rPr lang="en-US" dirty="0"/>
              <a:t>Provide actionable recommendations for hotel management, including pricing strategies, promotional campaigns, and service enhancements.</a:t>
            </a:r>
          </a:p>
          <a:p>
            <a:r>
              <a:rPr lang="en-US" dirty="0"/>
              <a:t>Emphasize the importance of data-driven decision-making in optimizing hotel operations and enhancing guest experiences.</a:t>
            </a:r>
          </a:p>
          <a:p>
            <a:endParaRPr lang="en-US" dirty="0"/>
          </a:p>
          <a:p>
            <a:r>
              <a:rPr lang="en-US" b="1" dirty="0"/>
              <a:t>Deployment and Monitoring:</a:t>
            </a:r>
            <a:endParaRPr lang="en-US" dirty="0"/>
          </a:p>
          <a:p>
            <a:r>
              <a:rPr lang="en-US" dirty="0"/>
              <a:t>Integrate predictive models into hotel management systems for real-time decision support.</a:t>
            </a:r>
          </a:p>
          <a:p>
            <a:r>
              <a:rPr lang="en-US" dirty="0"/>
              <a:t>Monitor model performance and update algorithms as needed to adapt to changing market conditions.</a:t>
            </a:r>
          </a:p>
          <a:p>
            <a:r>
              <a:rPr lang="en-US" dirty="0"/>
              <a:t>Foster a culture of continuous improvement and innovation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Objectives</a:t>
            </a:r>
            <a:endParaRPr lang="en-US" dirty="0"/>
          </a:p>
          <a:p>
            <a:pPr lvl="1"/>
            <a:r>
              <a:rPr lang="en-US" dirty="0"/>
              <a:t>Identify key questions: Best booking time, optimal length of stay, predicting special requests.</a:t>
            </a:r>
          </a:p>
          <a:p>
            <a:pPr lvl="1"/>
            <a:r>
              <a:rPr lang="en-US" dirty="0"/>
              <a:t>Clarify goals: Enhance revenue, improve customer experience.</a:t>
            </a:r>
          </a:p>
          <a:p>
            <a:pPr lvl="1"/>
            <a:endParaRPr lang="en-US" dirty="0"/>
          </a:p>
          <a:p>
            <a:r>
              <a:rPr lang="en-US" b="1" dirty="0"/>
              <a:t>Data Collection</a:t>
            </a:r>
            <a:endParaRPr lang="en-US" dirty="0"/>
          </a:p>
          <a:p>
            <a:pPr lvl="1"/>
            <a:r>
              <a:rPr lang="en-US" dirty="0"/>
              <a:t>Gather booking information for city and resort hotels.</a:t>
            </a:r>
          </a:p>
          <a:p>
            <a:pPr lvl="1"/>
            <a:r>
              <a:rPr lang="en-US" dirty="0"/>
              <a:t>Ensure data integrity and privacy: Remove personally identifying information.</a:t>
            </a:r>
          </a:p>
          <a:p>
            <a:pPr lvl="1"/>
            <a:endParaRPr lang="en-US" dirty="0"/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Handle missing values: Imputation or removal.</a:t>
            </a:r>
          </a:p>
          <a:p>
            <a:pPr lvl="1"/>
            <a:r>
              <a:rPr lang="en-US" dirty="0"/>
              <a:t>Encode categorical variables: One-hot encoding or label encoding.</a:t>
            </a:r>
          </a:p>
          <a:p>
            <a:pPr lvl="1"/>
            <a:r>
              <a:rPr lang="en-US" dirty="0"/>
              <a:t>Feature engineering: Create new features if necessary (e.g., total number of guests).</a:t>
            </a:r>
          </a:p>
          <a:p>
            <a:pPr lvl="1"/>
            <a:endParaRPr lang="en-US" dirty="0"/>
          </a:p>
          <a:p>
            <a:r>
              <a:rPr lang="en-US" b="1" dirty="0"/>
              <a:t>Exploratory Data Analysis (EDA)</a:t>
            </a:r>
            <a:endParaRPr lang="en-US" dirty="0"/>
          </a:p>
          <a:p>
            <a:pPr lvl="1"/>
            <a:r>
              <a:rPr lang="en-US" dirty="0"/>
              <a:t>Visualize booking trends: Monthly, seasonal variations.</a:t>
            </a:r>
          </a:p>
          <a:p>
            <a:pPr lvl="1"/>
            <a:r>
              <a:rPr lang="en-US" dirty="0"/>
              <a:t>Analyze correlations: Length of stay vs. daily rate, special requests vs. other variables.</a:t>
            </a:r>
          </a:p>
          <a:p>
            <a:pPr lvl="1"/>
            <a:r>
              <a:rPr lang="en-US" dirty="0"/>
              <a:t>Identify outliers and anomalies: Investigate unusual booking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0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Modeling</a:t>
            </a:r>
            <a:endParaRPr lang="en-US" dirty="0"/>
          </a:p>
          <a:p>
            <a:pPr lvl="1"/>
            <a:r>
              <a:rPr lang="en-US" dirty="0"/>
              <a:t>Feature selection: Identify relevant predictors for each objective.</a:t>
            </a:r>
          </a:p>
          <a:p>
            <a:pPr lvl="1"/>
            <a:r>
              <a:rPr lang="en-US" dirty="0"/>
              <a:t>Model selection: Choose appropriate algorithms (e.g., regression, classification).</a:t>
            </a:r>
          </a:p>
          <a:p>
            <a:pPr lvl="1"/>
            <a:r>
              <a:rPr lang="en-US" dirty="0"/>
              <a:t>Train and test models: Evaluate performance using metrics (e.g., accuracy, RMSE).</a:t>
            </a:r>
          </a:p>
          <a:p>
            <a:r>
              <a:rPr lang="en-US" b="1" dirty="0"/>
              <a:t>Interpretation and Insights</a:t>
            </a:r>
            <a:endParaRPr lang="en-US" dirty="0"/>
          </a:p>
          <a:p>
            <a:pPr lvl="1"/>
            <a:r>
              <a:rPr lang="en-US" dirty="0"/>
              <a:t>Extract insights: Determine best booking time, optimal length of stay, factors influencing special requests.</a:t>
            </a:r>
          </a:p>
          <a:p>
            <a:pPr lvl="1"/>
            <a:r>
              <a:rPr lang="en-US" dirty="0"/>
              <a:t>Translate findings: Provide actionable recommendations for hotel management.</a:t>
            </a:r>
          </a:p>
          <a:p>
            <a:r>
              <a:rPr lang="en-US" b="1" dirty="0"/>
              <a:t>Implementation and Monitoring</a:t>
            </a:r>
            <a:endParaRPr lang="en-US" dirty="0"/>
          </a:p>
          <a:p>
            <a:pPr lvl="1"/>
            <a:r>
              <a:rPr lang="en-US" dirty="0"/>
              <a:t>Deploy predictive models: Integrate into booking systems for real-time decision-making.</a:t>
            </a:r>
          </a:p>
          <a:p>
            <a:pPr lvl="1"/>
            <a:r>
              <a:rPr lang="en-US" dirty="0"/>
              <a:t>Monitor performance: Regularly evaluate model accuracy and effectiveness.</a:t>
            </a:r>
          </a:p>
          <a:p>
            <a:pPr lvl="1"/>
            <a:r>
              <a:rPr lang="en-US" dirty="0"/>
              <a:t>Adaptation: Update models based on evolving booking patterns and guest preferences.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Selection</a:t>
            </a:r>
            <a:endParaRPr lang="en-US" dirty="0"/>
          </a:p>
          <a:p>
            <a:pPr lvl="1"/>
            <a:r>
              <a:rPr lang="en-US" dirty="0"/>
              <a:t>Regression for Daily Rate Optimization:</a:t>
            </a:r>
          </a:p>
          <a:p>
            <a:pPr lvl="2"/>
            <a:r>
              <a:rPr lang="en-US" dirty="0"/>
              <a:t>Linear Regression: Predict daily rate based on features like booking time, length of stay, and hotel type.</a:t>
            </a:r>
          </a:p>
          <a:p>
            <a:pPr lvl="2"/>
            <a:r>
              <a:rPr lang="en-US" dirty="0"/>
              <a:t>Decision Trees: Capture non-linear relationships between predictors and daily rate.</a:t>
            </a:r>
          </a:p>
          <a:p>
            <a:pPr lvl="1"/>
            <a:r>
              <a:rPr lang="en-US" dirty="0"/>
              <a:t>Classification for Special Request Prediction:</a:t>
            </a:r>
          </a:p>
          <a:p>
            <a:pPr lvl="2"/>
            <a:r>
              <a:rPr lang="en-US" dirty="0"/>
              <a:t>Logistic Regression: Predict likelihood of receiving a high number of special requests based on booking characteristics.</a:t>
            </a:r>
          </a:p>
          <a:p>
            <a:pPr lvl="2"/>
            <a:r>
              <a:rPr lang="en-US" dirty="0"/>
              <a:t>Random Forest: Handle complex interactions between features to improve prediction accuracy.</a:t>
            </a:r>
          </a:p>
          <a:p>
            <a:pPr lvl="2"/>
            <a:endParaRPr lang="en-US" dirty="0"/>
          </a:p>
          <a:p>
            <a:r>
              <a:rPr lang="en-US" b="1" dirty="0"/>
              <a:t>Model Training &amp; Evaluation</a:t>
            </a:r>
            <a:endParaRPr lang="en-US" dirty="0"/>
          </a:p>
          <a:p>
            <a:pPr lvl="1"/>
            <a:r>
              <a:rPr lang="en-US" dirty="0"/>
              <a:t>Train models using historical booking data.</a:t>
            </a:r>
          </a:p>
          <a:p>
            <a:pPr lvl="1"/>
            <a:r>
              <a:rPr lang="en-US" dirty="0"/>
              <a:t>Split data into training and testing sets.</a:t>
            </a:r>
          </a:p>
          <a:p>
            <a:pPr lvl="1"/>
            <a:r>
              <a:rPr lang="en-US" dirty="0"/>
              <a:t>Evaluate model performance using metrics such as Mean Absolute Error (MAE) for regression and F1-score for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90600"/>
            <a:ext cx="967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</a:t>
            </a:r>
            <a:endParaRPr lang="en-US" dirty="0"/>
          </a:p>
          <a:p>
            <a:pPr lvl="1"/>
            <a:r>
              <a:rPr lang="en-US" dirty="0"/>
              <a:t>Integrate models into hotel booking systems:</a:t>
            </a:r>
          </a:p>
          <a:p>
            <a:pPr lvl="2"/>
            <a:r>
              <a:rPr lang="en-US" dirty="0"/>
              <a:t>API integration for real-time predictions during booking process.</a:t>
            </a:r>
          </a:p>
          <a:p>
            <a:pPr lvl="2"/>
            <a:r>
              <a:rPr lang="en-US" dirty="0"/>
              <a:t>Dashboard for hotel management to track predictions and insights.</a:t>
            </a:r>
          </a:p>
          <a:p>
            <a:pPr lvl="1"/>
            <a:r>
              <a:rPr lang="en-US" dirty="0"/>
              <a:t>Ensure scalability and reliability of deployed models:</a:t>
            </a:r>
          </a:p>
          <a:p>
            <a:pPr lvl="2"/>
            <a:r>
              <a:rPr lang="en-US" dirty="0"/>
              <a:t>Regular updates based on new data and evolving trends.</a:t>
            </a:r>
          </a:p>
          <a:p>
            <a:pPr lvl="2"/>
            <a:r>
              <a:rPr lang="en-US" dirty="0"/>
              <a:t>Monitoring for model drift and performance degradation.</a:t>
            </a:r>
          </a:p>
          <a:p>
            <a:pPr lvl="2"/>
            <a:endParaRPr lang="en-US" dirty="0"/>
          </a:p>
          <a:p>
            <a:r>
              <a:rPr lang="en-US" b="1" dirty="0"/>
              <a:t>Benefits of Predictive Modeling</a:t>
            </a:r>
            <a:endParaRPr lang="en-US" dirty="0"/>
          </a:p>
          <a:p>
            <a:pPr lvl="1"/>
            <a:r>
              <a:rPr lang="en-US" dirty="0"/>
              <a:t>Optimize revenue: Identify best booking times and lengths of stay for maximum profitability.</a:t>
            </a:r>
          </a:p>
          <a:p>
            <a:pPr lvl="1"/>
            <a:r>
              <a:rPr lang="en-US" dirty="0"/>
              <a:t>Enhance guest satisfaction: Anticipate and fulfill special requests, improving overall experience.</a:t>
            </a:r>
          </a:p>
          <a:p>
            <a:pPr lvl="1"/>
            <a:r>
              <a:rPr lang="en-US" dirty="0"/>
              <a:t>Improve operational efficiency: Streamline resource allocation based on predicted booking patterns.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1163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PowerPoint Presentation</vt:lpstr>
      <vt:lpstr>SYSTEM APPROACH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TPGIT CIVIL LAB</dc:creator>
  <cp:lastModifiedBy>HARIHARAN S</cp:lastModifiedBy>
  <cp:revision>11</cp:revision>
  <dcterms:created xsi:type="dcterms:W3CDTF">2024-04-04T10:53:27Z</dcterms:created>
  <dcterms:modified xsi:type="dcterms:W3CDTF">2024-04-05T16:54:05Z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