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5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61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1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417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18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0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3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4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06FDDF-E207-45F6-B391-ABA5FFE38177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AB87DA-A3E7-40C8-B956-3E836EBF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5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Angggota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kelompok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: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Airlangga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SD				(04)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Giwangkara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Surya A		(12)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Moh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Rafdani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Faishal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(21)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Tri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Aji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Sektiantoro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(32)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700" y="558800"/>
            <a:ext cx="962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Consolas" panose="020B0609020204030204" pitchFamily="49" charset="0"/>
              </a:rPr>
              <a:t>What is procedural </a:t>
            </a:r>
            <a:r>
              <a:rPr lang="en-US" sz="2800" dirty="0" err="1" smtClean="0">
                <a:latin typeface="Consolas" panose="020B0609020204030204" pitchFamily="49" charset="0"/>
              </a:rPr>
              <a:t>progam</a:t>
            </a:r>
            <a:r>
              <a:rPr lang="en-US" sz="2800" dirty="0" smtClean="0">
                <a:latin typeface="Consolas" panose="020B0609020204030204" pitchFamily="49" charset="0"/>
              </a:rPr>
              <a:t> ?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Consolas" panose="020B0609020204030204" pitchFamily="49" charset="0"/>
              </a:rPr>
              <a:t>What is OOP </a:t>
            </a:r>
            <a:r>
              <a:rPr lang="en-US" sz="2800" dirty="0" err="1" smtClean="0">
                <a:latin typeface="Consolas" panose="020B0609020204030204" pitchFamily="49" charset="0"/>
              </a:rPr>
              <a:t>progam</a:t>
            </a:r>
            <a:r>
              <a:rPr lang="en-US" sz="2800" dirty="0" smtClean="0">
                <a:latin typeface="Consolas" panose="020B0609020204030204" pitchFamily="49" charset="0"/>
              </a:rPr>
              <a:t> ?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Consolas" panose="020B0609020204030204" pitchFamily="49" charset="0"/>
              </a:rPr>
              <a:t>What is the </a:t>
            </a:r>
            <a:r>
              <a:rPr lang="en-US" sz="2800" dirty="0" err="1" smtClean="0">
                <a:latin typeface="Consolas" panose="020B0609020204030204" pitchFamily="49" charset="0"/>
              </a:rPr>
              <a:t>the</a:t>
            </a:r>
            <a:r>
              <a:rPr lang="en-US" sz="2800" dirty="0" smtClean="0">
                <a:latin typeface="Consolas" panose="020B0609020204030204" pitchFamily="49" charset="0"/>
              </a:rPr>
              <a:t> different between procedural and OOP ?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Consolas" panose="020B0609020204030204" pitchFamily="49" charset="0"/>
              </a:rPr>
              <a:t>Determine 5 object, state, and behavior !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419100"/>
            <a:ext cx="95123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err="1" smtClean="0">
                <a:latin typeface="Consolas" panose="020B0609020204030204" pitchFamily="49" charset="0"/>
              </a:rPr>
              <a:t>Apa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itu</a:t>
            </a:r>
            <a:r>
              <a:rPr lang="en-US" sz="2800" dirty="0" smtClean="0">
                <a:latin typeface="Consolas" panose="020B0609020204030204" pitchFamily="49" charset="0"/>
              </a:rPr>
              <a:t> procedural program?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ID" sz="2000" dirty="0" err="1" smtClean="0">
                <a:latin typeface="Consolas" panose="020B0609020204030204" pitchFamily="49" charset="0"/>
              </a:rPr>
              <a:t>Prosedur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adalah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suatu</a:t>
            </a:r>
            <a:r>
              <a:rPr lang="en-ID" sz="2000" dirty="0">
                <a:latin typeface="Consolas" panose="020B0609020204030204" pitchFamily="49" charset="0"/>
              </a:rPr>
              <a:t> program </a:t>
            </a:r>
            <a:r>
              <a:rPr lang="en-ID" sz="2000" dirty="0" err="1">
                <a:latin typeface="Consolas" panose="020B0609020204030204" pitchFamily="49" charset="0"/>
              </a:rPr>
              <a:t>terpisah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dalam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blok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sendiri</a:t>
            </a:r>
            <a:r>
              <a:rPr lang="en-ID" sz="2000" dirty="0">
                <a:latin typeface="Consolas" panose="020B0609020204030204" pitchFamily="49" charset="0"/>
              </a:rPr>
              <a:t> yang </a:t>
            </a:r>
            <a:r>
              <a:rPr lang="en-ID" sz="2000" dirty="0" err="1">
                <a:latin typeface="Consolas" panose="020B0609020204030204" pitchFamily="49" charset="0"/>
              </a:rPr>
              <a:t>berfungsi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sebagai</a:t>
            </a:r>
            <a:r>
              <a:rPr lang="en-ID" sz="2000" dirty="0">
                <a:latin typeface="Consolas" panose="020B0609020204030204" pitchFamily="49" charset="0"/>
              </a:rPr>
              <a:t> subprogram (program </a:t>
            </a:r>
            <a:r>
              <a:rPr lang="en-ID" sz="2000" dirty="0" err="1">
                <a:latin typeface="Consolas" panose="020B0609020204030204" pitchFamily="49" charset="0"/>
              </a:rPr>
              <a:t>bagian</a:t>
            </a:r>
            <a:r>
              <a:rPr lang="en-ID" sz="2000" dirty="0" smtClean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ID" sz="20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ID" sz="2000" dirty="0" err="1" smtClean="0">
                <a:latin typeface="Consolas" panose="020B0609020204030204" pitchFamily="49" charset="0"/>
              </a:rPr>
              <a:t>Bersifat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suatu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aktifitas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seperti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 smtClean="0">
                <a:latin typeface="Consolas" panose="020B0609020204030204" pitchFamily="49" charset="0"/>
              </a:rPr>
              <a:t>menghitung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luas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meghitung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faktorial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mencari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nilai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 smtClean="0">
                <a:latin typeface="Consolas" panose="020B0609020204030204" pitchFamily="49" charset="0"/>
              </a:rPr>
              <a:t>maksimum</a:t>
            </a:r>
            <a:r>
              <a:rPr lang="en-ID" sz="2000" dirty="0" smtClean="0">
                <a:latin typeface="Consolas" panose="020B0609020204030204" pitchFamily="49" charset="0"/>
              </a:rPr>
              <a:t>/</a:t>
            </a:r>
            <a:r>
              <a:rPr lang="en-ID" sz="2000" dirty="0" err="1" smtClean="0">
                <a:latin typeface="Consolas" panose="020B0609020204030204" pitchFamily="49" charset="0"/>
              </a:rPr>
              <a:t>minimum,dsb</a:t>
            </a:r>
            <a:r>
              <a:rPr lang="en-ID" sz="2000" dirty="0" smtClean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Bahasa yang </a:t>
            </a:r>
            <a:r>
              <a:rPr lang="en-ID" sz="2000" dirty="0" err="1" smtClean="0">
                <a:latin typeface="Consolas" panose="020B0609020204030204" pitchFamily="49" charset="0"/>
              </a:rPr>
              <a:t>digunakan</a:t>
            </a:r>
            <a:r>
              <a:rPr lang="en-ID" sz="2000" dirty="0" smtClean="0">
                <a:latin typeface="Consolas" panose="020B0609020204030204" pitchFamily="49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ID" sz="2000" dirty="0" smtClean="0">
                <a:latin typeface="Consolas" panose="020B0609020204030204" pitchFamily="49" charset="0"/>
              </a:rPr>
              <a:t>Cobol</a:t>
            </a:r>
          </a:p>
          <a:p>
            <a:pPr marL="285750" indent="-285750">
              <a:buFontTx/>
              <a:buChar char="-"/>
            </a:pPr>
            <a:r>
              <a:rPr lang="en-ID" sz="2000" dirty="0" smtClean="0">
                <a:latin typeface="Consolas" panose="020B0609020204030204" pitchFamily="49" charset="0"/>
              </a:rPr>
              <a:t>C#</a:t>
            </a:r>
          </a:p>
          <a:p>
            <a:pPr marL="285750" indent="-285750">
              <a:buFontTx/>
              <a:buChar char="-"/>
            </a:pPr>
            <a:r>
              <a:rPr lang="en-ID" sz="2000" dirty="0" err="1" smtClean="0">
                <a:latin typeface="Consolas" panose="020B0609020204030204" pitchFamily="49" charset="0"/>
              </a:rPr>
              <a:t>Javascrip</a:t>
            </a:r>
            <a:endParaRPr lang="en-ID" sz="20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ID" sz="2000" dirty="0" smtClean="0">
                <a:latin typeface="Consolas" panose="020B0609020204030204" pitchFamily="49" charset="0"/>
              </a:rPr>
              <a:t>Pascal</a:t>
            </a:r>
          </a:p>
          <a:p>
            <a:pPr marL="285750" indent="-285750">
              <a:buFontTx/>
              <a:buChar char="-"/>
            </a:pPr>
            <a:r>
              <a:rPr lang="en-ID" sz="2000" dirty="0" smtClean="0">
                <a:latin typeface="Consolas" panose="020B0609020204030204" pitchFamily="49" charset="0"/>
              </a:rPr>
              <a:t>C++</a:t>
            </a:r>
          </a:p>
          <a:p>
            <a:pPr marL="285750" indent="-285750">
              <a:buFontTx/>
              <a:buChar char="-"/>
            </a:pPr>
            <a:r>
              <a:rPr lang="en-ID" sz="2000" dirty="0" err="1" smtClean="0">
                <a:latin typeface="Consolas" panose="020B0609020204030204" pitchFamily="49" charset="0"/>
              </a:rPr>
              <a:t>Phyton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4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79400"/>
            <a:ext cx="112268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2. </a:t>
            </a:r>
            <a:r>
              <a:rPr lang="en-US" sz="2800" dirty="0" err="1" smtClean="0">
                <a:latin typeface="Consolas" panose="020B0609020204030204" pitchFamily="49" charset="0"/>
              </a:rPr>
              <a:t>Apa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itu</a:t>
            </a:r>
            <a:r>
              <a:rPr lang="en-US" sz="2800" dirty="0" smtClean="0">
                <a:latin typeface="Consolas" panose="020B0609020204030204" pitchFamily="49" charset="0"/>
              </a:rPr>
              <a:t> OOP program ?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ID" dirty="0" smtClean="0">
                <a:latin typeface="Consolas" panose="020B0609020204030204" pitchFamily="49" charset="0"/>
              </a:rPr>
              <a:t>OOP (Object Oriented Programming) </a:t>
            </a:r>
            <a:r>
              <a:rPr lang="en-ID" dirty="0" err="1" smtClean="0">
                <a:latin typeface="Consolas" panose="020B0609020204030204" pitchFamily="49" charset="0"/>
              </a:rPr>
              <a:t>adalah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suatu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metode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pemrograman</a:t>
            </a:r>
            <a:r>
              <a:rPr lang="en-ID" dirty="0" smtClean="0">
                <a:latin typeface="Consolas" panose="020B0609020204030204" pitchFamily="49" charset="0"/>
              </a:rPr>
              <a:t> yang </a:t>
            </a:r>
            <a:r>
              <a:rPr lang="en-ID" dirty="0" err="1" smtClean="0">
                <a:latin typeface="Consolas" panose="020B0609020204030204" pitchFamily="49" charset="0"/>
              </a:rPr>
              <a:t>berorientasi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kepada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objek</a:t>
            </a:r>
            <a:r>
              <a:rPr lang="en-ID" dirty="0" smtClean="0">
                <a:latin typeface="Consolas" panose="020B0609020204030204" pitchFamily="49" charset="0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ID" dirty="0" err="1" smtClean="0">
                <a:latin typeface="Consolas" panose="020B0609020204030204" pitchFamily="49" charset="0"/>
              </a:rPr>
              <a:t>Tujuan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dari</a:t>
            </a:r>
            <a:r>
              <a:rPr lang="en-ID" dirty="0" smtClean="0">
                <a:latin typeface="Consolas" panose="020B0609020204030204" pitchFamily="49" charset="0"/>
              </a:rPr>
              <a:t> OOP </a:t>
            </a:r>
            <a:r>
              <a:rPr lang="en-ID" dirty="0" err="1" smtClean="0">
                <a:latin typeface="Consolas" panose="020B0609020204030204" pitchFamily="49" charset="0"/>
              </a:rPr>
              <a:t>diciptakan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adalah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untuk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mempermudah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pengembangan</a:t>
            </a:r>
            <a:r>
              <a:rPr lang="en-ID" dirty="0" smtClean="0">
                <a:latin typeface="Consolas" panose="020B0609020204030204" pitchFamily="49" charset="0"/>
              </a:rPr>
              <a:t> program </a:t>
            </a:r>
            <a:r>
              <a:rPr lang="en-ID" dirty="0" err="1" smtClean="0">
                <a:latin typeface="Consolas" panose="020B0609020204030204" pitchFamily="49" charset="0"/>
              </a:rPr>
              <a:t>dengan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cara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mengikuti</a:t>
            </a:r>
            <a:r>
              <a:rPr lang="en-ID" dirty="0" smtClean="0">
                <a:latin typeface="Consolas" panose="020B0609020204030204" pitchFamily="49" charset="0"/>
              </a:rPr>
              <a:t> model yang </a:t>
            </a:r>
            <a:r>
              <a:rPr lang="en-ID" dirty="0" err="1" smtClean="0">
                <a:latin typeface="Consolas" panose="020B0609020204030204" pitchFamily="49" charset="0"/>
              </a:rPr>
              <a:t>telah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ada</a:t>
            </a:r>
            <a:r>
              <a:rPr lang="en-ID" dirty="0" smtClean="0">
                <a:latin typeface="Consolas" panose="020B0609020204030204" pitchFamily="49" charset="0"/>
              </a:rPr>
              <a:t> di </a:t>
            </a:r>
            <a:r>
              <a:rPr lang="en-ID" dirty="0" err="1" smtClean="0">
                <a:latin typeface="Consolas" panose="020B0609020204030204" pitchFamily="49" charset="0"/>
              </a:rPr>
              <a:t>kehidupan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sehari-hari</a:t>
            </a:r>
            <a:r>
              <a:rPr lang="en-ID" dirty="0" smtClean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ID" dirty="0" err="1" smtClean="0">
                <a:latin typeface="Consolas" panose="020B0609020204030204" pitchFamily="49" charset="0"/>
              </a:rPr>
              <a:t>Konsep</a:t>
            </a:r>
            <a:r>
              <a:rPr lang="en-ID" dirty="0" smtClean="0">
                <a:latin typeface="Consolas" panose="020B0609020204030204" pitchFamily="49" charset="0"/>
              </a:rPr>
              <a:t> OOP (Object Oriented Programming) : </a:t>
            </a:r>
          </a:p>
          <a:p>
            <a:pPr marL="285750" indent="-285750">
              <a:buFontTx/>
              <a:buChar char="-"/>
            </a:pPr>
            <a:endParaRPr lang="en-ID" dirty="0" smtClean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ID" dirty="0" err="1" smtClean="0">
                <a:latin typeface="Consolas" panose="020B0609020204030204" pitchFamily="49" charset="0"/>
              </a:rPr>
              <a:t>Kelas</a:t>
            </a:r>
            <a:r>
              <a:rPr lang="en-ID" dirty="0" smtClean="0">
                <a:latin typeface="Consolas" panose="020B0609020204030204" pitchFamily="49" charset="0"/>
              </a:rPr>
              <a:t> </a:t>
            </a:r>
            <a:r>
              <a:rPr lang="en-ID" dirty="0" err="1" smtClean="0">
                <a:latin typeface="Consolas" panose="020B0609020204030204" pitchFamily="49" charset="0"/>
              </a:rPr>
              <a:t>Abstrak</a:t>
            </a:r>
            <a:r>
              <a:rPr lang="en-ID" dirty="0" smtClean="0">
                <a:latin typeface="Consolas" panose="020B0609020204030204" pitchFamily="49" charset="0"/>
              </a:rPr>
              <a:t> (Class </a:t>
            </a:r>
            <a:r>
              <a:rPr lang="en-ID" dirty="0" err="1" smtClean="0">
                <a:latin typeface="Consolas" panose="020B0609020204030204" pitchFamily="49" charset="0"/>
              </a:rPr>
              <a:t>Abstraksi</a:t>
            </a:r>
            <a:r>
              <a:rPr lang="en-ID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ID" dirty="0" err="1">
                <a:latin typeface="Consolas" panose="020B0609020204030204" pitchFamily="49" charset="0"/>
              </a:rPr>
              <a:t>Kelas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mendefinisikan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suatu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struktur</a:t>
            </a:r>
            <a:r>
              <a:rPr lang="en-ID" dirty="0">
                <a:latin typeface="Consolas" panose="020B0609020204030204" pitchFamily="49" charset="0"/>
              </a:rPr>
              <a:t> yang </a:t>
            </a:r>
            <a:r>
              <a:rPr lang="en-ID" dirty="0" err="1">
                <a:latin typeface="Consolas" panose="020B0609020204030204" pitchFamily="49" charset="0"/>
              </a:rPr>
              <a:t>terdiri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atas</a:t>
            </a:r>
            <a:r>
              <a:rPr lang="en-ID" dirty="0">
                <a:latin typeface="Consolas" panose="020B0609020204030204" pitchFamily="49" charset="0"/>
              </a:rPr>
              <a:t> data </a:t>
            </a:r>
            <a:r>
              <a:rPr lang="en-ID" dirty="0" err="1">
                <a:latin typeface="Consolas" panose="020B0609020204030204" pitchFamily="49" charset="0"/>
              </a:rPr>
              <a:t>kelas</a:t>
            </a:r>
            <a:r>
              <a:rPr lang="en-ID" dirty="0">
                <a:latin typeface="Consolas" panose="020B0609020204030204" pitchFamily="49" charset="0"/>
              </a:rPr>
              <a:t> (data field), </a:t>
            </a:r>
            <a:r>
              <a:rPr lang="en-ID" dirty="0" err="1">
                <a:latin typeface="Consolas" panose="020B0609020204030204" pitchFamily="49" charset="0"/>
              </a:rPr>
              <a:t>prosedur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atau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fungsi</a:t>
            </a:r>
            <a:r>
              <a:rPr lang="en-ID" dirty="0">
                <a:latin typeface="Consolas" panose="020B0609020204030204" pitchFamily="49" charset="0"/>
              </a:rPr>
              <a:t> (method), </a:t>
            </a:r>
            <a:r>
              <a:rPr lang="en-ID" dirty="0" err="1">
                <a:latin typeface="Consolas" panose="020B0609020204030204" pitchFamily="49" charset="0"/>
              </a:rPr>
              <a:t>dan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sifat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kelas</a:t>
            </a:r>
            <a:r>
              <a:rPr lang="en-ID" dirty="0">
                <a:latin typeface="Consolas" panose="020B0609020204030204" pitchFamily="49" charset="0"/>
              </a:rPr>
              <a:t> (property</a:t>
            </a:r>
            <a:r>
              <a:rPr lang="en-ID" dirty="0" smtClean="0">
                <a:latin typeface="Consolas" panose="020B0609020204030204" pitchFamily="49" charset="0"/>
              </a:rPr>
              <a:t>).</a:t>
            </a:r>
          </a:p>
          <a:p>
            <a:endParaRPr lang="en-ID" dirty="0" smtClean="0">
              <a:latin typeface="Consolas" panose="020B0609020204030204" pitchFamily="49" charset="0"/>
            </a:endParaRPr>
          </a:p>
          <a:p>
            <a:r>
              <a:rPr lang="en-ID" dirty="0" smtClean="0">
                <a:latin typeface="Consolas" panose="020B0609020204030204" pitchFamily="49" charset="0"/>
              </a:rPr>
              <a:t>2. </a:t>
            </a:r>
            <a:r>
              <a:rPr lang="en-ID" dirty="0" err="1" smtClean="0">
                <a:latin typeface="Consolas" panose="020B0609020204030204" pitchFamily="49" charset="0"/>
              </a:rPr>
              <a:t>Enkapsulasi</a:t>
            </a:r>
            <a:r>
              <a:rPr lang="en-ID" dirty="0" smtClean="0">
                <a:latin typeface="Consolas" panose="020B0609020204030204" pitchFamily="49" charset="0"/>
              </a:rPr>
              <a:t> (encapsulation)</a:t>
            </a:r>
          </a:p>
          <a:p>
            <a:r>
              <a:rPr lang="en-ID" dirty="0" err="1">
                <a:latin typeface="Consolas" panose="020B0609020204030204" pitchFamily="49" charset="0"/>
              </a:rPr>
              <a:t>Istilah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enkapsulasi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sebenarnya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adalah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kombinasi</a:t>
            </a:r>
            <a:r>
              <a:rPr lang="en-ID" dirty="0">
                <a:latin typeface="Consolas" panose="020B0609020204030204" pitchFamily="49" charset="0"/>
              </a:rPr>
              <a:t> data </a:t>
            </a:r>
            <a:r>
              <a:rPr lang="en-ID" dirty="0" err="1">
                <a:latin typeface="Consolas" panose="020B0609020204030204" pitchFamily="49" charset="0"/>
              </a:rPr>
              <a:t>dan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fungsionalitas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dalam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sebuah</a:t>
            </a:r>
            <a:r>
              <a:rPr lang="en-ID" dirty="0">
                <a:latin typeface="Consolas" panose="020B0609020204030204" pitchFamily="49" charset="0"/>
              </a:rPr>
              <a:t> unit </a:t>
            </a:r>
            <a:r>
              <a:rPr lang="en-ID" dirty="0" err="1">
                <a:latin typeface="Consolas" panose="020B0609020204030204" pitchFamily="49" charset="0"/>
              </a:rPr>
              <a:t>tunggal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sebagai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bentuk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untuk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menyembunyikan</a:t>
            </a:r>
            <a:r>
              <a:rPr lang="en-ID" dirty="0">
                <a:latin typeface="Consolas" panose="020B0609020204030204" pitchFamily="49" charset="0"/>
              </a:rPr>
              <a:t> detail </a:t>
            </a:r>
            <a:r>
              <a:rPr lang="en-ID" dirty="0" err="1">
                <a:latin typeface="Consolas" panose="020B0609020204030204" pitchFamily="49" charset="0"/>
              </a:rPr>
              <a:t>informasi</a:t>
            </a:r>
            <a:r>
              <a:rPr lang="en-ID" dirty="0">
                <a:latin typeface="Consolas" panose="020B0609020204030204" pitchFamily="49" charset="0"/>
              </a:rPr>
              <a:t>.</a:t>
            </a:r>
            <a:endParaRPr lang="en-ID" dirty="0" smtClean="0">
              <a:latin typeface="Consolas" panose="020B0609020204030204" pitchFamily="49" charset="0"/>
            </a:endParaRPr>
          </a:p>
          <a:p>
            <a:endParaRPr lang="en-ID" dirty="0" smtClean="0">
              <a:latin typeface="Consolas" panose="020B0609020204030204" pitchFamily="49" charset="0"/>
            </a:endParaRPr>
          </a:p>
          <a:p>
            <a:r>
              <a:rPr lang="en-ID" dirty="0" smtClean="0">
                <a:latin typeface="Consolas" panose="020B0609020204030204" pitchFamily="49" charset="0"/>
              </a:rPr>
              <a:t>3. </a:t>
            </a:r>
            <a:r>
              <a:rPr lang="en-ID" dirty="0" err="1" smtClean="0">
                <a:latin typeface="Consolas" panose="020B0609020204030204" pitchFamily="49" charset="0"/>
              </a:rPr>
              <a:t>Pewarisan</a:t>
            </a:r>
            <a:r>
              <a:rPr lang="en-ID" dirty="0" smtClean="0">
                <a:latin typeface="Consolas" panose="020B0609020204030204" pitchFamily="49" charset="0"/>
              </a:rPr>
              <a:t> (Inheritance)</a:t>
            </a:r>
          </a:p>
          <a:p>
            <a:r>
              <a:rPr lang="en-ID" dirty="0">
                <a:latin typeface="Consolas" panose="020B0609020204030204" pitchFamily="49" charset="0"/>
              </a:rPr>
              <a:t>Kita </a:t>
            </a:r>
            <a:r>
              <a:rPr lang="en-ID" dirty="0" err="1">
                <a:latin typeface="Consolas" panose="020B0609020204030204" pitchFamily="49" charset="0"/>
              </a:rPr>
              <a:t>dapat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mendefinisikan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suatu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kelas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baru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dengan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mewarisi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sifat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dari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kelas</a:t>
            </a:r>
            <a:r>
              <a:rPr lang="en-ID" dirty="0">
                <a:latin typeface="Consolas" panose="020B0609020204030204" pitchFamily="49" charset="0"/>
              </a:rPr>
              <a:t> lain yang </a:t>
            </a:r>
            <a:r>
              <a:rPr lang="en-ID" dirty="0" err="1">
                <a:latin typeface="Consolas" panose="020B0609020204030204" pitchFamily="49" charset="0"/>
              </a:rPr>
              <a:t>sudah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ada</a:t>
            </a:r>
            <a:r>
              <a:rPr lang="en-ID" dirty="0" smtClean="0">
                <a:latin typeface="Consolas" panose="020B0609020204030204" pitchFamily="49" charset="0"/>
              </a:rPr>
              <a:t>.</a:t>
            </a:r>
            <a:endParaRPr lang="en-ID" dirty="0" smtClean="0">
              <a:latin typeface="Consolas" panose="020B0609020204030204" pitchFamily="49" charset="0"/>
            </a:endParaRPr>
          </a:p>
          <a:p>
            <a:endParaRPr lang="en-ID" dirty="0" smtClean="0">
              <a:latin typeface="Consolas" panose="020B0609020204030204" pitchFamily="49" charset="0"/>
            </a:endParaRPr>
          </a:p>
          <a:p>
            <a:r>
              <a:rPr lang="en-ID" dirty="0" smtClean="0">
                <a:latin typeface="Consolas" panose="020B0609020204030204" pitchFamily="49" charset="0"/>
              </a:rPr>
              <a:t>4. </a:t>
            </a:r>
            <a:r>
              <a:rPr lang="en-ID" dirty="0" err="1" smtClean="0">
                <a:latin typeface="Consolas" panose="020B0609020204030204" pitchFamily="49" charset="0"/>
              </a:rPr>
              <a:t>Polimorfisme</a:t>
            </a:r>
            <a:r>
              <a:rPr lang="en-ID" dirty="0" smtClean="0">
                <a:latin typeface="Consolas" panose="020B0609020204030204" pitchFamily="49" charset="0"/>
              </a:rPr>
              <a:t> (polymorphism)</a:t>
            </a:r>
          </a:p>
          <a:p>
            <a:r>
              <a:rPr lang="en-ID" dirty="0" err="1">
                <a:latin typeface="Consolas" panose="020B0609020204030204" pitchFamily="49" charset="0"/>
              </a:rPr>
              <a:t>Polimorfisme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merupakan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kemampuan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objekobjek</a:t>
            </a:r>
            <a:r>
              <a:rPr lang="en-ID" dirty="0">
                <a:latin typeface="Consolas" panose="020B0609020204030204" pitchFamily="49" charset="0"/>
              </a:rPr>
              <a:t> yang </a:t>
            </a:r>
            <a:r>
              <a:rPr lang="en-ID" dirty="0" err="1">
                <a:latin typeface="Consolas" panose="020B0609020204030204" pitchFamily="49" charset="0"/>
              </a:rPr>
              <a:t>berbeda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kelas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namun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terkait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dalam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pewarisan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untuk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merespon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secara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berbeda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terhadap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suatu</a:t>
            </a:r>
            <a:r>
              <a:rPr lang="en-ID" dirty="0">
                <a:latin typeface="Consolas" panose="020B0609020204030204" pitchFamily="49" charset="0"/>
              </a:rPr>
              <a:t> </a:t>
            </a:r>
            <a:r>
              <a:rPr lang="en-ID" dirty="0" err="1">
                <a:latin typeface="Consolas" panose="020B0609020204030204" pitchFamily="49" charset="0"/>
              </a:rPr>
              <a:t>pesan</a:t>
            </a:r>
            <a:r>
              <a:rPr lang="en-ID" dirty="0">
                <a:latin typeface="Consolas" panose="020B0609020204030204" pitchFamily="49" charset="0"/>
              </a:rPr>
              <a:t> yang </a:t>
            </a:r>
            <a:r>
              <a:rPr lang="en-ID" dirty="0" err="1">
                <a:latin typeface="Consolas" panose="020B0609020204030204" pitchFamily="49" charset="0"/>
              </a:rPr>
              <a:t>sama</a:t>
            </a:r>
            <a:r>
              <a:rPr lang="en-ID" dirty="0" smtClean="0">
                <a:latin typeface="Consolas" panose="020B0609020204030204" pitchFamily="49" charset="0"/>
              </a:rPr>
              <a:t>.</a:t>
            </a:r>
            <a:endParaRPr lang="en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469900"/>
            <a:ext cx="10858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3. </a:t>
            </a:r>
            <a:r>
              <a:rPr lang="en-US" sz="2800" dirty="0" err="1" smtClean="0">
                <a:latin typeface="Consolas" panose="020B0609020204030204" pitchFamily="49" charset="0"/>
              </a:rPr>
              <a:t>Apa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perbedaan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dari</a:t>
            </a:r>
            <a:r>
              <a:rPr lang="en-US" sz="2800" dirty="0" smtClean="0">
                <a:latin typeface="Consolas" panose="020B0609020204030204" pitchFamily="49" charset="0"/>
              </a:rPr>
              <a:t> procedural </a:t>
            </a:r>
            <a:r>
              <a:rPr lang="en-US" sz="2800" dirty="0" err="1" smtClean="0">
                <a:latin typeface="Consolas" panose="020B0609020204030204" pitchFamily="49" charset="0"/>
              </a:rPr>
              <a:t>dan</a:t>
            </a:r>
            <a:r>
              <a:rPr lang="en-US" sz="2800" dirty="0" smtClean="0">
                <a:latin typeface="Consolas" panose="020B0609020204030204" pitchFamily="49" charset="0"/>
              </a:rPr>
              <a:t> OOP ?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13943"/>
              </p:ext>
            </p:extLst>
          </p:nvPr>
        </p:nvGraphicFramePr>
        <p:xfrm>
          <a:off x="647700" y="1181098"/>
          <a:ext cx="10922000" cy="5169894"/>
        </p:xfrm>
        <a:graphic>
          <a:graphicData uri="http://schemas.openxmlformats.org/drawingml/2006/table">
            <a:tbl>
              <a:tblPr/>
              <a:tblGrid>
                <a:gridCol w="776443">
                  <a:extLst>
                    <a:ext uri="{9D8B030D-6E8A-4147-A177-3AD203B41FA5}">
                      <a16:colId xmlns:a16="http://schemas.microsoft.com/office/drawing/2014/main" val="2321912344"/>
                    </a:ext>
                  </a:extLst>
                </a:gridCol>
                <a:gridCol w="4572403">
                  <a:extLst>
                    <a:ext uri="{9D8B030D-6E8A-4147-A177-3AD203B41FA5}">
                      <a16:colId xmlns:a16="http://schemas.microsoft.com/office/drawing/2014/main" val="153576103"/>
                    </a:ext>
                  </a:extLst>
                </a:gridCol>
                <a:gridCol w="724682">
                  <a:extLst>
                    <a:ext uri="{9D8B030D-6E8A-4147-A177-3AD203B41FA5}">
                      <a16:colId xmlns:a16="http://schemas.microsoft.com/office/drawing/2014/main" val="4274752299"/>
                    </a:ext>
                  </a:extLst>
                </a:gridCol>
                <a:gridCol w="4848472">
                  <a:extLst>
                    <a:ext uri="{9D8B030D-6E8A-4147-A177-3AD203B41FA5}">
                      <a16:colId xmlns:a16="http://schemas.microsoft.com/office/drawing/2014/main" val="1500052142"/>
                    </a:ext>
                  </a:extLst>
                </a:gridCol>
              </a:tblGrid>
              <a:tr h="2995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No.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Prosedural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nsolas" panose="020B0609020204030204" pitchFamily="49" charset="0"/>
                        </a:rPr>
                        <a:t>No.</a:t>
                      </a:r>
                      <a:endParaRPr lang="en-US" sz="180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OOP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77200"/>
                  </a:ext>
                </a:extLst>
              </a:tr>
              <a:tr h="5281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latin typeface="Consolas" panose="020B0609020204030204" pitchFamily="49" charset="0"/>
                        </a:rPr>
                        <a:t>Fokus utama pada fungsi dan prosedur yang beroperasi pada data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Consolas" panose="020B0609020204030204" pitchFamily="49" charset="0"/>
                        </a:rPr>
                        <a:t>Menekankan pada data yang sedang beroperasi dan tidak fungsi atauprosedur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355822"/>
                  </a:ext>
                </a:extLst>
              </a:tr>
              <a:tr h="5281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Consolas" panose="020B0609020204030204" pitchFamily="49" charset="0"/>
                        </a:rPr>
                        <a:t>Program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besar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terbagi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dalam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program unit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kecil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yang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disebut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fungsi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Consolas" panose="020B0609020204030204" pitchFamily="49" charset="0"/>
                        </a:rPr>
                        <a:t>Program dibagi ke dalam apa yang disebut objek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06715"/>
                  </a:ext>
                </a:extLst>
              </a:tr>
              <a:tr h="5281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Consolas" panose="020B0609020204030204" pitchFamily="49" charset="0"/>
                        </a:rPr>
                        <a:t>Data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fungsi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diperlakukan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sebagai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entitas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terpisah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Consolas" panose="020B0609020204030204" pitchFamily="49" charset="0"/>
                        </a:rPr>
                        <a:t>Data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fungsi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diperlakukan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sebagai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entitas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terpisah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061587"/>
                  </a:ext>
                </a:extLst>
              </a:tr>
              <a:tr h="5281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Consolas" panose="020B0609020204030204" pitchFamily="49" charset="0"/>
                        </a:rPr>
                        <a:t>Data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bebas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bergerak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di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sekitar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sistem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dari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satu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fungsi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lain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Consolas" panose="020B0609020204030204" pitchFamily="49" charset="0"/>
                        </a:rPr>
                        <a:t>Data tersemmbunyi dan tidak dapat diakses oleh fungsi eksternal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080881"/>
                  </a:ext>
                </a:extLst>
              </a:tr>
              <a:tr h="29958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Consolas" panose="020B0609020204030204" pitchFamily="49" charset="0"/>
                        </a:rPr>
                        <a:t>Data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bersifat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pasif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Consolas" panose="020B0609020204030204" pitchFamily="49" charset="0"/>
                        </a:rPr>
                        <a:t>Objek-objek dalam Oop bersifat aktif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385736"/>
                  </a:ext>
                </a:extLst>
              </a:tr>
              <a:tr h="167082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Consolas" panose="020B0609020204030204" pitchFamily="49" charset="0"/>
                        </a:rPr>
                        <a:t>Program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desain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dengan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pendekatan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“Top Down”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yaitu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tugas-tugas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kompleks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dipecah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menjadi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bagian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yang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lebih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kecil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sampai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sub-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tugas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tersebut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mudah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diimplementasikan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Consolas" panose="020B0609020204030204" pitchFamily="49" charset="0"/>
                        </a:rPr>
                        <a:t>Program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desain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pendekatan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Buttom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Up”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yaitu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memuat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prosedur-prosedur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untuk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menyelesaian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tugas-tugas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yang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sederhana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kemudian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menggabungkan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prosedur-prosedur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tersebut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dalam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prosedur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yang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lebih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kompleks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sampai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fungsionalitas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yang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ingin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tercapai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33163" marR="33163" marT="16581" marB="165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6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300" y="241300"/>
            <a:ext cx="99441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4.  </a:t>
            </a:r>
            <a:r>
              <a:rPr lang="en-US" sz="2800" dirty="0" err="1" smtClean="0">
                <a:latin typeface="Consolas" panose="020B0609020204030204" pitchFamily="49" charset="0"/>
              </a:rPr>
              <a:t>Tentukan</a:t>
            </a:r>
            <a:r>
              <a:rPr lang="en-US" sz="2800" dirty="0" smtClean="0">
                <a:latin typeface="Consolas" panose="020B0609020204030204" pitchFamily="49" charset="0"/>
              </a:rPr>
              <a:t> 5 </a:t>
            </a:r>
            <a:r>
              <a:rPr lang="en-US" sz="2800" dirty="0" err="1" smtClean="0">
                <a:latin typeface="Consolas" panose="020B0609020204030204" pitchFamily="49" charset="0"/>
              </a:rPr>
              <a:t>objek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sifat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dan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tingkah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laku</a:t>
            </a:r>
            <a:r>
              <a:rPr lang="en-US" sz="2800" dirty="0" smtClean="0">
                <a:latin typeface="Consolas" panose="020B0609020204030204" pitchFamily="49" charset="0"/>
              </a:rPr>
              <a:t>) !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pPr marL="342900" indent="-342900">
              <a:buAutoNum type="alphaLcPeriod"/>
            </a:pPr>
            <a:r>
              <a:rPr lang="en-US" sz="2400" dirty="0" smtClean="0">
                <a:latin typeface="Consolas" panose="020B0609020204030204" pitchFamily="49" charset="0"/>
              </a:rPr>
              <a:t>Radio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Sifat</a:t>
            </a:r>
            <a:r>
              <a:rPr lang="en-US" sz="2400" dirty="0" smtClean="0">
                <a:latin typeface="Consolas" panose="020B0609020204030204" pitchFamily="49" charset="0"/>
              </a:rPr>
              <a:t> 		: </a:t>
            </a:r>
            <a:r>
              <a:rPr lang="en-US" sz="2400" dirty="0" err="1" smtClean="0">
                <a:latin typeface="Consolas" panose="020B0609020204030204" pitchFamily="49" charset="0"/>
              </a:rPr>
              <a:t>antena,speker,tombol,casing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Tingkah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laku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: </a:t>
            </a:r>
            <a:r>
              <a:rPr lang="en-US" sz="2400" dirty="0" err="1" smtClean="0">
                <a:latin typeface="Consolas" panose="020B0609020204030204" pitchFamily="49" charset="0"/>
              </a:rPr>
              <a:t>bersuara,bergetar,hidup,mati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b. TV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Sifat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: </a:t>
            </a:r>
            <a:r>
              <a:rPr lang="en-US" sz="2400" dirty="0" err="1" smtClean="0">
                <a:latin typeface="Consolas" panose="020B0609020204030204" pitchFamily="49" charset="0"/>
              </a:rPr>
              <a:t>Monitor,casing,i</a:t>
            </a:r>
            <a:r>
              <a:rPr lang="en-US" sz="2400" dirty="0" smtClean="0">
                <a:latin typeface="Consolas" panose="020B0609020204030204" pitchFamily="49" charset="0"/>
              </a:rPr>
              <a:t>/</a:t>
            </a:r>
            <a:r>
              <a:rPr lang="en-US" sz="2400" dirty="0" err="1" smtClean="0">
                <a:latin typeface="Consolas" panose="020B0609020204030204" pitchFamily="49" charset="0"/>
              </a:rPr>
              <a:t>o,speker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Tingkah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laku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: </a:t>
            </a:r>
            <a:r>
              <a:rPr lang="en-US" sz="2400" dirty="0" err="1" smtClean="0">
                <a:latin typeface="Consolas" panose="020B0609020204030204" pitchFamily="49" charset="0"/>
              </a:rPr>
              <a:t>menyala,menampilkan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gambar,bersuara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c. Mobil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Sifat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: </a:t>
            </a:r>
            <a:r>
              <a:rPr lang="en-US" sz="2400" dirty="0" err="1" smtClean="0">
                <a:latin typeface="Consolas" panose="020B0609020204030204" pitchFamily="49" charset="0"/>
              </a:rPr>
              <a:t>ban,kampu,mesin,kerangka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mobil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Tingkah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laku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: </a:t>
            </a:r>
            <a:r>
              <a:rPr lang="en-US" sz="2400" dirty="0" err="1" smtClean="0">
                <a:latin typeface="Consolas" panose="020B0609020204030204" pitchFamily="49" charset="0"/>
              </a:rPr>
              <a:t>menyala,mati,bergerak,bersuara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d. </a:t>
            </a:r>
            <a:r>
              <a:rPr lang="en-US" sz="2400" dirty="0" err="1" smtClean="0">
                <a:latin typeface="Consolas" panose="020B0609020204030204" pitchFamily="49" charset="0"/>
              </a:rPr>
              <a:t>Becak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Sifat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: </a:t>
            </a:r>
            <a:r>
              <a:rPr lang="en-US" sz="2400" dirty="0" err="1" smtClean="0">
                <a:latin typeface="Consolas" panose="020B0609020204030204" pitchFamily="49" charset="0"/>
              </a:rPr>
              <a:t>Roda,sedel,kerangka,bel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Tingkah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laku</a:t>
            </a:r>
            <a:r>
              <a:rPr lang="en-US" sz="2400" dirty="0" smtClean="0">
                <a:latin typeface="Consolas" panose="020B0609020204030204" pitchFamily="49" charset="0"/>
              </a:rPr>
              <a:t>	: </a:t>
            </a:r>
            <a:r>
              <a:rPr lang="en-US" sz="2400" dirty="0" err="1" smtClean="0">
                <a:latin typeface="Consolas" panose="020B0609020204030204" pitchFamily="49" charset="0"/>
              </a:rPr>
              <a:t>berjalan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berbunyi,diam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5. </a:t>
            </a:r>
            <a:r>
              <a:rPr lang="en-US" sz="2400" dirty="0" err="1" smtClean="0">
                <a:latin typeface="Consolas" panose="020B0609020204030204" pitchFamily="49" charset="0"/>
              </a:rPr>
              <a:t>Ikan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Sifat</a:t>
            </a:r>
            <a:r>
              <a:rPr lang="en-US" sz="2400" dirty="0" smtClean="0">
                <a:latin typeface="Consolas" panose="020B0609020204030204" pitchFamily="49" charset="0"/>
              </a:rPr>
              <a:t> 		: </a:t>
            </a:r>
            <a:r>
              <a:rPr lang="en-US" sz="2400" dirty="0" err="1" smtClean="0">
                <a:latin typeface="Consolas" panose="020B0609020204030204" pitchFamily="49" charset="0"/>
              </a:rPr>
              <a:t>insang,tubuh,sirip,ekor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onsolas" panose="020B0609020204030204" pitchFamily="49" charset="0"/>
              </a:rPr>
              <a:t>Tingkah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laku</a:t>
            </a:r>
            <a:r>
              <a:rPr lang="en-US" sz="2400" dirty="0" smtClean="0">
                <a:latin typeface="Consolas" panose="020B0609020204030204" pitchFamily="49" charset="0"/>
              </a:rPr>
              <a:t> 	: </a:t>
            </a:r>
            <a:r>
              <a:rPr lang="en-US" sz="2400" dirty="0" err="1" smtClean="0">
                <a:latin typeface="Consolas" panose="020B0609020204030204" pitchFamily="49" charset="0"/>
              </a:rPr>
              <a:t>berenang,bernafas,makan,berak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0736" y="2514600"/>
            <a:ext cx="7282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latin typeface="Consolas" panose="020B0609020204030204" pitchFamily="49" charset="0"/>
              </a:rPr>
              <a:t>sangkyu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81</TotalTime>
  <Words>404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Consolas</vt:lpstr>
      <vt:lpstr>Wingdings 3</vt:lpstr>
      <vt:lpstr>Slice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Windows User</cp:lastModifiedBy>
  <cp:revision>9</cp:revision>
  <dcterms:created xsi:type="dcterms:W3CDTF">2018-07-25T02:28:50Z</dcterms:created>
  <dcterms:modified xsi:type="dcterms:W3CDTF">2018-07-25T03:50:40Z</dcterms:modified>
</cp:coreProperties>
</file>