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8" r:id="rId4"/>
    <p:sldId id="259" r:id="rId5"/>
    <p:sldId id="261" r:id="rId6"/>
    <p:sldId id="263" r:id="rId7"/>
    <p:sldId id="260" r:id="rId8"/>
    <p:sldId id="264" r:id="rId9"/>
    <p:sldId id="276" r:id="rId10"/>
    <p:sldId id="265" r:id="rId11"/>
    <p:sldId id="266" r:id="rId12"/>
    <p:sldId id="275" r:id="rId13"/>
    <p:sldId id="274" r:id="rId14"/>
    <p:sldId id="269" r:id="rId15"/>
    <p:sldId id="270" r:id="rId16"/>
    <p:sldId id="271" r:id="rId17"/>
    <p:sldId id="272" r:id="rId18"/>
    <p:sldId id="273" r:id="rId19"/>
    <p:sldId id="277" r:id="rId20"/>
    <p:sldId id="262" r:id="rId21"/>
    <p:sldId id="278" r:id="rId22"/>
    <p:sldId id="279" r:id="rId23"/>
    <p:sldId id="281" r:id="rId24"/>
    <p:sldId id="280" r:id="rId25"/>
    <p:sldId id="284" r:id="rId26"/>
    <p:sldId id="282" r:id="rId27"/>
    <p:sldId id="283"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C97B3D2-43DB-49AD-BDE5-B841E947B2AE}">
          <p14:sldIdLst>
            <p14:sldId id="256"/>
            <p14:sldId id="257"/>
            <p14:sldId id="258"/>
            <p14:sldId id="259"/>
            <p14:sldId id="261"/>
            <p14:sldId id="263"/>
            <p14:sldId id="260"/>
            <p14:sldId id="264"/>
            <p14:sldId id="276"/>
            <p14:sldId id="265"/>
            <p14:sldId id="266"/>
            <p14:sldId id="275"/>
            <p14:sldId id="274"/>
            <p14:sldId id="269"/>
            <p14:sldId id="270"/>
            <p14:sldId id="271"/>
            <p14:sldId id="272"/>
            <p14:sldId id="273"/>
            <p14:sldId id="277"/>
            <p14:sldId id="262"/>
            <p14:sldId id="278"/>
            <p14:sldId id="279"/>
            <p14:sldId id="281"/>
            <p14:sldId id="280"/>
            <p14:sldId id="284"/>
            <p14:sldId id="282"/>
            <p14:sldId id="283"/>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6/10/2021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33978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6/10/2021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25482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6/10/2021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2085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6/10/2021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7217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6/10/2021</a:t>
            </a:fld>
            <a:endParaRPr lang="en-US" dirty="0"/>
          </a:p>
        </p:txBody>
      </p:sp>
    </p:spTree>
    <p:extLst>
      <p:ext uri="{BB962C8B-B14F-4D97-AF65-F5344CB8AC3E}">
        <p14:creationId xmlns:p14="http://schemas.microsoft.com/office/powerpoint/2010/main" val="273474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6/10/2021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887227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6/10/2021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5814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6/10/2021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27685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6/10/2021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55743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6/10/2021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01059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6/10/2021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85477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6/10/2021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577211"/>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41" r:id="rId5"/>
    <p:sldLayoutId id="2147483746" r:id="rId6"/>
    <p:sldLayoutId id="2147483742" r:id="rId7"/>
    <p:sldLayoutId id="2147483743" r:id="rId8"/>
    <p:sldLayoutId id="2147483744" r:id="rId9"/>
    <p:sldLayoutId id="2147483745" r:id="rId10"/>
    <p:sldLayoutId id="2147483747"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drive.google.com/uc?export=download&amp;id=1xV_3j-kn7UbHBpLd47DgY5g6obdbmQk1"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analyticssteps.com/blogs/detailed-classification-of-data-science-machine-learning-and-business-intelligence" TargetMode="External"/><Relationship Id="rId2" Type="http://schemas.openxmlformats.org/officeDocument/2006/relationships/hyperlink" Target="https://www.analyticssteps.com/blogs/8-most-popular-business-analysis-techniques-used-business-analys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8BF17A8B-902F-4D6D-AE30-63F68300B657}"/>
              </a:ext>
            </a:extLst>
          </p:cNvPr>
          <p:cNvSpPr>
            <a:spLocks noGrp="1"/>
          </p:cNvSpPr>
          <p:nvPr>
            <p:ph type="ctrTitle"/>
          </p:nvPr>
        </p:nvSpPr>
        <p:spPr>
          <a:xfrm>
            <a:off x="6090045" y="1346200"/>
            <a:ext cx="5624118" cy="3284538"/>
          </a:xfrm>
        </p:spPr>
        <p:txBody>
          <a:bodyPr anchor="b">
            <a:normAutofit/>
          </a:bodyPr>
          <a:lstStyle/>
          <a:p>
            <a:r>
              <a:rPr lang="en-US" sz="9600" dirty="0"/>
              <a:t>Tableau</a:t>
            </a:r>
            <a:endParaRPr lang="en-IN" sz="9600" dirty="0"/>
          </a:p>
        </p:txBody>
      </p:sp>
      <p:sp>
        <p:nvSpPr>
          <p:cNvPr id="3" name="Subtitle 2">
            <a:extLst>
              <a:ext uri="{FF2B5EF4-FFF2-40B4-BE49-F238E27FC236}">
                <a16:creationId xmlns:a16="http://schemas.microsoft.com/office/drawing/2014/main" id="{AEF98461-B8D1-4E63-A519-E3F57E4EB593}"/>
              </a:ext>
            </a:extLst>
          </p:cNvPr>
          <p:cNvSpPr>
            <a:spLocks noGrp="1"/>
          </p:cNvSpPr>
          <p:nvPr>
            <p:ph type="subTitle" idx="1"/>
          </p:nvPr>
        </p:nvSpPr>
        <p:spPr>
          <a:xfrm>
            <a:off x="6096369" y="4630738"/>
            <a:ext cx="5617794" cy="1150937"/>
          </a:xfrm>
        </p:spPr>
        <p:txBody>
          <a:bodyPr anchor="t">
            <a:normAutofit/>
          </a:bodyPr>
          <a:lstStyle/>
          <a:p>
            <a:r>
              <a:rPr lang="en-US" dirty="0"/>
              <a:t>             -Mamatha Ramanujam</a:t>
            </a:r>
            <a:endParaRPr lang="en-IN" dirty="0"/>
          </a:p>
        </p:txBody>
      </p:sp>
      <p:sp>
        <p:nvSpPr>
          <p:cNvPr id="11" name="Freeform: Shape 10">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a:extLst>
              <a:ext uri="{FF2B5EF4-FFF2-40B4-BE49-F238E27FC236}">
                <a16:creationId xmlns:a16="http://schemas.microsoft.com/office/drawing/2014/main" id="{EF995F7B-DC23-4086-8A49-E67AAA4C8327}"/>
              </a:ext>
            </a:extLst>
          </p:cNvPr>
          <p:cNvPicPr>
            <a:picLocks noChangeAspect="1"/>
          </p:cNvPicPr>
          <p:nvPr/>
        </p:nvPicPr>
        <p:blipFill>
          <a:blip r:embed="rId2"/>
          <a:stretch>
            <a:fillRect/>
          </a:stretch>
        </p:blipFill>
        <p:spPr>
          <a:xfrm>
            <a:off x="341678" y="1068456"/>
            <a:ext cx="4057974" cy="4444448"/>
          </a:xfrm>
          <a:prstGeom prst="rect">
            <a:avLst/>
          </a:prstGeom>
        </p:spPr>
      </p:pic>
    </p:spTree>
    <p:extLst>
      <p:ext uri="{BB962C8B-B14F-4D97-AF65-F5344CB8AC3E}">
        <p14:creationId xmlns:p14="http://schemas.microsoft.com/office/powerpoint/2010/main" val="3246881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4" descr="Menu Bar - Tableau Tutorial - Edureka">
            <a:extLst>
              <a:ext uri="{FF2B5EF4-FFF2-40B4-BE49-F238E27FC236}">
                <a16:creationId xmlns:a16="http://schemas.microsoft.com/office/drawing/2014/main" id="{3398D8AF-D81E-4FCE-A0C0-383C538CD0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0" y="-2531182"/>
            <a:ext cx="7935110" cy="295981"/>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0">
            <a:extLst>
              <a:ext uri="{FF2B5EF4-FFF2-40B4-BE49-F238E27FC236}">
                <a16:creationId xmlns:a16="http://schemas.microsoft.com/office/drawing/2014/main" id="{E49956C4-529B-456F-9FD3-0B7E5BAC88B3}"/>
              </a:ext>
            </a:extLst>
          </p:cNvPr>
          <p:cNvSpPr>
            <a:spLocks noGrp="1"/>
          </p:cNvSpPr>
          <p:nvPr>
            <p:ph type="title"/>
          </p:nvPr>
        </p:nvSpPr>
        <p:spPr/>
        <p:txBody>
          <a:bodyPr/>
          <a:lstStyle/>
          <a:p>
            <a:pPr lvl="0" eaLnBrk="0" fontAlgn="base" hangingPunct="0">
              <a:lnSpc>
                <a:spcPct val="100000"/>
              </a:lnSpc>
              <a:spcAft>
                <a:spcPct val="0"/>
              </a:spcAft>
            </a:pPr>
            <a:r>
              <a:rPr lang="en-US" altLang="en-US" dirty="0">
                <a:solidFill>
                  <a:srgbClr val="4A4A4A"/>
                </a:solidFill>
                <a:latin typeface="Open Sans"/>
              </a:rPr>
              <a:t>Menu</a:t>
            </a:r>
            <a:br>
              <a:rPr lang="en-US" altLang="en-US" sz="4400" b="0" dirty="0">
                <a:solidFill>
                  <a:schemeClr val="tx1"/>
                </a:solidFill>
              </a:rPr>
            </a:br>
            <a:endParaRPr lang="en-IN" dirty="0"/>
          </a:p>
        </p:txBody>
      </p:sp>
      <p:sp>
        <p:nvSpPr>
          <p:cNvPr id="12" name="Text Placeholder 11">
            <a:extLst>
              <a:ext uri="{FF2B5EF4-FFF2-40B4-BE49-F238E27FC236}">
                <a16:creationId xmlns:a16="http://schemas.microsoft.com/office/drawing/2014/main" id="{B208BA68-9C31-47F0-8B6A-56FD453B4A36}"/>
              </a:ext>
            </a:extLst>
          </p:cNvPr>
          <p:cNvSpPr>
            <a:spLocks noGrp="1"/>
          </p:cNvSpPr>
          <p:nvPr>
            <p:ph type="body" idx="1"/>
          </p:nvPr>
        </p:nvSpPr>
        <p:spPr>
          <a:xfrm>
            <a:off x="4654295" y="4933243"/>
            <a:ext cx="6665975" cy="1761067"/>
          </a:xfrm>
        </p:spPr>
        <p:txBody>
          <a:bodyPr>
            <a:normAutofit/>
          </a:bodyPr>
          <a:lstStyle/>
          <a:p>
            <a:r>
              <a:rPr lang="en-US" altLang="en-US" dirty="0">
                <a:solidFill>
                  <a:srgbClr val="4A4A4A"/>
                </a:solidFill>
                <a:latin typeface="Open Sans"/>
              </a:rPr>
              <a:t>The menu bar in Tableau consists of various options to edit your visualization. Let me take you through them one by one</a:t>
            </a:r>
            <a:endParaRPr lang="en-IN" dirty="0"/>
          </a:p>
        </p:txBody>
      </p:sp>
    </p:spTree>
    <p:extLst>
      <p:ext uri="{BB962C8B-B14F-4D97-AF65-F5344CB8AC3E}">
        <p14:creationId xmlns:p14="http://schemas.microsoft.com/office/powerpoint/2010/main" val="1172209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0D6761-0FC0-4B29-8A2B-EE78EB73020A}"/>
              </a:ext>
            </a:extLst>
          </p:cNvPr>
          <p:cNvSpPr>
            <a:spLocks noGrp="1"/>
          </p:cNvSpPr>
          <p:nvPr>
            <p:ph type="title"/>
          </p:nvPr>
        </p:nvSpPr>
        <p:spPr>
          <a:xfrm>
            <a:off x="8340006" y="309913"/>
            <a:ext cx="3230625" cy="1687924"/>
          </a:xfrm>
        </p:spPr>
        <p:txBody>
          <a:bodyPr/>
          <a:lstStyle/>
          <a:p>
            <a:r>
              <a:rPr lang="en-US" dirty="0"/>
              <a:t>Data Menu</a:t>
            </a:r>
            <a:endParaRPr lang="en-IN" dirty="0"/>
          </a:p>
        </p:txBody>
      </p:sp>
      <p:sp>
        <p:nvSpPr>
          <p:cNvPr id="5" name="Rectangle 4">
            <a:extLst>
              <a:ext uri="{FF2B5EF4-FFF2-40B4-BE49-F238E27FC236}">
                <a16:creationId xmlns:a16="http://schemas.microsoft.com/office/drawing/2014/main" id="{AB6CCBC7-4CB4-4EB7-BDBA-8D608BE8BA9F}"/>
              </a:ext>
            </a:extLst>
          </p:cNvPr>
          <p:cNvSpPr/>
          <p:nvPr/>
        </p:nvSpPr>
        <p:spPr>
          <a:xfrm>
            <a:off x="327378" y="1997837"/>
            <a:ext cx="6660444" cy="2862322"/>
          </a:xfrm>
          <a:prstGeom prst="rect">
            <a:avLst/>
          </a:prstGeom>
        </p:spPr>
        <p:txBody>
          <a:bodyPr wrap="square">
            <a:spAutoFit/>
          </a:bodyPr>
          <a:lstStyle/>
          <a:p>
            <a:pPr lvl="0" eaLnBrk="0" fontAlgn="base" hangingPunct="0">
              <a:spcBef>
                <a:spcPct val="0"/>
              </a:spcBef>
              <a:spcAft>
                <a:spcPct val="0"/>
              </a:spcAft>
            </a:pPr>
            <a:r>
              <a:rPr lang="en-US" altLang="en-US" b="1" dirty="0">
                <a:solidFill>
                  <a:srgbClr val="4A4A4A"/>
                </a:solidFill>
                <a:latin typeface="Open Sans"/>
              </a:rPr>
              <a:t>Data Menu</a:t>
            </a:r>
            <a:endParaRPr kumimoji="0" lang="en-US" altLang="en-US" sz="1600" b="0" i="0" u="none" strike="noStrike" cap="none" normalizeH="0" baseline="0" dirty="0">
              <a:ln>
                <a:noFill/>
              </a:ln>
              <a:solidFill>
                <a:schemeClr val="tx1"/>
              </a:solidFill>
              <a:effectLst/>
            </a:endParaRPr>
          </a:p>
          <a:p>
            <a:pPr lvl="0" eaLnBrk="0" fontAlgn="base" hangingPunct="0">
              <a:spcBef>
                <a:spcPct val="0"/>
              </a:spcBef>
              <a:spcAft>
                <a:spcPct val="0"/>
              </a:spcAft>
            </a:pPr>
            <a:r>
              <a:rPr lang="en-US" altLang="en-US" dirty="0">
                <a:solidFill>
                  <a:srgbClr val="4A4A4A"/>
                </a:solidFill>
                <a:latin typeface="Open Sans"/>
              </a:rPr>
              <a:t>This Menu is used to create new data source to fetch the data for analysis and visualization. It also allows you to replace or upgrade existing data source.</a:t>
            </a:r>
            <a:endParaRPr kumimoji="0" lang="en-US" altLang="en-US" sz="1600" b="0" i="0" u="none" strike="noStrike" cap="none" normalizeH="0" baseline="0" dirty="0">
              <a:ln>
                <a:noFill/>
              </a:ln>
              <a:solidFill>
                <a:schemeClr val="tx1"/>
              </a:solidFill>
              <a:effectLst/>
            </a:endParaRPr>
          </a:p>
          <a:p>
            <a:pPr lvl="0" eaLnBrk="0" fontAlgn="base" hangingPunct="0">
              <a:spcBef>
                <a:spcPct val="0"/>
              </a:spcBef>
              <a:spcAft>
                <a:spcPct val="0"/>
              </a:spcAft>
            </a:pPr>
            <a:r>
              <a:rPr lang="en-US" altLang="en-US" dirty="0">
                <a:solidFill>
                  <a:srgbClr val="4A4A4A"/>
                </a:solidFill>
                <a:latin typeface="Open Sans"/>
              </a:rPr>
              <a:t>The important features in this menu are as follows:</a:t>
            </a:r>
            <a:endParaRPr kumimoji="0" lang="en-US" altLang="en-US" sz="1600" b="0" i="0" u="none" strike="noStrike" cap="none" normalizeH="0" baseline="0" dirty="0">
              <a:ln>
                <a:noFill/>
              </a:ln>
              <a:solidFill>
                <a:schemeClr val="tx1"/>
              </a:solidFill>
              <a:effectLst/>
            </a:endParaRPr>
          </a:p>
          <a:p>
            <a:pPr lvl="0" eaLnBrk="0" fontAlgn="base" hangingPunct="0">
              <a:spcBef>
                <a:spcPct val="0"/>
              </a:spcBef>
              <a:spcAft>
                <a:spcPct val="0"/>
              </a:spcAft>
              <a:buFontTx/>
              <a:buChar char="•"/>
            </a:pPr>
            <a:r>
              <a:rPr lang="en-US" altLang="en-US" b="1" dirty="0">
                <a:solidFill>
                  <a:srgbClr val="4A4A4A"/>
                </a:solidFill>
                <a:latin typeface="Open Sans"/>
              </a:rPr>
              <a:t>New Data Source</a:t>
            </a:r>
            <a:r>
              <a:rPr lang="en-US" altLang="en-US" dirty="0">
                <a:solidFill>
                  <a:srgbClr val="4A4A4A"/>
                </a:solidFill>
                <a:latin typeface="Open Sans"/>
              </a:rPr>
              <a:t> to see all the types of connections available and choose from it.</a:t>
            </a:r>
          </a:p>
          <a:p>
            <a:pPr lvl="0" eaLnBrk="0" fontAlgn="base" hangingPunct="0">
              <a:spcBef>
                <a:spcPct val="0"/>
              </a:spcBef>
              <a:spcAft>
                <a:spcPct val="0"/>
              </a:spcAft>
              <a:buFontTx/>
              <a:buChar char="•"/>
            </a:pPr>
            <a:r>
              <a:rPr lang="en-US" altLang="en-US" b="1" dirty="0">
                <a:solidFill>
                  <a:srgbClr val="4A4A4A"/>
                </a:solidFill>
                <a:latin typeface="Open Sans"/>
              </a:rPr>
              <a:t>Refresh All Extracts</a:t>
            </a:r>
            <a:r>
              <a:rPr lang="en-US" altLang="en-US" dirty="0">
                <a:solidFill>
                  <a:srgbClr val="4A4A4A"/>
                </a:solidFill>
                <a:latin typeface="Open Sans"/>
              </a:rPr>
              <a:t> to refresh the data form source.</a:t>
            </a:r>
          </a:p>
          <a:p>
            <a:pPr lvl="0" eaLnBrk="0" fontAlgn="base" hangingPunct="0">
              <a:spcBef>
                <a:spcPct val="0"/>
              </a:spcBef>
              <a:spcAft>
                <a:spcPct val="0"/>
              </a:spcAft>
              <a:buFontTx/>
              <a:buChar char="•"/>
            </a:pPr>
            <a:r>
              <a:rPr lang="en-US" altLang="en-US" b="1" dirty="0">
                <a:solidFill>
                  <a:srgbClr val="4A4A4A"/>
                </a:solidFill>
                <a:latin typeface="Open Sans"/>
              </a:rPr>
              <a:t>Edit Relationships option</a:t>
            </a:r>
            <a:r>
              <a:rPr lang="en-US" altLang="en-US" dirty="0">
                <a:solidFill>
                  <a:srgbClr val="4A4A4A"/>
                </a:solidFill>
                <a:latin typeface="Open Sans"/>
              </a:rPr>
              <a:t> is used to define the fields in more than one data source for linking.</a:t>
            </a:r>
          </a:p>
        </p:txBody>
      </p:sp>
      <p:pic>
        <p:nvPicPr>
          <p:cNvPr id="11" name="Picture 10">
            <a:extLst>
              <a:ext uri="{FF2B5EF4-FFF2-40B4-BE49-F238E27FC236}">
                <a16:creationId xmlns:a16="http://schemas.microsoft.com/office/drawing/2014/main" id="{BEF372B3-8054-4253-AD12-DE64E6C0E1A4}"/>
              </a:ext>
            </a:extLst>
          </p:cNvPr>
          <p:cNvPicPr>
            <a:picLocks noChangeAspect="1"/>
          </p:cNvPicPr>
          <p:nvPr/>
        </p:nvPicPr>
        <p:blipFill rotWithShape="1">
          <a:blip r:embed="rId2"/>
          <a:srcRect l="354" t="2280" r="79839" b="60662"/>
          <a:stretch/>
        </p:blipFill>
        <p:spPr>
          <a:xfrm>
            <a:off x="8340006" y="2107911"/>
            <a:ext cx="3503279" cy="4259554"/>
          </a:xfrm>
          <a:prstGeom prst="rect">
            <a:avLst/>
          </a:prstGeom>
        </p:spPr>
      </p:pic>
    </p:spTree>
    <p:extLst>
      <p:ext uri="{BB962C8B-B14F-4D97-AF65-F5344CB8AC3E}">
        <p14:creationId xmlns:p14="http://schemas.microsoft.com/office/powerpoint/2010/main" val="469112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0D6761-0FC0-4B29-8A2B-EE78EB73020A}"/>
              </a:ext>
            </a:extLst>
          </p:cNvPr>
          <p:cNvSpPr>
            <a:spLocks noGrp="1"/>
          </p:cNvSpPr>
          <p:nvPr>
            <p:ph type="title"/>
          </p:nvPr>
        </p:nvSpPr>
        <p:spPr>
          <a:xfrm>
            <a:off x="7834490" y="309913"/>
            <a:ext cx="3736142" cy="1687924"/>
          </a:xfrm>
        </p:spPr>
        <p:txBody>
          <a:bodyPr/>
          <a:lstStyle/>
          <a:p>
            <a:pPr lvl="0" eaLnBrk="0" fontAlgn="base" hangingPunct="0">
              <a:spcAft>
                <a:spcPct val="0"/>
              </a:spcAft>
            </a:pPr>
            <a:r>
              <a:rPr lang="en-US" altLang="en-US" dirty="0">
                <a:solidFill>
                  <a:srgbClr val="4A4A4A"/>
                </a:solidFill>
                <a:latin typeface="Open Sans"/>
              </a:rPr>
              <a:t>Worksheet menu</a:t>
            </a:r>
            <a:endParaRPr lang="en-US" altLang="en-US" sz="3200" b="0" dirty="0">
              <a:solidFill>
                <a:schemeClr val="tx1"/>
              </a:solidFill>
            </a:endParaRPr>
          </a:p>
        </p:txBody>
      </p:sp>
      <p:sp>
        <p:nvSpPr>
          <p:cNvPr id="5" name="Rectangle 4">
            <a:extLst>
              <a:ext uri="{FF2B5EF4-FFF2-40B4-BE49-F238E27FC236}">
                <a16:creationId xmlns:a16="http://schemas.microsoft.com/office/drawing/2014/main" id="{AB6CCBC7-4CB4-4EB7-BDBA-8D608BE8BA9F}"/>
              </a:ext>
            </a:extLst>
          </p:cNvPr>
          <p:cNvSpPr/>
          <p:nvPr/>
        </p:nvSpPr>
        <p:spPr>
          <a:xfrm>
            <a:off x="327378" y="1997837"/>
            <a:ext cx="6660444" cy="3139321"/>
          </a:xfrm>
          <a:prstGeom prst="rect">
            <a:avLst/>
          </a:prstGeom>
        </p:spPr>
        <p:txBody>
          <a:bodyPr wrap="square">
            <a:spAutoFit/>
          </a:bodyPr>
          <a:lstStyle/>
          <a:p>
            <a:pPr lvl="0" eaLnBrk="0" fontAlgn="base" hangingPunct="0">
              <a:spcBef>
                <a:spcPct val="0"/>
              </a:spcBef>
              <a:spcAft>
                <a:spcPct val="0"/>
              </a:spcAft>
              <a:buFontTx/>
              <a:buChar char="•"/>
            </a:pPr>
            <a:endParaRPr lang="en-US" altLang="en-US" dirty="0">
              <a:solidFill>
                <a:srgbClr val="4A4A4A"/>
              </a:solidFill>
              <a:latin typeface="Open Sans"/>
            </a:endParaRPr>
          </a:p>
          <a:p>
            <a:pPr lvl="0" eaLnBrk="0" fontAlgn="base" hangingPunct="0">
              <a:spcBef>
                <a:spcPct val="0"/>
              </a:spcBef>
              <a:spcAft>
                <a:spcPct val="0"/>
              </a:spcAft>
            </a:pPr>
            <a:r>
              <a:rPr lang="en-US" altLang="en-US" b="1" dirty="0">
                <a:solidFill>
                  <a:srgbClr val="4A4A4A"/>
                </a:solidFill>
                <a:latin typeface="Open Sans"/>
              </a:rPr>
              <a:t>Worksheet menu</a:t>
            </a:r>
            <a:endParaRPr kumimoji="0" lang="en-US" altLang="en-US" sz="1600" b="0" i="0" u="none" strike="noStrike" cap="none" normalizeH="0" baseline="0" dirty="0">
              <a:ln>
                <a:noFill/>
              </a:ln>
              <a:solidFill>
                <a:schemeClr val="tx1"/>
              </a:solidFill>
              <a:effectLst/>
            </a:endParaRPr>
          </a:p>
          <a:p>
            <a:pPr lvl="0" eaLnBrk="0" fontAlgn="base" hangingPunct="0">
              <a:spcBef>
                <a:spcPct val="0"/>
              </a:spcBef>
              <a:spcAft>
                <a:spcPct val="0"/>
              </a:spcAft>
            </a:pPr>
            <a:r>
              <a:rPr lang="en-US" altLang="en-US" dirty="0">
                <a:solidFill>
                  <a:srgbClr val="4A4A4A"/>
                </a:solidFill>
                <a:latin typeface="Open Sans"/>
              </a:rPr>
              <a:t>This Menu is used to create new worksheet along with various display features like showing the title and captions etc.</a:t>
            </a:r>
            <a:endParaRPr kumimoji="0" lang="en-US" altLang="en-US" sz="1600" b="0" i="0" u="none" strike="noStrike" cap="none" normalizeH="0" baseline="0" dirty="0">
              <a:ln>
                <a:noFill/>
              </a:ln>
              <a:solidFill>
                <a:schemeClr val="tx1"/>
              </a:solidFill>
              <a:effectLst/>
            </a:endParaRPr>
          </a:p>
          <a:p>
            <a:pPr lvl="0" eaLnBrk="0" fontAlgn="base" hangingPunct="0">
              <a:spcBef>
                <a:spcPct val="0"/>
              </a:spcBef>
              <a:spcAft>
                <a:spcPct val="0"/>
              </a:spcAft>
            </a:pPr>
            <a:r>
              <a:rPr lang="en-US" altLang="en-US" dirty="0">
                <a:solidFill>
                  <a:srgbClr val="4A4A4A"/>
                </a:solidFill>
                <a:latin typeface="Open Sans"/>
              </a:rPr>
              <a:t>The important features in this menu are as follows:</a:t>
            </a:r>
            <a:endParaRPr kumimoji="0" lang="en-US" altLang="en-US" sz="1600" b="0" i="0" u="none" strike="noStrike" cap="none" normalizeH="0" baseline="0" dirty="0">
              <a:ln>
                <a:noFill/>
              </a:ln>
              <a:solidFill>
                <a:schemeClr val="tx1"/>
              </a:solidFill>
              <a:effectLst/>
            </a:endParaRPr>
          </a:p>
          <a:p>
            <a:pPr lvl="0" eaLnBrk="0" fontAlgn="base" hangingPunct="0">
              <a:spcBef>
                <a:spcPct val="0"/>
              </a:spcBef>
              <a:spcAft>
                <a:spcPct val="0"/>
              </a:spcAft>
              <a:buFontTx/>
              <a:buChar char="•"/>
            </a:pPr>
            <a:r>
              <a:rPr lang="en-US" altLang="en-US" b="1" dirty="0">
                <a:solidFill>
                  <a:srgbClr val="4A4A4A"/>
                </a:solidFill>
                <a:latin typeface="Open Sans"/>
              </a:rPr>
              <a:t>Show summary</a:t>
            </a:r>
            <a:r>
              <a:rPr lang="en-US" altLang="en-US" dirty="0">
                <a:solidFill>
                  <a:srgbClr val="4A4A4A"/>
                </a:solidFill>
                <a:latin typeface="Open Sans"/>
              </a:rPr>
              <a:t> to see the summary of the data used in the worksheet like count etc..</a:t>
            </a:r>
          </a:p>
          <a:p>
            <a:pPr lvl="0" eaLnBrk="0" fontAlgn="base" hangingPunct="0">
              <a:spcBef>
                <a:spcPct val="0"/>
              </a:spcBef>
              <a:spcAft>
                <a:spcPct val="0"/>
              </a:spcAft>
              <a:buFontTx/>
              <a:buChar char="•"/>
            </a:pPr>
            <a:r>
              <a:rPr lang="en-US" altLang="en-US" b="1" dirty="0">
                <a:solidFill>
                  <a:srgbClr val="4A4A4A"/>
                </a:solidFill>
                <a:latin typeface="Open Sans"/>
              </a:rPr>
              <a:t>Tooltip</a:t>
            </a:r>
            <a:r>
              <a:rPr lang="en-US" altLang="en-US" dirty="0">
                <a:solidFill>
                  <a:srgbClr val="4A4A4A"/>
                </a:solidFill>
                <a:latin typeface="Open Sans"/>
              </a:rPr>
              <a:t> to show the tooltip when hovering above various data fields.</a:t>
            </a:r>
          </a:p>
          <a:p>
            <a:pPr lvl="0" eaLnBrk="0" fontAlgn="base" hangingPunct="0">
              <a:spcBef>
                <a:spcPct val="0"/>
              </a:spcBef>
              <a:spcAft>
                <a:spcPct val="0"/>
              </a:spcAft>
              <a:buFontTx/>
              <a:buChar char="•"/>
            </a:pPr>
            <a:r>
              <a:rPr lang="en-US" altLang="en-US" b="1" dirty="0">
                <a:solidFill>
                  <a:srgbClr val="4A4A4A"/>
                </a:solidFill>
                <a:latin typeface="Open Sans"/>
              </a:rPr>
              <a:t>Run Update option</a:t>
            </a:r>
            <a:r>
              <a:rPr lang="en-US" altLang="en-US" dirty="0">
                <a:solidFill>
                  <a:srgbClr val="4A4A4A"/>
                </a:solidFill>
                <a:latin typeface="Open Sans"/>
              </a:rPr>
              <a:t> is used to update the worksheet data or filters used.</a:t>
            </a:r>
          </a:p>
        </p:txBody>
      </p:sp>
      <p:pic>
        <p:nvPicPr>
          <p:cNvPr id="2" name="Picture 1">
            <a:extLst>
              <a:ext uri="{FF2B5EF4-FFF2-40B4-BE49-F238E27FC236}">
                <a16:creationId xmlns:a16="http://schemas.microsoft.com/office/drawing/2014/main" id="{49CB402C-62BB-481C-83D5-9A066AA2271C}"/>
              </a:ext>
            </a:extLst>
          </p:cNvPr>
          <p:cNvPicPr>
            <a:picLocks noChangeAspect="1"/>
          </p:cNvPicPr>
          <p:nvPr/>
        </p:nvPicPr>
        <p:blipFill rotWithShape="1">
          <a:blip r:embed="rId2"/>
          <a:srcRect l="6111" r="77222" b="42548"/>
          <a:stretch/>
        </p:blipFill>
        <p:spPr>
          <a:xfrm>
            <a:off x="8139289" y="2090118"/>
            <a:ext cx="2596443" cy="5032076"/>
          </a:xfrm>
          <a:prstGeom prst="rect">
            <a:avLst/>
          </a:prstGeom>
        </p:spPr>
      </p:pic>
    </p:spTree>
    <p:extLst>
      <p:ext uri="{BB962C8B-B14F-4D97-AF65-F5344CB8AC3E}">
        <p14:creationId xmlns:p14="http://schemas.microsoft.com/office/powerpoint/2010/main" val="3055647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0D6761-0FC0-4B29-8A2B-EE78EB73020A}"/>
              </a:ext>
            </a:extLst>
          </p:cNvPr>
          <p:cNvSpPr>
            <a:spLocks noGrp="1"/>
          </p:cNvSpPr>
          <p:nvPr>
            <p:ph type="title"/>
          </p:nvPr>
        </p:nvSpPr>
        <p:spPr>
          <a:xfrm>
            <a:off x="7518400" y="309913"/>
            <a:ext cx="4052231" cy="1687924"/>
          </a:xfrm>
        </p:spPr>
        <p:txBody>
          <a:bodyPr/>
          <a:lstStyle/>
          <a:p>
            <a:pPr lvl="0" eaLnBrk="0" fontAlgn="base" hangingPunct="0">
              <a:spcAft>
                <a:spcPct val="0"/>
              </a:spcAft>
            </a:pPr>
            <a:r>
              <a:rPr lang="en-US" altLang="en-US" dirty="0">
                <a:solidFill>
                  <a:srgbClr val="4A4A4A"/>
                </a:solidFill>
                <a:latin typeface="Open Sans"/>
              </a:rPr>
              <a:t>Dashboard menu</a:t>
            </a:r>
            <a:endParaRPr lang="en-US" altLang="en-US" sz="3200" b="0" dirty="0">
              <a:solidFill>
                <a:schemeClr val="tx1"/>
              </a:solidFill>
            </a:endParaRPr>
          </a:p>
        </p:txBody>
      </p:sp>
      <p:sp>
        <p:nvSpPr>
          <p:cNvPr id="5" name="Rectangle 4">
            <a:extLst>
              <a:ext uri="{FF2B5EF4-FFF2-40B4-BE49-F238E27FC236}">
                <a16:creationId xmlns:a16="http://schemas.microsoft.com/office/drawing/2014/main" id="{AB6CCBC7-4CB4-4EB7-BDBA-8D608BE8BA9F}"/>
              </a:ext>
            </a:extLst>
          </p:cNvPr>
          <p:cNvSpPr/>
          <p:nvPr/>
        </p:nvSpPr>
        <p:spPr>
          <a:xfrm>
            <a:off x="327378" y="1997837"/>
            <a:ext cx="6660444" cy="3139321"/>
          </a:xfrm>
          <a:prstGeom prst="rect">
            <a:avLst/>
          </a:prstGeom>
        </p:spPr>
        <p:txBody>
          <a:bodyPr wrap="square">
            <a:spAutoFit/>
          </a:bodyPr>
          <a:lstStyle/>
          <a:p>
            <a:pPr lvl="0" eaLnBrk="0" fontAlgn="base" hangingPunct="0">
              <a:spcBef>
                <a:spcPct val="0"/>
              </a:spcBef>
              <a:spcAft>
                <a:spcPct val="0"/>
              </a:spcAft>
            </a:pPr>
            <a:r>
              <a:rPr lang="en-US" altLang="en-US" b="1" dirty="0">
                <a:solidFill>
                  <a:srgbClr val="4A4A4A"/>
                </a:solidFill>
                <a:latin typeface="Open Sans"/>
              </a:rPr>
              <a:t>Dashboard menu</a:t>
            </a:r>
            <a:endParaRPr kumimoji="0" lang="en-US" altLang="en-US" sz="1600" b="0" i="0" u="none" strike="noStrike" cap="none" normalizeH="0" baseline="0" dirty="0">
              <a:ln>
                <a:noFill/>
              </a:ln>
              <a:solidFill>
                <a:schemeClr val="tx1"/>
              </a:solidFill>
              <a:effectLst/>
            </a:endParaRPr>
          </a:p>
          <a:p>
            <a:pPr lvl="0" eaLnBrk="0" fontAlgn="base" hangingPunct="0">
              <a:spcBef>
                <a:spcPct val="0"/>
              </a:spcBef>
              <a:spcAft>
                <a:spcPct val="0"/>
              </a:spcAft>
            </a:pPr>
            <a:r>
              <a:rPr lang="en-US" altLang="en-US" dirty="0">
                <a:solidFill>
                  <a:srgbClr val="4A4A4A"/>
                </a:solidFill>
                <a:latin typeface="Open Sans"/>
              </a:rPr>
              <a:t>This Menu is used to create a new dashboard along with various display features like showing the title and exporting the image etc..</a:t>
            </a:r>
            <a:endParaRPr kumimoji="0" lang="en-US" altLang="en-US" sz="1600" b="0" i="0" u="none" strike="noStrike" cap="none" normalizeH="0" baseline="0" dirty="0">
              <a:ln>
                <a:noFill/>
              </a:ln>
              <a:solidFill>
                <a:schemeClr val="tx1"/>
              </a:solidFill>
              <a:effectLst/>
            </a:endParaRPr>
          </a:p>
          <a:p>
            <a:pPr lvl="0" eaLnBrk="0" fontAlgn="base" hangingPunct="0">
              <a:spcBef>
                <a:spcPct val="0"/>
              </a:spcBef>
              <a:spcAft>
                <a:spcPct val="0"/>
              </a:spcAft>
            </a:pPr>
            <a:r>
              <a:rPr lang="en-US" altLang="en-US" dirty="0">
                <a:solidFill>
                  <a:srgbClr val="4A4A4A"/>
                </a:solidFill>
                <a:latin typeface="Open Sans"/>
              </a:rPr>
              <a:t>The important features in this menu are as follows:</a:t>
            </a:r>
            <a:endParaRPr kumimoji="0" lang="en-US" altLang="en-US" sz="1600" b="0" i="0" u="none" strike="noStrike" cap="none" normalizeH="0" baseline="0" dirty="0">
              <a:ln>
                <a:noFill/>
              </a:ln>
              <a:solidFill>
                <a:schemeClr val="tx1"/>
              </a:solidFill>
              <a:effectLst/>
            </a:endParaRPr>
          </a:p>
          <a:p>
            <a:pPr lvl="0" eaLnBrk="0" fontAlgn="base" hangingPunct="0">
              <a:spcBef>
                <a:spcPct val="0"/>
              </a:spcBef>
              <a:spcAft>
                <a:spcPct val="0"/>
              </a:spcAft>
              <a:buFontTx/>
              <a:buChar char="•"/>
            </a:pPr>
            <a:r>
              <a:rPr lang="en-US" altLang="en-US" b="1" dirty="0">
                <a:solidFill>
                  <a:srgbClr val="4A4A4A"/>
                </a:solidFill>
                <a:latin typeface="Open Sans"/>
              </a:rPr>
              <a:t>Format</a:t>
            </a:r>
            <a:r>
              <a:rPr lang="en-US" altLang="en-US" dirty="0">
                <a:solidFill>
                  <a:srgbClr val="4A4A4A"/>
                </a:solidFill>
                <a:latin typeface="Open Sans"/>
              </a:rPr>
              <a:t> is used to set the layout in terms of </a:t>
            </a:r>
            <a:r>
              <a:rPr lang="en-US" altLang="en-US" dirty="0" err="1">
                <a:solidFill>
                  <a:srgbClr val="4A4A4A"/>
                </a:solidFill>
                <a:latin typeface="Open Sans"/>
              </a:rPr>
              <a:t>colours</a:t>
            </a:r>
            <a:r>
              <a:rPr lang="en-US" altLang="en-US" dirty="0">
                <a:solidFill>
                  <a:srgbClr val="4A4A4A"/>
                </a:solidFill>
                <a:latin typeface="Open Sans"/>
              </a:rPr>
              <a:t> and sections of the dashboard.</a:t>
            </a:r>
          </a:p>
          <a:p>
            <a:pPr lvl="0" eaLnBrk="0" fontAlgn="base" hangingPunct="0">
              <a:spcBef>
                <a:spcPct val="0"/>
              </a:spcBef>
              <a:spcAft>
                <a:spcPct val="0"/>
              </a:spcAft>
              <a:buFontTx/>
              <a:buChar char="•"/>
            </a:pPr>
            <a:r>
              <a:rPr lang="en-US" altLang="en-US" b="1" dirty="0">
                <a:solidFill>
                  <a:srgbClr val="4A4A4A"/>
                </a:solidFill>
                <a:latin typeface="Open Sans"/>
              </a:rPr>
              <a:t>Actions</a:t>
            </a:r>
            <a:r>
              <a:rPr lang="en-US" altLang="en-US" dirty="0">
                <a:solidFill>
                  <a:srgbClr val="4A4A4A"/>
                </a:solidFill>
                <a:latin typeface="Open Sans"/>
              </a:rPr>
              <a:t> to link the dashboard sheets to external URLS or other sheets.</a:t>
            </a:r>
          </a:p>
          <a:p>
            <a:pPr lvl="0" eaLnBrk="0" fontAlgn="base" hangingPunct="0">
              <a:spcBef>
                <a:spcPct val="0"/>
              </a:spcBef>
              <a:spcAft>
                <a:spcPct val="0"/>
              </a:spcAft>
              <a:buFontTx/>
              <a:buChar char="•"/>
            </a:pPr>
            <a:r>
              <a:rPr lang="en-US" altLang="en-US" b="1" dirty="0">
                <a:solidFill>
                  <a:srgbClr val="4A4A4A"/>
                </a:solidFill>
                <a:latin typeface="Open Sans"/>
              </a:rPr>
              <a:t>Export Image option</a:t>
            </a:r>
            <a:r>
              <a:rPr lang="en-US" altLang="en-US" dirty="0">
                <a:solidFill>
                  <a:srgbClr val="4A4A4A"/>
                </a:solidFill>
                <a:latin typeface="Open Sans"/>
              </a:rPr>
              <a:t> is used to export an image of the Dashboard.</a:t>
            </a:r>
          </a:p>
        </p:txBody>
      </p:sp>
      <p:pic>
        <p:nvPicPr>
          <p:cNvPr id="2" name="Picture 1">
            <a:extLst>
              <a:ext uri="{FF2B5EF4-FFF2-40B4-BE49-F238E27FC236}">
                <a16:creationId xmlns:a16="http://schemas.microsoft.com/office/drawing/2014/main" id="{FB0A275A-A2BE-4EF0-BADE-73DC7AE8397E}"/>
              </a:ext>
            </a:extLst>
          </p:cNvPr>
          <p:cNvPicPr>
            <a:picLocks noChangeAspect="1"/>
          </p:cNvPicPr>
          <p:nvPr/>
        </p:nvPicPr>
        <p:blipFill rotWithShape="1">
          <a:blip r:embed="rId2"/>
          <a:srcRect l="11018" r="63519" b="46336"/>
          <a:stretch/>
        </p:blipFill>
        <p:spPr>
          <a:xfrm>
            <a:off x="7755226" y="1997837"/>
            <a:ext cx="3578577" cy="4240312"/>
          </a:xfrm>
          <a:prstGeom prst="rect">
            <a:avLst/>
          </a:prstGeom>
        </p:spPr>
      </p:pic>
    </p:spTree>
    <p:extLst>
      <p:ext uri="{BB962C8B-B14F-4D97-AF65-F5344CB8AC3E}">
        <p14:creationId xmlns:p14="http://schemas.microsoft.com/office/powerpoint/2010/main" val="4205016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0D6761-0FC0-4B29-8A2B-EE78EB73020A}"/>
              </a:ext>
            </a:extLst>
          </p:cNvPr>
          <p:cNvSpPr>
            <a:spLocks noGrp="1"/>
          </p:cNvSpPr>
          <p:nvPr>
            <p:ph type="title"/>
          </p:nvPr>
        </p:nvSpPr>
        <p:spPr>
          <a:xfrm>
            <a:off x="8340006" y="309913"/>
            <a:ext cx="3230625" cy="1687924"/>
          </a:xfrm>
        </p:spPr>
        <p:txBody>
          <a:bodyPr/>
          <a:lstStyle/>
          <a:p>
            <a:pPr lvl="0" eaLnBrk="0" fontAlgn="base" hangingPunct="0">
              <a:spcAft>
                <a:spcPct val="0"/>
              </a:spcAft>
            </a:pPr>
            <a:r>
              <a:rPr lang="en-US" altLang="en-US" dirty="0">
                <a:solidFill>
                  <a:srgbClr val="4A4A4A"/>
                </a:solidFill>
                <a:latin typeface="Open Sans"/>
              </a:rPr>
              <a:t>Story Menu</a:t>
            </a:r>
            <a:endParaRPr lang="en-US" altLang="en-US" sz="3200" b="0" dirty="0">
              <a:solidFill>
                <a:schemeClr val="tx1"/>
              </a:solidFill>
            </a:endParaRPr>
          </a:p>
        </p:txBody>
      </p:sp>
      <p:sp>
        <p:nvSpPr>
          <p:cNvPr id="5" name="Rectangle 4">
            <a:extLst>
              <a:ext uri="{FF2B5EF4-FFF2-40B4-BE49-F238E27FC236}">
                <a16:creationId xmlns:a16="http://schemas.microsoft.com/office/drawing/2014/main" id="{AB6CCBC7-4CB4-4EB7-BDBA-8D608BE8BA9F}"/>
              </a:ext>
            </a:extLst>
          </p:cNvPr>
          <p:cNvSpPr/>
          <p:nvPr/>
        </p:nvSpPr>
        <p:spPr>
          <a:xfrm>
            <a:off x="327378" y="1997837"/>
            <a:ext cx="6660444" cy="2308324"/>
          </a:xfrm>
          <a:prstGeom prst="rect">
            <a:avLst/>
          </a:prstGeom>
        </p:spPr>
        <p:txBody>
          <a:bodyPr wrap="square">
            <a:spAutoFit/>
          </a:bodyPr>
          <a:lstStyle/>
          <a:p>
            <a:pPr lvl="0" eaLnBrk="0" fontAlgn="base" hangingPunct="0">
              <a:spcBef>
                <a:spcPct val="0"/>
              </a:spcBef>
              <a:spcAft>
                <a:spcPct val="0"/>
              </a:spcAft>
            </a:pPr>
            <a:r>
              <a:rPr lang="en-US" altLang="en-US" b="1" dirty="0">
                <a:solidFill>
                  <a:srgbClr val="4A4A4A"/>
                </a:solidFill>
                <a:latin typeface="Open Sans"/>
              </a:rPr>
              <a:t>Story Menu</a:t>
            </a:r>
            <a:endParaRPr kumimoji="0" lang="en-US" altLang="en-US" sz="1600" b="0" i="0" u="none" strike="noStrike" cap="none" normalizeH="0" baseline="0" dirty="0">
              <a:ln>
                <a:noFill/>
              </a:ln>
              <a:solidFill>
                <a:schemeClr val="tx1"/>
              </a:solidFill>
              <a:effectLst/>
            </a:endParaRPr>
          </a:p>
          <a:p>
            <a:pPr lvl="0" eaLnBrk="0" fontAlgn="base" hangingPunct="0">
              <a:spcBef>
                <a:spcPct val="0"/>
              </a:spcBef>
              <a:spcAft>
                <a:spcPct val="0"/>
              </a:spcAft>
            </a:pPr>
            <a:r>
              <a:rPr lang="en-US" altLang="en-US" dirty="0">
                <a:solidFill>
                  <a:srgbClr val="4A4A4A"/>
                </a:solidFill>
                <a:latin typeface="Open Sans"/>
              </a:rPr>
              <a:t>This Menu is used to create a new story which has many sheets or dashboards with related data.</a:t>
            </a:r>
            <a:endParaRPr kumimoji="0" lang="en-US" altLang="en-US" sz="1600" b="0" i="0" u="none" strike="noStrike" cap="none" normalizeH="0" baseline="0" dirty="0">
              <a:ln>
                <a:noFill/>
              </a:ln>
              <a:solidFill>
                <a:schemeClr val="tx1"/>
              </a:solidFill>
              <a:effectLst/>
            </a:endParaRPr>
          </a:p>
          <a:p>
            <a:pPr lvl="0" eaLnBrk="0" fontAlgn="base" hangingPunct="0">
              <a:spcBef>
                <a:spcPct val="0"/>
              </a:spcBef>
              <a:spcAft>
                <a:spcPct val="0"/>
              </a:spcAft>
            </a:pPr>
            <a:r>
              <a:rPr lang="en-US" altLang="en-US" dirty="0">
                <a:solidFill>
                  <a:srgbClr val="4A4A4A"/>
                </a:solidFill>
                <a:latin typeface="Open Sans"/>
              </a:rPr>
              <a:t>The important features in this menu are as follows:</a:t>
            </a:r>
            <a:endParaRPr kumimoji="0" lang="en-US" altLang="en-US" sz="1600" b="0" i="0" u="none" strike="noStrike" cap="none" normalizeH="0" baseline="0" dirty="0">
              <a:ln>
                <a:noFill/>
              </a:ln>
              <a:solidFill>
                <a:schemeClr val="tx1"/>
              </a:solidFill>
              <a:effectLst/>
            </a:endParaRPr>
          </a:p>
          <a:p>
            <a:pPr lvl="0" eaLnBrk="0" fontAlgn="base" hangingPunct="0">
              <a:spcBef>
                <a:spcPct val="0"/>
              </a:spcBef>
              <a:spcAft>
                <a:spcPct val="0"/>
              </a:spcAft>
              <a:buFontTx/>
              <a:buChar char="•"/>
            </a:pPr>
            <a:r>
              <a:rPr lang="en-US" altLang="en-US" b="1" dirty="0">
                <a:solidFill>
                  <a:srgbClr val="4A4A4A"/>
                </a:solidFill>
                <a:latin typeface="Open Sans"/>
              </a:rPr>
              <a:t>Format</a:t>
            </a:r>
            <a:r>
              <a:rPr lang="en-US" altLang="en-US" dirty="0">
                <a:solidFill>
                  <a:srgbClr val="4A4A4A"/>
                </a:solidFill>
                <a:latin typeface="Open Sans"/>
              </a:rPr>
              <a:t> is used to set the layout in terms of </a:t>
            </a:r>
            <a:r>
              <a:rPr lang="en-US" altLang="en-US" dirty="0" err="1">
                <a:solidFill>
                  <a:srgbClr val="4A4A4A"/>
                </a:solidFill>
                <a:latin typeface="Open Sans"/>
              </a:rPr>
              <a:t>colours</a:t>
            </a:r>
            <a:r>
              <a:rPr lang="en-US" altLang="en-US" dirty="0">
                <a:solidFill>
                  <a:srgbClr val="4A4A4A"/>
                </a:solidFill>
                <a:latin typeface="Open Sans"/>
              </a:rPr>
              <a:t> and sections of the story.</a:t>
            </a:r>
          </a:p>
          <a:p>
            <a:pPr lvl="0" eaLnBrk="0" fontAlgn="base" hangingPunct="0">
              <a:spcBef>
                <a:spcPct val="0"/>
              </a:spcBef>
              <a:spcAft>
                <a:spcPct val="0"/>
              </a:spcAft>
              <a:buFontTx/>
              <a:buChar char="•"/>
            </a:pPr>
            <a:r>
              <a:rPr lang="en-US" altLang="en-US" b="1" dirty="0">
                <a:solidFill>
                  <a:srgbClr val="4A4A4A"/>
                </a:solidFill>
                <a:latin typeface="Open Sans"/>
              </a:rPr>
              <a:t>Run Update</a:t>
            </a:r>
            <a:r>
              <a:rPr lang="en-US" altLang="en-US" dirty="0">
                <a:solidFill>
                  <a:srgbClr val="4A4A4A"/>
                </a:solidFill>
                <a:latin typeface="Open Sans"/>
              </a:rPr>
              <a:t> to update the story with latest data form source.</a:t>
            </a:r>
          </a:p>
          <a:p>
            <a:pPr lvl="0" eaLnBrk="0" fontAlgn="base" hangingPunct="0">
              <a:spcBef>
                <a:spcPct val="0"/>
              </a:spcBef>
              <a:spcAft>
                <a:spcPct val="0"/>
              </a:spcAft>
              <a:buFontTx/>
              <a:buChar char="•"/>
            </a:pPr>
            <a:r>
              <a:rPr lang="en-US" altLang="en-US" b="1" dirty="0">
                <a:solidFill>
                  <a:srgbClr val="4A4A4A"/>
                </a:solidFill>
                <a:latin typeface="Open Sans"/>
              </a:rPr>
              <a:t>Export Image option</a:t>
            </a:r>
            <a:r>
              <a:rPr lang="en-US" altLang="en-US" dirty="0">
                <a:solidFill>
                  <a:srgbClr val="4A4A4A"/>
                </a:solidFill>
                <a:latin typeface="Open Sans"/>
              </a:rPr>
              <a:t> is used to export an image of the story.</a:t>
            </a:r>
          </a:p>
        </p:txBody>
      </p:sp>
      <p:pic>
        <p:nvPicPr>
          <p:cNvPr id="2" name="Picture 1">
            <a:extLst>
              <a:ext uri="{FF2B5EF4-FFF2-40B4-BE49-F238E27FC236}">
                <a16:creationId xmlns:a16="http://schemas.microsoft.com/office/drawing/2014/main" id="{BD8ABADC-BFAD-480C-8B4A-4DA2CE02F67C}"/>
              </a:ext>
            </a:extLst>
          </p:cNvPr>
          <p:cNvPicPr>
            <a:picLocks noChangeAspect="1"/>
          </p:cNvPicPr>
          <p:nvPr/>
        </p:nvPicPr>
        <p:blipFill rotWithShape="1">
          <a:blip r:embed="rId2"/>
          <a:srcRect r="68406" b="67581"/>
          <a:stretch/>
        </p:blipFill>
        <p:spPr>
          <a:xfrm>
            <a:off x="7270045" y="2299258"/>
            <a:ext cx="4143022" cy="3500787"/>
          </a:xfrm>
          <a:prstGeom prst="rect">
            <a:avLst/>
          </a:prstGeom>
        </p:spPr>
      </p:pic>
    </p:spTree>
    <p:extLst>
      <p:ext uri="{BB962C8B-B14F-4D97-AF65-F5344CB8AC3E}">
        <p14:creationId xmlns:p14="http://schemas.microsoft.com/office/powerpoint/2010/main" val="1659565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0D6761-0FC0-4B29-8A2B-EE78EB73020A}"/>
              </a:ext>
            </a:extLst>
          </p:cNvPr>
          <p:cNvSpPr>
            <a:spLocks noGrp="1"/>
          </p:cNvSpPr>
          <p:nvPr>
            <p:ph type="title"/>
          </p:nvPr>
        </p:nvSpPr>
        <p:spPr>
          <a:xfrm>
            <a:off x="7427610" y="309913"/>
            <a:ext cx="4143021" cy="1687924"/>
          </a:xfrm>
        </p:spPr>
        <p:txBody>
          <a:bodyPr/>
          <a:lstStyle/>
          <a:p>
            <a:pPr lvl="0" eaLnBrk="0" fontAlgn="base" hangingPunct="0">
              <a:spcAft>
                <a:spcPct val="0"/>
              </a:spcAft>
            </a:pPr>
            <a:r>
              <a:rPr lang="en-US" altLang="en-US" dirty="0">
                <a:solidFill>
                  <a:srgbClr val="4A4A4A"/>
                </a:solidFill>
                <a:latin typeface="Open Sans"/>
              </a:rPr>
              <a:t>Analysis Menu</a:t>
            </a:r>
            <a:endParaRPr lang="en-US" altLang="en-US" sz="3200" b="0" dirty="0">
              <a:solidFill>
                <a:schemeClr val="tx1"/>
              </a:solidFill>
            </a:endParaRPr>
          </a:p>
        </p:txBody>
      </p:sp>
      <p:sp>
        <p:nvSpPr>
          <p:cNvPr id="5" name="Rectangle 4">
            <a:extLst>
              <a:ext uri="{FF2B5EF4-FFF2-40B4-BE49-F238E27FC236}">
                <a16:creationId xmlns:a16="http://schemas.microsoft.com/office/drawing/2014/main" id="{AB6CCBC7-4CB4-4EB7-BDBA-8D608BE8BA9F}"/>
              </a:ext>
            </a:extLst>
          </p:cNvPr>
          <p:cNvSpPr/>
          <p:nvPr/>
        </p:nvSpPr>
        <p:spPr>
          <a:xfrm>
            <a:off x="327378" y="1997837"/>
            <a:ext cx="6660444" cy="2862322"/>
          </a:xfrm>
          <a:prstGeom prst="rect">
            <a:avLst/>
          </a:prstGeom>
        </p:spPr>
        <p:txBody>
          <a:bodyPr wrap="square">
            <a:spAutoFit/>
          </a:bodyPr>
          <a:lstStyle/>
          <a:p>
            <a:pPr lvl="0" eaLnBrk="0" fontAlgn="base" hangingPunct="0">
              <a:spcBef>
                <a:spcPct val="0"/>
              </a:spcBef>
              <a:spcAft>
                <a:spcPct val="0"/>
              </a:spcAft>
            </a:pPr>
            <a:endParaRPr lang="en-US" altLang="en-US">
              <a:solidFill>
                <a:srgbClr val="4A4A4A"/>
              </a:solidFill>
              <a:latin typeface="Open Sans"/>
            </a:endParaRPr>
          </a:p>
          <a:p>
            <a:pPr lvl="0" eaLnBrk="0" fontAlgn="base" hangingPunct="0">
              <a:spcBef>
                <a:spcPct val="0"/>
              </a:spcBef>
              <a:spcAft>
                <a:spcPct val="0"/>
              </a:spcAft>
            </a:pPr>
            <a:r>
              <a:rPr lang="en-US" altLang="en-US" b="1">
                <a:solidFill>
                  <a:srgbClr val="4A4A4A"/>
                </a:solidFill>
                <a:latin typeface="Open Sans"/>
              </a:rPr>
              <a:t>Analysis Menu</a:t>
            </a:r>
            <a:endParaRPr kumimoji="0" lang="en-US" altLang="en-US" sz="1600" b="0" i="0" u="none" strike="noStrike" cap="none" normalizeH="0" baseline="0">
              <a:ln>
                <a:noFill/>
              </a:ln>
              <a:solidFill>
                <a:schemeClr val="tx1"/>
              </a:solidFill>
              <a:effectLst/>
            </a:endParaRPr>
          </a:p>
          <a:p>
            <a:pPr lvl="0" eaLnBrk="0" fontAlgn="base" hangingPunct="0">
              <a:spcBef>
                <a:spcPct val="0"/>
              </a:spcBef>
              <a:spcAft>
                <a:spcPct val="0"/>
              </a:spcAft>
            </a:pPr>
            <a:r>
              <a:rPr lang="en-US" altLang="en-US">
                <a:solidFill>
                  <a:srgbClr val="4A4A4A"/>
                </a:solidFill>
                <a:latin typeface="Open Sans"/>
              </a:rPr>
              <a:t>This Menu is used for analyzing the data present in the sheet. Tableau provides many out of box features like calculating the percentage and doing a forecast etc..</a:t>
            </a:r>
            <a:endParaRPr kumimoji="0" lang="en-US" altLang="en-US" sz="1600" b="0" i="0" u="none" strike="noStrike" cap="none" normalizeH="0" baseline="0">
              <a:ln>
                <a:noFill/>
              </a:ln>
              <a:solidFill>
                <a:schemeClr val="tx1"/>
              </a:solidFill>
              <a:effectLst/>
            </a:endParaRPr>
          </a:p>
          <a:p>
            <a:pPr lvl="0" eaLnBrk="0" fontAlgn="base" hangingPunct="0">
              <a:spcBef>
                <a:spcPct val="0"/>
              </a:spcBef>
              <a:spcAft>
                <a:spcPct val="0"/>
              </a:spcAft>
            </a:pPr>
            <a:r>
              <a:rPr lang="en-US" altLang="en-US">
                <a:solidFill>
                  <a:srgbClr val="4A4A4A"/>
                </a:solidFill>
                <a:latin typeface="Open Sans"/>
              </a:rPr>
              <a:t>The important features in this menu are as follows:</a:t>
            </a:r>
            <a:endParaRPr kumimoji="0" lang="en-US" altLang="en-US" sz="1600" b="0" i="0" u="none" strike="noStrike" cap="none" normalizeH="0" baseline="0">
              <a:ln>
                <a:noFill/>
              </a:ln>
              <a:solidFill>
                <a:schemeClr val="tx1"/>
              </a:solidFill>
              <a:effectLst/>
            </a:endParaRPr>
          </a:p>
          <a:p>
            <a:pPr lvl="0" eaLnBrk="0" fontAlgn="base" hangingPunct="0">
              <a:spcBef>
                <a:spcPct val="0"/>
              </a:spcBef>
              <a:spcAft>
                <a:spcPct val="0"/>
              </a:spcAft>
              <a:buFontTx/>
              <a:buChar char="•"/>
            </a:pPr>
            <a:r>
              <a:rPr lang="en-US" altLang="en-US" b="1">
                <a:solidFill>
                  <a:srgbClr val="4A4A4A"/>
                </a:solidFill>
                <a:latin typeface="Open Sans"/>
              </a:rPr>
              <a:t>Forecast</a:t>
            </a:r>
            <a:r>
              <a:rPr lang="en-US" altLang="en-US">
                <a:solidFill>
                  <a:srgbClr val="4A4A4A"/>
                </a:solidFill>
                <a:latin typeface="Open Sans"/>
              </a:rPr>
              <a:t> to show a forecast based on available data.</a:t>
            </a:r>
          </a:p>
          <a:p>
            <a:pPr lvl="0" eaLnBrk="0" fontAlgn="base" hangingPunct="0">
              <a:spcBef>
                <a:spcPct val="0"/>
              </a:spcBef>
              <a:spcAft>
                <a:spcPct val="0"/>
              </a:spcAft>
              <a:buFontTx/>
              <a:buChar char="•"/>
            </a:pPr>
            <a:r>
              <a:rPr lang="en-US" altLang="en-US" b="1">
                <a:solidFill>
                  <a:srgbClr val="4A4A4A"/>
                </a:solidFill>
                <a:latin typeface="Open Sans"/>
              </a:rPr>
              <a:t>Trend Lines</a:t>
            </a:r>
            <a:r>
              <a:rPr lang="en-US" altLang="en-US">
                <a:solidFill>
                  <a:srgbClr val="4A4A4A"/>
                </a:solidFill>
                <a:latin typeface="Open Sans"/>
              </a:rPr>
              <a:t> to show the trend line for s series of data.</a:t>
            </a:r>
          </a:p>
          <a:p>
            <a:pPr lvl="0" eaLnBrk="0" fontAlgn="base" hangingPunct="0">
              <a:spcBef>
                <a:spcPct val="0"/>
              </a:spcBef>
              <a:spcAft>
                <a:spcPct val="0"/>
              </a:spcAft>
              <a:buFontTx/>
              <a:buChar char="•"/>
            </a:pPr>
            <a:r>
              <a:rPr lang="en-US" altLang="en-US" b="1">
                <a:solidFill>
                  <a:srgbClr val="4A4A4A"/>
                </a:solidFill>
                <a:latin typeface="Open Sans"/>
              </a:rPr>
              <a:t>Create calculated Field option</a:t>
            </a:r>
            <a:r>
              <a:rPr lang="en-US" altLang="en-US">
                <a:solidFill>
                  <a:srgbClr val="4A4A4A"/>
                </a:solidFill>
                <a:latin typeface="Open Sans"/>
              </a:rPr>
              <a:t> is used to create additional fields based on certain calculation on existing fields.</a:t>
            </a:r>
            <a:endParaRPr lang="en-US" altLang="en-US" dirty="0">
              <a:solidFill>
                <a:srgbClr val="4A4A4A"/>
              </a:solidFill>
              <a:latin typeface="Open Sans"/>
            </a:endParaRPr>
          </a:p>
        </p:txBody>
      </p:sp>
      <p:pic>
        <p:nvPicPr>
          <p:cNvPr id="4" name="Picture 3">
            <a:extLst>
              <a:ext uri="{FF2B5EF4-FFF2-40B4-BE49-F238E27FC236}">
                <a16:creationId xmlns:a16="http://schemas.microsoft.com/office/drawing/2014/main" id="{55604AF4-2ED5-4F20-8F11-E2878B646AFA}"/>
              </a:ext>
            </a:extLst>
          </p:cNvPr>
          <p:cNvPicPr>
            <a:picLocks noChangeAspect="1"/>
          </p:cNvPicPr>
          <p:nvPr/>
        </p:nvPicPr>
        <p:blipFill rotWithShape="1">
          <a:blip r:embed="rId2"/>
          <a:srcRect l="19351" t="-1" r="59537" b="34149"/>
          <a:stretch/>
        </p:blipFill>
        <p:spPr>
          <a:xfrm>
            <a:off x="7981245" y="1997837"/>
            <a:ext cx="2619022" cy="4593075"/>
          </a:xfrm>
          <a:prstGeom prst="rect">
            <a:avLst/>
          </a:prstGeom>
        </p:spPr>
      </p:pic>
    </p:spTree>
    <p:extLst>
      <p:ext uri="{BB962C8B-B14F-4D97-AF65-F5344CB8AC3E}">
        <p14:creationId xmlns:p14="http://schemas.microsoft.com/office/powerpoint/2010/main" val="1383629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0D6761-0FC0-4B29-8A2B-EE78EB73020A}"/>
              </a:ext>
            </a:extLst>
          </p:cNvPr>
          <p:cNvSpPr>
            <a:spLocks noGrp="1"/>
          </p:cNvSpPr>
          <p:nvPr>
            <p:ph type="title"/>
          </p:nvPr>
        </p:nvSpPr>
        <p:spPr>
          <a:xfrm>
            <a:off x="7427610" y="309913"/>
            <a:ext cx="4143021" cy="1687924"/>
          </a:xfrm>
        </p:spPr>
        <p:txBody>
          <a:bodyPr/>
          <a:lstStyle/>
          <a:p>
            <a:pPr lvl="0" eaLnBrk="0" fontAlgn="base" hangingPunct="0">
              <a:spcAft>
                <a:spcPct val="0"/>
              </a:spcAft>
            </a:pPr>
            <a:r>
              <a:rPr lang="en-US" altLang="en-US" dirty="0">
                <a:solidFill>
                  <a:srgbClr val="4A4A4A"/>
                </a:solidFill>
                <a:latin typeface="Open Sans"/>
              </a:rPr>
              <a:t>Format Menu</a:t>
            </a:r>
            <a:endParaRPr lang="en-US" altLang="en-US" sz="3200" b="0" dirty="0">
              <a:solidFill>
                <a:schemeClr val="tx1"/>
              </a:solidFill>
            </a:endParaRPr>
          </a:p>
        </p:txBody>
      </p:sp>
      <p:sp>
        <p:nvSpPr>
          <p:cNvPr id="5" name="Rectangle 4">
            <a:extLst>
              <a:ext uri="{FF2B5EF4-FFF2-40B4-BE49-F238E27FC236}">
                <a16:creationId xmlns:a16="http://schemas.microsoft.com/office/drawing/2014/main" id="{AB6CCBC7-4CB4-4EB7-BDBA-8D608BE8BA9F}"/>
              </a:ext>
            </a:extLst>
          </p:cNvPr>
          <p:cNvSpPr/>
          <p:nvPr/>
        </p:nvSpPr>
        <p:spPr>
          <a:xfrm>
            <a:off x="327378" y="1997837"/>
            <a:ext cx="6660444" cy="2585323"/>
          </a:xfrm>
          <a:prstGeom prst="rect">
            <a:avLst/>
          </a:prstGeom>
        </p:spPr>
        <p:txBody>
          <a:bodyPr wrap="square">
            <a:spAutoFit/>
          </a:bodyPr>
          <a:lstStyle/>
          <a:p>
            <a:pPr lvl="0" eaLnBrk="0" fontAlgn="base" hangingPunct="0">
              <a:spcBef>
                <a:spcPct val="0"/>
              </a:spcBef>
              <a:spcAft>
                <a:spcPct val="0"/>
              </a:spcAft>
            </a:pPr>
            <a:r>
              <a:rPr lang="en-US" altLang="en-US" b="1" dirty="0">
                <a:solidFill>
                  <a:srgbClr val="4A4A4A"/>
                </a:solidFill>
                <a:latin typeface="Open Sans"/>
              </a:rPr>
              <a:t>Format Menu</a:t>
            </a:r>
            <a:endParaRPr kumimoji="0" lang="en-US" altLang="en-US" sz="1600" b="0" i="0" u="none" strike="noStrike" cap="none" normalizeH="0" baseline="0" dirty="0">
              <a:ln>
                <a:noFill/>
              </a:ln>
              <a:solidFill>
                <a:schemeClr val="tx1"/>
              </a:solidFill>
              <a:effectLst/>
            </a:endParaRPr>
          </a:p>
          <a:p>
            <a:pPr lvl="0" eaLnBrk="0" fontAlgn="base" hangingPunct="0">
              <a:spcBef>
                <a:spcPct val="0"/>
              </a:spcBef>
              <a:spcAft>
                <a:spcPct val="0"/>
              </a:spcAft>
            </a:pPr>
            <a:r>
              <a:rPr lang="en-US" altLang="en-US" dirty="0">
                <a:solidFill>
                  <a:srgbClr val="4A4A4A"/>
                </a:solidFill>
                <a:latin typeface="Open Sans"/>
              </a:rPr>
              <a:t>This Menu is used for applying the various formatting options to enhance the look and feel of the dashboards created. It provides features like borders, </a:t>
            </a:r>
            <a:r>
              <a:rPr lang="en-US" altLang="en-US" dirty="0" err="1">
                <a:solidFill>
                  <a:srgbClr val="4A4A4A"/>
                </a:solidFill>
                <a:latin typeface="Open Sans"/>
              </a:rPr>
              <a:t>colours</a:t>
            </a:r>
            <a:r>
              <a:rPr lang="en-US" altLang="en-US" dirty="0">
                <a:solidFill>
                  <a:srgbClr val="4A4A4A"/>
                </a:solidFill>
                <a:latin typeface="Open Sans"/>
              </a:rPr>
              <a:t>, alignment of text etc..</a:t>
            </a:r>
            <a:endParaRPr kumimoji="0" lang="en-US" altLang="en-US" sz="1600" b="0" i="0" u="none" strike="noStrike" cap="none" normalizeH="0" baseline="0" dirty="0">
              <a:ln>
                <a:noFill/>
              </a:ln>
              <a:solidFill>
                <a:schemeClr val="tx1"/>
              </a:solidFill>
              <a:effectLst/>
            </a:endParaRPr>
          </a:p>
          <a:p>
            <a:pPr lvl="0" eaLnBrk="0" fontAlgn="base" hangingPunct="0">
              <a:spcBef>
                <a:spcPct val="0"/>
              </a:spcBef>
              <a:spcAft>
                <a:spcPct val="0"/>
              </a:spcAft>
            </a:pPr>
            <a:r>
              <a:rPr lang="en-US" altLang="en-US" dirty="0">
                <a:solidFill>
                  <a:srgbClr val="4A4A4A"/>
                </a:solidFill>
                <a:latin typeface="Open Sans"/>
              </a:rPr>
              <a:t>The important features in this menu are as follows:</a:t>
            </a:r>
            <a:endParaRPr kumimoji="0" lang="en-US" altLang="en-US" sz="1600" b="0" i="0" u="none" strike="noStrike" cap="none" normalizeH="0" baseline="0" dirty="0">
              <a:ln>
                <a:noFill/>
              </a:ln>
              <a:solidFill>
                <a:schemeClr val="tx1"/>
              </a:solidFill>
              <a:effectLst/>
            </a:endParaRPr>
          </a:p>
          <a:p>
            <a:pPr lvl="0" eaLnBrk="0" fontAlgn="base" hangingPunct="0">
              <a:spcBef>
                <a:spcPct val="0"/>
              </a:spcBef>
              <a:spcAft>
                <a:spcPct val="0"/>
              </a:spcAft>
              <a:buFontTx/>
              <a:buChar char="•"/>
            </a:pPr>
            <a:r>
              <a:rPr lang="en-US" altLang="en-US" b="1" dirty="0">
                <a:solidFill>
                  <a:srgbClr val="4A4A4A"/>
                </a:solidFill>
                <a:latin typeface="Open Sans"/>
              </a:rPr>
              <a:t>Borders</a:t>
            </a:r>
            <a:r>
              <a:rPr lang="en-US" altLang="en-US" dirty="0">
                <a:solidFill>
                  <a:srgbClr val="4A4A4A"/>
                </a:solidFill>
                <a:latin typeface="Open Sans"/>
              </a:rPr>
              <a:t> to apply borders to fields displayed in the report.</a:t>
            </a:r>
          </a:p>
          <a:p>
            <a:pPr lvl="0" eaLnBrk="0" fontAlgn="base" hangingPunct="0">
              <a:spcBef>
                <a:spcPct val="0"/>
              </a:spcBef>
              <a:spcAft>
                <a:spcPct val="0"/>
              </a:spcAft>
              <a:buFontTx/>
              <a:buChar char="•"/>
            </a:pPr>
            <a:r>
              <a:rPr lang="en-US" altLang="en-US" b="1" dirty="0">
                <a:solidFill>
                  <a:srgbClr val="4A4A4A"/>
                </a:solidFill>
                <a:latin typeface="Open Sans"/>
              </a:rPr>
              <a:t>Title and caption</a:t>
            </a:r>
            <a:r>
              <a:rPr lang="en-US" altLang="en-US" dirty="0">
                <a:solidFill>
                  <a:srgbClr val="4A4A4A"/>
                </a:solidFill>
                <a:latin typeface="Open Sans"/>
              </a:rPr>
              <a:t> to assign a Title and caption to the reports.</a:t>
            </a:r>
          </a:p>
          <a:p>
            <a:pPr lvl="0" eaLnBrk="0" fontAlgn="base" hangingPunct="0">
              <a:spcBef>
                <a:spcPct val="0"/>
              </a:spcBef>
              <a:spcAft>
                <a:spcPct val="0"/>
              </a:spcAft>
              <a:buFontTx/>
              <a:buChar char="•"/>
            </a:pPr>
            <a:r>
              <a:rPr lang="en-US" altLang="en-US" b="1" dirty="0">
                <a:solidFill>
                  <a:srgbClr val="4A4A4A"/>
                </a:solidFill>
                <a:latin typeface="Open Sans"/>
              </a:rPr>
              <a:t>Cell Size</a:t>
            </a:r>
            <a:r>
              <a:rPr lang="en-US" altLang="en-US" dirty="0">
                <a:solidFill>
                  <a:srgbClr val="4A4A4A"/>
                </a:solidFill>
                <a:latin typeface="Open Sans"/>
              </a:rPr>
              <a:t> to customize the size of the cells displaying the data.</a:t>
            </a:r>
          </a:p>
          <a:p>
            <a:pPr lvl="0" eaLnBrk="0" fontAlgn="base" hangingPunct="0">
              <a:spcBef>
                <a:spcPct val="0"/>
              </a:spcBef>
              <a:spcAft>
                <a:spcPct val="0"/>
              </a:spcAft>
              <a:buFontTx/>
              <a:buChar char="•"/>
            </a:pPr>
            <a:r>
              <a:rPr lang="en-US" altLang="en-US" b="1" dirty="0">
                <a:solidFill>
                  <a:srgbClr val="4A4A4A"/>
                </a:solidFill>
                <a:latin typeface="Open Sans"/>
              </a:rPr>
              <a:t>Workbook Theme</a:t>
            </a:r>
            <a:r>
              <a:rPr lang="en-US" altLang="en-US" dirty="0">
                <a:solidFill>
                  <a:srgbClr val="4A4A4A"/>
                </a:solidFill>
                <a:latin typeface="Open Sans"/>
              </a:rPr>
              <a:t> to apply theme to the entire workbook.</a:t>
            </a:r>
          </a:p>
        </p:txBody>
      </p:sp>
      <p:pic>
        <p:nvPicPr>
          <p:cNvPr id="2" name="Picture 1">
            <a:extLst>
              <a:ext uri="{FF2B5EF4-FFF2-40B4-BE49-F238E27FC236}">
                <a16:creationId xmlns:a16="http://schemas.microsoft.com/office/drawing/2014/main" id="{9F9B71F2-B454-411E-81FA-B7D843ED0DE9}"/>
              </a:ext>
            </a:extLst>
          </p:cNvPr>
          <p:cNvPicPr>
            <a:picLocks noChangeAspect="1"/>
          </p:cNvPicPr>
          <p:nvPr/>
        </p:nvPicPr>
        <p:blipFill rotWithShape="1">
          <a:blip r:embed="rId2"/>
          <a:srcRect l="26647" t="2447" r="58112" b="18667"/>
          <a:stretch/>
        </p:blipFill>
        <p:spPr>
          <a:xfrm>
            <a:off x="7990598" y="1997837"/>
            <a:ext cx="2304867" cy="4972164"/>
          </a:xfrm>
          <a:prstGeom prst="rect">
            <a:avLst/>
          </a:prstGeom>
        </p:spPr>
      </p:pic>
    </p:spTree>
    <p:extLst>
      <p:ext uri="{BB962C8B-B14F-4D97-AF65-F5344CB8AC3E}">
        <p14:creationId xmlns:p14="http://schemas.microsoft.com/office/powerpoint/2010/main" val="4237198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0D6761-0FC0-4B29-8A2B-EE78EB73020A}"/>
              </a:ext>
            </a:extLst>
          </p:cNvPr>
          <p:cNvSpPr>
            <a:spLocks noGrp="1"/>
          </p:cNvSpPr>
          <p:nvPr>
            <p:ph type="title"/>
          </p:nvPr>
        </p:nvSpPr>
        <p:spPr>
          <a:xfrm>
            <a:off x="7427610" y="309913"/>
            <a:ext cx="4143021" cy="1687924"/>
          </a:xfrm>
        </p:spPr>
        <p:txBody>
          <a:bodyPr/>
          <a:lstStyle/>
          <a:p>
            <a:pPr lvl="0" eaLnBrk="0" fontAlgn="base" hangingPunct="0">
              <a:spcAft>
                <a:spcPct val="0"/>
              </a:spcAft>
            </a:pPr>
            <a:r>
              <a:rPr lang="en-US" altLang="en-US" dirty="0">
                <a:solidFill>
                  <a:srgbClr val="4A4A4A"/>
                </a:solidFill>
                <a:latin typeface="Open Sans"/>
              </a:rPr>
              <a:t>Map Menu</a:t>
            </a:r>
            <a:endParaRPr lang="en-US" altLang="en-US" sz="3200" b="0" dirty="0">
              <a:solidFill>
                <a:schemeClr val="tx1"/>
              </a:solidFill>
            </a:endParaRPr>
          </a:p>
        </p:txBody>
      </p:sp>
      <p:sp>
        <p:nvSpPr>
          <p:cNvPr id="5" name="Rectangle 4">
            <a:extLst>
              <a:ext uri="{FF2B5EF4-FFF2-40B4-BE49-F238E27FC236}">
                <a16:creationId xmlns:a16="http://schemas.microsoft.com/office/drawing/2014/main" id="{AB6CCBC7-4CB4-4EB7-BDBA-8D608BE8BA9F}"/>
              </a:ext>
            </a:extLst>
          </p:cNvPr>
          <p:cNvSpPr/>
          <p:nvPr/>
        </p:nvSpPr>
        <p:spPr>
          <a:xfrm>
            <a:off x="327378" y="1997837"/>
            <a:ext cx="6660444" cy="2308324"/>
          </a:xfrm>
          <a:prstGeom prst="rect">
            <a:avLst/>
          </a:prstGeom>
        </p:spPr>
        <p:txBody>
          <a:bodyPr wrap="square">
            <a:spAutoFit/>
          </a:bodyPr>
          <a:lstStyle/>
          <a:p>
            <a:pPr lvl="0" eaLnBrk="0" fontAlgn="base" hangingPunct="0">
              <a:spcBef>
                <a:spcPct val="0"/>
              </a:spcBef>
              <a:spcAft>
                <a:spcPct val="0"/>
              </a:spcAft>
            </a:pPr>
            <a:r>
              <a:rPr lang="en-US" altLang="en-US" b="1" dirty="0">
                <a:solidFill>
                  <a:srgbClr val="4A4A4A"/>
                </a:solidFill>
                <a:latin typeface="Open Sans"/>
              </a:rPr>
              <a:t>Map Menu</a:t>
            </a:r>
            <a:endParaRPr kumimoji="0" lang="en-US" altLang="en-US" sz="1600" b="0" i="0" u="none" strike="noStrike" cap="none" normalizeH="0" baseline="0" dirty="0">
              <a:ln>
                <a:noFill/>
              </a:ln>
              <a:solidFill>
                <a:schemeClr val="tx1"/>
              </a:solidFill>
              <a:effectLst/>
            </a:endParaRPr>
          </a:p>
          <a:p>
            <a:pPr lvl="0" eaLnBrk="0" fontAlgn="base" hangingPunct="0">
              <a:spcBef>
                <a:spcPct val="0"/>
              </a:spcBef>
              <a:spcAft>
                <a:spcPct val="0"/>
              </a:spcAft>
            </a:pPr>
            <a:r>
              <a:rPr lang="en-US" altLang="en-US" dirty="0">
                <a:solidFill>
                  <a:srgbClr val="4A4A4A"/>
                </a:solidFill>
                <a:latin typeface="Open Sans"/>
              </a:rPr>
              <a:t>This Menu is used for building map views in Tableau. You can assign geographic roles to fields in your data.</a:t>
            </a:r>
            <a:endParaRPr kumimoji="0" lang="en-US" altLang="en-US" sz="1600" b="0" i="0" u="none" strike="noStrike" cap="none" normalizeH="0" baseline="0" dirty="0">
              <a:ln>
                <a:noFill/>
              </a:ln>
              <a:solidFill>
                <a:schemeClr val="tx1"/>
              </a:solidFill>
              <a:effectLst/>
            </a:endParaRPr>
          </a:p>
          <a:p>
            <a:pPr lvl="0" eaLnBrk="0" fontAlgn="base" hangingPunct="0">
              <a:spcBef>
                <a:spcPct val="0"/>
              </a:spcBef>
              <a:spcAft>
                <a:spcPct val="0"/>
              </a:spcAft>
            </a:pPr>
            <a:r>
              <a:rPr lang="en-US" altLang="en-US" dirty="0">
                <a:solidFill>
                  <a:srgbClr val="4A4A4A"/>
                </a:solidFill>
                <a:latin typeface="Open Sans"/>
              </a:rPr>
              <a:t>The important features in this menu are as follows:</a:t>
            </a:r>
            <a:endParaRPr kumimoji="0" lang="en-US" altLang="en-US" sz="1600" b="0" i="0" u="none" strike="noStrike" cap="none" normalizeH="0" baseline="0" dirty="0">
              <a:ln>
                <a:noFill/>
              </a:ln>
              <a:solidFill>
                <a:schemeClr val="tx1"/>
              </a:solidFill>
              <a:effectLst/>
            </a:endParaRPr>
          </a:p>
          <a:p>
            <a:pPr lvl="0" eaLnBrk="0" fontAlgn="base" hangingPunct="0">
              <a:spcBef>
                <a:spcPct val="0"/>
              </a:spcBef>
              <a:spcAft>
                <a:spcPct val="0"/>
              </a:spcAft>
              <a:buFontTx/>
              <a:buChar char="•"/>
            </a:pPr>
            <a:r>
              <a:rPr lang="en-US" altLang="en-US" b="1" dirty="0">
                <a:solidFill>
                  <a:srgbClr val="4A4A4A"/>
                </a:solidFill>
                <a:latin typeface="Open Sans"/>
              </a:rPr>
              <a:t>Map Layers</a:t>
            </a:r>
            <a:r>
              <a:rPr lang="en-US" altLang="en-US" dirty="0">
                <a:solidFill>
                  <a:srgbClr val="4A4A4A"/>
                </a:solidFill>
                <a:latin typeface="Open Sans"/>
              </a:rPr>
              <a:t> to hide and show map layers, such as street names and country borders, and add data layers.</a:t>
            </a:r>
          </a:p>
          <a:p>
            <a:pPr lvl="0" eaLnBrk="0" fontAlgn="base" hangingPunct="0">
              <a:spcBef>
                <a:spcPct val="0"/>
              </a:spcBef>
              <a:spcAft>
                <a:spcPct val="0"/>
              </a:spcAft>
              <a:buFontTx/>
              <a:buChar char="•"/>
            </a:pPr>
            <a:r>
              <a:rPr lang="en-US" altLang="en-US" b="1" dirty="0">
                <a:solidFill>
                  <a:srgbClr val="4A4A4A"/>
                </a:solidFill>
                <a:latin typeface="Open Sans"/>
              </a:rPr>
              <a:t>Geocoding</a:t>
            </a:r>
            <a:r>
              <a:rPr lang="en-US" altLang="en-US" dirty="0">
                <a:solidFill>
                  <a:srgbClr val="4A4A4A"/>
                </a:solidFill>
                <a:latin typeface="Open Sans"/>
              </a:rPr>
              <a:t> to create new geographic roles and assign them to the geographic fields in your data.</a:t>
            </a:r>
          </a:p>
        </p:txBody>
      </p:sp>
      <p:pic>
        <p:nvPicPr>
          <p:cNvPr id="4" name="Picture 3">
            <a:extLst>
              <a:ext uri="{FF2B5EF4-FFF2-40B4-BE49-F238E27FC236}">
                <a16:creationId xmlns:a16="http://schemas.microsoft.com/office/drawing/2014/main" id="{F4D78A5C-89E5-4813-8489-F0CE69C17F2A}"/>
              </a:ext>
            </a:extLst>
          </p:cNvPr>
          <p:cNvPicPr>
            <a:picLocks noChangeAspect="1"/>
          </p:cNvPicPr>
          <p:nvPr/>
        </p:nvPicPr>
        <p:blipFill rotWithShape="1">
          <a:blip r:embed="rId2"/>
          <a:srcRect l="23931" t="1741" r="64538" b="75069"/>
          <a:stretch/>
        </p:blipFill>
        <p:spPr>
          <a:xfrm>
            <a:off x="7631288" y="1997837"/>
            <a:ext cx="3115733" cy="3522888"/>
          </a:xfrm>
          <a:prstGeom prst="rect">
            <a:avLst/>
          </a:prstGeom>
        </p:spPr>
      </p:pic>
    </p:spTree>
    <p:extLst>
      <p:ext uri="{BB962C8B-B14F-4D97-AF65-F5344CB8AC3E}">
        <p14:creationId xmlns:p14="http://schemas.microsoft.com/office/powerpoint/2010/main" val="887770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0D6761-0FC0-4B29-8A2B-EE78EB73020A}"/>
              </a:ext>
            </a:extLst>
          </p:cNvPr>
          <p:cNvSpPr>
            <a:spLocks noGrp="1"/>
          </p:cNvSpPr>
          <p:nvPr>
            <p:ph type="title"/>
          </p:nvPr>
        </p:nvSpPr>
        <p:spPr>
          <a:xfrm>
            <a:off x="7427610" y="309913"/>
            <a:ext cx="4143021" cy="1687924"/>
          </a:xfrm>
        </p:spPr>
        <p:txBody>
          <a:bodyPr/>
          <a:lstStyle/>
          <a:p>
            <a:pPr lvl="0" eaLnBrk="0" fontAlgn="base" hangingPunct="0">
              <a:spcAft>
                <a:spcPct val="0"/>
              </a:spcAft>
            </a:pPr>
            <a:r>
              <a:rPr lang="en-US" altLang="en-US" dirty="0">
                <a:solidFill>
                  <a:srgbClr val="4A4A4A"/>
                </a:solidFill>
                <a:latin typeface="Open Sans"/>
              </a:rPr>
              <a:t>Server Menu</a:t>
            </a:r>
            <a:endParaRPr lang="en-US" altLang="en-US" sz="3200" b="0" dirty="0">
              <a:solidFill>
                <a:schemeClr val="tx1"/>
              </a:solidFill>
            </a:endParaRPr>
          </a:p>
        </p:txBody>
      </p:sp>
      <p:sp>
        <p:nvSpPr>
          <p:cNvPr id="5" name="Rectangle 4">
            <a:extLst>
              <a:ext uri="{FF2B5EF4-FFF2-40B4-BE49-F238E27FC236}">
                <a16:creationId xmlns:a16="http://schemas.microsoft.com/office/drawing/2014/main" id="{AB6CCBC7-4CB4-4EB7-BDBA-8D608BE8BA9F}"/>
              </a:ext>
            </a:extLst>
          </p:cNvPr>
          <p:cNvSpPr/>
          <p:nvPr/>
        </p:nvSpPr>
        <p:spPr>
          <a:xfrm>
            <a:off x="327378" y="1997837"/>
            <a:ext cx="6660444" cy="3416320"/>
          </a:xfrm>
          <a:prstGeom prst="rect">
            <a:avLst/>
          </a:prstGeom>
        </p:spPr>
        <p:txBody>
          <a:bodyPr wrap="square">
            <a:spAutoFit/>
          </a:bodyPr>
          <a:lstStyle/>
          <a:p>
            <a:pPr lvl="0" eaLnBrk="0" fontAlgn="base" hangingPunct="0">
              <a:spcBef>
                <a:spcPct val="0"/>
              </a:spcBef>
              <a:spcAft>
                <a:spcPct val="0"/>
              </a:spcAft>
            </a:pPr>
            <a:endParaRPr lang="en-US" altLang="en-US" dirty="0">
              <a:solidFill>
                <a:srgbClr val="4A4A4A"/>
              </a:solidFill>
              <a:latin typeface="Open Sans"/>
            </a:endParaRPr>
          </a:p>
          <a:p>
            <a:pPr lvl="0" eaLnBrk="0" fontAlgn="base" hangingPunct="0">
              <a:spcBef>
                <a:spcPct val="0"/>
              </a:spcBef>
              <a:spcAft>
                <a:spcPct val="0"/>
              </a:spcAft>
            </a:pPr>
            <a:r>
              <a:rPr lang="en-US" altLang="en-US" b="1" dirty="0">
                <a:solidFill>
                  <a:srgbClr val="4A4A4A"/>
                </a:solidFill>
                <a:latin typeface="Open Sans"/>
              </a:rPr>
              <a:t>Server Menu</a:t>
            </a:r>
            <a:endParaRPr kumimoji="0" lang="en-US" altLang="en-US" sz="1600" b="0" i="0" u="none" strike="noStrike" cap="none" normalizeH="0" baseline="0" dirty="0">
              <a:ln>
                <a:noFill/>
              </a:ln>
              <a:solidFill>
                <a:schemeClr val="tx1"/>
              </a:solidFill>
              <a:effectLst/>
            </a:endParaRPr>
          </a:p>
          <a:p>
            <a:pPr lvl="0" eaLnBrk="0" fontAlgn="base" hangingPunct="0">
              <a:spcBef>
                <a:spcPct val="0"/>
              </a:spcBef>
              <a:spcAft>
                <a:spcPct val="0"/>
              </a:spcAft>
            </a:pPr>
            <a:r>
              <a:rPr lang="en-US" altLang="en-US" dirty="0">
                <a:solidFill>
                  <a:srgbClr val="4A4A4A"/>
                </a:solidFill>
                <a:latin typeface="Open Sans"/>
              </a:rPr>
              <a:t>Server Menu is used to login to the Tableau server if you have access and publish your results to be used by others. It is also used to access the workbooks published by others.</a:t>
            </a:r>
            <a:endParaRPr kumimoji="0" lang="en-US" altLang="en-US" sz="1600" b="0" i="0" u="none" strike="noStrike" cap="none" normalizeH="0" baseline="0" dirty="0">
              <a:ln>
                <a:noFill/>
              </a:ln>
              <a:solidFill>
                <a:schemeClr val="tx1"/>
              </a:solidFill>
              <a:effectLst/>
            </a:endParaRPr>
          </a:p>
          <a:p>
            <a:pPr lvl="0" eaLnBrk="0" fontAlgn="base" hangingPunct="0">
              <a:spcBef>
                <a:spcPct val="0"/>
              </a:spcBef>
              <a:spcAft>
                <a:spcPct val="0"/>
              </a:spcAft>
            </a:pPr>
            <a:r>
              <a:rPr lang="en-US" altLang="en-US" dirty="0">
                <a:solidFill>
                  <a:srgbClr val="4A4A4A"/>
                </a:solidFill>
                <a:latin typeface="Open Sans"/>
              </a:rPr>
              <a:t>The important features in this menu are as follows:</a:t>
            </a:r>
            <a:endParaRPr kumimoji="0" lang="en-US" altLang="en-US" sz="1600" b="0" i="0" u="none" strike="noStrike" cap="none" normalizeH="0" baseline="0" dirty="0">
              <a:ln>
                <a:noFill/>
              </a:ln>
              <a:solidFill>
                <a:schemeClr val="tx1"/>
              </a:solidFill>
              <a:effectLst/>
            </a:endParaRPr>
          </a:p>
          <a:p>
            <a:pPr lvl="0" eaLnBrk="0" fontAlgn="base" hangingPunct="0">
              <a:spcBef>
                <a:spcPct val="0"/>
              </a:spcBef>
              <a:spcAft>
                <a:spcPct val="0"/>
              </a:spcAft>
              <a:buFontTx/>
              <a:buChar char="•"/>
            </a:pPr>
            <a:r>
              <a:rPr lang="en-US" altLang="en-US" b="1" dirty="0">
                <a:solidFill>
                  <a:srgbClr val="4A4A4A"/>
                </a:solidFill>
                <a:latin typeface="Open Sans"/>
              </a:rPr>
              <a:t>Publish Workbook</a:t>
            </a:r>
            <a:r>
              <a:rPr lang="en-US" altLang="en-US" dirty="0">
                <a:solidFill>
                  <a:srgbClr val="4A4A4A"/>
                </a:solidFill>
                <a:latin typeface="Open Sans"/>
              </a:rPr>
              <a:t> to publish the workbook in the server to be used by others.</a:t>
            </a:r>
          </a:p>
          <a:p>
            <a:pPr lvl="0" eaLnBrk="0" fontAlgn="base" hangingPunct="0">
              <a:spcBef>
                <a:spcPct val="0"/>
              </a:spcBef>
              <a:spcAft>
                <a:spcPct val="0"/>
              </a:spcAft>
              <a:buFontTx/>
              <a:buChar char="•"/>
            </a:pPr>
            <a:r>
              <a:rPr lang="en-US" altLang="en-US" b="1" dirty="0">
                <a:solidFill>
                  <a:srgbClr val="4A4A4A"/>
                </a:solidFill>
                <a:latin typeface="Open Sans"/>
              </a:rPr>
              <a:t>Publish Data source</a:t>
            </a:r>
            <a:r>
              <a:rPr lang="en-US" altLang="en-US" dirty="0">
                <a:solidFill>
                  <a:srgbClr val="4A4A4A"/>
                </a:solidFill>
                <a:latin typeface="Open Sans"/>
              </a:rPr>
              <a:t> to publish the source data used in the workbook.</a:t>
            </a:r>
          </a:p>
          <a:p>
            <a:pPr lvl="0" eaLnBrk="0" fontAlgn="base" hangingPunct="0">
              <a:spcBef>
                <a:spcPct val="0"/>
              </a:spcBef>
              <a:spcAft>
                <a:spcPct val="0"/>
              </a:spcAft>
              <a:buFontTx/>
              <a:buChar char="•"/>
            </a:pPr>
            <a:r>
              <a:rPr lang="en-US" altLang="en-US" b="1" dirty="0">
                <a:solidFill>
                  <a:srgbClr val="4A4A4A"/>
                </a:solidFill>
                <a:latin typeface="Open Sans"/>
              </a:rPr>
              <a:t>Create User filters</a:t>
            </a:r>
            <a:r>
              <a:rPr lang="en-US" altLang="en-US" dirty="0">
                <a:solidFill>
                  <a:srgbClr val="4A4A4A"/>
                </a:solidFill>
                <a:latin typeface="Open Sans"/>
              </a:rPr>
              <a:t> to create filters on the worksheet to be applied by various users when the access the report.</a:t>
            </a:r>
          </a:p>
        </p:txBody>
      </p:sp>
      <p:pic>
        <p:nvPicPr>
          <p:cNvPr id="2" name="Picture 1">
            <a:extLst>
              <a:ext uri="{FF2B5EF4-FFF2-40B4-BE49-F238E27FC236}">
                <a16:creationId xmlns:a16="http://schemas.microsoft.com/office/drawing/2014/main" id="{4E3A7C16-7E1E-4C41-AFBA-1F58DE848644}"/>
              </a:ext>
            </a:extLst>
          </p:cNvPr>
          <p:cNvPicPr>
            <a:picLocks noChangeAspect="1"/>
          </p:cNvPicPr>
          <p:nvPr/>
        </p:nvPicPr>
        <p:blipFill rotWithShape="1">
          <a:blip r:embed="rId2"/>
          <a:srcRect l="31481" r="53889" b="67581"/>
          <a:stretch/>
        </p:blipFill>
        <p:spPr>
          <a:xfrm>
            <a:off x="7687733" y="2212594"/>
            <a:ext cx="3375378" cy="4205373"/>
          </a:xfrm>
          <a:prstGeom prst="rect">
            <a:avLst/>
          </a:prstGeom>
        </p:spPr>
      </p:pic>
    </p:spTree>
    <p:extLst>
      <p:ext uri="{BB962C8B-B14F-4D97-AF65-F5344CB8AC3E}">
        <p14:creationId xmlns:p14="http://schemas.microsoft.com/office/powerpoint/2010/main" val="1995953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Table Tableau - Tableau Tutorial - Edureka">
            <a:extLst>
              <a:ext uri="{FF2B5EF4-FFF2-40B4-BE49-F238E27FC236}">
                <a16:creationId xmlns:a16="http://schemas.microsoft.com/office/drawing/2014/main" id="{6BA07EA4-0F66-43FA-A26B-99BF106438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0" y="338667"/>
            <a:ext cx="6758517" cy="4978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31660FF-F0E9-473C-8021-C4A31DF32207}"/>
              </a:ext>
            </a:extLst>
          </p:cNvPr>
          <p:cNvSpPr/>
          <p:nvPr/>
        </p:nvSpPr>
        <p:spPr>
          <a:xfrm>
            <a:off x="7048981" y="1936107"/>
            <a:ext cx="4945249" cy="7155805"/>
          </a:xfrm>
          <a:prstGeom prst="rect">
            <a:avLst/>
          </a:prstGeom>
        </p:spPr>
        <p:txBody>
          <a:bodyPr wrap="square">
            <a:spAutoFit/>
          </a:bodyPr>
          <a:lstStyle/>
          <a:p>
            <a:pPr lvl="0" algn="just" eaLnBrk="0" fontAlgn="base" hangingPunct="0">
              <a:spcBef>
                <a:spcPct val="0"/>
              </a:spcBef>
              <a:spcAft>
                <a:spcPct val="0"/>
              </a:spcAft>
            </a:pPr>
            <a:r>
              <a:rPr lang="en-US" altLang="en-US" sz="2800" b="1" dirty="0">
                <a:solidFill>
                  <a:srgbClr val="4A4A4A"/>
                </a:solidFill>
                <a:latin typeface="Open Sans"/>
              </a:rPr>
              <a:t>Create Visualizations</a:t>
            </a:r>
          </a:p>
          <a:p>
            <a:pPr lvl="0" algn="just" eaLnBrk="0" fontAlgn="base" hangingPunct="0">
              <a:spcBef>
                <a:spcPct val="0"/>
              </a:spcBef>
              <a:spcAft>
                <a:spcPct val="0"/>
              </a:spcAft>
            </a:pPr>
            <a:endParaRPr kumimoji="0" lang="en-US" altLang="en-US" sz="2400" b="0" i="0" u="none" strike="noStrike" cap="none" normalizeH="0" baseline="0" dirty="0">
              <a:ln>
                <a:noFill/>
              </a:ln>
              <a:solidFill>
                <a:schemeClr val="tx1"/>
              </a:solidFill>
              <a:effectLst/>
            </a:endParaRPr>
          </a:p>
          <a:p>
            <a:pPr lvl="0" algn="just" eaLnBrk="0" fontAlgn="base" hangingPunct="0">
              <a:spcBef>
                <a:spcPct val="0"/>
              </a:spcBef>
              <a:spcAft>
                <a:spcPct val="0"/>
              </a:spcAft>
            </a:pPr>
            <a:r>
              <a:rPr lang="en-US" altLang="en-US" sz="2800" dirty="0">
                <a:solidFill>
                  <a:srgbClr val="4A4A4A"/>
                </a:solidFill>
                <a:latin typeface="Open Sans"/>
              </a:rPr>
              <a:t>Above in this Tableau tutorial, you have seen the different The following table tells you how to choose the right visualization for your dataset out of many available options.</a:t>
            </a:r>
            <a:endParaRPr kumimoji="0" lang="en-US" altLang="en-US" sz="2400" b="0" i="0" u="none" strike="noStrike" cap="none" normalizeH="0" baseline="0" dirty="0">
              <a:ln>
                <a:noFill/>
              </a:ln>
              <a:solidFill>
                <a:schemeClr val="tx1"/>
              </a:solidFill>
              <a:effectLst/>
            </a:endParaRPr>
          </a:p>
          <a:p>
            <a:pPr lvl="0" algn="just" eaLnBrk="0" fontAlgn="base" hangingPunct="0">
              <a:spcBef>
                <a:spcPct val="0"/>
              </a:spcBef>
              <a:spcAft>
                <a:spcPct val="0"/>
              </a:spcAft>
            </a:pPr>
            <a:r>
              <a:rPr lang="en-US" altLang="en-US" dirty="0">
                <a:solidFill>
                  <a:srgbClr val="4A4A4A"/>
                </a:solidFill>
                <a:latin typeface="Open Sans"/>
              </a:rPr>
              <a:t>  </a:t>
            </a:r>
            <a:r>
              <a:rPr kumimoji="0" lang="en-US" altLang="en-US" sz="23900" b="0" i="0" u="none" strike="noStrike" cap="none" normalizeH="0" baseline="0" dirty="0">
                <a:ln>
                  <a:noFill/>
                </a:ln>
                <a:solidFill>
                  <a:srgbClr val="4A4A4A"/>
                </a:solidFill>
                <a:effectLst/>
                <a:latin typeface="Open Sans"/>
              </a:rPr>
              <a:t> </a:t>
            </a:r>
            <a:endParaRPr lang="en-IN" dirty="0"/>
          </a:p>
        </p:txBody>
      </p:sp>
    </p:spTree>
    <p:extLst>
      <p:ext uri="{BB962C8B-B14F-4D97-AF65-F5344CB8AC3E}">
        <p14:creationId xmlns:p14="http://schemas.microsoft.com/office/powerpoint/2010/main" val="428656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D3AB-23F4-4B40-B492-C8B08C17E6F8}"/>
              </a:ext>
            </a:extLst>
          </p:cNvPr>
          <p:cNvSpPr>
            <a:spLocks noGrp="1"/>
          </p:cNvSpPr>
          <p:nvPr>
            <p:ph type="title"/>
          </p:nvPr>
        </p:nvSpPr>
        <p:spPr/>
        <p:txBody>
          <a:bodyPr/>
          <a:lstStyle/>
          <a:p>
            <a:r>
              <a:rPr lang="en-US" dirty="0"/>
              <a:t>Data Visualization</a:t>
            </a:r>
            <a:endParaRPr lang="en-IN" dirty="0"/>
          </a:p>
        </p:txBody>
      </p:sp>
      <p:sp>
        <p:nvSpPr>
          <p:cNvPr id="3" name="Content Placeholder 2">
            <a:extLst>
              <a:ext uri="{FF2B5EF4-FFF2-40B4-BE49-F238E27FC236}">
                <a16:creationId xmlns:a16="http://schemas.microsoft.com/office/drawing/2014/main" id="{1B26CAD0-486B-4A3D-9C8A-8D34BDE87A13}"/>
              </a:ext>
            </a:extLst>
          </p:cNvPr>
          <p:cNvSpPr>
            <a:spLocks noGrp="1"/>
          </p:cNvSpPr>
          <p:nvPr>
            <p:ph idx="1"/>
          </p:nvPr>
        </p:nvSpPr>
        <p:spPr/>
        <p:txBody>
          <a:bodyPr/>
          <a:lstStyle/>
          <a:p>
            <a:r>
              <a:rPr lang="en-US" dirty="0"/>
              <a:t>Data Visualization is one of the most important part of data analysis. It has always been important to present the data in an understandable and visually appealing format. Data visualization is one of the skills that Data analysis have to master in order to communicate better with the end users</a:t>
            </a:r>
            <a:endParaRPr lang="en-IN" dirty="0"/>
          </a:p>
        </p:txBody>
      </p:sp>
    </p:spTree>
    <p:extLst>
      <p:ext uri="{BB962C8B-B14F-4D97-AF65-F5344CB8AC3E}">
        <p14:creationId xmlns:p14="http://schemas.microsoft.com/office/powerpoint/2010/main" val="3967616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769846-F98B-4BDE-9420-B200058A3B52}"/>
              </a:ext>
            </a:extLst>
          </p:cNvPr>
          <p:cNvSpPr/>
          <p:nvPr/>
        </p:nvSpPr>
        <p:spPr>
          <a:xfrm>
            <a:off x="543339" y="2705392"/>
            <a:ext cx="8057322" cy="3693319"/>
          </a:xfrm>
          <a:prstGeom prst="rect">
            <a:avLst/>
          </a:prstGeom>
        </p:spPr>
        <p:txBody>
          <a:bodyPr wrap="square">
            <a:spAutoFit/>
          </a:bodyPr>
          <a:lstStyle/>
          <a:p>
            <a:pPr algn="just"/>
            <a:r>
              <a:rPr lang="en-US" b="0" i="0" dirty="0">
                <a:solidFill>
                  <a:srgbClr val="4A4A4A"/>
                </a:solidFill>
                <a:effectLst/>
                <a:latin typeface="Open Sans"/>
              </a:rPr>
              <a:t>In Tableau, filters are used to restrict the data from database.</a:t>
            </a:r>
          </a:p>
          <a:p>
            <a:pPr algn="just"/>
            <a:r>
              <a:rPr lang="en-US" b="0" i="0" dirty="0">
                <a:solidFill>
                  <a:srgbClr val="4A4A4A"/>
                </a:solidFill>
                <a:effectLst/>
                <a:latin typeface="Open Sans"/>
              </a:rPr>
              <a:t>The different filters in Tableau are: Quick , Context and Normal/Traditional filter are:</a:t>
            </a:r>
          </a:p>
          <a:p>
            <a:pPr algn="just">
              <a:buFont typeface="Arial" panose="020B0604020202020204" pitchFamily="34" charset="0"/>
              <a:buChar char="•"/>
            </a:pPr>
            <a:r>
              <a:rPr lang="en-US" b="1" i="1" dirty="0">
                <a:solidFill>
                  <a:srgbClr val="4A4A4A"/>
                </a:solidFill>
                <a:effectLst/>
                <a:latin typeface="Open Sans"/>
              </a:rPr>
              <a:t>Normal Filter</a:t>
            </a:r>
            <a:r>
              <a:rPr lang="en-US" b="0" i="0" dirty="0">
                <a:solidFill>
                  <a:srgbClr val="4A4A4A"/>
                </a:solidFill>
                <a:effectLst/>
                <a:latin typeface="Open Sans"/>
              </a:rPr>
              <a:t> is used to restrict the data from database based on selected dimension or measure. A Traditional Filter can be created by simply dragging a field onto the ‘Filters’ shelf.</a:t>
            </a:r>
          </a:p>
          <a:p>
            <a:pPr algn="just">
              <a:buFont typeface="Arial" panose="020B0604020202020204" pitchFamily="34" charset="0"/>
              <a:buChar char="•"/>
            </a:pPr>
            <a:r>
              <a:rPr lang="en-US" b="1" i="1" dirty="0">
                <a:solidFill>
                  <a:srgbClr val="4A4A4A"/>
                </a:solidFill>
                <a:effectLst/>
                <a:latin typeface="Open Sans"/>
              </a:rPr>
              <a:t>Quick filter</a:t>
            </a:r>
            <a:r>
              <a:rPr lang="en-US" b="0" i="0" dirty="0">
                <a:solidFill>
                  <a:srgbClr val="4A4A4A"/>
                </a:solidFill>
                <a:effectLst/>
                <a:latin typeface="Open Sans"/>
              </a:rPr>
              <a:t> is used to view the filtering options and filter each worksheet on a dashboard while changing the values dynamically (within the range defined) during the run time.</a:t>
            </a:r>
          </a:p>
          <a:p>
            <a:pPr algn="just">
              <a:buFont typeface="Arial" panose="020B0604020202020204" pitchFamily="34" charset="0"/>
              <a:buChar char="•"/>
            </a:pPr>
            <a:r>
              <a:rPr lang="en-US" b="1" i="1" dirty="0">
                <a:solidFill>
                  <a:srgbClr val="4A4A4A"/>
                </a:solidFill>
                <a:effectLst/>
                <a:latin typeface="Open Sans"/>
              </a:rPr>
              <a:t>Context Filter</a:t>
            </a:r>
            <a:r>
              <a:rPr lang="en-US" b="0" i="0" dirty="0">
                <a:solidFill>
                  <a:srgbClr val="4A4A4A"/>
                </a:solidFill>
                <a:effectLst/>
                <a:latin typeface="Open Sans"/>
              </a:rPr>
              <a:t> is used to filter the data that is transferred to each individual worksheet. When a worksheet queries the data source, it creates a temporary, flat table that is uses to compute the chart. This temporary table includes all values that are not filtered out by either the Custom SQL or the Context Filter.</a:t>
            </a:r>
          </a:p>
        </p:txBody>
      </p:sp>
      <p:sp>
        <p:nvSpPr>
          <p:cNvPr id="5" name="Rectangle 4">
            <a:extLst>
              <a:ext uri="{FF2B5EF4-FFF2-40B4-BE49-F238E27FC236}">
                <a16:creationId xmlns:a16="http://schemas.microsoft.com/office/drawing/2014/main" id="{710A7FDE-425E-457D-9FF2-95A28F1FF4F2}"/>
              </a:ext>
            </a:extLst>
          </p:cNvPr>
          <p:cNvSpPr/>
          <p:nvPr/>
        </p:nvSpPr>
        <p:spPr>
          <a:xfrm>
            <a:off x="569472" y="969200"/>
            <a:ext cx="7106972"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Types of filter</a:t>
            </a:r>
          </a:p>
        </p:txBody>
      </p:sp>
    </p:spTree>
    <p:extLst>
      <p:ext uri="{BB962C8B-B14F-4D97-AF65-F5344CB8AC3E}">
        <p14:creationId xmlns:p14="http://schemas.microsoft.com/office/powerpoint/2010/main" val="2488542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24787-607C-4B8A-94CE-273C67094BD7}"/>
              </a:ext>
            </a:extLst>
          </p:cNvPr>
          <p:cNvSpPr>
            <a:spLocks noGrp="1"/>
          </p:cNvSpPr>
          <p:nvPr>
            <p:ph type="title"/>
          </p:nvPr>
        </p:nvSpPr>
        <p:spPr/>
        <p:txBody>
          <a:bodyPr/>
          <a:lstStyle/>
          <a:p>
            <a:r>
              <a:rPr lang="en-US" dirty="0"/>
              <a:t>Process flow steps of BI</a:t>
            </a:r>
            <a:endParaRPr lang="en-IN" dirty="0"/>
          </a:p>
        </p:txBody>
      </p:sp>
      <p:sp>
        <p:nvSpPr>
          <p:cNvPr id="3" name="Content Placeholder 2">
            <a:extLst>
              <a:ext uri="{FF2B5EF4-FFF2-40B4-BE49-F238E27FC236}">
                <a16:creationId xmlns:a16="http://schemas.microsoft.com/office/drawing/2014/main" id="{51761321-7048-4627-A3EE-C8BF042DE87B}"/>
              </a:ext>
            </a:extLst>
          </p:cNvPr>
          <p:cNvSpPr>
            <a:spLocks noGrp="1"/>
          </p:cNvSpPr>
          <p:nvPr>
            <p:ph idx="1"/>
          </p:nvPr>
        </p:nvSpPr>
        <p:spPr/>
        <p:txBody>
          <a:bodyPr/>
          <a:lstStyle/>
          <a:p>
            <a:r>
              <a:rPr lang="en-US" b="1" dirty="0"/>
              <a:t>Step 1) Choose Tableau Server from options</a:t>
            </a:r>
            <a:endParaRPr lang="en-US" dirty="0"/>
          </a:p>
          <a:p>
            <a:r>
              <a:rPr lang="en-US" dirty="0"/>
              <a:t>Select the "Tableau Server" option given in the data tab.</a:t>
            </a:r>
          </a:p>
          <a:p>
            <a:endParaRPr lang="en-US" dirty="0"/>
          </a:p>
          <a:p>
            <a:r>
              <a:rPr lang="en-US" dirty="0"/>
              <a:t>Step 2) In the next screen,</a:t>
            </a:r>
            <a:br>
              <a:rPr lang="en-US" dirty="0"/>
            </a:br>
            <a:r>
              <a:rPr lang="en-US" dirty="0"/>
              <a:t>1. Select the </a:t>
            </a:r>
            <a:r>
              <a:rPr lang="en-US" dirty="0">
                <a:hlinkClick r:id="rId2"/>
              </a:rPr>
              <a:t>SuperStore.csv</a:t>
            </a:r>
            <a:r>
              <a:rPr lang="en-US" dirty="0"/>
              <a:t> / Select sample data from online Tableau</a:t>
            </a:r>
            <a:br>
              <a:rPr lang="en-US" dirty="0"/>
            </a:br>
            <a:r>
              <a:rPr lang="en-US" dirty="0"/>
              <a:t>2. Click on "Open" Option. This will connect the text file into Tableau</a:t>
            </a:r>
          </a:p>
          <a:p>
            <a:endParaRPr lang="en-IN" dirty="0"/>
          </a:p>
        </p:txBody>
      </p:sp>
    </p:spTree>
    <p:extLst>
      <p:ext uri="{BB962C8B-B14F-4D97-AF65-F5344CB8AC3E}">
        <p14:creationId xmlns:p14="http://schemas.microsoft.com/office/powerpoint/2010/main" val="4117369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9245FD6-7500-40EE-9908-E701BB7FB201}"/>
              </a:ext>
            </a:extLst>
          </p:cNvPr>
          <p:cNvSpPr/>
          <p:nvPr/>
        </p:nvSpPr>
        <p:spPr>
          <a:xfrm>
            <a:off x="781878" y="475927"/>
            <a:ext cx="8825948" cy="1200329"/>
          </a:xfrm>
          <a:prstGeom prst="rect">
            <a:avLst/>
          </a:prstGeom>
        </p:spPr>
        <p:txBody>
          <a:bodyPr wrap="square">
            <a:spAutoFit/>
          </a:bodyPr>
          <a:lstStyle/>
          <a:p>
            <a:r>
              <a:rPr lang="en-US" b="1" dirty="0"/>
              <a:t>Step 3) Establish a connection</a:t>
            </a:r>
            <a:endParaRPr lang="en-US" dirty="0"/>
          </a:p>
          <a:p>
            <a:r>
              <a:rPr lang="en-US" dirty="0"/>
              <a:t>This will connect Tableau Server into Tableau Desktop.</a:t>
            </a:r>
          </a:p>
          <a:p>
            <a:r>
              <a:rPr lang="en-US" dirty="0"/>
              <a:t>Select the data set as shown in the figure.</a:t>
            </a:r>
          </a:p>
          <a:p>
            <a:r>
              <a:rPr lang="en-US" dirty="0"/>
              <a:t>This will import the dataset into Tableau.</a:t>
            </a:r>
          </a:p>
        </p:txBody>
      </p:sp>
      <p:pic>
        <p:nvPicPr>
          <p:cNvPr id="4" name="Picture 3">
            <a:extLst>
              <a:ext uri="{FF2B5EF4-FFF2-40B4-BE49-F238E27FC236}">
                <a16:creationId xmlns:a16="http://schemas.microsoft.com/office/drawing/2014/main" id="{75C8AA98-CEFE-4D6D-832B-31AED4DC6B6E}"/>
              </a:ext>
            </a:extLst>
          </p:cNvPr>
          <p:cNvPicPr>
            <a:picLocks noChangeAspect="1"/>
          </p:cNvPicPr>
          <p:nvPr/>
        </p:nvPicPr>
        <p:blipFill>
          <a:blip r:embed="rId2"/>
          <a:stretch>
            <a:fillRect/>
          </a:stretch>
        </p:blipFill>
        <p:spPr>
          <a:xfrm>
            <a:off x="907152" y="1866900"/>
            <a:ext cx="6905625" cy="4991100"/>
          </a:xfrm>
          <a:prstGeom prst="rect">
            <a:avLst/>
          </a:prstGeom>
        </p:spPr>
      </p:pic>
    </p:spTree>
    <p:extLst>
      <p:ext uri="{BB962C8B-B14F-4D97-AF65-F5344CB8AC3E}">
        <p14:creationId xmlns:p14="http://schemas.microsoft.com/office/powerpoint/2010/main" val="2796912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232D3A-3DCC-4FA7-8E7E-8B9A5565010A}"/>
              </a:ext>
            </a:extLst>
          </p:cNvPr>
          <p:cNvSpPr/>
          <p:nvPr/>
        </p:nvSpPr>
        <p:spPr>
          <a:xfrm>
            <a:off x="490330" y="372503"/>
            <a:ext cx="11118574" cy="1477328"/>
          </a:xfrm>
          <a:prstGeom prst="rect">
            <a:avLst/>
          </a:prstGeom>
        </p:spPr>
        <p:txBody>
          <a:bodyPr wrap="square">
            <a:spAutoFit/>
          </a:bodyPr>
          <a:lstStyle/>
          <a:p>
            <a:r>
              <a:rPr lang="en-US" b="1" i="0" dirty="0">
                <a:solidFill>
                  <a:srgbClr val="222222"/>
                </a:solidFill>
                <a:effectLst/>
                <a:latin typeface="Source Sans Pro" panose="020B0503030403020204" pitchFamily="34" charset="0"/>
              </a:rPr>
              <a:t>Data Relationship</a:t>
            </a:r>
          </a:p>
          <a:p>
            <a:r>
              <a:rPr lang="en-US" b="0" i="0" dirty="0">
                <a:solidFill>
                  <a:srgbClr val="222222"/>
                </a:solidFill>
                <a:effectLst/>
                <a:latin typeface="Source Sans Pro" panose="020B0503030403020204" pitchFamily="34" charset="0"/>
              </a:rPr>
              <a:t>A relational Database/Excel file consists of multiple Tables/sheets. These multiple tables/sheets can be connected to each other in Tableau. This connection is established by 'Join' or 'Union' feature present in Tableau. The relationship between data in two or more tables needs to be specified while joining tables.</a:t>
            </a:r>
          </a:p>
          <a:p>
            <a:endParaRPr lang="en-US" b="0" i="0" dirty="0">
              <a:solidFill>
                <a:srgbClr val="222222"/>
              </a:solidFill>
              <a:effectLst/>
              <a:latin typeface="Source Sans Pro" panose="020B0503030403020204" pitchFamily="34" charset="0"/>
            </a:endParaRPr>
          </a:p>
        </p:txBody>
      </p:sp>
      <p:sp>
        <p:nvSpPr>
          <p:cNvPr id="3" name="Rectangle 2">
            <a:extLst>
              <a:ext uri="{FF2B5EF4-FFF2-40B4-BE49-F238E27FC236}">
                <a16:creationId xmlns:a16="http://schemas.microsoft.com/office/drawing/2014/main" id="{A1C31C5B-11E4-47D2-BEDF-F8BB974FBC88}"/>
              </a:ext>
            </a:extLst>
          </p:cNvPr>
          <p:cNvSpPr/>
          <p:nvPr/>
        </p:nvSpPr>
        <p:spPr>
          <a:xfrm>
            <a:off x="1351722" y="1849831"/>
            <a:ext cx="6096000" cy="646331"/>
          </a:xfrm>
          <a:prstGeom prst="rect">
            <a:avLst/>
          </a:prstGeom>
        </p:spPr>
        <p:txBody>
          <a:bodyPr>
            <a:spAutoFit/>
          </a:bodyPr>
          <a:lstStyle/>
          <a:p>
            <a:r>
              <a:rPr lang="en-US" b="1" i="0" dirty="0">
                <a:solidFill>
                  <a:srgbClr val="222222"/>
                </a:solidFill>
                <a:effectLst/>
                <a:latin typeface="Source Sans Pro" panose="020B0503030403020204" pitchFamily="34" charset="0"/>
              </a:rPr>
              <a:t>Step 1)</a:t>
            </a:r>
            <a:r>
              <a:rPr lang="en-US" b="0" i="0" dirty="0">
                <a:solidFill>
                  <a:srgbClr val="222222"/>
                </a:solidFill>
                <a:effectLst/>
                <a:latin typeface="Source Sans Pro" panose="020B0503030403020204" pitchFamily="34" charset="0"/>
              </a:rPr>
              <a:t> Once an Excel is connected, Drag the required sheet into data window as shown in the figure.</a:t>
            </a:r>
            <a:endParaRPr lang="en-IN" dirty="0"/>
          </a:p>
        </p:txBody>
      </p:sp>
      <p:pic>
        <p:nvPicPr>
          <p:cNvPr id="4" name="Picture 3">
            <a:extLst>
              <a:ext uri="{FF2B5EF4-FFF2-40B4-BE49-F238E27FC236}">
                <a16:creationId xmlns:a16="http://schemas.microsoft.com/office/drawing/2014/main" id="{23742934-8C77-4454-AC2A-3ED89011BD76}"/>
              </a:ext>
            </a:extLst>
          </p:cNvPr>
          <p:cNvPicPr>
            <a:picLocks noChangeAspect="1"/>
          </p:cNvPicPr>
          <p:nvPr/>
        </p:nvPicPr>
        <p:blipFill>
          <a:blip r:embed="rId2"/>
          <a:stretch>
            <a:fillRect/>
          </a:stretch>
        </p:blipFill>
        <p:spPr>
          <a:xfrm>
            <a:off x="1086264" y="2695575"/>
            <a:ext cx="8667750" cy="4162425"/>
          </a:xfrm>
          <a:prstGeom prst="rect">
            <a:avLst/>
          </a:prstGeom>
        </p:spPr>
      </p:pic>
    </p:spTree>
    <p:extLst>
      <p:ext uri="{BB962C8B-B14F-4D97-AF65-F5344CB8AC3E}">
        <p14:creationId xmlns:p14="http://schemas.microsoft.com/office/powerpoint/2010/main" val="2018197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18861C-42A6-4565-B6F7-D9B9272A73E6}"/>
              </a:ext>
            </a:extLst>
          </p:cNvPr>
          <p:cNvPicPr>
            <a:picLocks noChangeAspect="1"/>
          </p:cNvPicPr>
          <p:nvPr/>
        </p:nvPicPr>
        <p:blipFill>
          <a:blip r:embed="rId2"/>
          <a:stretch>
            <a:fillRect/>
          </a:stretch>
        </p:blipFill>
        <p:spPr>
          <a:xfrm>
            <a:off x="848139" y="1149467"/>
            <a:ext cx="10495722" cy="5564373"/>
          </a:xfrm>
          <a:prstGeom prst="rect">
            <a:avLst/>
          </a:prstGeom>
        </p:spPr>
      </p:pic>
      <p:sp>
        <p:nvSpPr>
          <p:cNvPr id="3" name="TextBox 2">
            <a:extLst>
              <a:ext uri="{FF2B5EF4-FFF2-40B4-BE49-F238E27FC236}">
                <a16:creationId xmlns:a16="http://schemas.microsoft.com/office/drawing/2014/main" id="{C711A6C7-3214-4828-800E-780AFDC6E3FD}"/>
              </a:ext>
            </a:extLst>
          </p:cNvPr>
          <p:cNvSpPr txBox="1"/>
          <p:nvPr/>
        </p:nvSpPr>
        <p:spPr>
          <a:xfrm>
            <a:off x="848139" y="238539"/>
            <a:ext cx="8640418" cy="369332"/>
          </a:xfrm>
          <a:prstGeom prst="rect">
            <a:avLst/>
          </a:prstGeom>
          <a:noFill/>
        </p:spPr>
        <p:txBody>
          <a:bodyPr wrap="square" rtlCol="0">
            <a:spAutoFit/>
          </a:bodyPr>
          <a:lstStyle/>
          <a:p>
            <a:r>
              <a:rPr lang="en-US" dirty="0"/>
              <a:t>Worksheet</a:t>
            </a:r>
            <a:endParaRPr lang="en-IN" dirty="0"/>
          </a:p>
        </p:txBody>
      </p:sp>
    </p:spTree>
    <p:extLst>
      <p:ext uri="{BB962C8B-B14F-4D97-AF65-F5344CB8AC3E}">
        <p14:creationId xmlns:p14="http://schemas.microsoft.com/office/powerpoint/2010/main" val="3274931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4E6B5F-7EE5-4CF2-8AC1-FEDFE9C9B291}"/>
              </a:ext>
            </a:extLst>
          </p:cNvPr>
          <p:cNvPicPr>
            <a:picLocks noChangeAspect="1"/>
          </p:cNvPicPr>
          <p:nvPr/>
        </p:nvPicPr>
        <p:blipFill rotWithShape="1">
          <a:blip r:embed="rId2"/>
          <a:srcRect l="1007" t="-4615" r="83895" b="39720"/>
          <a:stretch/>
        </p:blipFill>
        <p:spPr>
          <a:xfrm>
            <a:off x="7942622" y="0"/>
            <a:ext cx="2698874" cy="6522278"/>
          </a:xfrm>
          <a:prstGeom prst="rect">
            <a:avLst/>
          </a:prstGeom>
        </p:spPr>
      </p:pic>
      <p:sp>
        <p:nvSpPr>
          <p:cNvPr id="3" name="Rectangle 2">
            <a:extLst>
              <a:ext uri="{FF2B5EF4-FFF2-40B4-BE49-F238E27FC236}">
                <a16:creationId xmlns:a16="http://schemas.microsoft.com/office/drawing/2014/main" id="{46BDE5F4-5BE0-4124-BB6D-4F7E820BB81A}"/>
              </a:ext>
            </a:extLst>
          </p:cNvPr>
          <p:cNvSpPr/>
          <p:nvPr/>
        </p:nvSpPr>
        <p:spPr>
          <a:xfrm>
            <a:off x="1055605" y="1846759"/>
            <a:ext cx="6096000" cy="1477328"/>
          </a:xfrm>
          <a:prstGeom prst="rect">
            <a:avLst/>
          </a:prstGeom>
        </p:spPr>
        <p:txBody>
          <a:bodyPr>
            <a:spAutoFit/>
          </a:bodyPr>
          <a:lstStyle/>
          <a:p>
            <a:r>
              <a:rPr lang="en-US" b="1" i="0" dirty="0">
                <a:solidFill>
                  <a:srgbClr val="222222"/>
                </a:solidFill>
                <a:effectLst/>
                <a:latin typeface="Source Sans Pro" panose="020B0503030403020204" pitchFamily="34" charset="0"/>
              </a:rPr>
              <a:t>Data Sorting</a:t>
            </a:r>
          </a:p>
          <a:p>
            <a:r>
              <a:rPr lang="en-US" b="0" i="0" dirty="0">
                <a:solidFill>
                  <a:srgbClr val="222222"/>
                </a:solidFill>
                <a:effectLst/>
                <a:latin typeface="Source Sans Pro" panose="020B0503030403020204" pitchFamily="34" charset="0"/>
              </a:rPr>
              <a:t>Data present in the data source can be sorted based on the user requirement. It can be sorted using data source order, ascending, descending, ascending per table and descending per table.</a:t>
            </a:r>
          </a:p>
        </p:txBody>
      </p:sp>
    </p:spTree>
    <p:extLst>
      <p:ext uri="{BB962C8B-B14F-4D97-AF65-F5344CB8AC3E}">
        <p14:creationId xmlns:p14="http://schemas.microsoft.com/office/powerpoint/2010/main" val="3385914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69FAF7-DB4F-4B22-B5F1-DF0D0C193E7E}"/>
              </a:ext>
            </a:extLst>
          </p:cNvPr>
          <p:cNvPicPr>
            <a:picLocks noChangeAspect="1"/>
          </p:cNvPicPr>
          <p:nvPr/>
        </p:nvPicPr>
        <p:blipFill>
          <a:blip r:embed="rId2"/>
          <a:stretch>
            <a:fillRect/>
          </a:stretch>
        </p:blipFill>
        <p:spPr>
          <a:xfrm>
            <a:off x="596348" y="1812723"/>
            <a:ext cx="8387170" cy="4329660"/>
          </a:xfrm>
          <a:prstGeom prst="rect">
            <a:avLst/>
          </a:prstGeom>
        </p:spPr>
      </p:pic>
      <p:sp>
        <p:nvSpPr>
          <p:cNvPr id="3" name="TextBox 2">
            <a:extLst>
              <a:ext uri="{FF2B5EF4-FFF2-40B4-BE49-F238E27FC236}">
                <a16:creationId xmlns:a16="http://schemas.microsoft.com/office/drawing/2014/main" id="{3A0F5E00-19D7-4826-AF5B-8869463767C0}"/>
              </a:ext>
            </a:extLst>
          </p:cNvPr>
          <p:cNvSpPr txBox="1"/>
          <p:nvPr/>
        </p:nvSpPr>
        <p:spPr>
          <a:xfrm>
            <a:off x="596348" y="715617"/>
            <a:ext cx="2425148" cy="369332"/>
          </a:xfrm>
          <a:prstGeom prst="rect">
            <a:avLst/>
          </a:prstGeom>
          <a:noFill/>
        </p:spPr>
        <p:txBody>
          <a:bodyPr wrap="square" rtlCol="0">
            <a:spAutoFit/>
          </a:bodyPr>
          <a:lstStyle/>
          <a:p>
            <a:r>
              <a:rPr lang="en-US" dirty="0"/>
              <a:t>Visualize data</a:t>
            </a:r>
            <a:endParaRPr lang="en-IN" dirty="0"/>
          </a:p>
        </p:txBody>
      </p:sp>
    </p:spTree>
    <p:extLst>
      <p:ext uri="{BB962C8B-B14F-4D97-AF65-F5344CB8AC3E}">
        <p14:creationId xmlns:p14="http://schemas.microsoft.com/office/powerpoint/2010/main" val="517838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39A5E24-7EA7-4340-8C63-879B2AFF130B}"/>
              </a:ext>
            </a:extLst>
          </p:cNvPr>
          <p:cNvPicPr>
            <a:picLocks noChangeAspect="1"/>
          </p:cNvPicPr>
          <p:nvPr/>
        </p:nvPicPr>
        <p:blipFill>
          <a:blip r:embed="rId2"/>
          <a:stretch>
            <a:fillRect/>
          </a:stretch>
        </p:blipFill>
        <p:spPr>
          <a:xfrm>
            <a:off x="1879532" y="722725"/>
            <a:ext cx="10312467" cy="4578146"/>
          </a:xfrm>
          <a:prstGeom prst="rect">
            <a:avLst/>
          </a:prstGeom>
        </p:spPr>
      </p:pic>
    </p:spTree>
    <p:extLst>
      <p:ext uri="{BB962C8B-B14F-4D97-AF65-F5344CB8AC3E}">
        <p14:creationId xmlns:p14="http://schemas.microsoft.com/office/powerpoint/2010/main" val="2042840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C44126-7716-4418-8B09-31CE0C43C7B4}"/>
              </a:ext>
            </a:extLst>
          </p:cNvPr>
          <p:cNvPicPr>
            <a:picLocks noChangeAspect="1"/>
          </p:cNvPicPr>
          <p:nvPr/>
        </p:nvPicPr>
        <p:blipFill>
          <a:blip r:embed="rId2"/>
          <a:stretch>
            <a:fillRect/>
          </a:stretch>
        </p:blipFill>
        <p:spPr>
          <a:xfrm>
            <a:off x="538162" y="514350"/>
            <a:ext cx="11115675" cy="5829300"/>
          </a:xfrm>
          <a:prstGeom prst="rect">
            <a:avLst/>
          </a:prstGeom>
        </p:spPr>
      </p:pic>
    </p:spTree>
    <p:extLst>
      <p:ext uri="{BB962C8B-B14F-4D97-AF65-F5344CB8AC3E}">
        <p14:creationId xmlns:p14="http://schemas.microsoft.com/office/powerpoint/2010/main" val="255490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05A35-3AE9-4DA1-A3D6-B180BFE6B9E0}"/>
              </a:ext>
            </a:extLst>
          </p:cNvPr>
          <p:cNvSpPr>
            <a:spLocks noGrp="1"/>
          </p:cNvSpPr>
          <p:nvPr>
            <p:ph type="title"/>
          </p:nvPr>
        </p:nvSpPr>
        <p:spPr/>
        <p:txBody>
          <a:bodyPr/>
          <a:lstStyle/>
          <a:p>
            <a:r>
              <a:rPr lang="en-US" dirty="0"/>
              <a:t>What is Tableau</a:t>
            </a:r>
            <a:endParaRPr lang="en-IN" dirty="0"/>
          </a:p>
        </p:txBody>
      </p:sp>
      <p:sp>
        <p:nvSpPr>
          <p:cNvPr id="3" name="Content Placeholder 2">
            <a:extLst>
              <a:ext uri="{FF2B5EF4-FFF2-40B4-BE49-F238E27FC236}">
                <a16:creationId xmlns:a16="http://schemas.microsoft.com/office/drawing/2014/main" id="{4F693D20-3BB7-418A-B7FA-00D4B8F45313}"/>
              </a:ext>
            </a:extLst>
          </p:cNvPr>
          <p:cNvSpPr>
            <a:spLocks noGrp="1"/>
          </p:cNvSpPr>
          <p:nvPr>
            <p:ph idx="1"/>
          </p:nvPr>
        </p:nvSpPr>
        <p:spPr>
          <a:xfrm>
            <a:off x="1920240" y="2312275"/>
            <a:ext cx="8770571" cy="3902995"/>
          </a:xfrm>
        </p:spPr>
        <p:txBody>
          <a:bodyPr>
            <a:noAutofit/>
          </a:bodyPr>
          <a:lstStyle/>
          <a:p>
            <a:pPr marL="571500" indent="-57150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Tableau is the rapidly growing visualization tool used for different </a:t>
            </a:r>
            <a:r>
              <a:rPr lang="en-US" sz="1600" u="sng" dirty="0">
                <a:solidFill>
                  <a:schemeClr val="tx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business applications</a:t>
            </a:r>
            <a:r>
              <a:rPr lang="en-US" sz="1600" dirty="0">
                <a:solidFill>
                  <a:schemeClr val="tx1"/>
                </a:solidFill>
                <a:latin typeface="Arial" panose="020B0604020202020204" pitchFamily="34" charset="0"/>
                <a:cs typeface="Arial" panose="020B0604020202020204" pitchFamily="34" charset="0"/>
              </a:rPr>
              <a:t>. It is high in demand software due to its easy access to use. It is widely used in </a:t>
            </a:r>
            <a:r>
              <a:rPr lang="en-US" sz="1600" u="sng" dirty="0">
                <a:solidFill>
                  <a:schemeClr val="tx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Business Intelligence (BI) processes</a:t>
            </a:r>
            <a:r>
              <a:rPr lang="en-US" sz="1600" dirty="0">
                <a:solidFill>
                  <a:schemeClr val="tx1"/>
                </a:solidFill>
                <a:latin typeface="Arial" panose="020B0604020202020204" pitchFamily="34" charset="0"/>
                <a:cs typeface="Arial" panose="020B0604020202020204" pitchFamily="34" charset="0"/>
              </a:rPr>
              <a:t>. </a:t>
            </a:r>
          </a:p>
          <a:p>
            <a:r>
              <a:rPr lang="en-US" sz="1600" dirty="0">
                <a:solidFill>
                  <a:schemeClr val="tx1"/>
                </a:solidFill>
                <a:latin typeface="Arial" panose="020B0604020202020204" pitchFamily="34" charset="0"/>
                <a:cs typeface="Arial" panose="020B0604020202020204" pitchFamily="34" charset="0"/>
              </a:rPr>
              <a:t> </a:t>
            </a:r>
          </a:p>
          <a:p>
            <a:pPr marL="571500" indent="-57150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Tableau is crafted in such a way that all kinds of charts, plots, and graphs with different designs can be positioned simultaneously for visualization.        </a:t>
            </a:r>
          </a:p>
          <a:p>
            <a:pPr marL="571500" indent="-57150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If we talk about the data type and structure and their access in tableau, it can work on any kind of data type either data is structured, unstructured datasets with the accessing of any sort of programming language as R, Python, SAS, etc. </a:t>
            </a:r>
          </a:p>
          <a:p>
            <a:pPr marL="571500" indent="-571500">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r>
              <a:rPr lang="en-US" sz="1600" dirty="0">
                <a:solidFill>
                  <a:schemeClr val="tx1"/>
                </a:solidFill>
                <a:latin typeface="Arial" panose="020B0604020202020204" pitchFamily="34" charset="0"/>
                <a:cs typeface="Arial" panose="020B0604020202020204" pitchFamily="34" charset="0"/>
              </a:rPr>
              <a:t> </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9403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EF2BB76-EBC8-4D94-987B-586C24FFB486}"/>
              </a:ext>
            </a:extLst>
          </p:cNvPr>
          <p:cNvSpPr/>
          <p:nvPr/>
        </p:nvSpPr>
        <p:spPr>
          <a:xfrm>
            <a:off x="609599" y="927652"/>
            <a:ext cx="9952383" cy="4893647"/>
          </a:xfrm>
          <a:prstGeom prst="rect">
            <a:avLst/>
          </a:prstGeom>
        </p:spPr>
        <p:txBody>
          <a:bodyPr wrap="square">
            <a:spAutoFit/>
          </a:bodyPr>
          <a:lstStyle/>
          <a:p>
            <a:endParaRPr lang="en-US" sz="2400" dirty="0"/>
          </a:p>
          <a:p>
            <a:pPr marL="571500" indent="-571500">
              <a:buFont typeface="Arial" panose="020B0604020202020204" pitchFamily="34" charset="0"/>
              <a:buChar char="•"/>
            </a:pPr>
            <a:r>
              <a:rPr lang="en-US" sz="2400" dirty="0"/>
              <a:t>Researchers described Tableau as a "highly interactive and intuitive visual-based exploration experience for business users to easily access, prepare and analyze their data without the need for coding"</a:t>
            </a:r>
          </a:p>
          <a:p>
            <a:endParaRPr lang="en-US" sz="2400" dirty="0"/>
          </a:p>
          <a:p>
            <a:pPr marL="571500" indent="-571500">
              <a:buFont typeface="Arial" panose="020B0604020202020204" pitchFamily="34" charset="0"/>
              <a:buChar char="•"/>
            </a:pPr>
            <a:r>
              <a:rPr lang="en-US" sz="2400" dirty="0"/>
              <a:t>Tableau has plenty of easily accessible functions that can create highly simplified graphs or charts for any set of complex data. </a:t>
            </a:r>
          </a:p>
          <a:p>
            <a:endParaRPr lang="en-US" sz="2400" dirty="0"/>
          </a:p>
          <a:p>
            <a:pPr marL="571500" indent="-571500">
              <a:buFont typeface="Arial" panose="020B0604020202020204" pitchFamily="34" charset="0"/>
              <a:buChar char="•"/>
            </a:pPr>
            <a:r>
              <a:rPr lang="en-US" sz="2400" dirty="0"/>
              <a:t>A business analyst can investigate any pattern, insight, flow, or trends from visually available data and hence predict or conclude for any business problem</a:t>
            </a:r>
            <a:r>
              <a:rPr lang="en-US" dirty="0"/>
              <a:t>.</a:t>
            </a:r>
          </a:p>
        </p:txBody>
      </p:sp>
    </p:spTree>
    <p:extLst>
      <p:ext uri="{BB962C8B-B14F-4D97-AF65-F5344CB8AC3E}">
        <p14:creationId xmlns:p14="http://schemas.microsoft.com/office/powerpoint/2010/main" val="1329467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27A32-EBA5-4EC2-B778-CD6547A3E758}"/>
              </a:ext>
            </a:extLst>
          </p:cNvPr>
          <p:cNvSpPr>
            <a:spLocks noGrp="1"/>
          </p:cNvSpPr>
          <p:nvPr>
            <p:ph type="title"/>
          </p:nvPr>
        </p:nvSpPr>
        <p:spPr/>
        <p:txBody>
          <a:bodyPr/>
          <a:lstStyle/>
          <a:p>
            <a:r>
              <a:rPr lang="en-US" dirty="0"/>
              <a:t>Tableau Types</a:t>
            </a:r>
            <a:endParaRPr lang="en-IN" dirty="0"/>
          </a:p>
        </p:txBody>
      </p:sp>
      <p:pic>
        <p:nvPicPr>
          <p:cNvPr id="6" name="Content Placeholder 5">
            <a:extLst>
              <a:ext uri="{FF2B5EF4-FFF2-40B4-BE49-F238E27FC236}">
                <a16:creationId xmlns:a16="http://schemas.microsoft.com/office/drawing/2014/main" id="{49BB3431-B1BC-42A5-93A1-F21901176D29}"/>
              </a:ext>
            </a:extLst>
          </p:cNvPr>
          <p:cNvPicPr>
            <a:picLocks noGrp="1" noChangeAspect="1"/>
          </p:cNvPicPr>
          <p:nvPr>
            <p:ph sz="half" idx="1"/>
          </p:nvPr>
        </p:nvPicPr>
        <p:blipFill>
          <a:blip r:embed="rId2"/>
          <a:stretch>
            <a:fillRect/>
          </a:stretch>
        </p:blipFill>
        <p:spPr>
          <a:xfrm>
            <a:off x="1019260" y="2703444"/>
            <a:ext cx="4612915" cy="3617843"/>
          </a:xfrm>
          <a:prstGeom prst="rect">
            <a:avLst/>
          </a:prstGeom>
        </p:spPr>
      </p:pic>
      <p:sp>
        <p:nvSpPr>
          <p:cNvPr id="8" name="Content Placeholder 7">
            <a:extLst>
              <a:ext uri="{FF2B5EF4-FFF2-40B4-BE49-F238E27FC236}">
                <a16:creationId xmlns:a16="http://schemas.microsoft.com/office/drawing/2014/main" id="{D467682E-C9FC-4E7C-939A-5805FD7B3AC9}"/>
              </a:ext>
            </a:extLst>
          </p:cNvPr>
          <p:cNvSpPr>
            <a:spLocks noGrp="1"/>
          </p:cNvSpPr>
          <p:nvPr>
            <p:ph sz="half" idx="2"/>
          </p:nvPr>
        </p:nvSpPr>
        <p:spPr>
          <a:xfrm>
            <a:off x="5870713" y="2199860"/>
            <a:ext cx="4714080" cy="3882888"/>
          </a:xfrm>
        </p:spPr>
        <p:txBody>
          <a:bodyPr>
            <a:normAutofit fontScale="25000" lnSpcReduction="20000"/>
          </a:bodyPr>
          <a:lstStyle/>
          <a:p>
            <a:r>
              <a:rPr lang="en-US" sz="3200" b="1" dirty="0"/>
              <a:t>(</a:t>
            </a:r>
            <a:r>
              <a:rPr lang="en-US" sz="3200" b="1" dirty="0" err="1"/>
              <a:t>i</a:t>
            </a:r>
            <a:r>
              <a:rPr lang="en-US" sz="3200" b="1" dirty="0"/>
              <a:t>)Tableau Desktop:</a:t>
            </a:r>
            <a:endParaRPr lang="en-US" sz="3200" dirty="0"/>
          </a:p>
          <a:p>
            <a:r>
              <a:rPr lang="en-US" sz="3200" dirty="0"/>
              <a:t>It is a self service business analytics and data visualization that anyone can use. It translates pictures of data into optimized queries. With tableau desktop, you can directly connect to data from your data warehouse for live </a:t>
            </a:r>
            <a:r>
              <a:rPr lang="en-US" sz="3200" dirty="0" err="1"/>
              <a:t>upto</a:t>
            </a:r>
            <a:r>
              <a:rPr lang="en-US" sz="3200" dirty="0"/>
              <a:t> date data analysis. You can also perform queries without writing a single line of code. Import all your data into Tableau’s data engine from multiple sources &amp; integrate altogether by combining multiple views in a interactive dashboard.</a:t>
            </a:r>
          </a:p>
          <a:p>
            <a:r>
              <a:rPr lang="en-US" sz="3200" b="1" dirty="0"/>
              <a:t>(ii)Tableau Server:</a:t>
            </a:r>
            <a:endParaRPr lang="en-US" sz="3200" dirty="0"/>
          </a:p>
          <a:p>
            <a:r>
              <a:rPr lang="en-US" sz="3200" dirty="0"/>
              <a:t>It is more of an enterprise level Tableau software. You can publish dashboards with Tableau Desktop and share them throughout the organization with web-based Tableau server. It leverages fast databases through live connections.</a:t>
            </a:r>
          </a:p>
          <a:p>
            <a:r>
              <a:rPr lang="en-US" sz="3200" b="1" dirty="0"/>
              <a:t>(iii)Tableau Online:</a:t>
            </a:r>
            <a:endParaRPr lang="en-US" sz="3200" dirty="0"/>
          </a:p>
          <a:p>
            <a:r>
              <a:rPr lang="en-US" sz="3200" dirty="0"/>
              <a:t>This is a hosted version of Tableau server which helps makes business intelligence faster and easier than before. You can publish Tableau dashboards with Tableau Desktop and share them with colleagues.</a:t>
            </a:r>
          </a:p>
          <a:p>
            <a:r>
              <a:rPr lang="en-US" sz="3200" b="1" dirty="0"/>
              <a:t>(iv)Tableau Reader:</a:t>
            </a:r>
            <a:endParaRPr lang="en-US" sz="3200" dirty="0"/>
          </a:p>
          <a:p>
            <a:r>
              <a:rPr lang="en-US" sz="3200" dirty="0"/>
              <a:t>It’s a free desktop application that enables you to open and view visualizations that are built in Tableau Desktop. You can filter, drill down data but you cannot edit or perform any kind of interactions.</a:t>
            </a:r>
          </a:p>
          <a:p>
            <a:endParaRPr lang="en-IN" dirty="0"/>
          </a:p>
        </p:txBody>
      </p:sp>
    </p:spTree>
    <p:extLst>
      <p:ext uri="{BB962C8B-B14F-4D97-AF65-F5344CB8AC3E}">
        <p14:creationId xmlns:p14="http://schemas.microsoft.com/office/powerpoint/2010/main" val="1046962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A3C07-DB5C-4A3B-A6DC-6D8E58AFC21D}"/>
              </a:ext>
            </a:extLst>
          </p:cNvPr>
          <p:cNvSpPr>
            <a:spLocks noGrp="1"/>
          </p:cNvSpPr>
          <p:nvPr>
            <p:ph type="title"/>
          </p:nvPr>
        </p:nvSpPr>
        <p:spPr/>
        <p:txBody>
          <a:bodyPr>
            <a:normAutofit/>
          </a:bodyPr>
          <a:lstStyle/>
          <a:p>
            <a:r>
              <a:rPr lang="en-US" dirty="0"/>
              <a:t>Architecture</a:t>
            </a:r>
            <a:endParaRPr lang="en-IN" dirty="0"/>
          </a:p>
        </p:txBody>
      </p:sp>
      <p:pic>
        <p:nvPicPr>
          <p:cNvPr id="7" name="Content Placeholder 6">
            <a:extLst>
              <a:ext uri="{FF2B5EF4-FFF2-40B4-BE49-F238E27FC236}">
                <a16:creationId xmlns:a16="http://schemas.microsoft.com/office/drawing/2014/main" id="{96BBDFF9-BBD3-4D12-813B-3716691CD499}"/>
              </a:ext>
            </a:extLst>
          </p:cNvPr>
          <p:cNvPicPr>
            <a:picLocks noGrp="1" noChangeAspect="1"/>
          </p:cNvPicPr>
          <p:nvPr>
            <p:ph sz="half" idx="1"/>
          </p:nvPr>
        </p:nvPicPr>
        <p:blipFill>
          <a:blip r:embed="rId2"/>
          <a:stretch>
            <a:fillRect/>
          </a:stretch>
        </p:blipFill>
        <p:spPr>
          <a:xfrm>
            <a:off x="1794907" y="2268959"/>
            <a:ext cx="9093501" cy="4353785"/>
          </a:xfrm>
          <a:prstGeom prst="rect">
            <a:avLst/>
          </a:prstGeom>
        </p:spPr>
      </p:pic>
    </p:spTree>
    <p:extLst>
      <p:ext uri="{BB962C8B-B14F-4D97-AF65-F5344CB8AC3E}">
        <p14:creationId xmlns:p14="http://schemas.microsoft.com/office/powerpoint/2010/main" val="2400679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2F05A01-5626-4029-9116-0B8E86698AC0}"/>
              </a:ext>
            </a:extLst>
          </p:cNvPr>
          <p:cNvSpPr>
            <a:spLocks noGrp="1"/>
          </p:cNvSpPr>
          <p:nvPr>
            <p:ph type="title"/>
          </p:nvPr>
        </p:nvSpPr>
        <p:spPr/>
        <p:txBody>
          <a:bodyPr/>
          <a:lstStyle/>
          <a:p>
            <a:r>
              <a:rPr lang="en-US" dirty="0"/>
              <a:t>How to create Dashboard in Tableau</a:t>
            </a:r>
            <a:endParaRPr lang="en-IN" dirty="0"/>
          </a:p>
        </p:txBody>
      </p:sp>
      <p:pic>
        <p:nvPicPr>
          <p:cNvPr id="7" name="Content Placeholder 6">
            <a:extLst>
              <a:ext uri="{FF2B5EF4-FFF2-40B4-BE49-F238E27FC236}">
                <a16:creationId xmlns:a16="http://schemas.microsoft.com/office/drawing/2014/main" id="{6BE28B1A-2C42-4106-A207-3C26A0D629FB}"/>
              </a:ext>
            </a:extLst>
          </p:cNvPr>
          <p:cNvPicPr>
            <a:picLocks noGrp="1" noChangeAspect="1"/>
          </p:cNvPicPr>
          <p:nvPr>
            <p:ph idx="1"/>
          </p:nvPr>
        </p:nvPicPr>
        <p:blipFill>
          <a:blip r:embed="rId2"/>
          <a:stretch>
            <a:fillRect/>
          </a:stretch>
        </p:blipFill>
        <p:spPr>
          <a:xfrm>
            <a:off x="2590799" y="2346670"/>
            <a:ext cx="6897757" cy="4348586"/>
          </a:xfrm>
          <a:prstGeom prst="rect">
            <a:avLst/>
          </a:prstGeom>
        </p:spPr>
      </p:pic>
    </p:spTree>
    <p:extLst>
      <p:ext uri="{BB962C8B-B14F-4D97-AF65-F5344CB8AC3E}">
        <p14:creationId xmlns:p14="http://schemas.microsoft.com/office/powerpoint/2010/main" val="1024825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9137886-9D1B-4CE1-A491-BFB4C0071C9D}"/>
              </a:ext>
            </a:extLst>
          </p:cNvPr>
          <p:cNvPicPr>
            <a:picLocks noGrp="1" noChangeAspect="1"/>
          </p:cNvPicPr>
          <p:nvPr>
            <p:ph type="pic" idx="1"/>
          </p:nvPr>
        </p:nvPicPr>
        <p:blipFill>
          <a:blip r:embed="rId2"/>
          <a:srcRect t="36746" b="36746"/>
          <a:stretch>
            <a:fillRect/>
          </a:stretch>
        </p:blipFill>
        <p:spPr>
          <a:xfrm>
            <a:off x="1007165" y="410980"/>
            <a:ext cx="6294912" cy="6268115"/>
          </a:xfrm>
          <a:prstGeom prst="rect">
            <a:avLst/>
          </a:prstGeom>
        </p:spPr>
      </p:pic>
      <p:sp>
        <p:nvSpPr>
          <p:cNvPr id="2" name="Title 1">
            <a:extLst>
              <a:ext uri="{FF2B5EF4-FFF2-40B4-BE49-F238E27FC236}">
                <a16:creationId xmlns:a16="http://schemas.microsoft.com/office/drawing/2014/main" id="{F971DE00-1C32-4608-964C-4486D9CCCC4F}"/>
              </a:ext>
            </a:extLst>
          </p:cNvPr>
          <p:cNvSpPr>
            <a:spLocks noGrp="1"/>
          </p:cNvSpPr>
          <p:nvPr>
            <p:ph type="title"/>
          </p:nvPr>
        </p:nvSpPr>
        <p:spPr>
          <a:xfrm>
            <a:off x="8476488" y="1503910"/>
            <a:ext cx="3230625" cy="2514934"/>
          </a:xfrm>
        </p:spPr>
        <p:txBody>
          <a:bodyPr/>
          <a:lstStyle/>
          <a:p>
            <a:r>
              <a:rPr lang="en-US" dirty="0"/>
              <a:t>Tableau desktop</a:t>
            </a:r>
            <a:endParaRPr lang="en-IN" dirty="0"/>
          </a:p>
        </p:txBody>
      </p:sp>
    </p:spTree>
    <p:extLst>
      <p:ext uri="{BB962C8B-B14F-4D97-AF65-F5344CB8AC3E}">
        <p14:creationId xmlns:p14="http://schemas.microsoft.com/office/powerpoint/2010/main" val="673681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D5FB4E1C-847E-48B6-8404-FDCEA924B0CB}"/>
              </a:ext>
            </a:extLst>
          </p:cNvPr>
          <p:cNvPicPr>
            <a:picLocks noGrp="1" noChangeAspect="1"/>
          </p:cNvPicPr>
          <p:nvPr>
            <p:ph type="pic" idx="1"/>
          </p:nvPr>
        </p:nvPicPr>
        <p:blipFill>
          <a:blip r:embed="rId2"/>
          <a:srcRect l="7158" r="7158"/>
          <a:stretch>
            <a:fillRect/>
          </a:stretch>
        </p:blipFill>
        <p:spPr>
          <a:prstGeom prst="rect">
            <a:avLst/>
          </a:prstGeom>
        </p:spPr>
      </p:pic>
      <p:sp>
        <p:nvSpPr>
          <p:cNvPr id="3" name="Title 2">
            <a:extLst>
              <a:ext uri="{FF2B5EF4-FFF2-40B4-BE49-F238E27FC236}">
                <a16:creationId xmlns:a16="http://schemas.microsoft.com/office/drawing/2014/main" id="{97302FAC-9456-41E3-AE28-1A46254F0652}"/>
              </a:ext>
            </a:extLst>
          </p:cNvPr>
          <p:cNvSpPr>
            <a:spLocks noGrp="1"/>
          </p:cNvSpPr>
          <p:nvPr>
            <p:ph type="title"/>
          </p:nvPr>
        </p:nvSpPr>
        <p:spPr>
          <a:xfrm>
            <a:off x="8476488" y="1503910"/>
            <a:ext cx="3422001" cy="1687924"/>
          </a:xfrm>
        </p:spPr>
        <p:txBody>
          <a:bodyPr/>
          <a:lstStyle/>
          <a:p>
            <a:r>
              <a:rPr lang="en-US" dirty="0"/>
              <a:t>Data Connection</a:t>
            </a:r>
            <a:endParaRPr lang="en-IN" dirty="0"/>
          </a:p>
        </p:txBody>
      </p:sp>
      <p:sp>
        <p:nvSpPr>
          <p:cNvPr id="4" name="Text Placeholder 3">
            <a:extLst>
              <a:ext uri="{FF2B5EF4-FFF2-40B4-BE49-F238E27FC236}">
                <a16:creationId xmlns:a16="http://schemas.microsoft.com/office/drawing/2014/main" id="{1CFB216D-6F4A-4F1C-92AF-3F139260974D}"/>
              </a:ext>
            </a:extLst>
          </p:cNvPr>
          <p:cNvSpPr>
            <a:spLocks noGrp="1"/>
          </p:cNvSpPr>
          <p:nvPr>
            <p:ph type="body" sz="half" idx="2"/>
          </p:nvPr>
        </p:nvSpPr>
        <p:spPr>
          <a:xfrm>
            <a:off x="8476487" y="3223805"/>
            <a:ext cx="3342979" cy="3041527"/>
          </a:xfrm>
        </p:spPr>
        <p:txBody>
          <a:bodyPr>
            <a:normAutofit fontScale="85000" lnSpcReduction="10000"/>
          </a:bodyPr>
          <a:lstStyle/>
          <a:p>
            <a:r>
              <a:rPr lang="en-US" dirty="0"/>
              <a:t>On Tableau, data can have Live Connection where any change in the source data will be automatically updated in Tableau. On the other hand, data can be Extracted to Tableau repository so that any change made here will not affect the original source data.</a:t>
            </a:r>
            <a:endParaRPr lang="en-IN" dirty="0"/>
          </a:p>
        </p:txBody>
      </p:sp>
    </p:spTree>
    <p:extLst>
      <p:ext uri="{BB962C8B-B14F-4D97-AF65-F5344CB8AC3E}">
        <p14:creationId xmlns:p14="http://schemas.microsoft.com/office/powerpoint/2010/main" val="752444331"/>
      </p:ext>
    </p:extLst>
  </p:cSld>
  <p:clrMapOvr>
    <a:masterClrMapping/>
  </p:clrMapOvr>
</p:sld>
</file>

<file path=ppt/theme/theme1.xml><?xml version="1.0" encoding="utf-8"?>
<a:theme xmlns:a="http://schemas.openxmlformats.org/drawingml/2006/main" name="SketchLinesVTI">
  <a:themeElements>
    <a:clrScheme name="AnalogousFromDarkSeedLeftStep">
      <a:dk1>
        <a:srgbClr val="000000"/>
      </a:dk1>
      <a:lt1>
        <a:srgbClr val="FFFFFF"/>
      </a:lt1>
      <a:dk2>
        <a:srgbClr val="242C41"/>
      </a:dk2>
      <a:lt2>
        <a:srgbClr val="E2E8E2"/>
      </a:lt2>
      <a:accent1>
        <a:srgbClr val="C24DC3"/>
      </a:accent1>
      <a:accent2>
        <a:srgbClr val="7E3BB1"/>
      </a:accent2>
      <a:accent3>
        <a:srgbClr val="5F4DC3"/>
      </a:accent3>
      <a:accent4>
        <a:srgbClr val="3B5AB1"/>
      </a:accent4>
      <a:accent5>
        <a:srgbClr val="4D9DC3"/>
      </a:accent5>
      <a:accent6>
        <a:srgbClr val="3BB1A6"/>
      </a:accent6>
      <a:hlink>
        <a:srgbClr val="3F81B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475</TotalTime>
  <Words>1652</Words>
  <Application>Microsoft Office PowerPoint</Application>
  <PresentationFormat>Widescreen</PresentationFormat>
  <Paragraphs>118</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Meiryo</vt:lpstr>
      <vt:lpstr>Arial</vt:lpstr>
      <vt:lpstr>Corbel</vt:lpstr>
      <vt:lpstr>Open Sans</vt:lpstr>
      <vt:lpstr>Source Sans Pro</vt:lpstr>
      <vt:lpstr>SketchLinesVTI</vt:lpstr>
      <vt:lpstr>Tableau</vt:lpstr>
      <vt:lpstr>Data Visualization</vt:lpstr>
      <vt:lpstr>What is Tableau</vt:lpstr>
      <vt:lpstr>PowerPoint Presentation</vt:lpstr>
      <vt:lpstr>Tableau Types</vt:lpstr>
      <vt:lpstr>Architecture</vt:lpstr>
      <vt:lpstr>How to create Dashboard in Tableau</vt:lpstr>
      <vt:lpstr>Tableau desktop</vt:lpstr>
      <vt:lpstr>Data Connection</vt:lpstr>
      <vt:lpstr>Menu </vt:lpstr>
      <vt:lpstr>Data Menu</vt:lpstr>
      <vt:lpstr>Worksheet menu</vt:lpstr>
      <vt:lpstr>Dashboard menu</vt:lpstr>
      <vt:lpstr>Story Menu</vt:lpstr>
      <vt:lpstr>Analysis Menu</vt:lpstr>
      <vt:lpstr>Format Menu</vt:lpstr>
      <vt:lpstr>Map Menu</vt:lpstr>
      <vt:lpstr>Server Menu</vt:lpstr>
      <vt:lpstr>PowerPoint Presentation</vt:lpstr>
      <vt:lpstr>PowerPoint Presentation</vt:lpstr>
      <vt:lpstr>Process flow steps of BI</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dc:title>
  <dc:creator>ramanujam thangavel</dc:creator>
  <cp:lastModifiedBy>ramanujam thangavel</cp:lastModifiedBy>
  <cp:revision>19</cp:revision>
  <dcterms:created xsi:type="dcterms:W3CDTF">2021-06-07T07:20:05Z</dcterms:created>
  <dcterms:modified xsi:type="dcterms:W3CDTF">2021-06-09T20:18:33Z</dcterms:modified>
</cp:coreProperties>
</file>