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2F2-7CE1-43C3-A3B5-05DAD4353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DAY6- 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FC6D-4F52-4E45-8420-DD7249A09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Interactive Dashboard Creation</a:t>
            </a:r>
          </a:p>
          <a:p>
            <a:r>
              <a:rPr lang="en-US" b="1" dirty="0"/>
              <a:t>                                        -Mamatha 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6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C4FDB-E14A-488A-9051-7EC2C3A91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38" y="1195754"/>
            <a:ext cx="8979710" cy="504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C1837-50CC-494D-9928-0AB326C02BFA}"/>
              </a:ext>
            </a:extLst>
          </p:cNvPr>
          <p:cNvSpPr txBox="1"/>
          <p:nvPr/>
        </p:nvSpPr>
        <p:spPr>
          <a:xfrm>
            <a:off x="1308295" y="436822"/>
            <a:ext cx="457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South Carolina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5518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4622-2B77-4C60-BB9F-4F21DE60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970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Sales Bar instead of state which shows the chairs sale profit on each state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66377-C3AD-4EAF-AAB2-5ACB8A88D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458" y="1562178"/>
            <a:ext cx="9736845" cy="52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3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9420-02A8-4196-A5EE-22118E0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1905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Sub category Machine purchase in 2018 </a:t>
            </a:r>
            <a:r>
              <a:rPr lang="en-US" sz="3200" dirty="0">
                <a:sym typeface="Wingdings" panose="05000000000000000000" pitchFamily="2" charset="2"/>
              </a:rPr>
              <a:t> Negative profit on 2 countries North </a:t>
            </a:r>
            <a:r>
              <a:rPr lang="en-US" sz="3200" dirty="0" err="1">
                <a:sym typeface="Wingdings" panose="05000000000000000000" pitchFamily="2" charset="2"/>
              </a:rPr>
              <a:t>Caolina</a:t>
            </a:r>
            <a:r>
              <a:rPr lang="en-US" sz="3200" dirty="0">
                <a:sym typeface="Wingdings" panose="05000000000000000000" pitchFamily="2" charset="2"/>
              </a:rPr>
              <a:t> and Florida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CBE157-4CCA-44E8-A8EE-AB497F7A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088" y="1241473"/>
            <a:ext cx="10207157" cy="5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A125-D5A2-4B01-ABCA-3B556471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36" y="291905"/>
            <a:ext cx="10619935" cy="777240"/>
          </a:xfrm>
        </p:spPr>
        <p:txBody>
          <a:bodyPr>
            <a:noAutofit/>
          </a:bodyPr>
          <a:lstStyle/>
          <a:p>
            <a:r>
              <a:rPr lang="en-US" sz="3600" dirty="0"/>
              <a:t>Rename your dashboard and save as Regional Sales and Profit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DF80C-491B-462F-911C-2159C3731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34" y="1380568"/>
            <a:ext cx="10274421" cy="532620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88E1DA3-7BA3-406F-8829-2E3A6CA549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1762" y="2620028"/>
            <a:ext cx="5584874" cy="19485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3294-0838-4BB6-818F-25CFAA6B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247650"/>
            <a:ext cx="9601200" cy="626993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3A5A-9533-49D1-BF13-43450556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09" y="1517373"/>
            <a:ext cx="9959008" cy="4909931"/>
          </a:xfrm>
        </p:spPr>
        <p:txBody>
          <a:bodyPr>
            <a:normAutofit/>
          </a:bodyPr>
          <a:lstStyle/>
          <a:p>
            <a:r>
              <a:rPr lang="en-US" dirty="0"/>
              <a:t>Build dashboard to show some insights.</a:t>
            </a:r>
          </a:p>
          <a:p>
            <a:r>
              <a:rPr lang="en-US" dirty="0"/>
              <a:t>Arrange Your Dashboard.</a:t>
            </a:r>
          </a:p>
          <a:p>
            <a:r>
              <a:rPr lang="en-US" dirty="0"/>
              <a:t>Remove the subcategory filter option to vacate the space.</a:t>
            </a:r>
          </a:p>
          <a:p>
            <a:r>
              <a:rPr lang="en-US" dirty="0"/>
              <a:t>Remove the year of order filter option to vacate the space.</a:t>
            </a:r>
          </a:p>
          <a:p>
            <a:r>
              <a:rPr lang="en-US" dirty="0"/>
              <a:t>Select Profit color legend and drag it to Sales in the South. </a:t>
            </a:r>
          </a:p>
          <a:p>
            <a:r>
              <a:rPr lang="en-US" dirty="0"/>
              <a:t>Make your dashboard interactive.</a:t>
            </a:r>
          </a:p>
          <a:p>
            <a:r>
              <a:rPr lang="en-US" dirty="0"/>
              <a:t>One by one click all the states in the profit map having negative profit and check both profit and sales for each state.</a:t>
            </a:r>
          </a:p>
          <a:p>
            <a:r>
              <a:rPr lang="en-US" dirty="0"/>
              <a:t>Rename your dashboard and save as Regional Sales and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7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737-7AF3-4D97-8A18-EE954E62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0597"/>
            <a:ext cx="9601200" cy="742950"/>
          </a:xfrm>
        </p:spPr>
        <p:txBody>
          <a:bodyPr/>
          <a:lstStyle/>
          <a:p>
            <a:r>
              <a:rPr lang="en-US" dirty="0"/>
              <a:t>Build dashboard to show some insights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5E327C-D2D0-48E5-976F-F01C17D5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40" t="-185" r="61598" b="45421"/>
          <a:stretch/>
        </p:blipFill>
        <p:spPr>
          <a:xfrm>
            <a:off x="828260" y="3140766"/>
            <a:ext cx="2883959" cy="323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A252E-044B-4427-9CE3-4E7C0626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85" y="2372090"/>
            <a:ext cx="8164437" cy="4291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7764E-9064-4CE6-BEC1-43F39ED20091}"/>
              </a:ext>
            </a:extLst>
          </p:cNvPr>
          <p:cNvSpPr txBox="1"/>
          <p:nvPr/>
        </p:nvSpPr>
        <p:spPr>
          <a:xfrm>
            <a:off x="1815548" y="1417983"/>
            <a:ext cx="8627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Select New Dashboard</a:t>
            </a:r>
            <a:r>
              <a:rPr lang="en-US" dirty="0">
                <a:sym typeface="Wingdings" panose="05000000000000000000" pitchFamily="2" charset="2"/>
              </a:rPr>
              <a:t> Blank layout will be seen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Select the required sheet for dashboard creation  Day4-Negative profit worksheet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51C9F9-01BA-42FB-8958-2A789ACEE3DA}"/>
              </a:ext>
            </a:extLst>
          </p:cNvPr>
          <p:cNvSpPr/>
          <p:nvPr/>
        </p:nvSpPr>
        <p:spPr>
          <a:xfrm>
            <a:off x="3855285" y="4332850"/>
            <a:ext cx="984001" cy="697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AA3C9B-8EC1-4E4F-BA4D-A55556D23418}"/>
              </a:ext>
            </a:extLst>
          </p:cNvPr>
          <p:cNvSpPr/>
          <p:nvPr/>
        </p:nvSpPr>
        <p:spPr>
          <a:xfrm>
            <a:off x="4698609" y="2405575"/>
            <a:ext cx="2616591" cy="2096592"/>
          </a:xfrm>
          <a:custGeom>
            <a:avLst/>
            <a:gdLst>
              <a:gd name="connsiteX0" fmla="*/ 2616591 w 2616591"/>
              <a:gd name="connsiteY0" fmla="*/ 0 h 2096592"/>
              <a:gd name="connsiteX1" fmla="*/ 2532185 w 2616591"/>
              <a:gd name="connsiteY1" fmla="*/ 28136 h 2096592"/>
              <a:gd name="connsiteX2" fmla="*/ 2489982 w 2616591"/>
              <a:gd name="connsiteY2" fmla="*/ 70339 h 2096592"/>
              <a:gd name="connsiteX3" fmla="*/ 2405576 w 2616591"/>
              <a:gd name="connsiteY3" fmla="*/ 126610 h 2096592"/>
              <a:gd name="connsiteX4" fmla="*/ 2363373 w 2616591"/>
              <a:gd name="connsiteY4" fmla="*/ 168813 h 2096592"/>
              <a:gd name="connsiteX5" fmla="*/ 2166425 w 2616591"/>
              <a:gd name="connsiteY5" fmla="*/ 281354 h 2096592"/>
              <a:gd name="connsiteX6" fmla="*/ 2025748 w 2616591"/>
              <a:gd name="connsiteY6" fmla="*/ 351693 h 2096592"/>
              <a:gd name="connsiteX7" fmla="*/ 1941342 w 2616591"/>
              <a:gd name="connsiteY7" fmla="*/ 407963 h 2096592"/>
              <a:gd name="connsiteX8" fmla="*/ 1913206 w 2616591"/>
              <a:gd name="connsiteY8" fmla="*/ 436099 h 2096592"/>
              <a:gd name="connsiteX9" fmla="*/ 1814733 w 2616591"/>
              <a:gd name="connsiteY9" fmla="*/ 478302 h 2096592"/>
              <a:gd name="connsiteX10" fmla="*/ 1744394 w 2616591"/>
              <a:gd name="connsiteY10" fmla="*/ 534573 h 2096592"/>
              <a:gd name="connsiteX11" fmla="*/ 1674056 w 2616591"/>
              <a:gd name="connsiteY11" fmla="*/ 590843 h 2096592"/>
              <a:gd name="connsiteX12" fmla="*/ 1533379 w 2616591"/>
              <a:gd name="connsiteY12" fmla="*/ 661182 h 2096592"/>
              <a:gd name="connsiteX13" fmla="*/ 1491176 w 2616591"/>
              <a:gd name="connsiteY13" fmla="*/ 703385 h 2096592"/>
              <a:gd name="connsiteX14" fmla="*/ 1378634 w 2616591"/>
              <a:gd name="connsiteY14" fmla="*/ 759656 h 2096592"/>
              <a:gd name="connsiteX15" fmla="*/ 1252025 w 2616591"/>
              <a:gd name="connsiteY15" fmla="*/ 844062 h 2096592"/>
              <a:gd name="connsiteX16" fmla="*/ 1209822 w 2616591"/>
              <a:gd name="connsiteY16" fmla="*/ 872197 h 2096592"/>
              <a:gd name="connsiteX17" fmla="*/ 1097280 w 2616591"/>
              <a:gd name="connsiteY17" fmla="*/ 998807 h 2096592"/>
              <a:gd name="connsiteX18" fmla="*/ 1055077 w 2616591"/>
              <a:gd name="connsiteY18" fmla="*/ 1041010 h 2096592"/>
              <a:gd name="connsiteX19" fmla="*/ 984739 w 2616591"/>
              <a:gd name="connsiteY19" fmla="*/ 1167619 h 2096592"/>
              <a:gd name="connsiteX20" fmla="*/ 872197 w 2616591"/>
              <a:gd name="connsiteY20" fmla="*/ 1336431 h 2096592"/>
              <a:gd name="connsiteX21" fmla="*/ 745588 w 2616591"/>
              <a:gd name="connsiteY21" fmla="*/ 1491176 h 2096592"/>
              <a:gd name="connsiteX22" fmla="*/ 745588 w 2616591"/>
              <a:gd name="connsiteY22" fmla="*/ 1491176 h 2096592"/>
              <a:gd name="connsiteX23" fmla="*/ 633046 w 2616591"/>
              <a:gd name="connsiteY23" fmla="*/ 1617785 h 2096592"/>
              <a:gd name="connsiteX24" fmla="*/ 576776 w 2616591"/>
              <a:gd name="connsiteY24" fmla="*/ 1659988 h 2096592"/>
              <a:gd name="connsiteX25" fmla="*/ 478302 w 2616591"/>
              <a:gd name="connsiteY25" fmla="*/ 1730327 h 2096592"/>
              <a:gd name="connsiteX26" fmla="*/ 393896 w 2616591"/>
              <a:gd name="connsiteY26" fmla="*/ 1800665 h 2096592"/>
              <a:gd name="connsiteX27" fmla="*/ 365760 w 2616591"/>
              <a:gd name="connsiteY27" fmla="*/ 1828800 h 2096592"/>
              <a:gd name="connsiteX28" fmla="*/ 309489 w 2616591"/>
              <a:gd name="connsiteY28" fmla="*/ 1842868 h 2096592"/>
              <a:gd name="connsiteX29" fmla="*/ 239151 w 2616591"/>
              <a:gd name="connsiteY29" fmla="*/ 1913207 h 2096592"/>
              <a:gd name="connsiteX30" fmla="*/ 126609 w 2616591"/>
              <a:gd name="connsiteY30" fmla="*/ 2011680 h 2096592"/>
              <a:gd name="connsiteX31" fmla="*/ 98474 w 2616591"/>
              <a:gd name="connsiteY31" fmla="*/ 2039816 h 2096592"/>
              <a:gd name="connsiteX32" fmla="*/ 14068 w 2616591"/>
              <a:gd name="connsiteY32" fmla="*/ 2096087 h 2096592"/>
              <a:gd name="connsiteX33" fmla="*/ 0 w 2616591"/>
              <a:gd name="connsiteY33" fmla="*/ 2096087 h 209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16591" h="2096592">
                <a:moveTo>
                  <a:pt x="2616591" y="0"/>
                </a:moveTo>
                <a:cubicBezTo>
                  <a:pt x="2588456" y="9379"/>
                  <a:pt x="2558110" y="13733"/>
                  <a:pt x="2532185" y="28136"/>
                </a:cubicBezTo>
                <a:cubicBezTo>
                  <a:pt x="2514794" y="37798"/>
                  <a:pt x="2505686" y="58125"/>
                  <a:pt x="2489982" y="70339"/>
                </a:cubicBezTo>
                <a:cubicBezTo>
                  <a:pt x="2463290" y="91099"/>
                  <a:pt x="2429486" y="102700"/>
                  <a:pt x="2405576" y="126610"/>
                </a:cubicBezTo>
                <a:cubicBezTo>
                  <a:pt x="2391508" y="140678"/>
                  <a:pt x="2379730" y="157489"/>
                  <a:pt x="2363373" y="168813"/>
                </a:cubicBezTo>
                <a:cubicBezTo>
                  <a:pt x="2200377" y="281656"/>
                  <a:pt x="2273271" y="221996"/>
                  <a:pt x="2166425" y="281354"/>
                </a:cubicBezTo>
                <a:cubicBezTo>
                  <a:pt x="2048145" y="347064"/>
                  <a:pt x="2145751" y="303691"/>
                  <a:pt x="2025748" y="351693"/>
                </a:cubicBezTo>
                <a:cubicBezTo>
                  <a:pt x="1918429" y="459012"/>
                  <a:pt x="2043138" y="346886"/>
                  <a:pt x="1941342" y="407963"/>
                </a:cubicBezTo>
                <a:cubicBezTo>
                  <a:pt x="1929969" y="414787"/>
                  <a:pt x="1924242" y="428742"/>
                  <a:pt x="1913206" y="436099"/>
                </a:cubicBezTo>
                <a:cubicBezTo>
                  <a:pt x="1878441" y="459276"/>
                  <a:pt x="1852245" y="465798"/>
                  <a:pt x="1814733" y="478302"/>
                </a:cubicBezTo>
                <a:cubicBezTo>
                  <a:pt x="1760720" y="532313"/>
                  <a:pt x="1815379" y="481334"/>
                  <a:pt x="1744394" y="534573"/>
                </a:cubicBezTo>
                <a:cubicBezTo>
                  <a:pt x="1720374" y="552588"/>
                  <a:pt x="1699803" y="575395"/>
                  <a:pt x="1674056" y="590843"/>
                </a:cubicBezTo>
                <a:cubicBezTo>
                  <a:pt x="1535661" y="673880"/>
                  <a:pt x="1671571" y="557537"/>
                  <a:pt x="1533379" y="661182"/>
                </a:cubicBezTo>
                <a:cubicBezTo>
                  <a:pt x="1517463" y="673119"/>
                  <a:pt x="1507960" y="692704"/>
                  <a:pt x="1491176" y="703385"/>
                </a:cubicBezTo>
                <a:cubicBezTo>
                  <a:pt x="1455791" y="725903"/>
                  <a:pt x="1413532" y="736391"/>
                  <a:pt x="1378634" y="759656"/>
                </a:cubicBezTo>
                <a:lnTo>
                  <a:pt x="1252025" y="844062"/>
                </a:lnTo>
                <a:lnTo>
                  <a:pt x="1209822" y="872197"/>
                </a:lnTo>
                <a:cubicBezTo>
                  <a:pt x="1159615" y="947506"/>
                  <a:pt x="1193640" y="902446"/>
                  <a:pt x="1097280" y="998807"/>
                </a:cubicBezTo>
                <a:lnTo>
                  <a:pt x="1055077" y="1041010"/>
                </a:lnTo>
                <a:cubicBezTo>
                  <a:pt x="1020651" y="1144290"/>
                  <a:pt x="1047913" y="1104445"/>
                  <a:pt x="984739" y="1167619"/>
                </a:cubicBezTo>
                <a:cubicBezTo>
                  <a:pt x="949501" y="1273331"/>
                  <a:pt x="995144" y="1152012"/>
                  <a:pt x="872197" y="1336431"/>
                </a:cubicBezTo>
                <a:cubicBezTo>
                  <a:pt x="797533" y="1448426"/>
                  <a:pt x="839836" y="1396926"/>
                  <a:pt x="745588" y="1491176"/>
                </a:cubicBezTo>
                <a:lnTo>
                  <a:pt x="745588" y="1491176"/>
                </a:lnTo>
                <a:cubicBezTo>
                  <a:pt x="709828" y="1538856"/>
                  <a:pt x="682717" y="1580531"/>
                  <a:pt x="633046" y="1617785"/>
                </a:cubicBezTo>
                <a:cubicBezTo>
                  <a:pt x="614289" y="1631853"/>
                  <a:pt x="594421" y="1644549"/>
                  <a:pt x="576776" y="1659988"/>
                </a:cubicBezTo>
                <a:cubicBezTo>
                  <a:pt x="494615" y="1731879"/>
                  <a:pt x="554282" y="1705000"/>
                  <a:pt x="478302" y="1730327"/>
                </a:cubicBezTo>
                <a:cubicBezTo>
                  <a:pt x="378058" y="1830571"/>
                  <a:pt x="491817" y="1722330"/>
                  <a:pt x="393896" y="1800665"/>
                </a:cubicBezTo>
                <a:cubicBezTo>
                  <a:pt x="383539" y="1808950"/>
                  <a:pt x="377623" y="1822869"/>
                  <a:pt x="365760" y="1828800"/>
                </a:cubicBezTo>
                <a:cubicBezTo>
                  <a:pt x="348467" y="1837446"/>
                  <a:pt x="328246" y="1838179"/>
                  <a:pt x="309489" y="1842868"/>
                </a:cubicBezTo>
                <a:cubicBezTo>
                  <a:pt x="286043" y="1866314"/>
                  <a:pt x="266740" y="1894814"/>
                  <a:pt x="239151" y="1913207"/>
                </a:cubicBezTo>
                <a:cubicBezTo>
                  <a:pt x="169361" y="1959733"/>
                  <a:pt x="208900" y="1929389"/>
                  <a:pt x="126609" y="2011680"/>
                </a:cubicBezTo>
                <a:lnTo>
                  <a:pt x="98474" y="2039816"/>
                </a:lnTo>
                <a:cubicBezTo>
                  <a:pt x="54892" y="2083399"/>
                  <a:pt x="68357" y="2082514"/>
                  <a:pt x="14068" y="2096087"/>
                </a:cubicBezTo>
                <a:cubicBezTo>
                  <a:pt x="9519" y="2097224"/>
                  <a:pt x="4689" y="2096087"/>
                  <a:pt x="0" y="20960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4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203C-B056-4E69-A1CD-23D21834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580292"/>
          </a:xfrm>
        </p:spPr>
        <p:txBody>
          <a:bodyPr>
            <a:normAutofit fontScale="90000"/>
          </a:bodyPr>
          <a:lstStyle/>
          <a:p>
            <a:r>
              <a:rPr lang="en-US" dirty="0"/>
              <a:t>Arrange Your 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589FB-D729-4DDB-A3FA-0806FD5738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832" y="2322379"/>
            <a:ext cx="4471960" cy="4116406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BF1FBE0-BE23-439F-BACD-F5F80CD74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9792" y="1442539"/>
            <a:ext cx="6502370" cy="5148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76FEC-7DAE-40B7-BE0F-9A15FA1EE63C}"/>
              </a:ext>
            </a:extLst>
          </p:cNvPr>
          <p:cNvSpPr txBox="1"/>
          <p:nvPr/>
        </p:nvSpPr>
        <p:spPr>
          <a:xfrm>
            <a:off x="1181686" y="1041009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Arrange the dashboard accordance to space alignment and remove hide titles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D3FF-7B93-4853-B4C4-1DECA2FC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10676206" cy="568276"/>
          </a:xfrm>
        </p:spPr>
        <p:txBody>
          <a:bodyPr>
            <a:normAutofit/>
          </a:bodyPr>
          <a:lstStyle/>
          <a:p>
            <a:r>
              <a:rPr lang="en-US" sz="3200" dirty="0"/>
              <a:t>Remove the subcategory filter option to vacate the space</a:t>
            </a:r>
            <a:endParaRPr lang="en-IN" sz="32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7F7D34D-EC49-4CA0-9DFD-71AF5ADE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72" t="8941" r="1502" b="19386"/>
          <a:stretch/>
        </p:blipFill>
        <p:spPr>
          <a:xfrm>
            <a:off x="3865098" y="2017931"/>
            <a:ext cx="4930725" cy="4627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6DEAE-25A9-4E91-9103-7FECBD84B2C9}"/>
              </a:ext>
            </a:extLst>
          </p:cNvPr>
          <p:cNvSpPr txBox="1"/>
          <p:nvPr/>
        </p:nvSpPr>
        <p:spPr>
          <a:xfrm>
            <a:off x="1744395" y="1371600"/>
            <a:ext cx="998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Step3:Removing the Sub category filter from the dashboard tools to vacate the space by clicking ‘X’ button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28E72A-4916-410D-A97D-7BA4CFF93F24}"/>
              </a:ext>
            </a:extLst>
          </p:cNvPr>
          <p:cNvSpPr/>
          <p:nvPr/>
        </p:nvSpPr>
        <p:spPr>
          <a:xfrm>
            <a:off x="6330461" y="3429000"/>
            <a:ext cx="2672862" cy="495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9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3EDE-D865-41A4-9C39-55E27329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08" y="-1"/>
            <a:ext cx="11592492" cy="1041009"/>
          </a:xfrm>
        </p:spPr>
        <p:txBody>
          <a:bodyPr>
            <a:normAutofit/>
          </a:bodyPr>
          <a:lstStyle/>
          <a:p>
            <a:r>
              <a:rPr lang="en-US" sz="3600" dirty="0"/>
              <a:t>Remove the year of order filter option to vacate the space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CFBE9-7427-4679-A6EC-2A6278B1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057" t="10176" r="1683" b="24700"/>
          <a:stretch/>
        </p:blipFill>
        <p:spPr>
          <a:xfrm>
            <a:off x="1325219" y="2537803"/>
            <a:ext cx="2981738" cy="3809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BF26F-74F3-4861-8CC3-EC5C77910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3"/>
          <a:stretch/>
        </p:blipFill>
        <p:spPr>
          <a:xfrm>
            <a:off x="4916557" y="2537803"/>
            <a:ext cx="6944139" cy="380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FBB15-7B34-447C-A426-3BFF9914CA9C}"/>
              </a:ext>
            </a:extLst>
          </p:cNvPr>
          <p:cNvSpPr txBox="1"/>
          <p:nvPr/>
        </p:nvSpPr>
        <p:spPr>
          <a:xfrm>
            <a:off x="1069145" y="1223889"/>
            <a:ext cx="1056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Step4: Right click the year filter and click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Floating option </a:t>
            </a:r>
            <a:r>
              <a:rPr lang="en-US" dirty="0"/>
              <a:t>to make the bar float and rearrange/sort according to convenance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2604A-F243-4995-A79A-1A09027DA32E}"/>
              </a:ext>
            </a:extLst>
          </p:cNvPr>
          <p:cNvSpPr/>
          <p:nvPr/>
        </p:nvSpPr>
        <p:spPr>
          <a:xfrm>
            <a:off x="2124222" y="4825218"/>
            <a:ext cx="1350498" cy="309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CB0FFE-2233-48C6-9E06-BE24E802A955}"/>
              </a:ext>
            </a:extLst>
          </p:cNvPr>
          <p:cNvCxnSpPr/>
          <p:nvPr/>
        </p:nvCxnSpPr>
        <p:spPr>
          <a:xfrm flipH="1">
            <a:off x="3235569" y="1547054"/>
            <a:ext cx="2166425" cy="3278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A2AE3-957F-442D-9B22-F93705206A63}"/>
              </a:ext>
            </a:extLst>
          </p:cNvPr>
          <p:cNvCxnSpPr/>
          <p:nvPr/>
        </p:nvCxnSpPr>
        <p:spPr>
          <a:xfrm>
            <a:off x="10410092" y="1547054"/>
            <a:ext cx="844062" cy="41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39FD-2284-4FE9-8883-73EA2BA9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109316"/>
            <a:ext cx="11514406" cy="791016"/>
          </a:xfrm>
        </p:spPr>
        <p:txBody>
          <a:bodyPr>
            <a:normAutofit/>
          </a:bodyPr>
          <a:lstStyle/>
          <a:p>
            <a:r>
              <a:rPr lang="en-US" sz="3600" dirty="0"/>
              <a:t>Select Profit color legend and drag it to Sales in the South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36D7E-C1F4-421E-B088-15AF2052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33" y="2194560"/>
            <a:ext cx="7824096" cy="4282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86939-3ED9-4AFF-A2A1-9623541F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8" y="2733235"/>
            <a:ext cx="2713484" cy="139153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D7EBF-C223-4930-B626-071B0AFE270E}"/>
              </a:ext>
            </a:extLst>
          </p:cNvPr>
          <p:cNvSpPr/>
          <p:nvPr/>
        </p:nvSpPr>
        <p:spPr>
          <a:xfrm>
            <a:off x="1756919" y="4120663"/>
            <a:ext cx="2475914" cy="2264898"/>
          </a:xfrm>
          <a:custGeom>
            <a:avLst/>
            <a:gdLst>
              <a:gd name="connsiteX0" fmla="*/ 0 w 2475914"/>
              <a:gd name="connsiteY0" fmla="*/ 0 h 2264898"/>
              <a:gd name="connsiteX1" fmla="*/ 1392702 w 2475914"/>
              <a:gd name="connsiteY1" fmla="*/ 731520 h 2264898"/>
              <a:gd name="connsiteX2" fmla="*/ 2335237 w 2475914"/>
              <a:gd name="connsiteY2" fmla="*/ 2096086 h 2264898"/>
              <a:gd name="connsiteX3" fmla="*/ 2363372 w 2475914"/>
              <a:gd name="connsiteY3" fmla="*/ 1997612 h 2264898"/>
              <a:gd name="connsiteX4" fmla="*/ 2475914 w 2475914"/>
              <a:gd name="connsiteY4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914" h="2264898">
                <a:moveTo>
                  <a:pt x="0" y="0"/>
                </a:moveTo>
                <a:cubicBezTo>
                  <a:pt x="501748" y="191086"/>
                  <a:pt x="1003496" y="382173"/>
                  <a:pt x="1392702" y="731520"/>
                </a:cubicBezTo>
                <a:cubicBezTo>
                  <a:pt x="1781908" y="1080867"/>
                  <a:pt x="2173459" y="1885071"/>
                  <a:pt x="2335237" y="2096086"/>
                </a:cubicBezTo>
                <a:cubicBezTo>
                  <a:pt x="2497015" y="2307101"/>
                  <a:pt x="2339926" y="1969477"/>
                  <a:pt x="2363372" y="1997612"/>
                </a:cubicBezTo>
                <a:cubicBezTo>
                  <a:pt x="2386818" y="2025747"/>
                  <a:pt x="2431366" y="2145322"/>
                  <a:pt x="2475914" y="226489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C5522-0F1A-431F-8B33-45703C3ED5A5}"/>
              </a:ext>
            </a:extLst>
          </p:cNvPr>
          <p:cNvSpPr txBox="1"/>
          <p:nvPr/>
        </p:nvSpPr>
        <p:spPr>
          <a:xfrm>
            <a:off x="1237957" y="1400852"/>
            <a:ext cx="9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Step5: Drag the profit filter from pane and drop it horizontally in the last under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4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D884-F148-46E6-9011-2AE1780F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137160"/>
            <a:ext cx="9601200" cy="735037"/>
          </a:xfrm>
        </p:spPr>
        <p:txBody>
          <a:bodyPr/>
          <a:lstStyle/>
          <a:p>
            <a:r>
              <a:rPr lang="en-US" dirty="0"/>
              <a:t>Make your dashboard interactive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F79DBB-6AFB-48B9-9420-2DC3D7D13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59" b="12227"/>
          <a:stretch/>
        </p:blipFill>
        <p:spPr>
          <a:xfrm>
            <a:off x="822960" y="1580271"/>
            <a:ext cx="9854418" cy="5277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72171-B769-4AEF-B6C7-30AB90893884}"/>
              </a:ext>
            </a:extLst>
          </p:cNvPr>
          <p:cNvSpPr txBox="1"/>
          <p:nvPr/>
        </p:nvSpPr>
        <p:spPr>
          <a:xfrm>
            <a:off x="6682154" y="872197"/>
            <a:ext cx="510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Step6: Select the filter option for dashboard interactive with other worksheet</a:t>
            </a:r>
            <a:endParaRPr lang="en-I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6685D3-592F-4D38-8A34-49BFFDB9A2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1592" y="1556236"/>
            <a:ext cx="1031242" cy="30949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985D-11B7-4EED-B599-BAE151F7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36" y="247650"/>
            <a:ext cx="10712549" cy="1679624"/>
          </a:xfrm>
        </p:spPr>
        <p:txBody>
          <a:bodyPr>
            <a:normAutofit fontScale="90000"/>
          </a:bodyPr>
          <a:lstStyle/>
          <a:p>
            <a:r>
              <a:rPr lang="en-US" dirty="0"/>
              <a:t>One by one click all the states in the profit map having negative profit and check both profit and sales for each state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53907C-3A40-4E98-B585-94423A2B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3" y="2525151"/>
            <a:ext cx="7365395" cy="4085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00330-7848-4A21-AFD4-A50B13C067B8}"/>
              </a:ext>
            </a:extLst>
          </p:cNvPr>
          <p:cNvSpPr txBox="1"/>
          <p:nvPr/>
        </p:nvSpPr>
        <p:spPr>
          <a:xfrm>
            <a:off x="8764172" y="2715065"/>
            <a:ext cx="3080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Step7: Select every state on geographical map and see the change in highlights of Sales</a:t>
            </a:r>
          </a:p>
          <a:p>
            <a:endParaRPr lang="en-US" dirty="0"/>
          </a:p>
          <a:p>
            <a:r>
              <a:rPr lang="en-US" b="1" dirty="0"/>
              <a:t>For example Tennessee shows 2019 sub category sales of Binders which is of negative profit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1378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58</TotalTime>
  <Words>346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DAY6- TABLEAU</vt:lpstr>
      <vt:lpstr>Scenarios</vt:lpstr>
      <vt:lpstr>Build dashboard to show some insights</vt:lpstr>
      <vt:lpstr>Arrange Your Dashboard</vt:lpstr>
      <vt:lpstr>Remove the subcategory filter option to vacate the space</vt:lpstr>
      <vt:lpstr>Remove the year of order filter option to vacate the space</vt:lpstr>
      <vt:lpstr>Select Profit color legend and drag it to Sales in the South</vt:lpstr>
      <vt:lpstr>Make your dashboard interactive</vt:lpstr>
      <vt:lpstr>One by one click all the states in the profit map having negative profit and check both profit and sales for each state</vt:lpstr>
      <vt:lpstr>PowerPoint Presentation</vt:lpstr>
      <vt:lpstr>Selecting Sales Bar instead of state which shows the chairs sale profit on each state</vt:lpstr>
      <vt:lpstr>Sub category Machine purchase in 2018  Negative profit on 2 countries North Caolina and Florida</vt:lpstr>
      <vt:lpstr>Rename your dashboard and save as Regional Sales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DAY6- TABLEAU</dc:title>
  <dc:creator>ramanujam thangavel</dc:creator>
  <cp:lastModifiedBy>ramanujam thangavel</cp:lastModifiedBy>
  <cp:revision>7</cp:revision>
  <dcterms:created xsi:type="dcterms:W3CDTF">2021-06-09T20:22:09Z</dcterms:created>
  <dcterms:modified xsi:type="dcterms:W3CDTF">2021-06-09T21:20:10Z</dcterms:modified>
</cp:coreProperties>
</file>