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61" r:id="rId7"/>
    <p:sldId id="262" r:id="rId8"/>
    <p:sldId id="263" r:id="rId9"/>
    <p:sldId id="264" r:id="rId10"/>
    <p:sldId id="259" r:id="rId11"/>
  </p:sldIdLst>
  <p:sldSz cx="12192000" cy="6858000"/>
  <p:notesSz cx="6858000" cy="9144000"/>
  <p:embeddedFontLst>
    <p:embeddedFont>
      <p:font typeface="Calibri" panose="020F0502020204030204"/>
      <p:regular r:id="rId16"/>
    </p:embeddedFont>
    <p:embeddedFont>
      <p:font typeface="Calibri" panose="020F0502020204030204" pitchFamily="34" charset="0"/>
      <p:regular r:id="rId17"/>
      <p:bold r:id="rId18"/>
      <p:italic r:id="rId19"/>
      <p:boldItalic r:id="rId20"/>
    </p:embeddedFont>
    <p:embeddedFont>
      <p:font typeface="Lato Black" panose="020F0802020204030203"/>
      <p:bold r:id="rId21"/>
      <p:boldItalic r:id="rId22"/>
    </p:embeddedFont>
    <p:embeddedFont>
      <p:font typeface="Aharoni" panose="02010803020104030203" pitchFamily="2" charset="-79"/>
      <p:bold r:id="rId23"/>
    </p:embeddedFont>
    <p:embeddedFont>
      <p:font typeface="Libre Baskerville" panose="0200000000000000000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reddy Alavala" initials="kr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hyperlink" Target="https://www.linkedin.com/in/kishore-reddy-alavala-29698a2a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1"/>
          <a:srcRect/>
          <a:stretch>
            <a:fillRect/>
          </a:stretch>
        </p:blipFill>
        <p:spPr>
          <a:xfrm>
            <a:off x="-344465" y="81951"/>
            <a:ext cx="12190815" cy="6694098"/>
          </a:xfrm>
          <a:prstGeom prst="rect">
            <a:avLst/>
          </a:prstGeom>
          <a:noFill/>
          <a:ln>
            <a:noFill/>
          </a:ln>
          <a:effectLst>
            <a:outerShdw blurRad="50800" dist="50800" dir="5400000" algn="ctr" rotWithShape="0">
              <a:schemeClr val="tx1"/>
            </a:outerShdw>
          </a:effectLst>
        </p:spPr>
      </p:pic>
      <p:sp>
        <p:nvSpPr>
          <p:cNvPr id="99" name="Google Shape;99;p1"/>
          <p:cNvSpPr txBox="1"/>
          <p:nvPr/>
        </p:nvSpPr>
        <p:spPr>
          <a:xfrm>
            <a:off x="2205485" y="4019910"/>
            <a:ext cx="7246189" cy="13849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tx1"/>
                </a:solidFill>
                <a:latin typeface="Calibri" panose="020F0502020204030204"/>
                <a:ea typeface="Calibri" panose="020F0502020204030204"/>
                <a:cs typeface="Calibri" panose="020F0502020204030204"/>
                <a:sym typeface="Calibri" panose="020F0502020204030204"/>
              </a:rPr>
              <a:t>CODE REFRACTORING </a:t>
            </a:r>
            <a:endParaRPr lang="en-US" sz="2800" b="1" dirty="0">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800" b="1" dirty="0">
                <a:solidFill>
                  <a:schemeClr val="tx1"/>
                </a:solidFill>
                <a:latin typeface="Calibri" panose="020F0502020204030204"/>
                <a:ea typeface="Calibri" panose="020F0502020204030204"/>
                <a:cs typeface="Calibri" panose="020F0502020204030204"/>
                <a:sym typeface="Calibri" panose="020F0502020204030204"/>
              </a:rPr>
              <a:t>AND </a:t>
            </a:r>
            <a:endParaRPr lang="en-US" sz="2800" b="1" dirty="0">
              <a:solidFill>
                <a:schemeClr val="tx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2800" b="1" dirty="0">
                <a:solidFill>
                  <a:schemeClr val="tx1"/>
                </a:solidFill>
                <a:latin typeface="Calibri" panose="020F0502020204030204"/>
                <a:ea typeface="Calibri" panose="020F0502020204030204"/>
                <a:cs typeface="Calibri" panose="020F0502020204030204"/>
                <a:sym typeface="Calibri" panose="020F0502020204030204"/>
              </a:rPr>
              <a:t>BUG FIXING</a:t>
            </a:r>
            <a:endParaRPr lang="en-IN" sz="2800" b="1" dirty="0">
              <a:solidFill>
                <a:schemeClr val="tx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424497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panose="020B0604020202020204"/>
              <a:buChar char="•"/>
            </a:pPr>
            <a:r>
              <a:rPr lang="en-IN" sz="1800" b="1" dirty="0">
                <a:solidFill>
                  <a:schemeClr val="dk1"/>
                </a:solidFill>
                <a:latin typeface="Calibri" panose="020F0502020204030204"/>
                <a:ea typeface="Calibri" panose="020F0502020204030204"/>
                <a:cs typeface="Calibri" panose="020F0502020204030204"/>
                <a:sym typeface="Calibri" panose="020F0502020204030204"/>
              </a:rPr>
              <a:t>Name</a:t>
            </a:r>
            <a:r>
              <a:rPr lang="en-IN" sz="1800" dirty="0">
                <a:solidFill>
                  <a:schemeClr val="dk1"/>
                </a:solidFill>
                <a:latin typeface="Calibri" panose="020F0502020204030204"/>
                <a:ea typeface="Calibri" panose="020F0502020204030204"/>
                <a:cs typeface="Calibri" panose="020F0502020204030204"/>
                <a:sym typeface="Calibri" panose="020F0502020204030204"/>
              </a:rPr>
              <a:t>: Mamatha Paritala</a:t>
            </a:r>
            <a:endParaRPr lang="en-IN"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Background:</a:t>
            </a:r>
            <a:endPar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dirty="0">
                <a:solidFill>
                  <a:schemeClr val="dk1"/>
                </a:solidFill>
                <a:latin typeface="Calibri" panose="020F0502020204030204"/>
                <a:ea typeface="Calibri" panose="020F0502020204030204"/>
                <a:cs typeface="Calibri" panose="020F0502020204030204"/>
                <a:sym typeface="Calibri" panose="020F0502020204030204"/>
              </a:rPr>
              <a:t>B-tech in Electronics and Communication Engineering</a:t>
            </a:r>
            <a:endParaRPr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Why you want to learn Data Science:</a:t>
            </a:r>
            <a:endPar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US" sz="1800" dirty="0">
                <a:latin typeface="Calibri" panose="020F0502020204030204" pitchFamily="34" charset="0"/>
                <a:ea typeface="Calibri" panose="020F0502020204030204" pitchFamily="34" charset="0"/>
                <a:cs typeface="Calibri" panose="020F0502020204030204" pitchFamily="34" charset="0"/>
              </a:rPr>
              <a:t>Since data is being generated everywhere, which is essential for analysis and the creation of insights. In the upcoming years, artificial intelligence and data science will likewise dominate the global scene. I decided on data science because I'm interested in this field, eager to learn new things, and eager to create models.</a:t>
            </a:r>
            <a:endParaRPr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Any work experience:</a:t>
            </a:r>
            <a:endParaRPr lang="en-IN" sz="18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Fresher</a:t>
            </a:r>
            <a:endParaRPr lang="en-IN"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Link</a:t>
            </a:r>
            <a:r>
              <a:rPr lang="en-IN" sz="1800" dirty="0">
                <a:solidFill>
                  <a:schemeClr val="dk1"/>
                </a:solidFill>
                <a:latin typeface="Calibri" panose="020F0502020204030204"/>
                <a:ea typeface="Calibri" panose="020F0502020204030204"/>
                <a:cs typeface="Calibri" panose="020F0502020204030204"/>
                <a:sym typeface="Calibri" panose="020F0502020204030204"/>
              </a:rPr>
              <a:t>edIn :</a:t>
            </a:r>
            <a:endParaRPr lang="en-IN"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dirty="0">
                <a:solidFill>
                  <a:schemeClr val="dk1"/>
                </a:solidFill>
                <a:latin typeface="Calibri" panose="020F0502020204030204"/>
                <a:ea typeface="Calibri" panose="020F0502020204030204"/>
                <a:cs typeface="Calibri" panose="020F0502020204030204"/>
                <a:sym typeface="Calibri" panose="020F0502020204030204"/>
                <a:hlinkClick r:id="rId1"/>
              </a:rPr>
              <a:t>https://www.linkedin.com/in/mamatha-paritala-707035290/</a:t>
            </a:r>
            <a:endParaRPr lang="en-IN" sz="1800" dirty="0">
              <a:solidFill>
                <a:schemeClr val="dk1"/>
              </a:solidFill>
              <a:latin typeface="Calibri" panose="020F0502020204030204"/>
              <a:ea typeface="Calibri" panose="020F0502020204030204"/>
              <a:cs typeface="Calibri" panose="020F0502020204030204"/>
              <a:sym typeface="Calibri" panose="020F0502020204030204"/>
              <a:hlinkClick r:id="rId1"/>
            </a:endParaRPr>
          </a:p>
          <a:p>
            <a:pPr marL="285750" marR="0" lvl="0" indent="-285750" algn="l" rtl="0">
              <a:spcBef>
                <a:spcPts val="0"/>
              </a:spcBef>
              <a:spcAft>
                <a:spcPts val="0"/>
              </a:spcAft>
              <a:buClr>
                <a:schemeClr val="dk1"/>
              </a:buClr>
              <a:buSzPts val="1800"/>
              <a:buFont typeface="Arial" panose="020B0604020202020204"/>
              <a:buChar char="•"/>
            </a:pPr>
            <a:r>
              <a:rPr lang="en-IN" sz="1800" dirty="0" err="1">
                <a:solidFill>
                  <a:schemeClr val="dk1"/>
                </a:solidFill>
                <a:latin typeface="Calibri" panose="020F0502020204030204"/>
                <a:ea typeface="Calibri" panose="020F0502020204030204"/>
                <a:cs typeface="Calibri" panose="020F0502020204030204"/>
                <a:sym typeface="Calibri" panose="020F0502020204030204"/>
              </a:rPr>
              <a:t>Github</a:t>
            </a:r>
            <a:r>
              <a:rPr lang="en-IN" sz="1800" dirty="0">
                <a:solidFill>
                  <a:schemeClr val="dk1"/>
                </a:solidFill>
                <a:latin typeface="Calibri" panose="020F0502020204030204"/>
                <a:ea typeface="Calibri" panose="020F0502020204030204"/>
                <a:cs typeface="Calibri" panose="020F0502020204030204"/>
                <a:sym typeface="Calibri" panose="020F0502020204030204"/>
              </a:rPr>
              <a:t>:</a:t>
            </a:r>
            <a:endParaRPr lang="en-IN"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marR="0" lvl="0" indent="-285750" algn="l" rtl="0">
              <a:spcBef>
                <a:spcPts val="0"/>
              </a:spcBef>
              <a:spcAft>
                <a:spcPts val="0"/>
              </a:spcAft>
              <a:buClr>
                <a:schemeClr val="dk1"/>
              </a:buClr>
              <a:buSzPts val="1800"/>
              <a:buFont typeface="Arial" panose="020B0604020202020204"/>
              <a:buChar char="•"/>
            </a:pPr>
            <a:r>
              <a:rPr lang="en-IN" sz="1800" dirty="0">
                <a:solidFill>
                  <a:schemeClr val="dk1"/>
                </a:solidFill>
                <a:latin typeface="Calibri" panose="020F0502020204030204"/>
                <a:ea typeface="Calibri" panose="020F0502020204030204"/>
                <a:cs typeface="Calibri" panose="020F0502020204030204"/>
                <a:sym typeface="Calibri" panose="020F0502020204030204"/>
              </a:rPr>
              <a:t>https://github.com/Mamatha-Paritala</a:t>
            </a:r>
            <a:endParaRPr lang="en-IN" sz="1800"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dirty="0">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accent2">
                    <a:lumMod val="60000"/>
                    <a:lumOff val="40000"/>
                  </a:schemeClr>
                </a:solidFill>
              </a:rPr>
              <a:t>Introduction</a:t>
            </a:r>
            <a:endParaRPr lang="en-IN" dirty="0"/>
          </a:p>
        </p:txBody>
      </p:sp>
      <p:sp>
        <p:nvSpPr>
          <p:cNvPr id="3" name="Text Placeholder 2"/>
          <p:cNvSpPr>
            <a:spLocks noGrp="1"/>
          </p:cNvSpPr>
          <p:nvPr>
            <p:ph type="body" idx="1"/>
          </p:nvPr>
        </p:nvSpPr>
        <p:spPr>
          <a:xfrm>
            <a:off x="838200" y="1825625"/>
            <a:ext cx="8987287" cy="3772535"/>
          </a:xfrm>
        </p:spPr>
        <p:txBody>
          <a:bodyPr>
            <a:normAutofit/>
          </a:bodyPr>
          <a:lstStyle/>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The task is about debugging and refining a Note Taking Application developed using Python, Flask, and HTML. The task presents a scenario where a team of data scientists embarked on a mission to create a Note Taking Application but encountered challenges due to their limited experience in backend development. As a result, the application failed to function seamlessly, prompting the need for a proficient backend developer to rectify the existing codebase.</a:t>
            </a:r>
            <a:endPar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primary objective of this task is to identify and address the issues within the Note Taking Application's codebase, ensuring that the application functions as intended. Rather than starting from scratch, the focus is on analyzing the existing code, diagnosing the problems, and implementing necessary changes to make the application fully functional.</a:t>
            </a:r>
            <a:endPar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br>
              <a:rPr lang="en-US" sz="1400" dirty="0">
                <a:latin typeface="Aharoni" panose="02010803020104030203" pitchFamily="2" charset="-79"/>
                <a:cs typeface="Aharoni" panose="02010803020104030203" pitchFamily="2" charset="-79"/>
              </a:rPr>
            </a:br>
            <a:endParaRPr lang="en-IN" sz="2000" dirty="0">
              <a:latin typeface="Aharoni" panose="02010803020104030203" pitchFamily="2" charset="-79"/>
              <a:ea typeface="Calibri" panose="020F0502020204030204" pitchFamily="34" charset="0"/>
              <a:cs typeface="Aharoni" panose="02010803020104030203"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18354" y="1472841"/>
            <a:ext cx="5252998" cy="3637640"/>
          </a:xfrm>
          <a:prstGeom prst="rect">
            <a:avLst/>
          </a:prstGeom>
          <a:effectLst>
            <a:outerShdw blurRad="63500" dist="50800" dir="5400000" algn="ctr" rotWithShape="0">
              <a:srgbClr val="000000">
                <a:alpha val="99000"/>
              </a:srgbClr>
            </a:outerShdw>
          </a:effectLst>
        </p:spPr>
      </p:pic>
      <p:sp>
        <p:nvSpPr>
          <p:cNvPr id="8" name="TextBox 7"/>
          <p:cNvSpPr txBox="1"/>
          <p:nvPr/>
        </p:nvSpPr>
        <p:spPr>
          <a:xfrm>
            <a:off x="6522720" y="1544318"/>
            <a:ext cx="406189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Here, it is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requests.args.get</a:t>
            </a:r>
            <a:r>
              <a:rPr lang="en-US" sz="1800" dirty="0">
                <a:latin typeface="Calibri" panose="020F0502020204030204" pitchFamily="34" charset="0"/>
                <a:ea typeface="Calibri" panose="020F0502020204030204" pitchFamily="34" charset="0"/>
                <a:cs typeface="Calibri" panose="020F0502020204030204" pitchFamily="34" charset="0"/>
              </a:rPr>
              <a:t> method to get the note from the data, but this method is used to get data from the query string of the URL , not from the form data. </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is calling only POST request.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Since there is not any template, it also shows template not found error when we try to execute it.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39788" y="1595120"/>
            <a:ext cx="4687252" cy="3728720"/>
          </a:xfrm>
        </p:spPr>
        <p:txBody>
          <a:bodyPr>
            <a:normAutofit/>
          </a:bodyPr>
          <a:lstStyle/>
          <a:p>
            <a:pPr marL="514350" indent="-285750">
              <a:buFont typeface="Arial" panose="020B0604020202020204" pitchFamily="34" charset="0"/>
              <a:buChar char="•"/>
            </a:pPr>
            <a:r>
              <a:rPr lang="en-US" sz="2000" dirty="0"/>
              <a:t>Here, instead of using </a:t>
            </a:r>
            <a:r>
              <a:rPr lang="en-US" sz="2000" dirty="0" err="1"/>
              <a:t>requests.args.get</a:t>
            </a:r>
            <a:r>
              <a:rPr lang="en-US" sz="2000" dirty="0"/>
              <a:t> method, to get the note from the data we used </a:t>
            </a:r>
            <a:r>
              <a:rPr lang="en-US" sz="2000" dirty="0" err="1"/>
              <a:t>requests.form.get</a:t>
            </a:r>
            <a:r>
              <a:rPr lang="en-US" sz="2000" dirty="0"/>
              <a:t> method.</a:t>
            </a:r>
            <a:endParaRPr lang="en-US" sz="2000" dirty="0"/>
          </a:p>
          <a:p>
            <a:pPr marL="514350" indent="-285750">
              <a:buFont typeface="Arial" panose="020B0604020202020204" pitchFamily="34" charset="0"/>
              <a:buChar char="•"/>
            </a:pPr>
            <a:endParaRPr lang="en-US" sz="2000" dirty="0"/>
          </a:p>
          <a:p>
            <a:pPr marL="5143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the URL is accessed, it has to call both GET and POST requests.</a:t>
            </a:r>
            <a:endParaRPr lang="en-IN" sz="1800" dirty="0"/>
          </a:p>
          <a:p>
            <a:pPr marL="514350" indent="-285750">
              <a:buFont typeface="Arial" panose="020B0604020202020204" pitchFamily="34" charset="0"/>
              <a:buChar char="•"/>
            </a:pPr>
            <a:endParaRPr lang="en-US" sz="2000" dirty="0"/>
          </a:p>
        </p:txBody>
      </p:sp>
      <p:pic>
        <p:nvPicPr>
          <p:cNvPr id="12" name="Picture 11"/>
          <p:cNvPicPr>
            <a:picLocks noChangeAspect="1"/>
          </p:cNvPicPr>
          <p:nvPr/>
        </p:nvPicPr>
        <p:blipFill>
          <a:blip r:embed="rId1"/>
          <a:stretch>
            <a:fillRect/>
          </a:stretch>
        </p:blipFill>
        <p:spPr>
          <a:xfrm>
            <a:off x="5712448" y="1223505"/>
            <a:ext cx="5959447" cy="4050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1"/>
          <a:stretch>
            <a:fillRect/>
          </a:stretch>
        </p:blipFill>
        <p:spPr>
          <a:xfrm>
            <a:off x="4318000" y="1156494"/>
            <a:ext cx="7730698" cy="3811589"/>
          </a:xfrm>
          <a:prstGeom prst="rect">
            <a:avLst/>
          </a:prstGeom>
        </p:spPr>
      </p:pic>
      <p:sp>
        <p:nvSpPr>
          <p:cNvPr id="25" name="Text Placeholder 4"/>
          <p:cNvSpPr txBox="1"/>
          <p:nvPr/>
        </p:nvSpPr>
        <p:spPr>
          <a:xfrm>
            <a:off x="143302" y="1535826"/>
            <a:ext cx="3747979" cy="2910683"/>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panose="020B0604020202020204"/>
              <a:buNone/>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50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5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5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514350" indent="-285750">
              <a:buFont typeface="Arial" panose="020B0604020202020204" pitchFamily="34" charset="0"/>
              <a:buChar char="•"/>
            </a:pPr>
            <a:r>
              <a:rPr lang="en-US" sz="3300" dirty="0"/>
              <a:t>It is the HTML code which serves as a template for the frontend of Note taking Application.</a:t>
            </a:r>
            <a:endParaRPr lang="en-US" sz="3300" dirty="0"/>
          </a:p>
          <a:p>
            <a:pPr marL="514350" indent="-285750">
              <a:buFont typeface="Arial" panose="020B0604020202020204" pitchFamily="34" charset="0"/>
              <a:buChar char="•"/>
            </a:pPr>
            <a:r>
              <a:rPr lang="en-US" sz="3300" dirty="0"/>
              <a:t>&lt;form&gt; element allows users to input a note and submit it to the server.</a:t>
            </a:r>
            <a:endParaRPr lang="en-US" sz="3300" dirty="0"/>
          </a:p>
          <a:p>
            <a:pPr marL="514350" indent="-285750">
              <a:buFont typeface="Arial" panose="020B0604020202020204" pitchFamily="34" charset="0"/>
              <a:buChar char="•"/>
            </a:pPr>
            <a:r>
              <a:rPr lang="en-US" sz="3300" dirty="0"/>
              <a:t>Method=‘POST’ attribute indicates that the form data should be sent to the server using the POST method.</a:t>
            </a:r>
            <a:endParaRPr lang="en-US" sz="3300" dirty="0"/>
          </a:p>
          <a:p>
            <a:pPr marL="514350" indent="-285750">
              <a:buFont typeface="Arial" panose="020B0604020202020204" pitchFamily="34" charset="0"/>
              <a:buChar char="•"/>
            </a:pPr>
            <a:r>
              <a:rPr lang="en-US" sz="3300" dirty="0"/>
              <a:t>Placeholder=“Enter a note” allows the user on what to enter in the input field.</a:t>
            </a:r>
            <a:endParaRPr lang="en-US" sz="3300" dirty="0"/>
          </a:p>
          <a:p>
            <a:pPr marL="514350" indent="-285750">
              <a:buFont typeface="Arial" panose="020B0604020202020204" pitchFamily="34" charset="0"/>
              <a:buChar char="•"/>
            </a:pPr>
            <a:r>
              <a:rPr lang="en-US" sz="3300" dirty="0"/>
              <a:t>&lt;button&gt; element serves as the submit button for the form.</a:t>
            </a:r>
            <a:endParaRPr lang="en-US" sz="3300" dirty="0"/>
          </a:p>
          <a:p>
            <a:pPr marL="514350" indent="-285750">
              <a:buFont typeface="Arial" panose="020B0604020202020204" pitchFamily="34" charset="0"/>
              <a:buChar char="•"/>
            </a:pPr>
            <a:r>
              <a:rPr lang="en-US" sz="3300" dirty="0"/>
              <a:t>Below the form, an unordered list &lt;ul&gt; is used to display the list of notes.</a:t>
            </a:r>
            <a:endParaRPr lang="en-US" sz="3300" dirty="0"/>
          </a:p>
          <a:p>
            <a:pPr marL="514350" indent="-285750">
              <a:buFont typeface="Arial" panose="020B0604020202020204"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6380479" y="1256347"/>
            <a:ext cx="4881245" cy="2797493"/>
          </a:xfrm>
          <a:prstGeom prst="rect">
            <a:avLst/>
          </a:prstGeom>
        </p:spPr>
      </p:pic>
      <p:sp>
        <p:nvSpPr>
          <p:cNvPr id="8" name="TextBox 7"/>
          <p:cNvSpPr txBox="1"/>
          <p:nvPr/>
        </p:nvSpPr>
        <p:spPr>
          <a:xfrm>
            <a:off x="1483360" y="1117600"/>
            <a:ext cx="2560320" cy="1879600"/>
          </a:xfrm>
          <a:prstGeom prst="rect">
            <a:avLst/>
          </a:prstGeom>
          <a:noFill/>
        </p:spPr>
        <p:txBody>
          <a:bodyPr wrap="square" rtlCol="0">
            <a:spAutoFit/>
          </a:bodyPr>
          <a:lstStyle/>
          <a:p>
            <a:endParaRPr lang="en-IN"/>
          </a:p>
        </p:txBody>
      </p:sp>
      <p:sp>
        <p:nvSpPr>
          <p:cNvPr id="9" name="TextBox 8"/>
          <p:cNvSpPr txBox="1"/>
          <p:nvPr/>
        </p:nvSpPr>
        <p:spPr>
          <a:xfrm>
            <a:off x="1005840" y="2070317"/>
            <a:ext cx="4338320" cy="95410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When we type a note into text box and select “Add Note” the note is taken and an unordered list is created. As we continue to add and enter notes, an unordered list of notes will be generated and shown below</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1"/>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2650</Words>
  <Application>WPS Presentation</Application>
  <PresentationFormat>Widescreen</PresentationFormat>
  <Paragraphs>45</Paragraphs>
  <Slides>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Arial</vt:lpstr>
      <vt:lpstr>Calibri</vt:lpstr>
      <vt:lpstr>Calibri</vt:lpstr>
      <vt:lpstr>Lato Black</vt:lpstr>
      <vt:lpstr>Aharoni</vt:lpstr>
      <vt:lpstr>Libre Baskerville</vt:lpstr>
      <vt:lpstr>Microsoft YaHei</vt:lpstr>
      <vt:lpstr>Arial Unicode MS</vt:lpstr>
      <vt:lpstr>Office Theme</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Mamatha Paritala</cp:lastModifiedBy>
  <cp:revision>7</cp:revision>
  <dcterms:created xsi:type="dcterms:W3CDTF">2021-02-16T05:19:00Z</dcterms:created>
  <dcterms:modified xsi:type="dcterms:W3CDTF">2024-03-05T17:59:25Z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4578A95E3F5340A4AC722CA2A2B624E9_13</vt:lpwstr>
  </property>
  <property fmtid="{D5CDD505-2E9C-101B-9397-08002B2CF9AE}" pid="3" name="KSOProductBuildVer">
    <vt:lpwstr>1033-12.2.0.13489</vt:lpwstr>
  </property>
</Properties>
</file>