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300" r:id="rId6"/>
    <p:sldId id="263" r:id="rId7"/>
    <p:sldId id="301" r:id="rId8"/>
    <p:sldId id="264" r:id="rId9"/>
    <p:sldId id="270" r:id="rId10"/>
    <p:sldId id="265" r:id="rId11"/>
    <p:sldId id="269" r:id="rId12"/>
    <p:sldId id="266" r:id="rId13"/>
    <p:sldId id="267" r:id="rId14"/>
    <p:sldId id="268" r:id="rId15"/>
    <p:sldId id="271" r:id="rId16"/>
    <p:sldId id="272" r:id="rId17"/>
    <p:sldId id="298" r:id="rId18"/>
    <p:sldId id="273" r:id="rId19"/>
    <p:sldId id="274" r:id="rId20"/>
    <p:sldId id="275" r:id="rId21"/>
    <p:sldId id="276" r:id="rId22"/>
    <p:sldId id="277" r:id="rId23"/>
    <p:sldId id="278" r:id="rId24"/>
    <p:sldId id="279" r:id="rId25"/>
    <p:sldId id="280" r:id="rId26"/>
    <p:sldId id="304" r:id="rId27"/>
    <p:sldId id="302" r:id="rId28"/>
    <p:sldId id="282" r:id="rId29"/>
    <p:sldId id="284" r:id="rId30"/>
    <p:sldId id="281" r:id="rId31"/>
    <p:sldId id="283" r:id="rId32"/>
    <p:sldId id="286" r:id="rId33"/>
    <p:sldId id="287" r:id="rId34"/>
    <p:sldId id="288" r:id="rId35"/>
    <p:sldId id="305" r:id="rId36"/>
    <p:sldId id="306" r:id="rId37"/>
    <p:sldId id="285" r:id="rId38"/>
    <p:sldId id="293" r:id="rId39"/>
    <p:sldId id="294" r:id="rId40"/>
    <p:sldId id="295" r:id="rId41"/>
    <p:sldId id="297" r:id="rId42"/>
    <p:sldId id="30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10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99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6841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231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7033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734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85707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32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097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2036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5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28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015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077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4/30/2019</a:t>
            </a:fld>
            <a:endParaRPr lang="en-US" dirty="0"/>
          </a:p>
        </p:txBody>
      </p:sp>
    </p:spTree>
    <p:extLst>
      <p:ext uri="{BB962C8B-B14F-4D97-AF65-F5344CB8AC3E}">
        <p14:creationId xmlns:p14="http://schemas.microsoft.com/office/powerpoint/2010/main" val="346289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177202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1DF9-E8F6-4EAB-9B53-9369FBBD5B7D}"/>
              </a:ext>
            </a:extLst>
          </p:cNvPr>
          <p:cNvSpPr>
            <a:spLocks noGrp="1"/>
          </p:cNvSpPr>
          <p:nvPr>
            <p:ph type="title"/>
          </p:nvPr>
        </p:nvSpPr>
        <p:spPr>
          <a:xfrm>
            <a:off x="198783" y="609600"/>
            <a:ext cx="8958469" cy="1320800"/>
          </a:xfrm>
        </p:spPr>
        <p:txBody>
          <a:bodyPr>
            <a:normAutofit fontScale="90000"/>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 AUTOMATIC TIME TABLE         GENERATING SYSTEM</a:t>
            </a:r>
            <a:br>
              <a:rPr lang="en-IN" b="1" dirty="0">
                <a:solidFill>
                  <a:schemeClr val="accent1">
                    <a:lumMod val="75000"/>
                  </a:schemeClr>
                </a:solidFill>
                <a:latin typeface="Times New Roman" panose="02020603050405020304" pitchFamily="18" charset="0"/>
                <a:cs typeface="Times New Roman" panose="02020603050405020304" pitchFamily="18" charset="0"/>
              </a:rPr>
            </a:br>
            <a:br>
              <a:rPr lang="en-IN" b="1" dirty="0">
                <a:solidFill>
                  <a:schemeClr val="accent1">
                    <a:lumMod val="75000"/>
                  </a:schemeClr>
                </a:solidFill>
                <a:latin typeface="Times New Roman" panose="02020603050405020304" pitchFamily="18" charset="0"/>
                <a:cs typeface="Times New Roman" panose="02020603050405020304" pitchFamily="18" charset="0"/>
              </a:rPr>
            </a:br>
            <a:br>
              <a:rPr lang="en-IN" b="1" dirty="0">
                <a:solidFill>
                  <a:schemeClr val="accent1">
                    <a:lumMod val="75000"/>
                  </a:schemeClr>
                </a:solidFill>
                <a:latin typeface="Times New Roman" panose="02020603050405020304" pitchFamily="18" charset="0"/>
                <a:cs typeface="Times New Roman" panose="02020603050405020304" pitchFamily="18" charset="0"/>
              </a:rPr>
            </a:br>
            <a:r>
              <a:rPr lang="en-IN" b="1" dirty="0">
                <a:solidFill>
                  <a:schemeClr val="tx1"/>
                </a:solidFill>
                <a:latin typeface="Times New Roman" panose="02020603050405020304" pitchFamily="18" charset="0"/>
                <a:cs typeface="Times New Roman" panose="02020603050405020304" pitchFamily="18" charset="0"/>
              </a:rPr>
              <a:t>Team name : Code Crushers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76F8FC-BC4D-49B2-A2B6-44D07B1A0B29}"/>
              </a:ext>
            </a:extLst>
          </p:cNvPr>
          <p:cNvSpPr>
            <a:spLocks noGrp="1"/>
          </p:cNvSpPr>
          <p:nvPr>
            <p:ph idx="1"/>
          </p:nvPr>
        </p:nvSpPr>
        <p:spPr>
          <a:xfrm>
            <a:off x="2147631" y="3524633"/>
            <a:ext cx="5562614" cy="3590155"/>
          </a:xfrm>
        </p:spPr>
        <p:txBody>
          <a:bodyPr>
            <a:normAutofit/>
          </a:bodyPr>
          <a:lstStyle/>
          <a:p>
            <a:pPr marL="0" indent="0">
              <a:buNone/>
            </a:pPr>
            <a:r>
              <a:rPr lang="en-US" sz="3200" b="1" dirty="0">
                <a:solidFill>
                  <a:schemeClr val="tx1"/>
                </a:solidFill>
                <a:latin typeface="Times New Roman" panose="02020603050405020304" pitchFamily="18" charset="0"/>
                <a:cs typeface="Times New Roman" panose="02020603050405020304" pitchFamily="18" charset="0"/>
              </a:rPr>
              <a:t>Team members</a:t>
            </a:r>
          </a:p>
          <a:p>
            <a:endParaRPr lang="en-US" dirty="0">
              <a:solidFill>
                <a:schemeClr val="tx1"/>
              </a:solidFill>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MAMATHA (17691a0569)</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MOUNIKA  (17691A0579)</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PRIYANKA (17691A0598)</a:t>
            </a:r>
          </a:p>
        </p:txBody>
      </p:sp>
    </p:spTree>
    <p:extLst>
      <p:ext uri="{BB962C8B-B14F-4D97-AF65-F5344CB8AC3E}">
        <p14:creationId xmlns:p14="http://schemas.microsoft.com/office/powerpoint/2010/main" val="116636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46F8-A060-46B1-8803-3759A7D3CBC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COMPONENT DIAGRAM</a:t>
            </a:r>
            <a:br>
              <a:rPr lang="en-US" sz="3200" dirty="0"/>
            </a:br>
            <a:endParaRPr lang="en-US" sz="3200" dirty="0"/>
          </a:p>
        </p:txBody>
      </p:sp>
      <p:sp>
        <p:nvSpPr>
          <p:cNvPr id="3" name="Content Placeholder 2">
            <a:extLst>
              <a:ext uri="{FF2B5EF4-FFF2-40B4-BE49-F238E27FC236}">
                <a16:creationId xmlns:a16="http://schemas.microsoft.com/office/drawing/2014/main" id="{DC09A755-7C47-42E1-AC95-00DBB589EF8B}"/>
              </a:ext>
            </a:extLst>
          </p:cNvPr>
          <p:cNvSpPr>
            <a:spLocks noGrp="1"/>
          </p:cNvSpPr>
          <p:nvPr>
            <p:ph idx="1"/>
          </p:nvPr>
        </p:nvSpPr>
        <p:spPr>
          <a:xfrm>
            <a:off x="688623" y="2171878"/>
            <a:ext cx="8596668" cy="388077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A physical and </a:t>
            </a:r>
            <a:r>
              <a:rPr lang="en-IN" sz="2400" dirty="0" err="1">
                <a:latin typeface="Times New Roman" panose="02020603050405020304" pitchFamily="18" charset="0"/>
                <a:cs typeface="Times New Roman" panose="02020603050405020304" pitchFamily="18" charset="0"/>
              </a:rPr>
              <a:t>replacable</a:t>
            </a:r>
            <a:r>
              <a:rPr lang="en-IN" sz="2400" dirty="0">
                <a:latin typeface="Times New Roman" panose="02020603050405020304" pitchFamily="18" charset="0"/>
                <a:cs typeface="Times New Roman" panose="02020603050405020304" pitchFamily="18" charset="0"/>
              </a:rPr>
              <a:t> part of a system is called component. It is a represented using a tabbed rectangle.</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REQUIRED COMPONENTS</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User</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Timetable generator</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Admin</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p>
        </p:txBody>
      </p:sp>
    </p:spTree>
    <p:extLst>
      <p:ext uri="{BB962C8B-B14F-4D97-AF65-F5344CB8AC3E}">
        <p14:creationId xmlns:p14="http://schemas.microsoft.com/office/powerpoint/2010/main" val="126898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5C6411-CA98-49BB-9F88-B057635B799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777" y="643466"/>
            <a:ext cx="8934457" cy="5571067"/>
          </a:xfrm>
          <a:prstGeom prst="rect">
            <a:avLst/>
          </a:prstGeom>
          <a:noFill/>
        </p:spPr>
      </p:pic>
    </p:spTree>
    <p:extLst>
      <p:ext uri="{BB962C8B-B14F-4D97-AF65-F5344CB8AC3E}">
        <p14:creationId xmlns:p14="http://schemas.microsoft.com/office/powerpoint/2010/main" val="205710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6745-0C1D-493E-A4E5-44E37B4CB15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DEPLOYMENT DIAGRAM</a:t>
            </a:r>
            <a:br>
              <a:rPr lang="en-US" sz="3200" dirty="0"/>
            </a:br>
            <a:endParaRPr lang="en-US" sz="3200" dirty="0"/>
          </a:p>
        </p:txBody>
      </p:sp>
      <p:sp>
        <p:nvSpPr>
          <p:cNvPr id="3" name="Content Placeholder 2">
            <a:extLst>
              <a:ext uri="{FF2B5EF4-FFF2-40B4-BE49-F238E27FC236}">
                <a16:creationId xmlns:a16="http://schemas.microsoft.com/office/drawing/2014/main" id="{C12210D1-CE13-43A8-A7BD-F2273B23A559}"/>
              </a:ext>
            </a:extLst>
          </p:cNvPr>
          <p:cNvSpPr>
            <a:spLocks noGrp="1"/>
          </p:cNvSpPr>
          <p:nvPr>
            <p:ph idx="1"/>
          </p:nvPr>
        </p:nvSpPr>
        <p:spPr>
          <a:xfrm>
            <a:off x="536657" y="1488613"/>
            <a:ext cx="8596668" cy="3880773"/>
          </a:xfrm>
        </p:spPr>
        <p:txBody>
          <a:bodyPr>
            <a:normAutofit/>
          </a:bodyPr>
          <a:lstStyle/>
          <a:p>
            <a:pPr marL="0" indent="0">
              <a:buNone/>
            </a:pPr>
            <a:endParaRPr lang="en-US" sz="2400" dirty="0"/>
          </a:p>
          <a:p>
            <a:pPr marL="0" indent="0">
              <a:buNone/>
            </a:pPr>
            <a:r>
              <a:rPr lang="en-US" sz="2400" dirty="0">
                <a:latin typeface="Times New Roman" panose="02020603050405020304" pitchFamily="18" charset="0"/>
                <a:cs typeface="Times New Roman" panose="02020603050405020304" pitchFamily="18" charset="0"/>
              </a:rPr>
              <a:t>It is used to represent the dynamic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a system. It is represented using a node.</a:t>
            </a:r>
          </a:p>
          <a:p>
            <a:pPr marL="0" indent="0">
              <a:buNone/>
            </a:pPr>
            <a:r>
              <a:rPr lang="en-US" sz="2400" b="1" dirty="0">
                <a:latin typeface="Times New Roman" panose="02020603050405020304" pitchFamily="18" charset="0"/>
                <a:cs typeface="Times New Roman" panose="02020603050405020304" pitchFamily="18" charset="0"/>
              </a:rPr>
              <a:t>REQUIRED NODES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Admin</a:t>
            </a:r>
          </a:p>
          <a:p>
            <a:pPr marL="0" indent="0">
              <a:buNone/>
            </a:pPr>
            <a:r>
              <a:rPr lang="en-US" sz="2400" dirty="0">
                <a:latin typeface="Times New Roman" panose="02020603050405020304" pitchFamily="18" charset="0"/>
                <a:cs typeface="Times New Roman" panose="02020603050405020304" pitchFamily="18" charset="0"/>
              </a:rPr>
              <a:t>User</a:t>
            </a:r>
          </a:p>
          <a:p>
            <a:pPr marL="0" indent="0">
              <a:buNone/>
            </a:pPr>
            <a:r>
              <a:rPr lang="en-US" sz="2400" dirty="0">
                <a:latin typeface="Times New Roman" panose="02020603050405020304" pitchFamily="18" charset="0"/>
                <a:cs typeface="Times New Roman" panose="02020603050405020304" pitchFamily="18" charset="0"/>
              </a:rPr>
              <a:t>Timetable generator</a:t>
            </a:r>
          </a:p>
          <a:p>
            <a:pPr marL="0" indent="0">
              <a:buNone/>
            </a:pPr>
            <a:endParaRPr lang="en-US" sz="2400" dirty="0"/>
          </a:p>
        </p:txBody>
      </p:sp>
    </p:spTree>
    <p:extLst>
      <p:ext uri="{BB962C8B-B14F-4D97-AF65-F5344CB8AC3E}">
        <p14:creationId xmlns:p14="http://schemas.microsoft.com/office/powerpoint/2010/main" val="116096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Content Placeholder 3">
            <a:extLst>
              <a:ext uri="{FF2B5EF4-FFF2-40B4-BE49-F238E27FC236}">
                <a16:creationId xmlns:a16="http://schemas.microsoft.com/office/drawing/2014/main" id="{49BC5FAC-D4F8-490A-B070-840C1C9A513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3467" y="722045"/>
            <a:ext cx="8142724" cy="5440412"/>
          </a:xfrm>
          <a:prstGeom prst="rect">
            <a:avLst/>
          </a:prstGeom>
          <a:noFill/>
        </p:spPr>
      </p:pic>
    </p:spTree>
    <p:extLst>
      <p:ext uri="{BB962C8B-B14F-4D97-AF65-F5344CB8AC3E}">
        <p14:creationId xmlns:p14="http://schemas.microsoft.com/office/powerpoint/2010/main" val="383400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3973-496F-4E8F-8ABA-20F056BAEFB2}"/>
              </a:ext>
            </a:extLst>
          </p:cNvPr>
          <p:cNvSpPr>
            <a:spLocks noGrp="1"/>
          </p:cNvSpPr>
          <p:nvPr>
            <p:ph type="title"/>
          </p:nvPr>
        </p:nvSpPr>
        <p:spPr>
          <a:xfrm>
            <a:off x="545131" y="598584"/>
            <a:ext cx="8596668" cy="1320800"/>
          </a:xfrm>
        </p:spPr>
        <p:txBody>
          <a:bodyPr>
            <a:normAutofit/>
          </a:bodyPr>
          <a:lstStyle/>
          <a:p>
            <a:r>
              <a:rPr lang="en-US" sz="3200" b="1" dirty="0">
                <a:latin typeface="Times New Roman" panose="02020603050405020304" pitchFamily="18" charset="0"/>
                <a:cs typeface="Times New Roman" panose="02020603050405020304" pitchFamily="18" charset="0"/>
              </a:rPr>
              <a:t>DYNAMIC DIAGRAMS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07D1C3-8D7B-4C4E-8292-03CAE46F24B8}"/>
              </a:ext>
            </a:extLst>
          </p:cNvPr>
          <p:cNvSpPr>
            <a:spLocks noGrp="1"/>
          </p:cNvSpPr>
          <p:nvPr>
            <p:ph idx="1"/>
          </p:nvPr>
        </p:nvSpPr>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USECASE DIAGRAM</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Use case diagram are one of the five </a:t>
            </a:r>
            <a:r>
              <a:rPr lang="en-IN" sz="2400" dirty="0" err="1">
                <a:latin typeface="Times New Roman" panose="02020603050405020304" pitchFamily="18" charset="0"/>
                <a:cs typeface="Times New Roman" panose="02020603050405020304" pitchFamily="18" charset="0"/>
              </a:rPr>
              <a:t>behavioral</a:t>
            </a:r>
            <a:r>
              <a:rPr lang="en-IN" sz="2400" dirty="0">
                <a:latin typeface="Times New Roman" panose="02020603050405020304" pitchFamily="18" charset="0"/>
                <a:cs typeface="Times New Roman" panose="02020603050405020304" pitchFamily="18" charset="0"/>
              </a:rPr>
              <a:t> diagrams for modelling diagrams aspects of a system. It specifies what the system does.</a:t>
            </a: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REQUIRED ACTORS</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Admin</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Staff</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Student</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User</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391524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C81BDD-B924-438D-8B57-ED5E287A450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51439" y="-233754"/>
            <a:ext cx="8489122" cy="6858000"/>
          </a:xfrm>
          <a:prstGeom prst="rect">
            <a:avLst/>
          </a:prstGeom>
          <a:noFill/>
        </p:spPr>
      </p:pic>
    </p:spTree>
    <p:extLst>
      <p:ext uri="{BB962C8B-B14F-4D97-AF65-F5344CB8AC3E}">
        <p14:creationId xmlns:p14="http://schemas.microsoft.com/office/powerpoint/2010/main" val="300198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32E9-741D-4FEE-A032-52C896C09A1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INTERACTION DIAGRAM</a:t>
            </a:r>
            <a:br>
              <a:rPr lang="en-US" sz="3200" dirty="0"/>
            </a:br>
            <a:endParaRPr lang="en-US" sz="3200" dirty="0"/>
          </a:p>
        </p:txBody>
      </p:sp>
      <p:sp>
        <p:nvSpPr>
          <p:cNvPr id="3" name="Content Placeholder 2">
            <a:extLst>
              <a:ext uri="{FF2B5EF4-FFF2-40B4-BE49-F238E27FC236}">
                <a16:creationId xmlns:a16="http://schemas.microsoft.com/office/drawing/2014/main" id="{24C11B1C-4A54-4C9B-8361-18A870A6BA5D}"/>
              </a:ext>
            </a:extLst>
          </p:cNvPr>
          <p:cNvSpPr>
            <a:spLocks noGrp="1"/>
          </p:cNvSpPr>
          <p:nvPr>
            <p:ph idx="1"/>
          </p:nvPr>
        </p:nvSpPr>
        <p:spPr>
          <a:xfrm>
            <a:off x="677334" y="1404731"/>
            <a:ext cx="8596668" cy="4636632"/>
          </a:xfrm>
        </p:spPr>
        <p:txBody>
          <a:bodyPr>
            <a:noAutofit/>
          </a:bodyPr>
          <a:lstStyle/>
          <a:p>
            <a:pPr marL="0" indent="0" algn="just">
              <a:buNone/>
            </a:pPr>
            <a:endParaRPr lang="en-US" sz="2400" dirty="0"/>
          </a:p>
          <a:p>
            <a:pPr marL="0" indent="0" algn="just">
              <a:buNone/>
            </a:pPr>
            <a:r>
              <a:rPr lang="en-IN" sz="2400" dirty="0">
                <a:latin typeface="Times New Roman" panose="02020603050405020304" pitchFamily="18" charset="0"/>
                <a:cs typeface="Times New Roman" panose="02020603050405020304" pitchFamily="18" charset="0"/>
              </a:rPr>
              <a:t>It is one of the dynamic behavioural diagram of UML. With which you are able to design the dynamic aspects of a system.</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INTERACTION</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An interaction is a behavioural that contains a set of messages exchanged between objects.</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Interaction diagrams are represented in 2 ways.</a:t>
            </a:r>
            <a:endParaRPr lang="en-US" sz="2400" dirty="0">
              <a:latin typeface="Times New Roman" panose="02020603050405020304" pitchFamily="18" charset="0"/>
              <a:cs typeface="Times New Roman" panose="02020603050405020304" pitchFamily="18" charset="0"/>
            </a:endParaRPr>
          </a:p>
          <a:p>
            <a:pPr marL="0" lvl="0" indent="0" algn="just">
              <a:buNone/>
            </a:pPr>
            <a:r>
              <a:rPr lang="en-IN" sz="2400" dirty="0">
                <a:latin typeface="Times New Roman" panose="02020603050405020304" pitchFamily="18" charset="0"/>
                <a:cs typeface="Times New Roman" panose="02020603050405020304" pitchFamily="18" charset="0"/>
              </a:rPr>
              <a:t>Sequence diagram(Time ordering of messages)</a:t>
            </a:r>
            <a:endParaRPr lang="en-US" sz="2400" dirty="0">
              <a:latin typeface="Times New Roman" panose="02020603050405020304" pitchFamily="18" charset="0"/>
              <a:cs typeface="Times New Roman" panose="02020603050405020304" pitchFamily="18" charset="0"/>
            </a:endParaRPr>
          </a:p>
          <a:p>
            <a:pPr marL="0" lvl="0" indent="0" algn="just">
              <a:buNone/>
            </a:pPr>
            <a:r>
              <a:rPr lang="en-IN" sz="2400" dirty="0">
                <a:latin typeface="Times New Roman" panose="02020603050405020304" pitchFamily="18" charset="0"/>
                <a:cs typeface="Times New Roman" panose="02020603050405020304" pitchFamily="18" charset="0"/>
              </a:rPr>
              <a:t>Collaboration diagram(structural organization)</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p>
        </p:txBody>
      </p:sp>
    </p:spTree>
    <p:extLst>
      <p:ext uri="{BB962C8B-B14F-4D97-AF65-F5344CB8AC3E}">
        <p14:creationId xmlns:p14="http://schemas.microsoft.com/office/powerpoint/2010/main" val="347301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1F17-D428-4F69-898D-37846F3BB41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SEQUENCE DIAGRAM</a:t>
            </a:r>
            <a:br>
              <a:rPr lang="en-US" sz="3200" dirty="0"/>
            </a:br>
            <a:endParaRPr lang="en-US" sz="3200" dirty="0"/>
          </a:p>
        </p:txBody>
      </p:sp>
      <p:sp>
        <p:nvSpPr>
          <p:cNvPr id="3" name="Content Placeholder 2">
            <a:extLst>
              <a:ext uri="{FF2B5EF4-FFF2-40B4-BE49-F238E27FC236}">
                <a16:creationId xmlns:a16="http://schemas.microsoft.com/office/drawing/2014/main" id="{2F950EDB-E093-4511-8C0E-FB06F18BBA23}"/>
              </a:ext>
            </a:extLst>
          </p:cNvPr>
          <p:cNvSpPr>
            <a:spLocks noGrp="1"/>
          </p:cNvSpPr>
          <p:nvPr>
            <p:ph idx="1"/>
          </p:nvPr>
        </p:nvSpPr>
        <p:spPr>
          <a:xfrm>
            <a:off x="677334" y="1654152"/>
            <a:ext cx="8596668" cy="3880773"/>
          </a:xfrm>
        </p:spPr>
        <p:txBody>
          <a:bodyPr>
            <a:normAutofit/>
          </a:bodyPr>
          <a:lstStyle/>
          <a:p>
            <a:pPr marL="0" indent="0">
              <a:buNone/>
            </a:pPr>
            <a:endParaRPr lang="en-US" sz="2400" dirty="0"/>
          </a:p>
          <a:p>
            <a:pPr marL="0" indent="0">
              <a:buNone/>
            </a:pPr>
            <a:r>
              <a:rPr lang="en-IN" sz="2400" dirty="0">
                <a:latin typeface="Times New Roman" panose="02020603050405020304" pitchFamily="18" charset="0"/>
                <a:cs typeface="Times New Roman" panose="02020603050405020304" pitchFamily="18" charset="0"/>
              </a:rPr>
              <a:t>The sequence diagram is one of the 2 interactions diagrams. It emphasizes on time ordering of messages.</a:t>
            </a: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REQUIRED OBJECTS</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Admin</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User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Timetable generator</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135794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891EE5-B95B-4524-BAB4-C084A50B0F0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7945" y="350014"/>
            <a:ext cx="8881341" cy="6196404"/>
          </a:xfrm>
          <a:prstGeom prst="rect">
            <a:avLst/>
          </a:prstGeom>
          <a:noFill/>
        </p:spPr>
      </p:pic>
    </p:spTree>
    <p:extLst>
      <p:ext uri="{BB962C8B-B14F-4D97-AF65-F5344CB8AC3E}">
        <p14:creationId xmlns:p14="http://schemas.microsoft.com/office/powerpoint/2010/main" val="1203214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9132-2843-4554-953A-5459C1CDC1FD}"/>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COLLABORATION DIAGRAM</a:t>
            </a:r>
            <a:br>
              <a:rPr lang="en-US" sz="3200" dirty="0"/>
            </a:br>
            <a:endParaRPr lang="en-US" sz="3200" dirty="0"/>
          </a:p>
        </p:txBody>
      </p:sp>
      <p:sp>
        <p:nvSpPr>
          <p:cNvPr id="3" name="Content Placeholder 2">
            <a:extLst>
              <a:ext uri="{FF2B5EF4-FFF2-40B4-BE49-F238E27FC236}">
                <a16:creationId xmlns:a16="http://schemas.microsoft.com/office/drawing/2014/main" id="{03D931D7-F895-4CF9-BEB2-16CC1DD4785B}"/>
              </a:ext>
            </a:extLst>
          </p:cNvPr>
          <p:cNvSpPr>
            <a:spLocks noGrp="1"/>
          </p:cNvSpPr>
          <p:nvPr>
            <p:ph idx="1"/>
          </p:nvPr>
        </p:nvSpPr>
        <p:spPr>
          <a:xfrm>
            <a:off x="522589" y="1626017"/>
            <a:ext cx="8596668" cy="3880773"/>
          </a:xfrm>
        </p:spPr>
        <p:txBody>
          <a:bodyPr>
            <a:normAutofit/>
          </a:bodyPr>
          <a:lstStyle/>
          <a:p>
            <a:pPr marL="0" indent="0" algn="just">
              <a:buNone/>
            </a:pPr>
            <a:endParaRPr lang="en-US" sz="2400" dirty="0"/>
          </a:p>
          <a:p>
            <a:pPr marL="0" indent="0" algn="just">
              <a:buNone/>
            </a:pPr>
            <a:r>
              <a:rPr lang="en-IN" sz="2400" dirty="0">
                <a:latin typeface="Times New Roman" panose="02020603050405020304" pitchFamily="18" charset="0"/>
                <a:cs typeface="Times New Roman" panose="02020603050405020304" pitchFamily="18" charset="0"/>
              </a:rPr>
              <a:t>The collaboration diagram is one of the 2 interaction diagrams. The main focus is on structural organization of objects.</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REQUIRED THINGS</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Admin</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User</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Timetable generator</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p>
        </p:txBody>
      </p:sp>
    </p:spTree>
    <p:extLst>
      <p:ext uri="{BB962C8B-B14F-4D97-AF65-F5344CB8AC3E}">
        <p14:creationId xmlns:p14="http://schemas.microsoft.com/office/powerpoint/2010/main" val="21900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D831-0DC6-48E7-A72D-2A61EADF9C7D}"/>
              </a:ext>
            </a:extLst>
          </p:cNvPr>
          <p:cNvSpPr>
            <a:spLocks noGrp="1"/>
          </p:cNvSpPr>
          <p:nvPr>
            <p:ph type="title"/>
          </p:nvPr>
        </p:nvSpPr>
        <p:spPr>
          <a:xfrm>
            <a:off x="677334" y="318052"/>
            <a:ext cx="8596668" cy="1320800"/>
          </a:xfrm>
        </p:spPr>
        <p:txBody>
          <a:bodyPr>
            <a:normAutofit/>
          </a:bodyPr>
          <a:lstStyle/>
          <a:p>
            <a:r>
              <a:rPr lang="en-IN" b="1" dirty="0">
                <a:latin typeface="Times New Roman" panose="02020603050405020304" pitchFamily="18" charset="0"/>
                <a:cs typeface="Times New Roman" panose="02020603050405020304" pitchFamily="18" charset="0"/>
              </a:rPr>
              <a:t>ABSTRACT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FF7A2-5F6D-4197-B9AB-E08FC61A537F}"/>
              </a:ext>
            </a:extLst>
          </p:cNvPr>
          <p:cNvSpPr>
            <a:spLocks noGrp="1"/>
          </p:cNvSpPr>
          <p:nvPr>
            <p:ph idx="1"/>
          </p:nvPr>
        </p:nvSpPr>
        <p:spPr>
          <a:xfrm>
            <a:off x="677334" y="1488613"/>
            <a:ext cx="8596668" cy="3880773"/>
          </a:xfrm>
        </p:spPr>
        <p:txBody>
          <a:bodyPr>
            <a:noAutofit/>
          </a:bodyPr>
          <a:lstStyle/>
          <a:p>
            <a:pPr algn="just"/>
            <a:r>
              <a:rPr lang="en-IN" sz="2400" dirty="0">
                <a:latin typeface="Times New Roman" panose="02020603050405020304" pitchFamily="18" charset="0"/>
                <a:cs typeface="Times New Roman" panose="02020603050405020304" pitchFamily="18" charset="0"/>
              </a:rPr>
              <a:t>Time table generation is tedious job for educationalist with respect to time and man power. Providing</a:t>
            </a:r>
            <a:r>
              <a:rPr lang="en-US" sz="2400" dirty="0">
                <a:latin typeface="Times New Roman" panose="02020603050405020304" pitchFamily="18" charset="0"/>
                <a:cs typeface="Times New Roman" panose="02020603050405020304" pitchFamily="18" charset="0"/>
              </a:rPr>
              <a:t> a</a:t>
            </a:r>
            <a:r>
              <a:rPr lang="en-IN" sz="2400" dirty="0">
                <a:latin typeface="Times New Roman" panose="02020603050405020304" pitchFamily="18" charset="0"/>
                <a:cs typeface="Times New Roman" panose="02020603050405020304" pitchFamily="18" charset="0"/>
              </a:rPr>
              <a:t> automatic time table generator will help to generate time table automatically proposed system of our project will help to save time. It avoids the complexity of</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setting and managing Timetable manually. The system will take various inputs like number of subjects, teachers, workload of a teacher, semester, priority of subject. By relying on these inputs, it will generate possible time tables for working days of the week for teaching faculty. The timetable is needed to be scheduled in such a way that the number of subjects in each, handled by a limited faculty provided with their slots and timings does not overlap.</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2830764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87C32E4-6812-4D5E-B1C4-3910800BF03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5741" y="643466"/>
            <a:ext cx="8753666" cy="5571067"/>
          </a:xfrm>
          <a:prstGeom prst="rect">
            <a:avLst/>
          </a:prstGeom>
          <a:noFill/>
        </p:spPr>
      </p:pic>
    </p:spTree>
    <p:extLst>
      <p:ext uri="{BB962C8B-B14F-4D97-AF65-F5344CB8AC3E}">
        <p14:creationId xmlns:p14="http://schemas.microsoft.com/office/powerpoint/2010/main" val="183532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C0E9-597C-438E-B0C1-B17BFE8F49C4}"/>
              </a:ext>
            </a:extLst>
          </p:cNvPr>
          <p:cNvSpPr>
            <a:spLocks noGrp="1"/>
          </p:cNvSpPr>
          <p:nvPr>
            <p:ph type="title"/>
          </p:nvPr>
        </p:nvSpPr>
        <p:spPr>
          <a:xfrm>
            <a:off x="664081" y="0"/>
            <a:ext cx="8596668" cy="1007166"/>
          </a:xfrm>
        </p:spPr>
        <p:txBody>
          <a:bodyPr>
            <a:noAutofit/>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ACTIVITY DIAGRAM</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22635B-A37E-4A21-BBBD-41ED106A0FC4}"/>
              </a:ext>
            </a:extLst>
          </p:cNvPr>
          <p:cNvSpPr>
            <a:spLocks noGrp="1"/>
          </p:cNvSpPr>
          <p:nvPr>
            <p:ph idx="1"/>
          </p:nvPr>
        </p:nvSpPr>
        <p:spPr>
          <a:xfrm>
            <a:off x="459087" y="713119"/>
            <a:ext cx="9970373" cy="5431762"/>
          </a:xfrm>
        </p:spPr>
        <p:txBody>
          <a:bodyPr>
            <a:noAutofit/>
          </a:bodyPr>
          <a:lstStyle/>
          <a:p>
            <a:pPr marL="0" indent="0" algn="just">
              <a:buNone/>
            </a:pPr>
            <a:endParaRPr lang="en-US" sz="2400" dirty="0"/>
          </a:p>
          <a:p>
            <a:pPr marL="0" indent="0" algn="just">
              <a:buNone/>
            </a:pPr>
            <a:r>
              <a:rPr lang="en-IN" sz="2400" dirty="0">
                <a:latin typeface="Times New Roman" panose="02020603050405020304" pitchFamily="18" charset="0"/>
                <a:cs typeface="Times New Roman" panose="02020603050405020304" pitchFamily="18" charset="0"/>
              </a:rPr>
              <a:t>It is similar like a flowchart. It can be used to represent the flow of execution from one activity to another activity. In case of interaction diagram, it can be represent the flow of control among objects. An activity diagram can be used to represent dynamic view of a system.</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REQUIRED THINGS</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Start</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Stop</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Activity</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Branch</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Fork</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Transition</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Swim lane</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p>
        </p:txBody>
      </p:sp>
    </p:spTree>
    <p:extLst>
      <p:ext uri="{BB962C8B-B14F-4D97-AF65-F5344CB8AC3E}">
        <p14:creationId xmlns:p14="http://schemas.microsoft.com/office/powerpoint/2010/main" val="3158064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4B430994-DBEA-4455-B798-1FBD6E4495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0816" y="-172122"/>
            <a:ext cx="8706679" cy="7186108"/>
          </a:xfrm>
          <a:prstGeom prst="rect">
            <a:avLst/>
          </a:prstGeom>
          <a:noFill/>
        </p:spPr>
      </p:pic>
    </p:spTree>
    <p:extLst>
      <p:ext uri="{BB962C8B-B14F-4D97-AF65-F5344CB8AC3E}">
        <p14:creationId xmlns:p14="http://schemas.microsoft.com/office/powerpoint/2010/main" val="160085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8984-8FD1-49FE-A234-E4717E526BB4}"/>
              </a:ext>
            </a:extLst>
          </p:cNvPr>
          <p:cNvSpPr>
            <a:spLocks noGrp="1"/>
          </p:cNvSpPr>
          <p:nvPr>
            <p:ph type="title"/>
          </p:nvPr>
        </p:nvSpPr>
        <p:spPr>
          <a:xfrm>
            <a:off x="486911" y="533573"/>
            <a:ext cx="8596668" cy="1320800"/>
          </a:xfrm>
        </p:spPr>
        <p:txBody>
          <a:bodyPr>
            <a:normAutofit/>
          </a:bodyPr>
          <a:lstStyle/>
          <a:p>
            <a:r>
              <a:rPr lang="en-IN" sz="3200" b="1" dirty="0">
                <a:latin typeface="Times New Roman" panose="02020603050405020304" pitchFamily="18" charset="0"/>
                <a:cs typeface="Times New Roman" panose="02020603050405020304" pitchFamily="18" charset="0"/>
              </a:rPr>
              <a:t>STATECHART DIAGRAM</a:t>
            </a:r>
            <a:br>
              <a:rPr lang="en-US" sz="3200" dirty="0"/>
            </a:br>
            <a:endParaRPr lang="en-US" sz="3200" dirty="0"/>
          </a:p>
        </p:txBody>
      </p:sp>
      <p:sp>
        <p:nvSpPr>
          <p:cNvPr id="3" name="Content Placeholder 2">
            <a:extLst>
              <a:ext uri="{FF2B5EF4-FFF2-40B4-BE49-F238E27FC236}">
                <a16:creationId xmlns:a16="http://schemas.microsoft.com/office/drawing/2014/main" id="{8A40CF14-6FFF-4876-A539-3646E069CC7D}"/>
              </a:ext>
            </a:extLst>
          </p:cNvPr>
          <p:cNvSpPr>
            <a:spLocks noGrp="1"/>
          </p:cNvSpPr>
          <p:nvPr>
            <p:ph idx="1"/>
          </p:nvPr>
        </p:nvSpPr>
        <p:spPr>
          <a:xfrm>
            <a:off x="671080" y="998282"/>
            <a:ext cx="8596668" cy="3880773"/>
          </a:xfrm>
        </p:spPr>
        <p:txBody>
          <a:bodyPr>
            <a:noAutofit/>
          </a:bodyPr>
          <a:lstStyle/>
          <a:p>
            <a:pPr marL="0" indent="0">
              <a:buNone/>
            </a:pPr>
            <a:endParaRPr lang="en-US" sz="2400" dirty="0"/>
          </a:p>
          <a:p>
            <a:pPr marL="0" indent="0">
              <a:buNone/>
            </a:pPr>
            <a:r>
              <a:rPr lang="en-IN" sz="2400" b="1" dirty="0">
                <a:latin typeface="Times New Roman" panose="02020603050405020304" pitchFamily="18" charset="0"/>
                <a:cs typeface="Times New Roman" panose="02020603050405020304" pitchFamily="18" charset="0"/>
              </a:rPr>
              <a:t>STATE</a:t>
            </a: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t>      </a:t>
            </a:r>
            <a:r>
              <a:rPr lang="en-IN" sz="2400" dirty="0">
                <a:latin typeface="Times New Roman" panose="02020603050405020304" pitchFamily="18" charset="0"/>
                <a:cs typeface="Times New Roman" panose="02020603050405020304" pitchFamily="18" charset="0"/>
              </a:rPr>
              <a:t>It is a behavioural thing, the group of interaction take place among objects with occurrence of events.</a:t>
            </a: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STATECHART</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It is a state machine focusing on the flow of control from state to state on every occurrence of events</a:t>
            </a: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REQUIRED TOOLS</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Initial state</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Final state</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State</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Transition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491960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8BEAA990-1F07-46F6-9560-A491C767C8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08382" y="643466"/>
            <a:ext cx="8640417" cy="5797091"/>
          </a:xfrm>
          <a:prstGeom prst="rect">
            <a:avLst/>
          </a:prstGeom>
          <a:noFill/>
        </p:spPr>
      </p:pic>
    </p:spTree>
    <p:extLst>
      <p:ext uri="{BB962C8B-B14F-4D97-AF65-F5344CB8AC3E}">
        <p14:creationId xmlns:p14="http://schemas.microsoft.com/office/powerpoint/2010/main" val="3461153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B64A-D885-4825-B95F-75F7FEB44D67}"/>
              </a:ext>
            </a:extLst>
          </p:cNvPr>
          <p:cNvSpPr>
            <a:spLocks noGrp="1"/>
          </p:cNvSpPr>
          <p:nvPr>
            <p:ph type="title"/>
          </p:nvPr>
        </p:nvSpPr>
        <p:spPr>
          <a:xfrm>
            <a:off x="543181" y="576776"/>
            <a:ext cx="8596668" cy="1320800"/>
          </a:xfrm>
        </p:spPr>
        <p:txBody>
          <a:bodyPr>
            <a:normAutofit/>
          </a:bodyPr>
          <a:lstStyle/>
          <a:p>
            <a:r>
              <a:rPr lang="en-US" sz="3200" b="1" dirty="0">
                <a:latin typeface="Times New Roman" panose="02020603050405020304" pitchFamily="18" charset="0"/>
                <a:cs typeface="Times New Roman" panose="02020603050405020304" pitchFamily="18" charset="0"/>
              </a:rPr>
              <a:t>SYSTEM IMPLEMENTATION</a:t>
            </a:r>
            <a:br>
              <a:rPr lang="en-US" sz="3200" dirty="0"/>
            </a:br>
            <a:endParaRPr lang="en-US" sz="3200" dirty="0"/>
          </a:p>
        </p:txBody>
      </p:sp>
      <p:sp>
        <p:nvSpPr>
          <p:cNvPr id="3" name="Content Placeholder 2">
            <a:extLst>
              <a:ext uri="{FF2B5EF4-FFF2-40B4-BE49-F238E27FC236}">
                <a16:creationId xmlns:a16="http://schemas.microsoft.com/office/drawing/2014/main" id="{1F47C89C-D68D-4DED-9332-D3FCF15C7226}"/>
              </a:ext>
            </a:extLst>
          </p:cNvPr>
          <p:cNvSpPr>
            <a:spLocks noGrp="1"/>
          </p:cNvSpPr>
          <p:nvPr>
            <p:ph idx="1"/>
          </p:nvPr>
        </p:nvSpPr>
        <p:spPr>
          <a:xfrm>
            <a:off x="677334" y="1490703"/>
            <a:ext cx="8596668" cy="4550660"/>
          </a:xfrm>
        </p:spPr>
        <p:txBody>
          <a:bodyPr>
            <a:noAutofit/>
          </a:bodyPr>
          <a:lstStyle/>
          <a:p>
            <a:pPr marL="457200" lvl="1" indent="0">
              <a:buNone/>
            </a:pPr>
            <a:r>
              <a:rPr lang="en-US" sz="2400" b="1" dirty="0">
                <a:latin typeface="Times New Roman" panose="02020603050405020304" pitchFamily="18" charset="0"/>
                <a:cs typeface="Times New Roman" panose="02020603050405020304" pitchFamily="18" charset="0"/>
              </a:rPr>
              <a:t>Modules</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Creating credentials</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any user want to view the particular timetable they must have the valid credentials provided by admin of the institution . So the admin create credentials for the users.</a:t>
            </a:r>
            <a:endParaRPr lang="en-IN"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Adding classes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To create a timetable for a particular class ,that class room number must to present in the database . So the admin adds the class room numbers into the database.</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352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3CF3-19A8-41AD-A11C-7694CB02E38F}"/>
              </a:ext>
            </a:extLst>
          </p:cNvPr>
          <p:cNvSpPr>
            <a:spLocks noGrp="1"/>
          </p:cNvSpPr>
          <p:nvPr>
            <p:ph type="title"/>
          </p:nvPr>
        </p:nvSpPr>
        <p:spPr>
          <a:xfrm>
            <a:off x="677334" y="609600"/>
            <a:ext cx="8596668" cy="6248400"/>
          </a:xfrm>
        </p:spPr>
        <p:txBody>
          <a:bodyPr>
            <a:normAutofit/>
          </a:bodyPr>
          <a:lstStyle/>
          <a:p>
            <a:pPr marL="0" indent="0"/>
            <a:r>
              <a:rPr lang="en-US" sz="2400" b="1" dirty="0">
                <a:solidFill>
                  <a:schemeClr val="tx1"/>
                </a:solidFill>
                <a:latin typeface="Times New Roman" panose="02020603050405020304" pitchFamily="18" charset="0"/>
                <a:cs typeface="Times New Roman" panose="02020603050405020304" pitchFamily="18" charset="0"/>
              </a:rPr>
              <a:t>Generating timetable</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Admin will generate the timetable for the added room numbers by using the available staff in the database.</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He must check the generated timetable should satisfy all the constraints of the institution.</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Updating and deleting details</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If there are any updates in the users details, then the admin must update it time to time . For example ,if any staff leaves the college no timetable must be generated by assigning  a class for that faculty . So his details must be deleted in the database.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Saving  timetable in database</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The user must be able to view the required timetables saved in the database . So the admin must save the generated timetables in the database for further usage.</a:t>
            </a:r>
            <a:endParaRPr lang="en-IN" sz="2400" dirty="0">
              <a:solidFill>
                <a:schemeClr val="tx1"/>
              </a:solidFill>
            </a:endParaRPr>
          </a:p>
        </p:txBody>
      </p:sp>
    </p:spTree>
    <p:extLst>
      <p:ext uri="{BB962C8B-B14F-4D97-AF65-F5344CB8AC3E}">
        <p14:creationId xmlns:p14="http://schemas.microsoft.com/office/powerpoint/2010/main" val="252501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C00AFF-322C-4612-9904-D7F5D530D26B}"/>
              </a:ext>
            </a:extLst>
          </p:cNvPr>
          <p:cNvSpPr>
            <a:spLocks noGrp="1"/>
          </p:cNvSpPr>
          <p:nvPr>
            <p:ph type="ctrTitle"/>
          </p:nvPr>
        </p:nvSpPr>
        <p:spPr>
          <a:xfrm>
            <a:off x="764674" y="0"/>
            <a:ext cx="8288032" cy="1108203"/>
          </a:xfrm>
        </p:spPr>
        <p:txBody>
          <a:bodyPr>
            <a:normAutofit/>
          </a:bodyPr>
          <a:lstStyle/>
          <a:p>
            <a:pPr algn="l"/>
            <a:r>
              <a:rPr lang="en-US" sz="3200" b="1" dirty="0">
                <a:latin typeface="Times New Roman" panose="02020603050405020304" pitchFamily="18" charset="0"/>
                <a:cs typeface="Times New Roman" panose="02020603050405020304" pitchFamily="18" charset="0"/>
              </a:rPr>
              <a:t>RESULTS AND ANALYSIS</a:t>
            </a:r>
          </a:p>
        </p:txBody>
      </p:sp>
      <p:sp>
        <p:nvSpPr>
          <p:cNvPr id="6" name="Subtitle 5">
            <a:extLst>
              <a:ext uri="{FF2B5EF4-FFF2-40B4-BE49-F238E27FC236}">
                <a16:creationId xmlns:a16="http://schemas.microsoft.com/office/drawing/2014/main" id="{B4FED572-78A5-4DCA-B004-2D95524758C9}"/>
              </a:ext>
            </a:extLst>
          </p:cNvPr>
          <p:cNvSpPr>
            <a:spLocks noGrp="1"/>
          </p:cNvSpPr>
          <p:nvPr>
            <p:ph type="subTitle" idx="1"/>
          </p:nvPr>
        </p:nvSpPr>
        <p:spPr>
          <a:xfrm>
            <a:off x="985969" y="5569874"/>
            <a:ext cx="8288032" cy="701677"/>
          </a:xfrm>
        </p:spPr>
        <p:txBody>
          <a:bodyPr>
            <a:normAutofit/>
          </a:bodyPr>
          <a:lstStyle/>
          <a:p>
            <a:pPr algn="l"/>
            <a:endParaRPr lang="en-US" dirty="0"/>
          </a:p>
        </p:txBody>
      </p:sp>
      <p:pic>
        <p:nvPicPr>
          <p:cNvPr id="4" name="Content Placeholder 3" descr="Screenshot_(1)[1]">
            <a:extLst>
              <a:ext uri="{FF2B5EF4-FFF2-40B4-BE49-F238E27FC236}">
                <a16:creationId xmlns:a16="http://schemas.microsoft.com/office/drawing/2014/main" id="{88938E32-E8EE-48F7-9274-8EC764BCEE10}"/>
              </a:ext>
            </a:extLst>
          </p:cNvPr>
          <p:cNvPicPr>
            <a:picLocks noGrp="1"/>
          </p:cNvPicPr>
          <p:nvPr>
            <p:ph idx="4294967295"/>
          </p:nvPr>
        </p:nvPicPr>
        <p:blipFill rotWithShape="1">
          <a:blip r:embed="rId2"/>
          <a:srcRect t="9726" b="12303"/>
          <a:stretch/>
        </p:blipFill>
        <p:spPr>
          <a:xfrm>
            <a:off x="0" y="0"/>
            <a:ext cx="12192000" cy="6857999"/>
          </a:xfrm>
          <a:prstGeom prst="rect">
            <a:avLst/>
          </a:prstGeom>
        </p:spPr>
      </p:pic>
    </p:spTree>
    <p:extLst>
      <p:ext uri="{BB962C8B-B14F-4D97-AF65-F5344CB8AC3E}">
        <p14:creationId xmlns:p14="http://schemas.microsoft.com/office/powerpoint/2010/main" val="2422863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9F74-570F-4543-A63A-7BD40C81E10D}"/>
              </a:ext>
            </a:extLst>
          </p:cNvPr>
          <p:cNvSpPr>
            <a:spLocks noGrp="1"/>
          </p:cNvSpPr>
          <p:nvPr>
            <p:ph type="title"/>
          </p:nvPr>
        </p:nvSpPr>
        <p:spPr/>
        <p:txBody>
          <a:bodyPr/>
          <a:lstStyle/>
          <a:p>
            <a:br>
              <a:rPr lang="en-US" dirty="0"/>
            </a:br>
            <a:endParaRPr lang="en-US" dirty="0"/>
          </a:p>
        </p:txBody>
      </p:sp>
      <p:pic>
        <p:nvPicPr>
          <p:cNvPr id="4" name="Content Placeholder 3" descr="Screenshot_(2)[1]">
            <a:extLst>
              <a:ext uri="{FF2B5EF4-FFF2-40B4-BE49-F238E27FC236}">
                <a16:creationId xmlns:a16="http://schemas.microsoft.com/office/drawing/2014/main" id="{808780AD-56CF-4104-99D7-51C100227C6D}"/>
              </a:ext>
            </a:extLst>
          </p:cNvPr>
          <p:cNvPicPr>
            <a:picLocks noGrp="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944030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DD6B-297A-4985-A2AB-5A29B3A90EE8}"/>
              </a:ext>
            </a:extLst>
          </p:cNvPr>
          <p:cNvSpPr>
            <a:spLocks noGrp="1"/>
          </p:cNvSpPr>
          <p:nvPr>
            <p:ph type="title"/>
          </p:nvPr>
        </p:nvSpPr>
        <p:spPr/>
        <p:txBody>
          <a:bodyPr/>
          <a:lstStyle/>
          <a:p>
            <a:endParaRPr lang="en-US" dirty="0"/>
          </a:p>
        </p:txBody>
      </p:sp>
      <p:pic>
        <p:nvPicPr>
          <p:cNvPr id="4" name="Content Placeholder 3" descr="Screenshot_(4)[1]">
            <a:extLst>
              <a:ext uri="{FF2B5EF4-FFF2-40B4-BE49-F238E27FC236}">
                <a16:creationId xmlns:a16="http://schemas.microsoft.com/office/drawing/2014/main" id="{A501DA0C-4B57-4E72-8C40-06CBE4DA96D0}"/>
              </a:ext>
            </a:extLst>
          </p:cNvPr>
          <p:cNvPicPr>
            <a:picLocks noGrp="1"/>
          </p:cNvPicPr>
          <p:nvPr>
            <p:ph idx="1"/>
          </p:nvPr>
        </p:nvPicPr>
        <p:blipFill>
          <a:blip r:embed="rId2"/>
          <a:stretch>
            <a:fillRect/>
          </a:stretch>
        </p:blipFill>
        <p:spPr>
          <a:xfrm>
            <a:off x="119270" y="0"/>
            <a:ext cx="12072730" cy="67321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469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481D-68E8-42AD-A404-1FB438538117}"/>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INTRODUCTION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0852120-CE39-4CD0-82CF-11A4E375E4B3}"/>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our project entitle “AUTOMATIC TIME TABLE GENERATING SYSTEM" is meant to generating timetable scheduling process in colleges or in any other institutions which could minimize the human work and maximize the efficiency and the timetable was stored in a centralized server which could be easy to access everywhere</a:t>
            </a:r>
            <a:r>
              <a:rPr lang="en-IN"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p>
        </p:txBody>
      </p:sp>
    </p:spTree>
    <p:extLst>
      <p:ext uri="{BB962C8B-B14F-4D97-AF65-F5344CB8AC3E}">
        <p14:creationId xmlns:p14="http://schemas.microsoft.com/office/powerpoint/2010/main" val="1520119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AC7-30B8-43C6-A037-75AB3F413A17}"/>
              </a:ext>
            </a:extLst>
          </p:cNvPr>
          <p:cNvSpPr>
            <a:spLocks noGrp="1"/>
          </p:cNvSpPr>
          <p:nvPr>
            <p:ph type="title"/>
          </p:nvPr>
        </p:nvSpPr>
        <p:spPr>
          <a:xfrm>
            <a:off x="2864386" y="2515518"/>
            <a:ext cx="4032173" cy="1320800"/>
          </a:xfrm>
        </p:spPr>
        <p:txBody>
          <a:bodyPr/>
          <a:lstStyle/>
          <a:p>
            <a:endParaRPr lang="en-US" dirty="0"/>
          </a:p>
        </p:txBody>
      </p:sp>
      <p:pic>
        <p:nvPicPr>
          <p:cNvPr id="4" name="Content Placeholder 3" descr="Screenshot (5)">
            <a:extLst>
              <a:ext uri="{FF2B5EF4-FFF2-40B4-BE49-F238E27FC236}">
                <a16:creationId xmlns:a16="http://schemas.microsoft.com/office/drawing/2014/main" id="{F7E8F8AB-AD9A-490C-8636-425EFE9D2F6A}"/>
              </a:ext>
            </a:extLst>
          </p:cNvPr>
          <p:cNvPicPr>
            <a:picLocks noGrp="1"/>
          </p:cNvPicPr>
          <p:nvPr>
            <p:ph idx="1"/>
          </p:nvPr>
        </p:nvPicPr>
        <p:blipFill>
          <a:blip r:embed="rId2"/>
          <a:stretch>
            <a:fillRect/>
          </a:stretch>
        </p:blipFill>
        <p:spPr>
          <a:xfrm>
            <a:off x="86139" y="168964"/>
            <a:ext cx="12019721" cy="66890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66252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9F74-570F-4543-A63A-7BD40C81E10D}"/>
              </a:ext>
            </a:extLst>
          </p:cNvPr>
          <p:cNvSpPr>
            <a:spLocks noGrp="1"/>
          </p:cNvSpPr>
          <p:nvPr>
            <p:ph type="title"/>
          </p:nvPr>
        </p:nvSpPr>
        <p:spPr/>
        <p:txBody>
          <a:bodyPr/>
          <a:lstStyle/>
          <a:p>
            <a:endParaRPr lang="en-US" dirty="0"/>
          </a:p>
        </p:txBody>
      </p:sp>
      <p:pic>
        <p:nvPicPr>
          <p:cNvPr id="4" name="Content Placeholder 3" descr="Screenshot_(6)[1]">
            <a:extLst>
              <a:ext uri="{FF2B5EF4-FFF2-40B4-BE49-F238E27FC236}">
                <a16:creationId xmlns:a16="http://schemas.microsoft.com/office/drawing/2014/main" id="{344DF79D-E0B0-4CD2-B5B0-F3820D355527}"/>
              </a:ext>
            </a:extLst>
          </p:cNvPr>
          <p:cNvPicPr>
            <a:picLocks noGrp="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278485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D139-6295-48F5-B8FA-99D64382FFD2}"/>
              </a:ext>
            </a:extLst>
          </p:cNvPr>
          <p:cNvSpPr>
            <a:spLocks noGrp="1"/>
          </p:cNvSpPr>
          <p:nvPr>
            <p:ph type="title"/>
          </p:nvPr>
        </p:nvSpPr>
        <p:spPr/>
        <p:txBody>
          <a:bodyPr/>
          <a:lstStyle/>
          <a:p>
            <a:endParaRPr lang="en-US" dirty="0"/>
          </a:p>
        </p:txBody>
      </p:sp>
      <p:pic>
        <p:nvPicPr>
          <p:cNvPr id="4" name="Content Placeholder 3" descr="Screenshot_(8)[1]">
            <a:extLst>
              <a:ext uri="{FF2B5EF4-FFF2-40B4-BE49-F238E27FC236}">
                <a16:creationId xmlns:a16="http://schemas.microsoft.com/office/drawing/2014/main" id="{993F9341-4C64-45D6-9D82-4627D7D2E8D5}"/>
              </a:ext>
            </a:extLst>
          </p:cNvPr>
          <p:cNvPicPr>
            <a:picLocks noGrp="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9705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E2C-CA67-4102-B833-82EE028D0E8C}"/>
              </a:ext>
            </a:extLst>
          </p:cNvPr>
          <p:cNvSpPr>
            <a:spLocks noGrp="1"/>
          </p:cNvSpPr>
          <p:nvPr>
            <p:ph type="title"/>
          </p:nvPr>
        </p:nvSpPr>
        <p:spPr/>
        <p:txBody>
          <a:bodyPr/>
          <a:lstStyle/>
          <a:p>
            <a:endParaRPr lang="en-US" dirty="0"/>
          </a:p>
        </p:txBody>
      </p:sp>
      <p:pic>
        <p:nvPicPr>
          <p:cNvPr id="4" name="Content Placeholder 3" descr="Screenshot_(9)[1]">
            <a:extLst>
              <a:ext uri="{FF2B5EF4-FFF2-40B4-BE49-F238E27FC236}">
                <a16:creationId xmlns:a16="http://schemas.microsoft.com/office/drawing/2014/main" id="{6917A79D-A728-495C-98EA-FA7A6C2DDBAF}"/>
              </a:ext>
            </a:extLst>
          </p:cNvPr>
          <p:cNvPicPr>
            <a:picLocks noGrp="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17957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D797-A6C2-4337-8AE7-18ADB01F4448}"/>
              </a:ext>
            </a:extLst>
          </p:cNvPr>
          <p:cNvSpPr>
            <a:spLocks noGrp="1"/>
          </p:cNvSpPr>
          <p:nvPr>
            <p:ph type="title"/>
          </p:nvPr>
        </p:nvSpPr>
        <p:spPr/>
        <p:txBody>
          <a:bodyPr/>
          <a:lstStyle/>
          <a:p>
            <a:endParaRPr lang="en-US" dirty="0"/>
          </a:p>
        </p:txBody>
      </p:sp>
      <p:pic>
        <p:nvPicPr>
          <p:cNvPr id="4" name="Content Placeholder 3" descr="Screenshot_(10)[1]">
            <a:extLst>
              <a:ext uri="{FF2B5EF4-FFF2-40B4-BE49-F238E27FC236}">
                <a16:creationId xmlns:a16="http://schemas.microsoft.com/office/drawing/2014/main" id="{F067C519-DC98-4F70-ACDC-B500920EC575}"/>
              </a:ext>
            </a:extLst>
          </p:cNvPr>
          <p:cNvPicPr>
            <a:picLocks noGrp="1"/>
          </p:cNvPicPr>
          <p:nvPr>
            <p:ph idx="1"/>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450304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E275-A59D-41B2-8878-2EA4B02AB67D}"/>
              </a:ext>
            </a:extLst>
          </p:cNvPr>
          <p:cNvSpPr>
            <a:spLocks noGrp="1"/>
          </p:cNvSpPr>
          <p:nvPr>
            <p:ph type="title"/>
          </p:nvPr>
        </p:nvSpPr>
        <p:spPr/>
        <p:txBody>
          <a:bodyPr/>
          <a:lstStyle/>
          <a:p>
            <a:endParaRPr lang="en-IN"/>
          </a:p>
        </p:txBody>
      </p:sp>
      <p:pic>
        <p:nvPicPr>
          <p:cNvPr id="4" name="Content Placeholder 3" descr="Screenshot (18)">
            <a:extLst>
              <a:ext uri="{FF2B5EF4-FFF2-40B4-BE49-F238E27FC236}">
                <a16:creationId xmlns:a16="http://schemas.microsoft.com/office/drawing/2014/main" id="{5CE90AD9-BF8B-46BC-B5E1-17E4ABFD0FCF}"/>
              </a:ext>
            </a:extLst>
          </p:cNvPr>
          <p:cNvPicPr>
            <a:picLocks noGrp="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2870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11)[1]">
            <a:extLst>
              <a:ext uri="{FF2B5EF4-FFF2-40B4-BE49-F238E27FC236}">
                <a16:creationId xmlns:a16="http://schemas.microsoft.com/office/drawing/2014/main" id="{2585901D-4130-44D3-9DB4-5C2DFECF5F6B}"/>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30477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9C5E-4B5A-490B-ACC5-4CF4E8645124}"/>
              </a:ext>
            </a:extLst>
          </p:cNvPr>
          <p:cNvSpPr>
            <a:spLocks noGrp="1"/>
          </p:cNvSpPr>
          <p:nvPr>
            <p:ph type="title"/>
          </p:nvPr>
        </p:nvSpPr>
        <p:spPr/>
        <p:txBody>
          <a:bodyPr/>
          <a:lstStyle/>
          <a:p>
            <a:endParaRPr lang="en-US" dirty="0"/>
          </a:p>
        </p:txBody>
      </p:sp>
      <p:pic>
        <p:nvPicPr>
          <p:cNvPr id="4" name="Content Placeholder 3" descr="Screenshot_(7)[1]">
            <a:extLst>
              <a:ext uri="{FF2B5EF4-FFF2-40B4-BE49-F238E27FC236}">
                <a16:creationId xmlns:a16="http://schemas.microsoft.com/office/drawing/2014/main" id="{7005E3CD-BC79-4AA5-ABC7-1A7C9372C613}"/>
              </a:ext>
            </a:extLst>
          </p:cNvPr>
          <p:cNvPicPr>
            <a:picLocks noGrp="1"/>
          </p:cNvPicPr>
          <p:nvPr>
            <p:ph idx="1"/>
          </p:nvPr>
        </p:nvPicPr>
        <p:blipFill>
          <a:blip r:embed="rId2"/>
          <a:stretch>
            <a:fillRect/>
          </a:stretch>
        </p:blipFill>
        <p:spPr>
          <a:xfrm>
            <a:off x="0" y="0"/>
            <a:ext cx="12192000" cy="6997148"/>
          </a:xfrm>
          <a:prstGeom prst="rect">
            <a:avLst/>
          </a:prstGeom>
        </p:spPr>
      </p:pic>
    </p:spTree>
    <p:extLst>
      <p:ext uri="{BB962C8B-B14F-4D97-AF65-F5344CB8AC3E}">
        <p14:creationId xmlns:p14="http://schemas.microsoft.com/office/powerpoint/2010/main" val="554702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B2BF-2D88-409C-B1D2-EE2023B088FA}"/>
              </a:ext>
            </a:extLst>
          </p:cNvPr>
          <p:cNvSpPr>
            <a:spLocks noGrp="1"/>
          </p:cNvSpPr>
          <p:nvPr>
            <p:ph type="title"/>
          </p:nvPr>
        </p:nvSpPr>
        <p:spPr/>
        <p:txBody>
          <a:bodyPr/>
          <a:lstStyle/>
          <a:p>
            <a:endParaRPr lang="en-US" dirty="0"/>
          </a:p>
        </p:txBody>
      </p:sp>
      <p:pic>
        <p:nvPicPr>
          <p:cNvPr id="4" name="Content Placeholder 3" descr="Screenshot_(15)[1]">
            <a:extLst>
              <a:ext uri="{FF2B5EF4-FFF2-40B4-BE49-F238E27FC236}">
                <a16:creationId xmlns:a16="http://schemas.microsoft.com/office/drawing/2014/main" id="{A9C39AC0-CC12-4566-9D78-263C47ABF651}"/>
              </a:ext>
            </a:extLst>
          </p:cNvPr>
          <p:cNvPicPr>
            <a:picLocks noGrp="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241704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descr="Screenshot_(16)[1]">
            <a:extLst>
              <a:ext uri="{FF2B5EF4-FFF2-40B4-BE49-F238E27FC236}">
                <a16:creationId xmlns:a16="http://schemas.microsoft.com/office/drawing/2014/main" id="{FE882F87-1CFF-4FFF-8074-1BD8B5833C2F}"/>
              </a:ext>
            </a:extLst>
          </p:cNvPr>
          <p:cNvPicPr>
            <a:picLocks noGrp="1"/>
          </p:cNvPicPr>
          <p:nvPr>
            <p:ph idx="1"/>
          </p:nvPr>
        </p:nvPicPr>
        <p:blipFill rotWithShape="1">
          <a:blip r:embed="rId2"/>
          <a:srcRect r="1" b="9180"/>
          <a:stretch/>
        </p:blipFill>
        <p:spPr>
          <a:xfrm>
            <a:off x="0" y="0"/>
            <a:ext cx="12192000" cy="6858000"/>
          </a:xfrm>
          <a:prstGeom prst="rect">
            <a:avLst/>
          </a:prstGeom>
        </p:spPr>
      </p:pic>
    </p:spTree>
    <p:extLst>
      <p:ext uri="{BB962C8B-B14F-4D97-AF65-F5344CB8AC3E}">
        <p14:creationId xmlns:p14="http://schemas.microsoft.com/office/powerpoint/2010/main" val="419024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C725-ACA6-4B8B-BA9A-00992762B3FC}"/>
              </a:ext>
            </a:extLst>
          </p:cNvPr>
          <p:cNvSpPr>
            <a:spLocks noGrp="1"/>
          </p:cNvSpPr>
          <p:nvPr>
            <p:ph type="title"/>
          </p:nvPr>
        </p:nvSpPr>
        <p:spPr>
          <a:xfrm>
            <a:off x="875638" y="587566"/>
            <a:ext cx="8596668" cy="1320800"/>
          </a:xfrm>
        </p:spPr>
        <p:txBody>
          <a:bodyPr>
            <a:normAutofit/>
          </a:bodyPr>
          <a:lstStyle/>
          <a:p>
            <a:r>
              <a:rPr lang="en-IN" sz="3200" b="1" dirty="0">
                <a:latin typeface="Times New Roman" panose="02020603050405020304" pitchFamily="18" charset="0"/>
                <a:cs typeface="Times New Roman" panose="02020603050405020304" pitchFamily="18" charset="0"/>
              </a:rPr>
              <a:t>PROBLEM STATEMENT</a:t>
            </a:r>
            <a:br>
              <a:rPr lang="en-US" sz="4000" dirty="0"/>
            </a:br>
            <a:endParaRPr lang="en-US" sz="4000" dirty="0"/>
          </a:p>
        </p:txBody>
      </p:sp>
      <p:sp>
        <p:nvSpPr>
          <p:cNvPr id="3" name="Content Placeholder 2">
            <a:extLst>
              <a:ext uri="{FF2B5EF4-FFF2-40B4-BE49-F238E27FC236}">
                <a16:creationId xmlns:a16="http://schemas.microsoft.com/office/drawing/2014/main" id="{F22A3A44-22B2-43D5-ACCB-482F60276738}"/>
              </a:ext>
            </a:extLst>
          </p:cNvPr>
          <p:cNvSpPr>
            <a:spLocks noGrp="1"/>
          </p:cNvSpPr>
          <p:nvPr>
            <p:ph idx="1"/>
          </p:nvPr>
        </p:nvSpPr>
        <p:spPr>
          <a:xfrm>
            <a:off x="677333" y="1709531"/>
            <a:ext cx="8996753" cy="4331832"/>
          </a:xfrm>
        </p:spPr>
        <p:txBody>
          <a:bodyPr>
            <a:normAutofit fontScale="92500"/>
          </a:bodyPr>
          <a:lstStyle/>
          <a:p>
            <a:pPr marL="0" indent="0" algn="just">
              <a:buNone/>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 olden days time tables are set manually.</a:t>
            </a:r>
            <a:endParaRPr lang="en-US"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In this system also the time tables are set manually, but by using the application.</a:t>
            </a:r>
            <a:endParaRPr lang="en-US" sz="2800" dirty="0">
              <a:latin typeface="Times New Roman" panose="02020603050405020304" pitchFamily="18" charset="0"/>
              <a:cs typeface="Times New Roman" panose="02020603050405020304" pitchFamily="18" charset="0"/>
            </a:endParaRPr>
          </a:p>
          <a:p>
            <a:pPr marL="0" indent="0" algn="just">
              <a:buNone/>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Focuses on two modules class and faculty time tables.</a:t>
            </a:r>
            <a:endParaRPr lang="en-US" sz="2800" dirty="0">
              <a:latin typeface="Times New Roman" panose="02020603050405020304" pitchFamily="18" charset="0"/>
              <a:cs typeface="Times New Roman" panose="02020603050405020304" pitchFamily="18" charset="0"/>
            </a:endParaRPr>
          </a:p>
          <a:p>
            <a:pPr marL="0" indent="0" algn="just">
              <a:buNone/>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Detects the collisions occurred during the time table generation.</a:t>
            </a:r>
            <a:endParaRPr lang="en-US" sz="2800" dirty="0">
              <a:latin typeface="Times New Roman" panose="02020603050405020304" pitchFamily="18" charset="0"/>
              <a:cs typeface="Times New Roman" panose="02020603050405020304" pitchFamily="18" charset="0"/>
            </a:endParaRPr>
          </a:p>
          <a:p>
            <a:pPr marL="0" indent="0" algn="just">
              <a:buNone/>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The class time table module mainly focusing on the fields like year, branch, semester and section.</a:t>
            </a:r>
            <a:endParaRPr lang="en-US" sz="2800" dirty="0">
              <a:latin typeface="Times New Roman" panose="02020603050405020304" pitchFamily="18" charset="0"/>
              <a:cs typeface="Times New Roman" panose="02020603050405020304" pitchFamily="18" charset="0"/>
            </a:endParaRPr>
          </a:p>
          <a:p>
            <a:pPr marL="0" indent="0" algn="just">
              <a:buNone/>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The faculty time tables focusing on the fields on the fields like faculty id and faculty name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543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Screenshot_(17)[1]">
            <a:extLst>
              <a:ext uri="{FF2B5EF4-FFF2-40B4-BE49-F238E27FC236}">
                <a16:creationId xmlns:a16="http://schemas.microsoft.com/office/drawing/2014/main" id="{16D2E6D4-DA23-4DB0-80FB-CEA827DA8123}"/>
              </a:ext>
            </a:extLst>
          </p:cNvPr>
          <p:cNvPicPr>
            <a:picLocks noGrp="1"/>
          </p:cNvPicPr>
          <p:nvPr>
            <p:ph idx="1"/>
          </p:nvPr>
        </p:nvPicPr>
        <p:blipFill rotWithShape="1">
          <a:blip r:embed="rId2"/>
          <a:srcRect t="4507" r="1" b="4673"/>
          <a:stretch/>
        </p:blipFill>
        <p:spPr>
          <a:xfrm>
            <a:off x="-331304" y="0"/>
            <a:ext cx="12523304" cy="6858000"/>
          </a:xfrm>
          <a:prstGeom prst="rect">
            <a:avLst/>
          </a:prstGeom>
        </p:spPr>
      </p:pic>
    </p:spTree>
    <p:extLst>
      <p:ext uri="{BB962C8B-B14F-4D97-AF65-F5344CB8AC3E}">
        <p14:creationId xmlns:p14="http://schemas.microsoft.com/office/powerpoint/2010/main" val="1321289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BF6C-B546-4E74-BCED-FF85402ED17B}"/>
              </a:ext>
            </a:extLst>
          </p:cNvPr>
          <p:cNvSpPr>
            <a:spLocks noGrp="1"/>
          </p:cNvSpPr>
          <p:nvPr>
            <p:ph type="title"/>
          </p:nvPr>
        </p:nvSpPr>
        <p:spPr>
          <a:xfrm>
            <a:off x="452526" y="391657"/>
            <a:ext cx="8596668" cy="1320800"/>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br>
              <a:rPr lang="en-US" sz="3200" b="1" dirty="0"/>
            </a:br>
            <a:endParaRPr lang="en-US" sz="3200" b="1" dirty="0"/>
          </a:p>
        </p:txBody>
      </p:sp>
      <p:sp>
        <p:nvSpPr>
          <p:cNvPr id="3" name="Content Placeholder 2">
            <a:extLst>
              <a:ext uri="{FF2B5EF4-FFF2-40B4-BE49-F238E27FC236}">
                <a16:creationId xmlns:a16="http://schemas.microsoft.com/office/drawing/2014/main" id="{3B531A2D-F581-4AAF-AE6A-A91499B7EAFC}"/>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Now a days timetable is being prepared manually in all schools and colleges which is a time waste process. Doing this manually may include many errors. To avoid this we had built a new automatic time table generating system. Our project will generate a timetable automatically without an collisions which will minimize the human work and maximizes the efficiency. Our project is completely a  time saving  process . This system can be used by any college or institution for generating a timetable.</a:t>
            </a:r>
            <a:endParaRPr lang="en-IN"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708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3" name="Rectangle 8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6" name="Rectangle 9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images à°à±à°¸à° à°à°¿à°¤à±à°° à°«à°²à°¿à°¤à°">
            <a:extLst>
              <a:ext uri="{FF2B5EF4-FFF2-40B4-BE49-F238E27FC236}">
                <a16:creationId xmlns:a16="http://schemas.microsoft.com/office/drawing/2014/main" id="{81C738C5-0767-4057-9827-F57507226B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6310" y="1466190"/>
            <a:ext cx="7003562" cy="392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86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F34A-C077-41C8-80EE-A0045F78B73C}"/>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 FUNCTIONAL REQUIREMENTS</a:t>
            </a:r>
            <a:endParaRPr lang="en-US" sz="3200" dirty="0"/>
          </a:p>
        </p:txBody>
      </p:sp>
      <p:sp>
        <p:nvSpPr>
          <p:cNvPr id="3" name="Content Placeholder 2">
            <a:extLst>
              <a:ext uri="{FF2B5EF4-FFF2-40B4-BE49-F238E27FC236}">
                <a16:creationId xmlns:a16="http://schemas.microsoft.com/office/drawing/2014/main" id="{BE8D516B-B9C0-41FC-A60C-480F25754E4E}"/>
              </a:ext>
            </a:extLst>
          </p:cNvPr>
          <p:cNvSpPr>
            <a:spLocks noGrp="1"/>
          </p:cNvSpPr>
          <p:nvPr>
            <p:ph idx="1"/>
          </p:nvPr>
        </p:nvSpPr>
        <p:spPr>
          <a:xfrm>
            <a:off x="677334" y="1431235"/>
            <a:ext cx="9049762" cy="4610127"/>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HARDWARE REQUIREMENTS</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Pentium IV  processor architecture with </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1.512 MB RAM</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2.80 GB Hard Disk Space</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SOFTWARE REQUIREMENTS</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Operating System : Windows 10</a:t>
            </a:r>
          </a:p>
          <a:p>
            <a:pPr algn="just"/>
            <a:r>
              <a:rPr lang="en-IN" sz="2400" dirty="0">
                <a:latin typeface="Times New Roman" panose="02020603050405020304" pitchFamily="18" charset="0"/>
                <a:cs typeface="Times New Roman" panose="02020603050405020304" pitchFamily="18" charset="0"/>
              </a:rPr>
              <a:t>User Interface       : Java</a:t>
            </a:r>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Database              : Oracle</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Designing             : Rational Rose  </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76024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1653-7D18-4393-84F5-6AFDA78E48AB}"/>
              </a:ext>
            </a:extLst>
          </p:cNvPr>
          <p:cNvSpPr>
            <a:spLocks noGrp="1"/>
          </p:cNvSpPr>
          <p:nvPr>
            <p:ph type="title"/>
          </p:nvPr>
        </p:nvSpPr>
        <p:spPr>
          <a:xfrm>
            <a:off x="897671" y="284922"/>
            <a:ext cx="8596668" cy="1414124"/>
          </a:xfrm>
        </p:spPr>
        <p:txBody>
          <a:bodyPr>
            <a:normAutofit/>
          </a:bodyPr>
          <a:lstStyle/>
          <a:p>
            <a:r>
              <a:rPr lang="en-IN" sz="3200" b="1" dirty="0">
                <a:latin typeface="Times New Roman" panose="02020603050405020304" pitchFamily="18" charset="0"/>
                <a:cs typeface="Times New Roman" panose="02020603050405020304" pitchFamily="18" charset="0"/>
              </a:rPr>
              <a:t>STATIC DIAGRAMS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E6FDA4-C9D3-426C-B2E8-5178C51F5A07}"/>
              </a:ext>
            </a:extLst>
          </p:cNvPr>
          <p:cNvSpPr>
            <a:spLocks noGrp="1"/>
          </p:cNvSpPr>
          <p:nvPr>
            <p:ph idx="1"/>
          </p:nvPr>
        </p:nvSpPr>
        <p:spPr>
          <a:xfrm>
            <a:off x="897670" y="967409"/>
            <a:ext cx="9889599" cy="5605669"/>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CLASS DIAGRAM</a:t>
            </a: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class diagrams is a type of static structure diagram that describes the structure of a system</a:t>
            </a: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CONTENTS</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classes, interfaces, collaborations, relationship, note, grouping things.</a:t>
            </a: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REQUIRED CLASSES</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Staff</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Admin</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Timetable viewer</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Timetable generator</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Student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75050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3A4D7E-B957-4E39-9F82-C3E4E316E9A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1548" y="225287"/>
            <a:ext cx="10190921" cy="6645965"/>
          </a:xfrm>
          <a:prstGeom prst="rect">
            <a:avLst/>
          </a:prstGeom>
          <a:noFill/>
        </p:spPr>
      </p:pic>
    </p:spTree>
    <p:extLst>
      <p:ext uri="{BB962C8B-B14F-4D97-AF65-F5344CB8AC3E}">
        <p14:creationId xmlns:p14="http://schemas.microsoft.com/office/powerpoint/2010/main" val="129440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744-B509-4A51-ACE9-688FCF10CE9B}"/>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OBJECT DIAGRAM</a:t>
            </a:r>
            <a:br>
              <a:rPr lang="en-US" sz="4000" dirty="0"/>
            </a:br>
            <a:endParaRPr lang="en-US" sz="4000" dirty="0"/>
          </a:p>
        </p:txBody>
      </p:sp>
      <p:sp>
        <p:nvSpPr>
          <p:cNvPr id="10" name="Content Placeholder 9">
            <a:extLst>
              <a:ext uri="{FF2B5EF4-FFF2-40B4-BE49-F238E27FC236}">
                <a16:creationId xmlns:a16="http://schemas.microsoft.com/office/drawing/2014/main" id="{2E17DCF1-3B4B-4A9E-97B4-A5D8B9C171E1}"/>
              </a:ext>
            </a:extLst>
          </p:cNvPr>
          <p:cNvSpPr>
            <a:spLocks noGrp="1"/>
          </p:cNvSpPr>
          <p:nvPr>
            <p:ph idx="1"/>
          </p:nvPr>
        </p:nvSpPr>
        <p:spPr>
          <a:xfrm>
            <a:off x="677334" y="1152939"/>
            <a:ext cx="8596668" cy="4888423"/>
          </a:xfrm>
        </p:spPr>
        <p:txBody>
          <a:bodyPr>
            <a:noAutofit/>
          </a:bodyPr>
          <a:lstStyle/>
          <a:p>
            <a:pPr marL="0" indent="0" algn="just">
              <a:buNone/>
            </a:pPr>
            <a:endParaRPr lang="en-US" sz="2400" dirty="0"/>
          </a:p>
          <a:p>
            <a:pPr marL="0" indent="0" algn="just">
              <a:buNone/>
            </a:pPr>
            <a:r>
              <a:rPr lang="en-IN" sz="2400" dirty="0"/>
              <a:t>Object diagram models the instance of classes from the class diagram.</a:t>
            </a:r>
            <a:endParaRPr lang="en-US" sz="2400" dirty="0"/>
          </a:p>
          <a:p>
            <a:pPr marL="0" indent="0" algn="just">
              <a:buNone/>
            </a:pPr>
            <a:r>
              <a:rPr lang="en-IN" sz="2400" dirty="0"/>
              <a:t>Object diagram represent the static part of a system.</a:t>
            </a:r>
            <a:endParaRPr lang="en-US" sz="2400" dirty="0"/>
          </a:p>
          <a:p>
            <a:pPr marL="0" indent="0" algn="just">
              <a:buNone/>
            </a:pPr>
            <a:r>
              <a:rPr lang="en-IN" sz="2400" b="1" dirty="0"/>
              <a:t>Contents</a:t>
            </a:r>
          </a:p>
          <a:p>
            <a:pPr marL="0" indent="0" algn="just">
              <a:buNone/>
            </a:pPr>
            <a:r>
              <a:rPr lang="en-IN" sz="2400" dirty="0"/>
              <a:t>Objects</a:t>
            </a:r>
          </a:p>
          <a:p>
            <a:pPr marL="0" indent="0" algn="just">
              <a:buNone/>
            </a:pPr>
            <a:r>
              <a:rPr lang="en-IN" sz="2400" dirty="0"/>
              <a:t> links</a:t>
            </a:r>
          </a:p>
          <a:p>
            <a:pPr marL="0" indent="0" algn="just">
              <a:buNone/>
            </a:pPr>
            <a:r>
              <a:rPr lang="en-IN" sz="2400" dirty="0"/>
              <a:t> annotations things</a:t>
            </a:r>
          </a:p>
          <a:p>
            <a:pPr marL="0" indent="0" algn="just">
              <a:buNone/>
            </a:pPr>
            <a:r>
              <a:rPr lang="en-IN" sz="2400" dirty="0"/>
              <a:t> grouping things</a:t>
            </a:r>
            <a:endParaRPr lang="en-US" sz="2400" dirty="0"/>
          </a:p>
          <a:p>
            <a:pPr marL="0" indent="0" algn="just">
              <a:buNone/>
            </a:pPr>
            <a:endParaRPr lang="en-US" sz="2400" dirty="0"/>
          </a:p>
        </p:txBody>
      </p:sp>
    </p:spTree>
    <p:extLst>
      <p:ext uri="{BB962C8B-B14F-4D97-AF65-F5344CB8AC3E}">
        <p14:creationId xmlns:p14="http://schemas.microsoft.com/office/powerpoint/2010/main" val="218537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IMG_20190428_191824[1]">
            <a:extLst>
              <a:ext uri="{FF2B5EF4-FFF2-40B4-BE49-F238E27FC236}">
                <a16:creationId xmlns:a16="http://schemas.microsoft.com/office/drawing/2014/main" id="{6BD402E6-0F4E-4B0F-BCA3-4309E52FC045}"/>
              </a:ext>
            </a:extLst>
          </p:cNvPr>
          <p:cNvPicPr>
            <a:picLocks noGrp="1"/>
          </p:cNvPicPr>
          <p:nvPr>
            <p:ph idx="1"/>
          </p:nvPr>
        </p:nvPicPr>
        <p:blipFill>
          <a:blip r:embed="rId2"/>
          <a:stretch>
            <a:fillRect/>
          </a:stretch>
        </p:blipFill>
        <p:spPr>
          <a:xfrm>
            <a:off x="643467" y="784521"/>
            <a:ext cx="8387991" cy="5288957"/>
          </a:xfrm>
          <a:prstGeom prst="rect">
            <a:avLst/>
          </a:prstGeom>
        </p:spPr>
      </p:pic>
    </p:spTree>
    <p:extLst>
      <p:ext uri="{BB962C8B-B14F-4D97-AF65-F5344CB8AC3E}">
        <p14:creationId xmlns:p14="http://schemas.microsoft.com/office/powerpoint/2010/main" val="26777071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65</TotalTime>
  <Words>902</Words>
  <Application>Microsoft Office PowerPoint</Application>
  <PresentationFormat>Widescreen</PresentationFormat>
  <Paragraphs>123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Times New Roman</vt:lpstr>
      <vt:lpstr>Trebuchet MS</vt:lpstr>
      <vt:lpstr>Wingdings 3</vt:lpstr>
      <vt:lpstr>Facet</vt:lpstr>
      <vt:lpstr> AUTOMATIC TIME TABLE         GENERATING SYSTEM   Team name : Code Crushers</vt:lpstr>
      <vt:lpstr>ABSTRACT </vt:lpstr>
      <vt:lpstr>INTRODUCTION  </vt:lpstr>
      <vt:lpstr>PROBLEM STATEMENT </vt:lpstr>
      <vt:lpstr> FUNCTIONAL REQUIREMENTS</vt:lpstr>
      <vt:lpstr>STATIC DIAGRAMS</vt:lpstr>
      <vt:lpstr>PowerPoint Presentation</vt:lpstr>
      <vt:lpstr>OBJECT DIAGRAM </vt:lpstr>
      <vt:lpstr>PowerPoint Presentation</vt:lpstr>
      <vt:lpstr>COMPONENT DIAGRAM </vt:lpstr>
      <vt:lpstr>PowerPoint Presentation</vt:lpstr>
      <vt:lpstr>DEPLOYMENT DIAGRAM </vt:lpstr>
      <vt:lpstr>PowerPoint Presentation</vt:lpstr>
      <vt:lpstr>DYNAMIC DIAGRAMS</vt:lpstr>
      <vt:lpstr>PowerPoint Presentation</vt:lpstr>
      <vt:lpstr>INTERACTION DIAGRAM </vt:lpstr>
      <vt:lpstr>SEQUENCE DIAGRAM </vt:lpstr>
      <vt:lpstr>PowerPoint Presentation</vt:lpstr>
      <vt:lpstr>COLLABORATION DIAGRAM </vt:lpstr>
      <vt:lpstr>PowerPoint Presentation</vt:lpstr>
      <vt:lpstr> ACTIVITY DIAGRAM </vt:lpstr>
      <vt:lpstr>PowerPoint Presentation</vt:lpstr>
      <vt:lpstr>STATECHART DIAGRAM </vt:lpstr>
      <vt:lpstr>PowerPoint Presentation</vt:lpstr>
      <vt:lpstr>SYSTEM IMPLEMENTATION </vt:lpstr>
      <vt:lpstr>Generating timetable Admin will generate the timetable for the added room numbers by using the available staff in the database. He must check the generated timetable should satisfy all the constraints of the institution. Updating and deleting details If there are any updates in the users details, then the admin must update it time to time . For example ,if any staff leaves the college no timetable must be generated by assigning  a class for that faculty . So his details must be deleted in the database.  Saving  timetable in database The user must be able to view the required timetables saved in the database . So the admin must save the generated timetables in the database for further usage.</vt:lpstr>
      <vt:lpstr>RESULTS AND ANALYSIS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TIME TABLE GENERATOR    </dc:title>
  <dc:creator> </dc:creator>
  <cp:lastModifiedBy>Mamatha Royal</cp:lastModifiedBy>
  <cp:revision>9</cp:revision>
  <dcterms:created xsi:type="dcterms:W3CDTF">2019-04-29T17:03:53Z</dcterms:created>
  <dcterms:modified xsi:type="dcterms:W3CDTF">2019-04-30T04:52:24Z</dcterms:modified>
</cp:coreProperties>
</file>