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6" r:id="rId1"/>
  </p:sld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4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3" r:id="rId35"/>
    <p:sldId id="290" r:id="rId36"/>
    <p:sldId id="291" r:id="rId37"/>
    <p:sldId id="292" r:id="rId38"/>
    <p:sldId id="30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81745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256565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6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1686399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0862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3242018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181094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207769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49312" y="1842198"/>
            <a:ext cx="3923029" cy="3615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CDB"/>
                </a:solidFill>
                <a:latin typeface="Microsoft Sans Serif"/>
                <a:cs typeface="Microsoft Sans Serif"/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‹#›</a:t>
            </a:fld>
            <a:endParaRPr spc="35" dirty="0"/>
          </a:p>
        </p:txBody>
      </p:sp>
    </p:spTree>
    <p:extLst>
      <p:ext uri="{BB962C8B-B14F-4D97-AF65-F5344CB8AC3E}">
        <p14:creationId xmlns:p14="http://schemas.microsoft.com/office/powerpoint/2010/main" val="160436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176666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40118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271825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52359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329752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196568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242611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</p:spTree>
    <p:extLst>
      <p:ext uri="{BB962C8B-B14F-4D97-AF65-F5344CB8AC3E}">
        <p14:creationId xmlns:p14="http://schemas.microsoft.com/office/powerpoint/2010/main" val="290689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161290">
              <a:lnSpc>
                <a:spcPts val="1810"/>
              </a:lnSpc>
            </a:pPr>
            <a:fld id="{81D60167-4931-47E6-BA6A-407CBD079E47}" type="slidenum">
              <a:rPr lang="en-IN" spc="35" smtClean="0"/>
              <a:t>‹#›</a:t>
            </a:fld>
            <a:endParaRPr lang="en-IN" spc="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A697C-F68B-026A-43A7-0FD224FA475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3763" y="6703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404075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Roderic19/IBM-Applied-Data-Science-Capstone/blob/main/DataWrangling.ipynb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Roderic19/IBM-Applied-Data-Science-Capstone/blob/main/EDA_DataVisualization.ipynb" TargetMode="Externa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eric19/IBM-Applied-Data-Science-Capstone/blob/main/EDA_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eric19/IBM-Applied-Data-Science-Capstone/blob/main/EDA_SQL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eric19/IBM-Applied-Data-Science-Capstone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eric19/IBM-Applied-Data-Science-Capstone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github.com/Roderic19/IBM-Applied-Data-Science-Capstone/blob/main/DataCollection_API.ipyn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github.com/Roderic19/IBM-Applied-Data-Science-Capstone/blob/main/DataCollection_API.ipynb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249ECA-C780-B8F5-06F0-94AF354981F3}"/>
              </a:ext>
            </a:extLst>
          </p:cNvPr>
          <p:cNvSpPr txBox="1"/>
          <p:nvPr/>
        </p:nvSpPr>
        <p:spPr>
          <a:xfrm>
            <a:off x="1219200" y="2514600"/>
            <a:ext cx="80035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Wining Space Race with Data Science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4E51-5090-65E9-FE96-67CA2B9AC8F4}"/>
              </a:ext>
            </a:extLst>
          </p:cNvPr>
          <p:cNvSpPr txBox="1"/>
          <p:nvPr/>
        </p:nvSpPr>
        <p:spPr>
          <a:xfrm>
            <a:off x="8077200" y="5867400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By Mamatha C(SESA728255)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9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772794"/>
            <a:ext cx="8385175" cy="14763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dataset,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several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cases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did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not land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successully.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85" dirty="0">
                <a:latin typeface="Microsoft Sans Serif"/>
                <a:cs typeface="Microsoft Sans Serif"/>
              </a:rPr>
              <a:t>Ocean,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 </a:t>
            </a:r>
            <a:r>
              <a:rPr sz="1400" spc="-130" dirty="0">
                <a:latin typeface="Microsoft Sans Serif"/>
                <a:cs typeface="Microsoft Sans Serif"/>
              </a:rPr>
              <a:t>RTLS,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True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ASDS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means</a:t>
            </a:r>
            <a:r>
              <a:rPr sz="1400" spc="-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has</a:t>
            </a:r>
            <a:r>
              <a:rPr sz="1400" spc="6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been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successful.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85" dirty="0">
                <a:latin typeface="Microsoft Sans Serif"/>
                <a:cs typeface="Microsoft Sans Serif"/>
              </a:rPr>
              <a:t>Ocean,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RTLS,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False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25" dirty="0">
                <a:latin typeface="Microsoft Sans Serif"/>
                <a:cs typeface="Microsoft Sans Serif"/>
              </a:rPr>
              <a:t>ASDS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65" dirty="0">
                <a:latin typeface="Microsoft Sans Serif"/>
                <a:cs typeface="Microsoft Sans Serif"/>
              </a:rPr>
              <a:t>means</a:t>
            </a:r>
            <a:r>
              <a:rPr sz="1400" spc="-1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mission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was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failure.</a:t>
            </a:r>
            <a:endParaRPr sz="14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18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need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transform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string </a:t>
            </a:r>
            <a:r>
              <a:rPr sz="1800" spc="-45" dirty="0"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into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categorical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variables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1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means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has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been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0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means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was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failure.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chemeClr val="tx1"/>
                </a:solidFill>
              </a:rPr>
              <a:t>Data</a:t>
            </a:r>
            <a:r>
              <a:rPr b="1" spc="-210" dirty="0">
                <a:solidFill>
                  <a:schemeClr val="tx1"/>
                </a:solidFill>
              </a:rPr>
              <a:t> </a:t>
            </a:r>
            <a:r>
              <a:rPr b="1" spc="-55" dirty="0">
                <a:solidFill>
                  <a:schemeClr val="tx1"/>
                </a:solidFill>
              </a:rPr>
              <a:t>Wrangling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007" y="3361753"/>
            <a:ext cx="2727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1.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launches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each</a:t>
            </a:r>
            <a:r>
              <a:rPr sz="1200" b="1" spc="1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site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3609975"/>
            <a:ext cx="2000250" cy="75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1007" y="4706556"/>
            <a:ext cx="251777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2.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occurence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each </a:t>
            </a:r>
            <a:r>
              <a:rPr sz="1200" b="1" spc="-10" dirty="0">
                <a:latin typeface="Calibri"/>
                <a:cs typeface="Calibri"/>
              </a:rPr>
              <a:t>orbit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4229100"/>
            <a:ext cx="2176780" cy="2343150"/>
            <a:chOff x="1562100" y="4229100"/>
            <a:chExt cx="2176780" cy="23431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4953000"/>
              <a:ext cx="1419225" cy="1619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6150" y="4229100"/>
              <a:ext cx="752475" cy="1524000"/>
            </a:xfrm>
            <a:custGeom>
              <a:avLst/>
              <a:gdLst/>
              <a:ahLst/>
              <a:cxnLst/>
              <a:rect l="l" t="t" r="r" b="b"/>
              <a:pathLst>
                <a:path w="752475" h="1524000">
                  <a:moveTo>
                    <a:pt x="361950" y="1495425"/>
                  </a:moveTo>
                  <a:lnTo>
                    <a:pt x="0" y="1495425"/>
                  </a:lnTo>
                  <a:lnTo>
                    <a:pt x="0" y="1524000"/>
                  </a:lnTo>
                  <a:lnTo>
                    <a:pt x="390525" y="1524000"/>
                  </a:lnTo>
                  <a:lnTo>
                    <a:pt x="390525" y="1509712"/>
                  </a:lnTo>
                  <a:lnTo>
                    <a:pt x="361950" y="1509712"/>
                  </a:lnTo>
                  <a:lnTo>
                    <a:pt x="361950" y="1495425"/>
                  </a:lnTo>
                  <a:close/>
                </a:path>
                <a:path w="752475" h="1524000">
                  <a:moveTo>
                    <a:pt x="666623" y="28575"/>
                  </a:moveTo>
                  <a:lnTo>
                    <a:pt x="361950" y="28575"/>
                  </a:lnTo>
                  <a:lnTo>
                    <a:pt x="361950" y="1509712"/>
                  </a:lnTo>
                  <a:lnTo>
                    <a:pt x="376174" y="1495425"/>
                  </a:lnTo>
                  <a:lnTo>
                    <a:pt x="390525" y="1495425"/>
                  </a:lnTo>
                  <a:lnTo>
                    <a:pt x="390525" y="57150"/>
                  </a:lnTo>
                  <a:lnTo>
                    <a:pt x="376174" y="57150"/>
                  </a:lnTo>
                  <a:lnTo>
                    <a:pt x="390525" y="42925"/>
                  </a:lnTo>
                  <a:lnTo>
                    <a:pt x="666623" y="42925"/>
                  </a:lnTo>
                  <a:lnTo>
                    <a:pt x="666623" y="28575"/>
                  </a:lnTo>
                  <a:close/>
                </a:path>
                <a:path w="752475" h="1524000">
                  <a:moveTo>
                    <a:pt x="390525" y="1495425"/>
                  </a:moveTo>
                  <a:lnTo>
                    <a:pt x="376174" y="1495425"/>
                  </a:lnTo>
                  <a:lnTo>
                    <a:pt x="361950" y="1509712"/>
                  </a:lnTo>
                  <a:lnTo>
                    <a:pt x="390525" y="1509712"/>
                  </a:lnTo>
                  <a:lnTo>
                    <a:pt x="390525" y="1495425"/>
                  </a:lnTo>
                  <a:close/>
                </a:path>
                <a:path w="752475" h="1524000">
                  <a:moveTo>
                    <a:pt x="666623" y="0"/>
                  </a:moveTo>
                  <a:lnTo>
                    <a:pt x="666623" y="85725"/>
                  </a:lnTo>
                  <a:lnTo>
                    <a:pt x="723857" y="57150"/>
                  </a:lnTo>
                  <a:lnTo>
                    <a:pt x="680974" y="57150"/>
                  </a:lnTo>
                  <a:lnTo>
                    <a:pt x="680974" y="28575"/>
                  </a:lnTo>
                  <a:lnTo>
                    <a:pt x="723688" y="28575"/>
                  </a:lnTo>
                  <a:lnTo>
                    <a:pt x="666623" y="0"/>
                  </a:lnTo>
                  <a:close/>
                </a:path>
                <a:path w="752475" h="1524000">
                  <a:moveTo>
                    <a:pt x="390525" y="42925"/>
                  </a:moveTo>
                  <a:lnTo>
                    <a:pt x="376174" y="57150"/>
                  </a:lnTo>
                  <a:lnTo>
                    <a:pt x="390525" y="57150"/>
                  </a:lnTo>
                  <a:lnTo>
                    <a:pt x="390525" y="42925"/>
                  </a:lnTo>
                  <a:close/>
                </a:path>
                <a:path w="752475" h="1524000">
                  <a:moveTo>
                    <a:pt x="666623" y="42925"/>
                  </a:moveTo>
                  <a:lnTo>
                    <a:pt x="390525" y="42925"/>
                  </a:lnTo>
                  <a:lnTo>
                    <a:pt x="390525" y="57150"/>
                  </a:lnTo>
                  <a:lnTo>
                    <a:pt x="666623" y="57150"/>
                  </a:lnTo>
                  <a:lnTo>
                    <a:pt x="666623" y="42925"/>
                  </a:lnTo>
                  <a:close/>
                </a:path>
                <a:path w="752475" h="1524000">
                  <a:moveTo>
                    <a:pt x="723688" y="28575"/>
                  </a:moveTo>
                  <a:lnTo>
                    <a:pt x="680974" y="28575"/>
                  </a:lnTo>
                  <a:lnTo>
                    <a:pt x="680974" y="57150"/>
                  </a:lnTo>
                  <a:lnTo>
                    <a:pt x="723857" y="57150"/>
                  </a:lnTo>
                  <a:lnTo>
                    <a:pt x="752348" y="42925"/>
                  </a:lnTo>
                  <a:lnTo>
                    <a:pt x="723688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1465" y="3409950"/>
            <a:ext cx="249364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3.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Calculate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number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occurrence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of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Calibri"/>
                <a:cs typeface="Calibri"/>
              </a:rPr>
              <a:t>mission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per orbit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type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200" y="4076700"/>
            <a:ext cx="2743200" cy="15240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28990" y="3361753"/>
            <a:ext cx="240792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dirty="0">
                <a:latin typeface="Calibri"/>
                <a:cs typeface="Calibri"/>
              </a:rPr>
              <a:t>4.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Create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landing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label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 </a:t>
            </a:r>
            <a:r>
              <a:rPr sz="1200" b="1" dirty="0">
                <a:latin typeface="Calibri"/>
                <a:cs typeface="Calibri"/>
              </a:rPr>
              <a:t>Outcome</a:t>
            </a:r>
            <a:r>
              <a:rPr sz="1200" b="1" spc="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column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43900" y="3914775"/>
            <a:ext cx="2743200" cy="1066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8990" y="5355272"/>
            <a:ext cx="101091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5.</a:t>
            </a:r>
            <a:r>
              <a:rPr sz="1200" b="1" spc="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Export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to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43900" y="5648325"/>
            <a:ext cx="2743200" cy="17145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568450" y="44237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3" y="186943"/>
                </a:lnTo>
                <a:lnTo>
                  <a:pt x="28590" y="173608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40" y="185800"/>
                </a:lnTo>
                <a:lnTo>
                  <a:pt x="29083" y="186943"/>
                </a:lnTo>
                <a:lnTo>
                  <a:pt x="57657" y="185800"/>
                </a:lnTo>
                <a:lnTo>
                  <a:pt x="57207" y="173608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3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473" y="170433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42" y="1142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588500" y="5033390"/>
            <a:ext cx="85725" cy="257810"/>
          </a:xfrm>
          <a:custGeom>
            <a:avLst/>
            <a:gdLst/>
            <a:ahLst/>
            <a:cxnLst/>
            <a:rect l="l" t="t" r="r" b="b"/>
            <a:pathLst>
              <a:path w="85725" h="257810">
                <a:moveTo>
                  <a:pt x="28551" y="172551"/>
                </a:moveTo>
                <a:lnTo>
                  <a:pt x="0" y="173608"/>
                </a:lnTo>
                <a:lnTo>
                  <a:pt x="45974" y="257682"/>
                </a:lnTo>
                <a:lnTo>
                  <a:pt x="78202" y="186943"/>
                </a:lnTo>
                <a:lnTo>
                  <a:pt x="29082" y="186943"/>
                </a:lnTo>
                <a:lnTo>
                  <a:pt x="28590" y="173608"/>
                </a:lnTo>
                <a:lnTo>
                  <a:pt x="28551" y="172551"/>
                </a:lnTo>
                <a:close/>
              </a:path>
              <a:path w="85725" h="257810">
                <a:moveTo>
                  <a:pt x="57129" y="171493"/>
                </a:moveTo>
                <a:lnTo>
                  <a:pt x="28551" y="172551"/>
                </a:lnTo>
                <a:lnTo>
                  <a:pt x="29040" y="185800"/>
                </a:lnTo>
                <a:lnTo>
                  <a:pt x="29082" y="186943"/>
                </a:lnTo>
                <a:lnTo>
                  <a:pt x="57657" y="185800"/>
                </a:lnTo>
                <a:lnTo>
                  <a:pt x="57207" y="173608"/>
                </a:lnTo>
                <a:lnTo>
                  <a:pt x="57129" y="171493"/>
                </a:lnTo>
                <a:close/>
              </a:path>
              <a:path w="85725" h="257810">
                <a:moveTo>
                  <a:pt x="85725" y="170433"/>
                </a:moveTo>
                <a:lnTo>
                  <a:pt x="57129" y="171493"/>
                </a:lnTo>
                <a:lnTo>
                  <a:pt x="57657" y="185800"/>
                </a:lnTo>
                <a:lnTo>
                  <a:pt x="29082" y="186943"/>
                </a:lnTo>
                <a:lnTo>
                  <a:pt x="78202" y="186943"/>
                </a:lnTo>
                <a:lnTo>
                  <a:pt x="85725" y="170433"/>
                </a:lnTo>
                <a:close/>
              </a:path>
              <a:path w="85725" h="257810">
                <a:moveTo>
                  <a:pt x="50800" y="0"/>
                </a:moveTo>
                <a:lnTo>
                  <a:pt x="22225" y="1142"/>
                </a:lnTo>
                <a:lnTo>
                  <a:pt x="28473" y="170433"/>
                </a:lnTo>
                <a:lnTo>
                  <a:pt x="28551" y="172551"/>
                </a:lnTo>
                <a:lnTo>
                  <a:pt x="57129" y="171493"/>
                </a:lnTo>
                <a:lnTo>
                  <a:pt x="50842" y="1142"/>
                </a:lnTo>
                <a:lnTo>
                  <a:pt x="508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81723" y="4229100"/>
            <a:ext cx="1552575" cy="600075"/>
          </a:xfrm>
          <a:custGeom>
            <a:avLst/>
            <a:gdLst/>
            <a:ahLst/>
            <a:cxnLst/>
            <a:rect l="l" t="t" r="r" b="b"/>
            <a:pathLst>
              <a:path w="1552575" h="600075">
                <a:moveTo>
                  <a:pt x="762000" y="571500"/>
                </a:moveTo>
                <a:lnTo>
                  <a:pt x="0" y="571500"/>
                </a:lnTo>
                <a:lnTo>
                  <a:pt x="0" y="600075"/>
                </a:lnTo>
                <a:lnTo>
                  <a:pt x="790575" y="600075"/>
                </a:lnTo>
                <a:lnTo>
                  <a:pt x="790575" y="585851"/>
                </a:lnTo>
                <a:lnTo>
                  <a:pt x="762000" y="585851"/>
                </a:lnTo>
                <a:lnTo>
                  <a:pt x="762000" y="571500"/>
                </a:lnTo>
                <a:close/>
              </a:path>
              <a:path w="1552575" h="600075">
                <a:moveTo>
                  <a:pt x="1466850" y="28575"/>
                </a:moveTo>
                <a:lnTo>
                  <a:pt x="762000" y="28575"/>
                </a:lnTo>
                <a:lnTo>
                  <a:pt x="762000" y="585851"/>
                </a:lnTo>
                <a:lnTo>
                  <a:pt x="776351" y="571500"/>
                </a:lnTo>
                <a:lnTo>
                  <a:pt x="790575" y="571500"/>
                </a:lnTo>
                <a:lnTo>
                  <a:pt x="790575" y="57150"/>
                </a:lnTo>
                <a:lnTo>
                  <a:pt x="776351" y="57150"/>
                </a:lnTo>
                <a:lnTo>
                  <a:pt x="790575" y="42925"/>
                </a:lnTo>
                <a:lnTo>
                  <a:pt x="1466850" y="42925"/>
                </a:lnTo>
                <a:lnTo>
                  <a:pt x="1466850" y="28575"/>
                </a:lnTo>
                <a:close/>
              </a:path>
              <a:path w="1552575" h="600075">
                <a:moveTo>
                  <a:pt x="790575" y="571500"/>
                </a:moveTo>
                <a:lnTo>
                  <a:pt x="776351" y="571500"/>
                </a:lnTo>
                <a:lnTo>
                  <a:pt x="762000" y="585851"/>
                </a:lnTo>
                <a:lnTo>
                  <a:pt x="790575" y="585851"/>
                </a:lnTo>
                <a:lnTo>
                  <a:pt x="790575" y="571500"/>
                </a:lnTo>
                <a:close/>
              </a:path>
              <a:path w="1552575" h="600075">
                <a:moveTo>
                  <a:pt x="1466850" y="0"/>
                </a:moveTo>
                <a:lnTo>
                  <a:pt x="1466850" y="85725"/>
                </a:lnTo>
                <a:lnTo>
                  <a:pt x="1524084" y="57150"/>
                </a:lnTo>
                <a:lnTo>
                  <a:pt x="1481201" y="57150"/>
                </a:lnTo>
                <a:lnTo>
                  <a:pt x="1481201" y="28575"/>
                </a:lnTo>
                <a:lnTo>
                  <a:pt x="1523915" y="28575"/>
                </a:lnTo>
                <a:lnTo>
                  <a:pt x="1466850" y="0"/>
                </a:lnTo>
                <a:close/>
              </a:path>
              <a:path w="1552575" h="600075">
                <a:moveTo>
                  <a:pt x="790575" y="42925"/>
                </a:moveTo>
                <a:lnTo>
                  <a:pt x="776351" y="57150"/>
                </a:lnTo>
                <a:lnTo>
                  <a:pt x="790575" y="57150"/>
                </a:lnTo>
                <a:lnTo>
                  <a:pt x="790575" y="42925"/>
                </a:lnTo>
                <a:close/>
              </a:path>
              <a:path w="1552575" h="600075">
                <a:moveTo>
                  <a:pt x="1466850" y="42925"/>
                </a:moveTo>
                <a:lnTo>
                  <a:pt x="790575" y="42925"/>
                </a:lnTo>
                <a:lnTo>
                  <a:pt x="790575" y="57150"/>
                </a:lnTo>
                <a:lnTo>
                  <a:pt x="1466850" y="57150"/>
                </a:lnTo>
                <a:lnTo>
                  <a:pt x="1466850" y="42925"/>
                </a:lnTo>
                <a:close/>
              </a:path>
              <a:path w="1552575" h="600075">
                <a:moveTo>
                  <a:pt x="1523915" y="28575"/>
                </a:moveTo>
                <a:lnTo>
                  <a:pt x="1481201" y="28575"/>
                </a:lnTo>
                <a:lnTo>
                  <a:pt x="1481201" y="57150"/>
                </a:lnTo>
                <a:lnTo>
                  <a:pt x="1524084" y="57150"/>
                </a:lnTo>
                <a:lnTo>
                  <a:pt x="1552575" y="42925"/>
                </a:lnTo>
                <a:lnTo>
                  <a:pt x="1523915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03775" y="6268799"/>
            <a:ext cx="1157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Link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to 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75" dirty="0">
                <a:solidFill>
                  <a:schemeClr val="tx1"/>
                </a:solidFill>
              </a:rPr>
              <a:t>EDA</a:t>
            </a:r>
            <a:r>
              <a:rPr b="1" spc="-1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with</a:t>
            </a:r>
            <a:r>
              <a:rPr b="1" spc="-20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Data</a:t>
            </a:r>
            <a:r>
              <a:rPr b="1" spc="-25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pc="-50" dirty="0"/>
              <a:t>Scatter</a:t>
            </a:r>
            <a:r>
              <a:rPr spc="-30" dirty="0"/>
              <a:t> </a:t>
            </a:r>
            <a:r>
              <a:rPr spc="-10" dirty="0"/>
              <a:t>Graphs</a:t>
            </a:r>
          </a:p>
          <a:p>
            <a:pPr marL="699135" lvl="1" indent="-22923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520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15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endParaRPr sz="15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9135" algn="l"/>
              </a:tabLst>
            </a:pP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5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5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endParaRPr sz="1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550"/>
          </a:p>
          <a:p>
            <a:pPr marL="13970">
              <a:lnSpc>
                <a:spcPts val="1725"/>
              </a:lnSpc>
            </a:pP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Scatter</a:t>
            </a:r>
            <a:r>
              <a:rPr sz="1500" i="1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0" dirty="0">
                <a:solidFill>
                  <a:srgbClr val="000000"/>
                </a:solidFill>
                <a:latin typeface="Arial"/>
                <a:cs typeface="Arial"/>
              </a:rPr>
              <a:t>plots </a:t>
            </a:r>
            <a:r>
              <a:rPr sz="1500" i="1" spc="-110" dirty="0">
                <a:solidFill>
                  <a:srgbClr val="000000"/>
                </a:solidFill>
                <a:latin typeface="Arial"/>
                <a:cs typeface="Arial"/>
              </a:rPr>
              <a:t>show</a:t>
            </a:r>
            <a:r>
              <a:rPr sz="1500" i="1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13970">
              <a:lnSpc>
                <a:spcPts val="1725"/>
              </a:lnSpc>
            </a:pPr>
            <a:r>
              <a:rPr sz="1500" i="1" spc="-75" dirty="0">
                <a:solidFill>
                  <a:srgbClr val="000000"/>
                </a:solidFill>
                <a:latin typeface="Arial"/>
                <a:cs typeface="Arial"/>
              </a:rPr>
              <a:t>variables.</a:t>
            </a:r>
            <a:r>
              <a:rPr sz="150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95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500" i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relationship</a:t>
            </a:r>
            <a:r>
              <a:rPr sz="1500" i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500" i="1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7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r>
              <a:rPr sz="1500" i="1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5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500" i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500" i="1" spc="-40" dirty="0">
                <a:solidFill>
                  <a:srgbClr val="000000"/>
                </a:solidFill>
                <a:latin typeface="Arial"/>
                <a:cs typeface="Arial"/>
              </a:rPr>
              <a:t>correlation.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2890" y="1731073"/>
            <a:ext cx="3328035" cy="12274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Bar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812800" lvl="1" indent="-3429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812800" algn="l"/>
              </a:tabLst>
            </a:pP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endParaRPr sz="1550">
              <a:latin typeface="Microsoft Sans Serif"/>
              <a:cs typeface="Microsoft Sans Serif"/>
            </a:endParaRPr>
          </a:p>
          <a:p>
            <a:pPr marL="78740">
              <a:lnSpc>
                <a:spcPts val="1725"/>
              </a:lnSpc>
              <a:spcBef>
                <a:spcPts val="1645"/>
              </a:spcBef>
            </a:pPr>
            <a:r>
              <a:rPr sz="1500" i="1" spc="-100" dirty="0">
                <a:latin typeface="Arial"/>
                <a:cs typeface="Arial"/>
              </a:rPr>
              <a:t>Bar</a:t>
            </a:r>
            <a:r>
              <a:rPr sz="1500" i="1" spc="6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4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show</a:t>
            </a:r>
            <a:r>
              <a:rPr sz="1500" i="1" spc="1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the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i="1" spc="-55" dirty="0">
                <a:latin typeface="Arial"/>
                <a:cs typeface="Arial"/>
              </a:rPr>
              <a:t>relationship</a:t>
            </a:r>
            <a:r>
              <a:rPr sz="1500" i="1" spc="-100" dirty="0">
                <a:latin typeface="Arial"/>
                <a:cs typeface="Arial"/>
              </a:rPr>
              <a:t> </a:t>
            </a:r>
            <a:r>
              <a:rPr sz="1500" i="1" spc="-45" dirty="0">
                <a:latin typeface="Arial"/>
                <a:cs typeface="Arial"/>
              </a:rPr>
              <a:t>between</a:t>
            </a:r>
            <a:endParaRPr sz="1500">
              <a:latin typeface="Arial"/>
              <a:cs typeface="Arial"/>
            </a:endParaRPr>
          </a:p>
          <a:p>
            <a:pPr marL="78740">
              <a:lnSpc>
                <a:spcPts val="1725"/>
              </a:lnSpc>
            </a:pPr>
            <a:r>
              <a:rPr sz="1500" i="1" spc="-75" dirty="0">
                <a:latin typeface="Arial"/>
                <a:cs typeface="Arial"/>
              </a:rPr>
              <a:t>numeric</a:t>
            </a:r>
            <a:r>
              <a:rPr sz="1500" i="1" spc="-114" dirty="0">
                <a:latin typeface="Arial"/>
                <a:cs typeface="Arial"/>
              </a:rPr>
              <a:t> </a:t>
            </a:r>
            <a:r>
              <a:rPr sz="1500" i="1" spc="-105" dirty="0">
                <a:latin typeface="Arial"/>
                <a:cs typeface="Arial"/>
              </a:rPr>
              <a:t>and</a:t>
            </a:r>
            <a:r>
              <a:rPr sz="1500" i="1" spc="-55" dirty="0">
                <a:latin typeface="Arial"/>
                <a:cs typeface="Arial"/>
              </a:rPr>
              <a:t> </a:t>
            </a:r>
            <a:r>
              <a:rPr sz="1500" i="1" spc="-70" dirty="0">
                <a:latin typeface="Arial"/>
                <a:cs typeface="Arial"/>
              </a:rPr>
              <a:t>categoric</a:t>
            </a:r>
            <a:r>
              <a:rPr sz="1500" i="1" spc="-3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890" y="4029773"/>
            <a:ext cx="3862704" cy="1360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20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</a:t>
            </a:r>
            <a:endParaRPr sz="2000">
              <a:latin typeface="Microsoft Sans Serif"/>
              <a:cs typeface="Microsoft Sans Serif"/>
            </a:endParaRPr>
          </a:p>
          <a:p>
            <a:pPr marL="755650" lvl="1" indent="-28575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755650" algn="l"/>
              </a:tabLst>
            </a:pPr>
            <a:r>
              <a:rPr sz="15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5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 </a:t>
            </a:r>
            <a:r>
              <a:rPr sz="15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vs.</a:t>
            </a:r>
            <a:r>
              <a:rPr sz="15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endParaRPr sz="1550">
              <a:latin typeface="Microsoft Sans Serif"/>
              <a:cs typeface="Microsoft Sans Serif"/>
            </a:endParaRPr>
          </a:p>
          <a:p>
            <a:pPr marL="78740" marR="5080">
              <a:lnSpc>
                <a:spcPts val="1650"/>
              </a:lnSpc>
              <a:spcBef>
                <a:spcPts val="1220"/>
              </a:spcBef>
            </a:pPr>
            <a:r>
              <a:rPr sz="1500" i="1" spc="-75" dirty="0">
                <a:latin typeface="Arial"/>
                <a:cs typeface="Arial"/>
              </a:rPr>
              <a:t>Line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3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show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65" dirty="0">
                <a:latin typeface="Arial"/>
                <a:cs typeface="Arial"/>
              </a:rPr>
              <a:t>data</a:t>
            </a:r>
            <a:r>
              <a:rPr sz="1500" i="1" spc="25" dirty="0">
                <a:latin typeface="Arial"/>
                <a:cs typeface="Arial"/>
              </a:rPr>
              <a:t> </a:t>
            </a:r>
            <a:r>
              <a:rPr sz="1500" i="1" spc="-70" dirty="0">
                <a:latin typeface="Arial"/>
                <a:cs typeface="Arial"/>
              </a:rPr>
              <a:t>variables</a:t>
            </a:r>
            <a:r>
              <a:rPr sz="1500" i="1" spc="-13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and</a:t>
            </a:r>
            <a:r>
              <a:rPr sz="1500" i="1" spc="-85" dirty="0">
                <a:latin typeface="Arial"/>
                <a:cs typeface="Arial"/>
              </a:rPr>
              <a:t> </a:t>
            </a:r>
            <a:r>
              <a:rPr sz="1500" i="1" spc="-30" dirty="0">
                <a:latin typeface="Arial"/>
                <a:cs typeface="Arial"/>
              </a:rPr>
              <a:t>their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30" dirty="0">
                <a:latin typeface="Arial"/>
                <a:cs typeface="Arial"/>
              </a:rPr>
              <a:t>trends. </a:t>
            </a:r>
            <a:r>
              <a:rPr sz="1500" i="1" spc="-75" dirty="0">
                <a:latin typeface="Arial"/>
                <a:cs typeface="Arial"/>
              </a:rPr>
              <a:t>Line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75" dirty="0">
                <a:latin typeface="Arial"/>
                <a:cs typeface="Arial"/>
              </a:rPr>
              <a:t>graphs</a:t>
            </a:r>
            <a:r>
              <a:rPr sz="1500" i="1" spc="-130" dirty="0">
                <a:latin typeface="Arial"/>
                <a:cs typeface="Arial"/>
              </a:rPr>
              <a:t> </a:t>
            </a:r>
            <a:r>
              <a:rPr sz="1500" i="1" spc="-145" dirty="0">
                <a:latin typeface="Arial"/>
                <a:cs typeface="Arial"/>
              </a:rPr>
              <a:t>can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55" dirty="0">
                <a:latin typeface="Arial"/>
                <a:cs typeface="Arial"/>
              </a:rPr>
              <a:t>help</a:t>
            </a:r>
            <a:r>
              <a:rPr sz="1500" i="1" spc="-8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to</a:t>
            </a:r>
            <a:r>
              <a:rPr sz="1500" i="1" spc="45" dirty="0">
                <a:latin typeface="Arial"/>
                <a:cs typeface="Arial"/>
              </a:rPr>
              <a:t> </a:t>
            </a:r>
            <a:r>
              <a:rPr sz="1500" i="1" spc="-114" dirty="0">
                <a:latin typeface="Arial"/>
                <a:cs typeface="Arial"/>
              </a:rPr>
              <a:t>show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global</a:t>
            </a:r>
            <a:r>
              <a:rPr sz="1500" i="1" spc="-70" dirty="0">
                <a:latin typeface="Arial"/>
                <a:cs typeface="Arial"/>
              </a:rPr>
              <a:t> </a:t>
            </a:r>
            <a:r>
              <a:rPr sz="1500" i="1" spc="-10" dirty="0">
                <a:latin typeface="Arial"/>
                <a:cs typeface="Arial"/>
              </a:rPr>
              <a:t>behavior </a:t>
            </a:r>
            <a:r>
              <a:rPr sz="1500" i="1" spc="-110" dirty="0">
                <a:latin typeface="Arial"/>
                <a:cs typeface="Arial"/>
              </a:rPr>
              <a:t>and</a:t>
            </a:r>
            <a:r>
              <a:rPr sz="1500" i="1" spc="20" dirty="0">
                <a:latin typeface="Arial"/>
                <a:cs typeface="Arial"/>
              </a:rPr>
              <a:t> </a:t>
            </a:r>
            <a:r>
              <a:rPr sz="1500" i="1" spc="-135" dirty="0">
                <a:latin typeface="Arial"/>
                <a:cs typeface="Arial"/>
              </a:rPr>
              <a:t>make</a:t>
            </a:r>
            <a:r>
              <a:rPr sz="1500" i="1" spc="40" dirty="0">
                <a:latin typeface="Arial"/>
                <a:cs typeface="Arial"/>
              </a:rPr>
              <a:t> </a:t>
            </a:r>
            <a:r>
              <a:rPr sz="1500" i="1" spc="-45" dirty="0">
                <a:latin typeface="Arial"/>
                <a:cs typeface="Arial"/>
              </a:rPr>
              <a:t>prediction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50" dirty="0">
                <a:latin typeface="Arial"/>
                <a:cs typeface="Arial"/>
              </a:rPr>
              <a:t>for</a:t>
            </a:r>
            <a:r>
              <a:rPr sz="1500" i="1" spc="-45" dirty="0">
                <a:latin typeface="Arial"/>
                <a:cs typeface="Arial"/>
              </a:rPr>
              <a:t> </a:t>
            </a:r>
            <a:r>
              <a:rPr sz="1500" i="1" spc="-110" dirty="0">
                <a:latin typeface="Arial"/>
                <a:cs typeface="Arial"/>
              </a:rPr>
              <a:t>unseen</a:t>
            </a:r>
            <a:r>
              <a:rPr sz="1500" i="1" spc="-95" dirty="0">
                <a:latin typeface="Arial"/>
                <a:cs typeface="Arial"/>
              </a:rPr>
              <a:t> </a:t>
            </a:r>
            <a:r>
              <a:rPr sz="1500" i="1" spc="-20" dirty="0">
                <a:latin typeface="Arial"/>
                <a:cs typeface="Arial"/>
              </a:rPr>
              <a:t>data.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7625" y="3181350"/>
            <a:ext cx="1457325" cy="14382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86975" y="1714500"/>
            <a:ext cx="1457325" cy="1466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6975" y="4029075"/>
            <a:ext cx="1457325" cy="14668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360" y="6126559"/>
            <a:ext cx="116078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1800" b="1" u="heavy" spc="-15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sz="1800" b="1" u="heavy" spc="5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sz="18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212" y="1470088"/>
            <a:ext cx="10697845" cy="443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gather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dataset: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Displaying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unique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lauunch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string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'CCA'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launched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(CRS).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average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F9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v1.1.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when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ground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pad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have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4000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but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less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6000.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booster_versions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maximum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mass.</a:t>
            </a:r>
            <a:endParaRPr sz="140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650"/>
              </a:lnSpc>
              <a:spcBef>
                <a:spcPts val="155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List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month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names,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faiilure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landing_ouutcomes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versions,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launch_site</a:t>
            </a:r>
            <a:r>
              <a:rPr sz="1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months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2015.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Rank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count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landiing_outcomes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date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04-06-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2010</a:t>
            </a:r>
            <a:r>
              <a:rPr sz="1400" spc="2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20-03-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2017</a:t>
            </a:r>
            <a:r>
              <a:rPr sz="1400" spc="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descending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85" y="6101918"/>
            <a:ext cx="1157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sz="18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75" dirty="0">
                <a:solidFill>
                  <a:schemeClr val="tx1"/>
                </a:solidFill>
              </a:rPr>
              <a:t>EDA</a:t>
            </a:r>
            <a:r>
              <a:rPr b="1" spc="7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with</a:t>
            </a:r>
            <a:r>
              <a:rPr b="1" spc="85" dirty="0">
                <a:solidFill>
                  <a:schemeClr val="tx1"/>
                </a:solidFill>
              </a:rPr>
              <a:t> </a:t>
            </a:r>
            <a:r>
              <a:rPr b="1" spc="-355" dirty="0">
                <a:solidFill>
                  <a:schemeClr val="tx1"/>
                </a:solidFill>
              </a:rPr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12</a:t>
            </a:fld>
            <a:endParaRPr spc="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901253"/>
            <a:ext cx="10342880" cy="383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centered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Houson,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Texas</a:t>
            </a:r>
            <a:endParaRPr sz="1800" dirty="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Johnson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Center's</a:t>
            </a:r>
            <a:r>
              <a:rPr sz="14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25" dirty="0">
                <a:solidFill>
                  <a:srgbClr val="292929"/>
                </a:solidFill>
                <a:latin typeface="Arial"/>
                <a:cs typeface="Arial"/>
              </a:rPr>
              <a:t>folium.map.Marker).</a:t>
            </a:r>
            <a:endParaRPr sz="1500" dirty="0">
              <a:latin typeface="Arial"/>
              <a:cs typeface="Arial"/>
            </a:endParaRPr>
          </a:p>
          <a:p>
            <a:pPr marL="699135" marR="1029335" lvl="1" indent="-229235">
              <a:lnSpc>
                <a:spcPts val="1650"/>
              </a:lnSpc>
              <a:spcBef>
                <a:spcPts val="146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circles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label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name</a:t>
            </a:r>
            <a:r>
              <a:rPr sz="14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500" i="1" spc="-80" dirty="0">
                <a:solidFill>
                  <a:srgbClr val="292929"/>
                </a:solidFill>
                <a:latin typeface="Arial"/>
                <a:cs typeface="Arial"/>
              </a:rPr>
              <a:t>(folium.Circle,</a:t>
            </a:r>
            <a:r>
              <a:rPr sz="1500" i="1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65" dirty="0">
                <a:solidFill>
                  <a:srgbClr val="292929"/>
                </a:solidFill>
                <a:latin typeface="Arial"/>
                <a:cs typeface="Arial"/>
              </a:rPr>
              <a:t>folium.map.Marker, </a:t>
            </a:r>
            <a:r>
              <a:rPr sz="1500" i="1" spc="-45" dirty="0">
                <a:solidFill>
                  <a:srgbClr val="292929"/>
                </a:solidFill>
                <a:latin typeface="Arial"/>
                <a:cs typeface="Arial"/>
              </a:rPr>
              <a:t>folium.features.DivIcon).</a:t>
            </a:r>
            <a:endParaRPr sz="1500" dirty="0">
              <a:latin typeface="Arial"/>
              <a:cs typeface="Arial"/>
            </a:endParaRPr>
          </a:p>
          <a:p>
            <a:pPr marL="698500" lvl="1" indent="-228600">
              <a:lnSpc>
                <a:spcPts val="1614"/>
              </a:lnSpc>
              <a:spcBef>
                <a:spcPts val="142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grouping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points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multiple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same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coordinates</a:t>
            </a:r>
            <a:endParaRPr sz="1400" dirty="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50" dirty="0">
                <a:solidFill>
                  <a:srgbClr val="292929"/>
                </a:solidFill>
                <a:latin typeface="Arial"/>
                <a:cs typeface="Arial"/>
              </a:rPr>
              <a:t>(folium.plugins.MarkerCluster).</a:t>
            </a:r>
            <a:endParaRPr sz="1500" dirty="0">
              <a:latin typeface="Arial"/>
              <a:cs typeface="Arial"/>
            </a:endParaRPr>
          </a:p>
          <a:p>
            <a:pPr marL="698500" lvl="1" indent="-228600">
              <a:lnSpc>
                <a:spcPts val="1614"/>
              </a:lnSpc>
              <a:spcBef>
                <a:spcPts val="1380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400" spc="-7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landing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400" spc="-5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4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400" dirty="0">
              <a:latin typeface="Microsoft Sans Serif"/>
              <a:cs typeface="Microsoft Sans Serif"/>
            </a:endParaRPr>
          </a:p>
          <a:p>
            <a:pPr marL="699135">
              <a:lnSpc>
                <a:spcPts val="1735"/>
              </a:lnSpc>
            </a:pP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folium.Icon).</a:t>
            </a:r>
            <a:endParaRPr sz="1500" dirty="0">
              <a:latin typeface="Arial"/>
              <a:cs typeface="Arial"/>
            </a:endParaRPr>
          </a:p>
          <a:p>
            <a:pPr marL="698500" lvl="1" indent="-228600">
              <a:lnSpc>
                <a:spcPts val="1655"/>
              </a:lnSpc>
              <a:spcBef>
                <a:spcPts val="137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4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key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locations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(railway,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highway,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coastway,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city)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4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them.</a:t>
            </a:r>
            <a:endParaRPr sz="1400" dirty="0">
              <a:latin typeface="Microsoft Sans Serif"/>
              <a:cs typeface="Microsoft Sans Serif"/>
            </a:endParaRPr>
          </a:p>
          <a:p>
            <a:pPr marL="699135">
              <a:lnSpc>
                <a:spcPts val="1775"/>
              </a:lnSpc>
            </a:pP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(folium.map.Marker,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292929"/>
                </a:solidFill>
                <a:latin typeface="Arial"/>
                <a:cs typeface="Arial"/>
              </a:rPr>
              <a:t>folium.PolyLine,</a:t>
            </a:r>
            <a:r>
              <a:rPr sz="15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500" i="1" spc="-35" dirty="0">
                <a:solidFill>
                  <a:srgbClr val="292929"/>
                </a:solidFill>
                <a:latin typeface="Arial"/>
                <a:cs typeface="Arial"/>
              </a:rPr>
              <a:t>folium.features.DivIcon</a:t>
            </a:r>
            <a:r>
              <a:rPr sz="1400" i="1" spc="-35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241300" marR="83185" indent="-229235">
              <a:lnSpc>
                <a:spcPct val="100800"/>
              </a:lnSpc>
              <a:spcBef>
                <a:spcPts val="134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These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order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understand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easily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surroundings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landings.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800" y="6042104"/>
            <a:ext cx="1157605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800" b="1" u="heavy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sz="1800" b="1" u="heavy" spc="-20" dirty="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sz="18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Build</a:t>
            </a:r>
            <a:r>
              <a:rPr b="1" spc="-10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an</a:t>
            </a:r>
            <a:r>
              <a:rPr b="1" spc="-70" dirty="0">
                <a:solidFill>
                  <a:schemeClr val="tx1"/>
                </a:solidFill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Interactive</a:t>
            </a:r>
            <a:r>
              <a:rPr b="1" spc="25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Map</a:t>
            </a:r>
            <a:r>
              <a:rPr b="1" spc="-5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with</a:t>
            </a:r>
            <a:r>
              <a:rPr b="1" spc="-10" dirty="0">
                <a:solidFill>
                  <a:schemeClr val="tx1"/>
                </a:solidFill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13</a:t>
            </a:fld>
            <a:endParaRPr spc="6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11617"/>
            <a:ext cx="73802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b="1">
                <a:solidFill>
                  <a:schemeClr val="tx1"/>
                </a:solidFill>
              </a:rPr>
              <a:t>Build</a:t>
            </a:r>
            <a:r>
              <a:rPr lang="en-IN" b="1" spc="-70">
                <a:solidFill>
                  <a:schemeClr val="tx1"/>
                </a:solidFill>
              </a:rPr>
              <a:t> </a:t>
            </a:r>
            <a:r>
              <a:rPr lang="en-IN" b="1">
                <a:solidFill>
                  <a:schemeClr val="tx1"/>
                </a:solidFill>
              </a:rPr>
              <a:t>a</a:t>
            </a:r>
            <a:r>
              <a:rPr lang="en-IN" b="1" spc="-30">
                <a:solidFill>
                  <a:schemeClr val="tx1"/>
                </a:solidFill>
              </a:rPr>
              <a:t> </a:t>
            </a:r>
            <a:r>
              <a:rPr lang="en-IN" b="1" spc="-45">
                <a:solidFill>
                  <a:schemeClr val="tx1"/>
                </a:solidFill>
              </a:rPr>
              <a:t>Dashboard</a:t>
            </a:r>
            <a:r>
              <a:rPr lang="en-IN" b="1" spc="65">
                <a:solidFill>
                  <a:schemeClr val="tx1"/>
                </a:solidFill>
              </a:rPr>
              <a:t> </a:t>
            </a:r>
            <a:r>
              <a:rPr lang="en-IN" b="1">
                <a:solidFill>
                  <a:schemeClr val="tx1"/>
                </a:solidFill>
              </a:rPr>
              <a:t>with</a:t>
            </a:r>
            <a:r>
              <a:rPr lang="en-IN" b="1" spc="-20">
                <a:solidFill>
                  <a:schemeClr val="tx1"/>
                </a:solidFill>
              </a:rPr>
              <a:t> </a:t>
            </a:r>
            <a:r>
              <a:rPr lang="en-IN" b="1">
                <a:solidFill>
                  <a:schemeClr val="tx1"/>
                </a:solidFill>
              </a:rPr>
              <a:t>Plotly</a:t>
            </a:r>
            <a:r>
              <a:rPr lang="en-IN" b="1" spc="20">
                <a:solidFill>
                  <a:schemeClr val="tx1"/>
                </a:solidFill>
              </a:rPr>
              <a:t> </a:t>
            </a:r>
            <a:r>
              <a:rPr lang="en-IN" b="1" spc="-90">
                <a:solidFill>
                  <a:schemeClr val="tx1"/>
                </a:solidFill>
              </a:rPr>
              <a:t>Dash</a:t>
            </a:r>
            <a:endParaRPr lang="en-IN" b="1" spc="-9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842198"/>
            <a:ext cx="10541000" cy="45736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sz="2000" spc="-5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lang="en-IN" sz="2000" spc="-8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65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lang="en-IN" sz="2000" spc="-3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10">
                <a:solidFill>
                  <a:srgbClr val="292929"/>
                </a:solidFill>
                <a:latin typeface="Microsoft Sans Serif"/>
                <a:cs typeface="Microsoft Sans Serif"/>
              </a:rPr>
              <a:t>dropdown,</a:t>
            </a:r>
            <a:r>
              <a:rPr lang="en-IN" sz="2000" spc="-9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>
                <a:solidFill>
                  <a:srgbClr val="292929"/>
                </a:solidFill>
                <a:latin typeface="Microsoft Sans Serif"/>
                <a:cs typeface="Microsoft Sans Serif"/>
              </a:rPr>
              <a:t>pie </a:t>
            </a:r>
            <a:r>
              <a:rPr lang="en-IN" sz="2000" spc="-20">
                <a:solidFill>
                  <a:srgbClr val="292929"/>
                </a:solidFill>
                <a:latin typeface="Microsoft Sans Serif"/>
                <a:cs typeface="Microsoft Sans Serif"/>
              </a:rPr>
              <a:t>chart,</a:t>
            </a:r>
            <a:r>
              <a:rPr lang="en-IN" sz="2000" spc="-2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35">
                <a:solidFill>
                  <a:srgbClr val="292929"/>
                </a:solidFill>
                <a:latin typeface="Microsoft Sans Serif"/>
                <a:cs typeface="Microsoft Sans Serif"/>
              </a:rPr>
              <a:t>rangeslider</a:t>
            </a:r>
            <a:r>
              <a:rPr lang="en-IN" sz="2000" spc="-10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lang="en-IN" sz="2000" spc="-25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10">
                <a:solidFill>
                  <a:srgbClr val="292929"/>
                </a:solidFill>
                <a:latin typeface="Microsoft Sans Serif"/>
                <a:cs typeface="Microsoft Sans Serif"/>
              </a:rPr>
              <a:t>scatter</a:t>
            </a:r>
            <a:r>
              <a:rPr lang="en-IN" sz="2000" spc="-11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lang="en-IN" sz="2000" spc="-7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000" spc="-10">
                <a:solidFill>
                  <a:srgbClr val="292929"/>
                </a:solidFill>
                <a:latin typeface="Microsoft Sans Serif"/>
                <a:cs typeface="Microsoft Sans Serif"/>
              </a:rPr>
              <a:t>components</a:t>
            </a:r>
            <a:endParaRPr lang="en-IN"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ts val="212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1800">
                <a:solidFill>
                  <a:srgbClr val="292929"/>
                </a:solidFill>
                <a:latin typeface="Microsoft Sans Serif"/>
                <a:cs typeface="Microsoft Sans Serif"/>
              </a:rPr>
              <a:t>Dropdown</a:t>
            </a:r>
            <a:r>
              <a:rPr lang="en-IN" sz="1800" spc="-114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1800" spc="-25">
                <a:latin typeface="Microsoft Sans Serif"/>
                <a:cs typeface="Microsoft Sans Serif"/>
              </a:rPr>
              <a:t>allows</a:t>
            </a:r>
            <a:r>
              <a:rPr lang="en-IN" sz="1800" spc="-3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a</a:t>
            </a:r>
            <a:r>
              <a:rPr lang="en-IN" sz="1800" spc="20">
                <a:latin typeface="Microsoft Sans Serif"/>
                <a:cs typeface="Microsoft Sans Serif"/>
              </a:rPr>
              <a:t> </a:t>
            </a:r>
            <a:r>
              <a:rPr lang="en-IN" sz="1800" spc="-25">
                <a:latin typeface="Microsoft Sans Serif"/>
                <a:cs typeface="Microsoft Sans Serif"/>
              </a:rPr>
              <a:t>user</a:t>
            </a:r>
            <a:r>
              <a:rPr lang="en-IN" sz="1800" spc="-2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to</a:t>
            </a:r>
            <a:r>
              <a:rPr lang="en-IN" sz="1800" spc="-20">
                <a:latin typeface="Microsoft Sans Serif"/>
                <a:cs typeface="Microsoft Sans Serif"/>
              </a:rPr>
              <a:t> </a:t>
            </a:r>
            <a:r>
              <a:rPr lang="en-IN" sz="1800" spc="-65">
                <a:latin typeface="Microsoft Sans Serif"/>
                <a:cs typeface="Microsoft Sans Serif"/>
              </a:rPr>
              <a:t>choose</a:t>
            </a:r>
            <a:r>
              <a:rPr lang="en-IN" sz="1800" spc="-5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the </a:t>
            </a:r>
            <a:r>
              <a:rPr lang="en-IN" sz="1800" spc="-50">
                <a:latin typeface="Microsoft Sans Serif"/>
                <a:cs typeface="Microsoft Sans Serif"/>
              </a:rPr>
              <a:t>launch</a:t>
            </a:r>
            <a:r>
              <a:rPr lang="en-IN" sz="1800" spc="-9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site</a:t>
            </a:r>
            <a:r>
              <a:rPr lang="en-IN" sz="1800" spc="-6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or</a:t>
            </a:r>
            <a:r>
              <a:rPr lang="en-IN" sz="1800" spc="5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all</a:t>
            </a:r>
            <a:r>
              <a:rPr lang="en-IN" sz="1800" spc="15">
                <a:latin typeface="Microsoft Sans Serif"/>
                <a:cs typeface="Microsoft Sans Serif"/>
              </a:rPr>
              <a:t> </a:t>
            </a:r>
            <a:r>
              <a:rPr lang="en-IN" sz="1800" spc="-50">
                <a:latin typeface="Microsoft Sans Serif"/>
                <a:cs typeface="Microsoft Sans Serif"/>
              </a:rPr>
              <a:t>launch</a:t>
            </a:r>
            <a:r>
              <a:rPr lang="en-IN" sz="1800" spc="-90">
                <a:latin typeface="Microsoft Sans Serif"/>
                <a:cs typeface="Microsoft Sans Serif"/>
              </a:rPr>
              <a:t> </a:t>
            </a:r>
            <a:r>
              <a:rPr lang="en-IN" sz="1800" spc="-10">
                <a:latin typeface="Microsoft Sans Serif"/>
                <a:cs typeface="Microsoft Sans Serif"/>
              </a:rPr>
              <a:t>sites</a:t>
            </a:r>
            <a:endParaRPr lang="en-IN" sz="1800">
              <a:latin typeface="Microsoft Sans Serif"/>
              <a:cs typeface="Microsoft Sans Serif"/>
            </a:endParaRPr>
          </a:p>
          <a:p>
            <a:pPr marL="699135">
              <a:lnSpc>
                <a:spcPts val="2240"/>
              </a:lnSpc>
            </a:pPr>
            <a:r>
              <a:rPr lang="en-IN" sz="1900" i="1" spc="-80">
                <a:latin typeface="Arial"/>
                <a:cs typeface="Arial"/>
              </a:rPr>
              <a:t>(dash_core_components.Dropdown)</a:t>
            </a:r>
            <a:r>
              <a:rPr lang="en-IN" sz="1800" spc="-80">
                <a:latin typeface="Microsoft Sans Serif"/>
                <a:cs typeface="Microsoft Sans Serif"/>
              </a:rPr>
              <a:t>.</a:t>
            </a:r>
            <a:endParaRPr lang="en-IN" sz="1800">
              <a:latin typeface="Microsoft Sans Serif"/>
              <a:cs typeface="Microsoft Sans Serif"/>
            </a:endParaRPr>
          </a:p>
          <a:p>
            <a:pPr marL="699135" marR="119570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1800" spc="-80">
                <a:latin typeface="Microsoft Sans Serif"/>
                <a:cs typeface="Microsoft Sans Serif"/>
              </a:rPr>
              <a:t>Pie</a:t>
            </a:r>
            <a:r>
              <a:rPr lang="en-IN" sz="1800" spc="-4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chart</a:t>
            </a:r>
            <a:r>
              <a:rPr lang="en-IN" sz="1800" spc="5">
                <a:latin typeface="Microsoft Sans Serif"/>
                <a:cs typeface="Microsoft Sans Serif"/>
              </a:rPr>
              <a:t> </a:t>
            </a:r>
            <a:r>
              <a:rPr lang="en-IN" sz="1800" spc="-55">
                <a:latin typeface="Microsoft Sans Serif"/>
                <a:cs typeface="Microsoft Sans Serif"/>
              </a:rPr>
              <a:t>shows</a:t>
            </a:r>
            <a:r>
              <a:rPr lang="en-IN" sz="1800" spc="-1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the</a:t>
            </a:r>
            <a:r>
              <a:rPr lang="en-IN" sz="1800" spc="-4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total</a:t>
            </a:r>
            <a:r>
              <a:rPr lang="en-IN" sz="1800" spc="45">
                <a:latin typeface="Microsoft Sans Serif"/>
                <a:cs typeface="Microsoft Sans Serif"/>
              </a:rPr>
              <a:t> </a:t>
            </a:r>
            <a:r>
              <a:rPr lang="en-IN" sz="1800" spc="-95">
                <a:latin typeface="Microsoft Sans Serif"/>
                <a:cs typeface="Microsoft Sans Serif"/>
              </a:rPr>
              <a:t>success</a:t>
            </a:r>
            <a:r>
              <a:rPr lang="en-IN" sz="1800" spc="-145">
                <a:latin typeface="Microsoft Sans Serif"/>
                <a:cs typeface="Microsoft Sans Serif"/>
              </a:rPr>
              <a:t> </a:t>
            </a:r>
            <a:r>
              <a:rPr lang="en-IN" sz="1800" spc="-10">
                <a:latin typeface="Microsoft Sans Serif"/>
                <a:cs typeface="Microsoft Sans Serif"/>
              </a:rPr>
              <a:t>and </a:t>
            </a:r>
            <a:r>
              <a:rPr lang="en-IN" sz="1800">
                <a:latin typeface="Microsoft Sans Serif"/>
                <a:cs typeface="Microsoft Sans Serif"/>
              </a:rPr>
              <a:t>the</a:t>
            </a:r>
            <a:r>
              <a:rPr lang="en-IN" sz="1800" spc="2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total</a:t>
            </a:r>
            <a:r>
              <a:rPr lang="en-IN" sz="1800" spc="45">
                <a:latin typeface="Microsoft Sans Serif"/>
                <a:cs typeface="Microsoft Sans Serif"/>
              </a:rPr>
              <a:t> </a:t>
            </a:r>
            <a:r>
              <a:rPr lang="en-IN" sz="1800" spc="-20">
                <a:latin typeface="Microsoft Sans Serif"/>
                <a:cs typeface="Microsoft Sans Serif"/>
              </a:rPr>
              <a:t>failure</a:t>
            </a:r>
            <a:r>
              <a:rPr lang="en-IN" sz="1800" spc="-4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for</a:t>
            </a:r>
            <a:r>
              <a:rPr lang="en-IN" sz="1800" spc="1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the</a:t>
            </a:r>
            <a:r>
              <a:rPr lang="en-IN" sz="1800" spc="30">
                <a:latin typeface="Microsoft Sans Serif"/>
                <a:cs typeface="Microsoft Sans Serif"/>
              </a:rPr>
              <a:t> </a:t>
            </a:r>
            <a:r>
              <a:rPr lang="en-IN" sz="1800" spc="-50">
                <a:latin typeface="Microsoft Sans Serif"/>
                <a:cs typeface="Microsoft Sans Serif"/>
              </a:rPr>
              <a:t>launch</a:t>
            </a:r>
            <a:r>
              <a:rPr lang="en-IN" sz="1800" spc="-9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site</a:t>
            </a:r>
            <a:r>
              <a:rPr lang="en-IN" sz="1800" spc="30">
                <a:latin typeface="Microsoft Sans Serif"/>
                <a:cs typeface="Microsoft Sans Serif"/>
              </a:rPr>
              <a:t> </a:t>
            </a:r>
            <a:r>
              <a:rPr lang="en-IN" sz="1800" spc="-70">
                <a:latin typeface="Microsoft Sans Serif"/>
                <a:cs typeface="Microsoft Sans Serif"/>
              </a:rPr>
              <a:t>chosen</a:t>
            </a:r>
            <a:r>
              <a:rPr lang="en-IN" sz="1800" spc="-9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with</a:t>
            </a:r>
            <a:r>
              <a:rPr lang="en-IN" sz="1800" spc="45">
                <a:latin typeface="Microsoft Sans Serif"/>
                <a:cs typeface="Microsoft Sans Serif"/>
              </a:rPr>
              <a:t> </a:t>
            </a:r>
            <a:r>
              <a:rPr lang="en-IN" sz="1800" spc="-25">
                <a:latin typeface="Microsoft Sans Serif"/>
                <a:cs typeface="Microsoft Sans Serif"/>
              </a:rPr>
              <a:t>the </a:t>
            </a:r>
            <a:r>
              <a:rPr lang="en-IN" sz="1800">
                <a:latin typeface="Microsoft Sans Serif"/>
                <a:cs typeface="Microsoft Sans Serif"/>
              </a:rPr>
              <a:t>dropdown</a:t>
            </a:r>
            <a:r>
              <a:rPr lang="en-IN" sz="1800" spc="-30">
                <a:latin typeface="Microsoft Sans Serif"/>
                <a:cs typeface="Microsoft Sans Serif"/>
              </a:rPr>
              <a:t> </a:t>
            </a:r>
            <a:r>
              <a:rPr lang="en-IN" sz="1800" spc="-35">
                <a:latin typeface="Microsoft Sans Serif"/>
                <a:cs typeface="Microsoft Sans Serif"/>
              </a:rPr>
              <a:t>component</a:t>
            </a:r>
            <a:r>
              <a:rPr lang="en-IN" sz="1800" spc="-80">
                <a:latin typeface="Microsoft Sans Serif"/>
                <a:cs typeface="Microsoft Sans Serif"/>
              </a:rPr>
              <a:t> </a:t>
            </a:r>
            <a:r>
              <a:rPr lang="en-IN" sz="1900" i="1" spc="-35">
                <a:latin typeface="Arial"/>
                <a:cs typeface="Arial"/>
              </a:rPr>
              <a:t>(plotly.express.pie)</a:t>
            </a:r>
            <a:r>
              <a:rPr lang="en-IN" sz="1800" spc="-35">
                <a:latin typeface="Microsoft Sans Serif"/>
                <a:cs typeface="Microsoft Sans Serif"/>
              </a:rPr>
              <a:t>.</a:t>
            </a:r>
            <a:endParaRPr lang="en-IN"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ts val="2120"/>
              </a:lnSpc>
              <a:spcBef>
                <a:spcPts val="1370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1800" spc="-55">
                <a:latin typeface="Microsoft Sans Serif"/>
                <a:cs typeface="Microsoft Sans Serif"/>
              </a:rPr>
              <a:t>Rangeslider</a:t>
            </a:r>
            <a:r>
              <a:rPr lang="en-IN" sz="1800" spc="-130">
                <a:latin typeface="Microsoft Sans Serif"/>
                <a:cs typeface="Microsoft Sans Serif"/>
              </a:rPr>
              <a:t> </a:t>
            </a:r>
            <a:r>
              <a:rPr lang="en-IN" sz="1800" spc="-25">
                <a:latin typeface="Microsoft Sans Serif"/>
                <a:cs typeface="Microsoft Sans Serif"/>
              </a:rPr>
              <a:t>allows</a:t>
            </a:r>
            <a:r>
              <a:rPr lang="en-IN" sz="1800" spc="-9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a</a:t>
            </a:r>
            <a:r>
              <a:rPr lang="en-IN" sz="1800" spc="-25">
                <a:latin typeface="Microsoft Sans Serif"/>
                <a:cs typeface="Microsoft Sans Serif"/>
              </a:rPr>
              <a:t> user</a:t>
            </a:r>
            <a:r>
              <a:rPr lang="en-IN" sz="1800" spc="-3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to</a:t>
            </a:r>
            <a:r>
              <a:rPr lang="en-IN" sz="1800" spc="-30">
                <a:latin typeface="Microsoft Sans Serif"/>
                <a:cs typeface="Microsoft Sans Serif"/>
              </a:rPr>
              <a:t> </a:t>
            </a:r>
            <a:r>
              <a:rPr lang="en-IN" sz="1800" spc="-40">
                <a:latin typeface="Microsoft Sans Serif"/>
                <a:cs typeface="Microsoft Sans Serif"/>
              </a:rPr>
              <a:t>select</a:t>
            </a:r>
            <a:r>
              <a:rPr lang="en-IN" sz="1800" spc="-6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a </a:t>
            </a:r>
            <a:r>
              <a:rPr lang="en-IN" sz="1800" spc="-25">
                <a:latin typeface="Microsoft Sans Serif"/>
                <a:cs typeface="Microsoft Sans Serif"/>
              </a:rPr>
              <a:t>payload</a:t>
            </a:r>
            <a:r>
              <a:rPr lang="en-IN" sz="1800" spc="-45">
                <a:latin typeface="Microsoft Sans Serif"/>
                <a:cs typeface="Microsoft Sans Serif"/>
              </a:rPr>
              <a:t> </a:t>
            </a:r>
            <a:r>
              <a:rPr lang="en-IN" sz="1800" spc="-110">
                <a:latin typeface="Microsoft Sans Serif"/>
                <a:cs typeface="Microsoft Sans Serif"/>
              </a:rPr>
              <a:t>mass</a:t>
            </a:r>
            <a:r>
              <a:rPr lang="en-IN" sz="1800" spc="-7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in</a:t>
            </a:r>
            <a:r>
              <a:rPr lang="en-IN" sz="1800" spc="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a</a:t>
            </a:r>
            <a:r>
              <a:rPr lang="en-IN" sz="1800" spc="5">
                <a:latin typeface="Microsoft Sans Serif"/>
                <a:cs typeface="Microsoft Sans Serif"/>
              </a:rPr>
              <a:t> </a:t>
            </a:r>
            <a:r>
              <a:rPr lang="en-IN" sz="1800" spc="-10">
                <a:latin typeface="Microsoft Sans Serif"/>
                <a:cs typeface="Microsoft Sans Serif"/>
              </a:rPr>
              <a:t>fixed</a:t>
            </a:r>
            <a:r>
              <a:rPr lang="en-IN" sz="1800" spc="-45">
                <a:latin typeface="Microsoft Sans Serif"/>
                <a:cs typeface="Microsoft Sans Serif"/>
              </a:rPr>
              <a:t> </a:t>
            </a:r>
            <a:r>
              <a:rPr lang="en-IN" sz="1800" spc="-10">
                <a:latin typeface="Microsoft Sans Serif"/>
                <a:cs typeface="Microsoft Sans Serif"/>
              </a:rPr>
              <a:t>range</a:t>
            </a:r>
            <a:endParaRPr lang="en-IN" sz="1800">
              <a:latin typeface="Microsoft Sans Serif"/>
              <a:cs typeface="Microsoft Sans Serif"/>
            </a:endParaRPr>
          </a:p>
          <a:p>
            <a:pPr marL="699135">
              <a:lnSpc>
                <a:spcPts val="2240"/>
              </a:lnSpc>
            </a:pPr>
            <a:r>
              <a:rPr lang="en-IN" sz="1900" i="1" spc="-95">
                <a:latin typeface="Arial"/>
                <a:cs typeface="Arial"/>
              </a:rPr>
              <a:t>(dash_core_components.RangeSlider)</a:t>
            </a:r>
            <a:r>
              <a:rPr lang="en-IN" sz="1800" spc="-95">
                <a:latin typeface="Microsoft Sans Serif"/>
                <a:cs typeface="Microsoft Sans Serif"/>
              </a:rPr>
              <a:t>.</a:t>
            </a:r>
            <a:endParaRPr lang="en-IN" sz="1800">
              <a:latin typeface="Microsoft Sans Serif"/>
              <a:cs typeface="Microsoft Sans Serif"/>
            </a:endParaRPr>
          </a:p>
          <a:p>
            <a:pPr marL="699135" marR="1699895" lvl="1" indent="-229235">
              <a:lnSpc>
                <a:spcPts val="2180"/>
              </a:lnSpc>
              <a:spcBef>
                <a:spcPts val="1405"/>
              </a:spcBef>
              <a:buFont typeface="Arial MT"/>
              <a:buChar char="•"/>
              <a:tabLst>
                <a:tab pos="699135" algn="l"/>
              </a:tabLst>
            </a:pPr>
            <a:r>
              <a:rPr lang="en-IN" sz="1800" spc="-45">
                <a:latin typeface="Microsoft Sans Serif"/>
                <a:cs typeface="Microsoft Sans Serif"/>
              </a:rPr>
              <a:t>Scatter</a:t>
            </a:r>
            <a:r>
              <a:rPr lang="en-IN" sz="1800" spc="-75">
                <a:latin typeface="Microsoft Sans Serif"/>
                <a:cs typeface="Microsoft Sans Serif"/>
              </a:rPr>
              <a:t> </a:t>
            </a:r>
            <a:r>
              <a:rPr lang="en-IN" sz="1800" spc="-20">
                <a:latin typeface="Microsoft Sans Serif"/>
                <a:cs typeface="Microsoft Sans Serif"/>
              </a:rPr>
              <a:t>chart</a:t>
            </a:r>
            <a:r>
              <a:rPr lang="en-IN" sz="1800" spc="-70">
                <a:latin typeface="Microsoft Sans Serif"/>
                <a:cs typeface="Microsoft Sans Serif"/>
              </a:rPr>
              <a:t> </a:t>
            </a:r>
            <a:r>
              <a:rPr lang="en-IN" sz="1800" spc="-40">
                <a:latin typeface="Microsoft Sans Serif"/>
                <a:cs typeface="Microsoft Sans Serif"/>
              </a:rPr>
              <a:t>shows</a:t>
            </a:r>
            <a:r>
              <a:rPr lang="en-IN" sz="1800" spc="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the</a:t>
            </a:r>
            <a:r>
              <a:rPr lang="en-IN" sz="1800" spc="15">
                <a:latin typeface="Microsoft Sans Serif"/>
                <a:cs typeface="Microsoft Sans Serif"/>
              </a:rPr>
              <a:t> </a:t>
            </a:r>
            <a:r>
              <a:rPr lang="en-IN" sz="1800" spc="-20">
                <a:latin typeface="Microsoft Sans Serif"/>
                <a:cs typeface="Microsoft Sans Serif"/>
              </a:rPr>
              <a:t>relationship</a:t>
            </a:r>
            <a:r>
              <a:rPr lang="en-IN" sz="1800" spc="-95">
                <a:latin typeface="Microsoft Sans Serif"/>
                <a:cs typeface="Microsoft Sans Serif"/>
              </a:rPr>
              <a:t> </a:t>
            </a:r>
            <a:r>
              <a:rPr lang="en-IN" sz="1800" spc="-35">
                <a:latin typeface="Microsoft Sans Serif"/>
                <a:cs typeface="Microsoft Sans Serif"/>
              </a:rPr>
              <a:t>between</a:t>
            </a:r>
            <a:r>
              <a:rPr lang="en-IN" sz="1800" spc="-40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two</a:t>
            </a:r>
            <a:r>
              <a:rPr lang="en-IN" sz="1800" spc="-5">
                <a:latin typeface="Microsoft Sans Serif"/>
                <a:cs typeface="Microsoft Sans Serif"/>
              </a:rPr>
              <a:t> </a:t>
            </a:r>
            <a:r>
              <a:rPr lang="en-IN" sz="1800" spc="-45">
                <a:latin typeface="Microsoft Sans Serif"/>
                <a:cs typeface="Microsoft Sans Serif"/>
              </a:rPr>
              <a:t>variables,</a:t>
            </a:r>
            <a:r>
              <a:rPr lang="en-IN" sz="1800" spc="-25">
                <a:latin typeface="Microsoft Sans Serif"/>
                <a:cs typeface="Microsoft Sans Serif"/>
              </a:rPr>
              <a:t> </a:t>
            </a:r>
            <a:r>
              <a:rPr lang="en-IN" sz="1800">
                <a:latin typeface="Microsoft Sans Serif"/>
                <a:cs typeface="Microsoft Sans Serif"/>
              </a:rPr>
              <a:t>in</a:t>
            </a:r>
            <a:r>
              <a:rPr lang="en-IN" sz="1800" spc="-45">
                <a:latin typeface="Microsoft Sans Serif"/>
                <a:cs typeface="Microsoft Sans Serif"/>
              </a:rPr>
              <a:t> </a:t>
            </a:r>
            <a:r>
              <a:rPr lang="en-IN" sz="1800" spc="-10">
                <a:latin typeface="Microsoft Sans Serif"/>
                <a:cs typeface="Microsoft Sans Serif"/>
              </a:rPr>
              <a:t>particular</a:t>
            </a:r>
            <a:r>
              <a:rPr lang="en-IN" sz="1800" spc="-75">
                <a:latin typeface="Microsoft Sans Serif"/>
                <a:cs typeface="Microsoft Sans Serif"/>
              </a:rPr>
              <a:t> </a:t>
            </a:r>
            <a:r>
              <a:rPr lang="en-IN" sz="1800" spc="-110">
                <a:latin typeface="Microsoft Sans Serif"/>
                <a:cs typeface="Microsoft Sans Serif"/>
              </a:rPr>
              <a:t>Success</a:t>
            </a:r>
            <a:r>
              <a:rPr lang="en-IN" sz="1800" spc="-70">
                <a:latin typeface="Microsoft Sans Serif"/>
                <a:cs typeface="Microsoft Sans Serif"/>
              </a:rPr>
              <a:t> </a:t>
            </a:r>
            <a:r>
              <a:rPr lang="en-IN" sz="1800" spc="-25">
                <a:latin typeface="Microsoft Sans Serif"/>
                <a:cs typeface="Microsoft Sans Serif"/>
              </a:rPr>
              <a:t>vs </a:t>
            </a:r>
            <a:r>
              <a:rPr lang="en-IN" sz="1800" spc="-65">
                <a:latin typeface="Microsoft Sans Serif"/>
                <a:cs typeface="Microsoft Sans Serif"/>
              </a:rPr>
              <a:t>Payload</a:t>
            </a:r>
            <a:r>
              <a:rPr lang="en-IN" sz="1800" spc="20">
                <a:latin typeface="Microsoft Sans Serif"/>
                <a:cs typeface="Microsoft Sans Serif"/>
              </a:rPr>
              <a:t> </a:t>
            </a:r>
            <a:r>
              <a:rPr lang="en-IN" sz="1800" spc="-110">
                <a:latin typeface="Microsoft Sans Serif"/>
                <a:cs typeface="Microsoft Sans Serif"/>
              </a:rPr>
              <a:t>Mass</a:t>
            </a:r>
            <a:r>
              <a:rPr lang="en-IN" sz="1800" spc="-40">
                <a:latin typeface="Microsoft Sans Serif"/>
                <a:cs typeface="Microsoft Sans Serif"/>
              </a:rPr>
              <a:t> </a:t>
            </a:r>
            <a:r>
              <a:rPr lang="en-IN" sz="1900" i="1" spc="-45">
                <a:latin typeface="Arial"/>
                <a:cs typeface="Arial"/>
              </a:rPr>
              <a:t>(plotly.express.scatter)</a:t>
            </a:r>
            <a:r>
              <a:rPr lang="en-IN" sz="1800" spc="-45">
                <a:latin typeface="Microsoft Sans Serif"/>
                <a:cs typeface="Microsoft Sans Serif"/>
              </a:rPr>
              <a:t>.</a:t>
            </a:r>
            <a:endParaRPr lang="en-IN"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lang="en-IN"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lang="en-IN" sz="18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lang="en-IN" sz="1800" u="heavy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IN" sz="1800" u="heavy" spc="-2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1800" u="heavy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</a:t>
            </a:r>
            <a:r>
              <a:rPr lang="en-IN" sz="1800" u="heavy" spc="-20">
                <a:solidFill>
                  <a:schemeClr val="tx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endParaRPr lang="en-IN" sz="1800">
              <a:solidFill>
                <a:schemeClr val="tx1"/>
              </a:solidFill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100"/>
              </a:spcBef>
            </a:pPr>
            <a:r>
              <a:rPr lang="en-IN" sz="1550" spc="80">
                <a:solidFill>
                  <a:srgbClr val="1C7CDB"/>
                </a:solidFill>
                <a:latin typeface="Microsoft Sans Serif"/>
                <a:cs typeface="Microsoft Sans Serif"/>
              </a:rPr>
              <a:t>14</a:t>
            </a:r>
            <a:endParaRPr lang="en-IN" sz="15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16518"/>
            <a:ext cx="6335395" cy="41789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Load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Normalize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sets.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preparation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Selection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algorithms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Set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parameters</a:t>
            </a:r>
            <a:r>
              <a:rPr sz="14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GridSearchModel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dataset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evaluation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14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</a:t>
            </a:r>
            <a:r>
              <a:rPr sz="14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Compute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dataset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Confusion</a:t>
            </a:r>
            <a:r>
              <a:rPr sz="14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Matrix</a:t>
            </a:r>
            <a:endParaRPr sz="14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Comparison</a:t>
            </a:r>
            <a:r>
              <a:rPr sz="14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4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according</a:t>
            </a:r>
            <a:r>
              <a:rPr sz="14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their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accuracy</a:t>
            </a:r>
            <a:endParaRPr sz="14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9135" algn="l"/>
              </a:tabLst>
            </a:pPr>
            <a:r>
              <a:rPr sz="14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4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4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4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4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4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4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chosen</a:t>
            </a:r>
            <a:r>
              <a:rPr sz="14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(see</a:t>
            </a:r>
            <a:r>
              <a:rPr sz="14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14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40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result)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40" dirty="0">
                <a:solidFill>
                  <a:schemeClr val="tx1"/>
                </a:solidFill>
              </a:rPr>
              <a:t>Predictive</a:t>
            </a:r>
            <a:r>
              <a:rPr b="1" spc="-204" dirty="0">
                <a:solidFill>
                  <a:schemeClr val="tx1"/>
                </a:solidFill>
              </a:rPr>
              <a:t> </a:t>
            </a:r>
            <a:r>
              <a:rPr b="1" spc="-80" dirty="0">
                <a:solidFill>
                  <a:schemeClr val="tx1"/>
                </a:solidFill>
              </a:rPr>
              <a:t>Analysis</a:t>
            </a:r>
            <a:r>
              <a:rPr b="1" spc="-90" dirty="0">
                <a:solidFill>
                  <a:schemeClr val="tx1"/>
                </a:solidFill>
              </a:rPr>
              <a:t> </a:t>
            </a:r>
            <a:r>
              <a:rPr b="1" spc="-95" dirty="0">
                <a:solidFill>
                  <a:schemeClr val="tx1"/>
                </a:solidFill>
              </a:rPr>
              <a:t>(Classification)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0900" y="6051550"/>
            <a:ext cx="1157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Link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to 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659953"/>
            <a:ext cx="5106035" cy="155130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49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16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40" dirty="0">
                <a:solidFill>
                  <a:schemeClr val="tx1"/>
                </a:solidFill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503C9C-225D-58B2-8DF6-7DA77DAE6D99}"/>
              </a:ext>
            </a:extLst>
          </p:cNvPr>
          <p:cNvSpPr txBox="1"/>
          <p:nvPr/>
        </p:nvSpPr>
        <p:spPr>
          <a:xfrm>
            <a:off x="1828800" y="2057400"/>
            <a:ext cx="73177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Section 2</a:t>
            </a:r>
          </a:p>
          <a:p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4800" b="1" dirty="0">
                <a:solidFill>
                  <a:schemeClr val="tx1"/>
                </a:solidFill>
              </a:rPr>
              <a:t> Insight drawn from EDA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7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94" y="5326697"/>
            <a:ext cx="59740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that,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increasing.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61610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Flight</a:t>
            </a:r>
            <a:r>
              <a:rPr b="1" spc="-130" dirty="0">
                <a:solidFill>
                  <a:schemeClr val="tx1"/>
                </a:solidFill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Number</a:t>
            </a:r>
            <a:r>
              <a:rPr b="1" spc="-125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vs.</a:t>
            </a:r>
            <a:r>
              <a:rPr b="1" spc="-80" dirty="0">
                <a:solidFill>
                  <a:schemeClr val="tx1"/>
                </a:solidFill>
              </a:rPr>
              <a:t> </a:t>
            </a:r>
            <a:r>
              <a:rPr b="1" spc="-90" dirty="0">
                <a:solidFill>
                  <a:schemeClr val="tx1"/>
                </a:solidFill>
              </a:rPr>
              <a:t>Launch</a:t>
            </a:r>
            <a:r>
              <a:rPr b="1" spc="-60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18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" y="1924050"/>
            <a:ext cx="118110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05" y="5319966"/>
            <a:ext cx="982154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Depending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heavier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payload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may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be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consideration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hand,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too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make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4941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90" dirty="0">
                <a:solidFill>
                  <a:schemeClr val="tx1"/>
                </a:solidFill>
              </a:rPr>
              <a:t>Payload</a:t>
            </a:r>
            <a:r>
              <a:rPr b="1" spc="-155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vs.</a:t>
            </a:r>
            <a:r>
              <a:rPr b="1" spc="-165" dirty="0">
                <a:solidFill>
                  <a:schemeClr val="tx1"/>
                </a:solidFill>
              </a:rPr>
              <a:t> </a:t>
            </a:r>
            <a:r>
              <a:rPr b="1" spc="-85" dirty="0">
                <a:solidFill>
                  <a:schemeClr val="tx1"/>
                </a:solidFill>
              </a:rPr>
              <a:t>Launch </a:t>
            </a:r>
            <a:r>
              <a:rPr b="1" spc="-60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19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" y="1924050"/>
            <a:ext cx="119253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225" y="1965188"/>
            <a:ext cx="2522220" cy="309816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Executive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45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2</a:t>
            </a:fld>
            <a:endParaRPr spc="3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447029"/>
            <a:ext cx="1066990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types.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ES-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L1,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GEO,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HEO,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SSO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5703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254" dirty="0">
                <a:solidFill>
                  <a:schemeClr val="tx1"/>
                </a:solidFill>
              </a:rPr>
              <a:t>Success</a:t>
            </a:r>
            <a:r>
              <a:rPr b="1" spc="100" dirty="0">
                <a:solidFill>
                  <a:schemeClr val="tx1"/>
                </a:solidFill>
              </a:rPr>
              <a:t> </a:t>
            </a:r>
            <a:r>
              <a:rPr b="1" spc="-114" dirty="0">
                <a:solidFill>
                  <a:schemeClr val="tx1"/>
                </a:solidFill>
              </a:rPr>
              <a:t>Rate</a:t>
            </a:r>
            <a:r>
              <a:rPr b="1" spc="35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vs.</a:t>
            </a:r>
            <a:r>
              <a:rPr b="1" spc="5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Orbit</a:t>
            </a:r>
            <a:r>
              <a:rPr b="1" spc="5" dirty="0">
                <a:solidFill>
                  <a:schemeClr val="tx1"/>
                </a:solidFill>
              </a:rPr>
              <a:t> </a:t>
            </a:r>
            <a:r>
              <a:rPr b="1" spc="-114" dirty="0">
                <a:solidFill>
                  <a:schemeClr val="tx1"/>
                </a:solidFill>
              </a:rPr>
              <a:t>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175" y="1504950"/>
            <a:ext cx="4819650" cy="34766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20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957762"/>
            <a:ext cx="10413365" cy="1120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1800" spc="-140" dirty="0">
                <a:latin typeface="Microsoft Sans Serif"/>
                <a:cs typeface="Microsoft Sans Serif"/>
              </a:rPr>
              <a:t>We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notice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increases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flights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LEO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orbit.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some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orbits </a:t>
            </a:r>
            <a:r>
              <a:rPr sz="1800" spc="-20" dirty="0">
                <a:latin typeface="Microsoft Sans Serif"/>
                <a:cs typeface="Microsoft Sans Serif"/>
              </a:rPr>
              <a:t>like </a:t>
            </a:r>
            <a:r>
              <a:rPr sz="1800" spc="-200" dirty="0">
                <a:latin typeface="Microsoft Sans Serif"/>
                <a:cs typeface="Microsoft Sans Serif"/>
              </a:rPr>
              <a:t>GTO,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there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no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relation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between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success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number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0" dirty="0">
                <a:latin typeface="Microsoft Sans Serif"/>
                <a:cs typeface="Microsoft Sans Serif"/>
              </a:rPr>
              <a:t> flights.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can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suppose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high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success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some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like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65" dirty="0">
                <a:latin typeface="Microsoft Sans Serif"/>
                <a:cs typeface="Microsoft Sans Serif"/>
              </a:rPr>
              <a:t>SSO</a:t>
            </a:r>
            <a:r>
              <a:rPr sz="1800" spc="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HEO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due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knowledge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learned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during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former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launches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other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orbits.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6084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Flight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-40" dirty="0">
                <a:solidFill>
                  <a:schemeClr val="tx1"/>
                </a:solidFill>
              </a:rPr>
              <a:t>Number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vs.</a:t>
            </a:r>
            <a:r>
              <a:rPr b="1" spc="2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Orbit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-105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21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990725"/>
            <a:ext cx="115919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716462"/>
            <a:ext cx="1019937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9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114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payloads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can</a:t>
            </a:r>
            <a:r>
              <a:rPr sz="1800" spc="-55" dirty="0">
                <a:latin typeface="Microsoft Sans Serif"/>
                <a:cs typeface="Microsoft Sans Serif"/>
              </a:rPr>
              <a:t> have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great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influence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65" dirty="0">
                <a:latin typeface="Microsoft Sans Serif"/>
                <a:cs typeface="Microsoft Sans Serif"/>
              </a:rPr>
              <a:t> launches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certain </a:t>
            </a:r>
            <a:r>
              <a:rPr sz="1800" dirty="0">
                <a:latin typeface="Microsoft Sans Serif"/>
                <a:cs typeface="Microsoft Sans Serif"/>
              </a:rPr>
              <a:t>orbits.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example,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heavier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payloads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improve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rate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60" dirty="0">
                <a:latin typeface="Microsoft Sans Serif"/>
                <a:cs typeface="Microsoft Sans Serif"/>
              </a:rPr>
              <a:t>LEO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Another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that </a:t>
            </a:r>
            <a:r>
              <a:rPr sz="1800" spc="-45" dirty="0">
                <a:latin typeface="Microsoft Sans Serif"/>
                <a:cs typeface="Microsoft Sans Serif"/>
              </a:rPr>
              <a:t>decreasing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weight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 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220" dirty="0">
                <a:latin typeface="Microsoft Sans Serif"/>
                <a:cs typeface="Microsoft Sans Serif"/>
              </a:rPr>
              <a:t>GTO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orbit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improves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launch.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47894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90" dirty="0">
                <a:solidFill>
                  <a:schemeClr val="tx1"/>
                </a:solidFill>
              </a:rPr>
              <a:t>Payload</a:t>
            </a:r>
            <a:r>
              <a:rPr b="1" spc="-40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vs.</a:t>
            </a:r>
            <a:r>
              <a:rPr b="1" spc="-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Orbit</a:t>
            </a:r>
            <a:r>
              <a:rPr b="1" spc="-40" dirty="0">
                <a:solidFill>
                  <a:schemeClr val="tx1"/>
                </a:solidFill>
              </a:rPr>
              <a:t> </a:t>
            </a:r>
            <a:r>
              <a:rPr b="1" spc="-120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22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2009775"/>
            <a:ext cx="1199197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072062"/>
            <a:ext cx="70205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Microsoft Sans Serif"/>
                <a:cs typeface="Microsoft Sans Serif"/>
              </a:rPr>
              <a:t>Since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2013,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can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see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increase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0" dirty="0">
                <a:latin typeface="Microsoft Sans Serif"/>
                <a:cs typeface="Microsoft Sans Serif"/>
              </a:rPr>
              <a:t>Space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Rocket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6084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90" dirty="0">
                <a:solidFill>
                  <a:schemeClr val="tx1"/>
                </a:solidFill>
              </a:rPr>
              <a:t>Launch</a:t>
            </a:r>
            <a:r>
              <a:rPr b="1" spc="25" dirty="0">
                <a:solidFill>
                  <a:schemeClr val="tx1"/>
                </a:solidFill>
              </a:rPr>
              <a:t> </a:t>
            </a:r>
            <a:r>
              <a:rPr b="1" spc="-254" dirty="0">
                <a:solidFill>
                  <a:schemeClr val="tx1"/>
                </a:solidFill>
              </a:rPr>
              <a:t>Success</a:t>
            </a:r>
            <a:r>
              <a:rPr b="1" spc="125" dirty="0">
                <a:solidFill>
                  <a:schemeClr val="tx1"/>
                </a:solidFill>
              </a:rPr>
              <a:t> </a:t>
            </a:r>
            <a:r>
              <a:rPr b="1" spc="-90" dirty="0">
                <a:solidFill>
                  <a:schemeClr val="tx1"/>
                </a:solidFill>
              </a:rPr>
              <a:t>Yearly</a:t>
            </a:r>
            <a:r>
              <a:rPr b="1" spc="-70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Trend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23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350" y="1428750"/>
            <a:ext cx="492442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63450"/>
            <a:ext cx="4955540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All</a:t>
            </a:r>
            <a:r>
              <a:rPr b="1" spc="-135" dirty="0">
                <a:solidFill>
                  <a:schemeClr val="tx1"/>
                </a:solidFill>
              </a:rPr>
              <a:t> </a:t>
            </a:r>
            <a:r>
              <a:rPr b="1" spc="-85" dirty="0">
                <a:solidFill>
                  <a:schemeClr val="tx1"/>
                </a:solidFill>
              </a:rPr>
              <a:t>Launch</a:t>
            </a:r>
            <a:r>
              <a:rPr b="1" spc="30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Site</a:t>
            </a:r>
            <a:r>
              <a:rPr b="1" spc="-120" dirty="0">
                <a:solidFill>
                  <a:schemeClr val="tx1"/>
                </a:solidFill>
              </a:rPr>
              <a:t> </a:t>
            </a:r>
            <a:r>
              <a:rPr b="1" spc="-170" dirty="0">
                <a:solidFill>
                  <a:schemeClr val="tx1"/>
                </a:solidFill>
              </a:rPr>
              <a:t>Names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24</a:t>
            </a:fld>
            <a:endParaRPr spc="6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05075"/>
            <a:ext cx="4419600" cy="276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9125" y="2133600"/>
            <a:ext cx="962025" cy="12287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900" y="3752913"/>
            <a:ext cx="495554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use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DISTINCT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allows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remove </a:t>
            </a:r>
            <a:r>
              <a:rPr sz="1800" spc="-20" dirty="0">
                <a:latin typeface="Microsoft Sans Serif"/>
                <a:cs typeface="Microsoft Sans Serif"/>
              </a:rPr>
              <a:t>duplicate </a:t>
            </a:r>
            <a:r>
              <a:rPr sz="1800" spc="-65" dirty="0">
                <a:latin typeface="Microsoft Sans Serif"/>
                <a:cs typeface="Microsoft Sans Serif"/>
              </a:rPr>
              <a:t>LAUNCH_SITE.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57199"/>
            <a:ext cx="73040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90" dirty="0">
                <a:solidFill>
                  <a:schemeClr val="tx1"/>
                </a:solidFill>
              </a:rPr>
              <a:t>Launch</a:t>
            </a:r>
            <a:r>
              <a:rPr b="1" spc="-40" dirty="0">
                <a:solidFill>
                  <a:schemeClr val="tx1"/>
                </a:solidFill>
              </a:rPr>
              <a:t> </a:t>
            </a:r>
            <a:r>
              <a:rPr b="1" spc="-25" dirty="0">
                <a:solidFill>
                  <a:schemeClr val="tx1"/>
                </a:solidFill>
              </a:rPr>
              <a:t>Site</a:t>
            </a:r>
            <a:r>
              <a:rPr b="1" spc="-70" dirty="0">
                <a:solidFill>
                  <a:schemeClr val="tx1"/>
                </a:solidFill>
              </a:rPr>
              <a:t> </a:t>
            </a:r>
            <a:r>
              <a:rPr b="1" spc="-160" dirty="0">
                <a:solidFill>
                  <a:schemeClr val="tx1"/>
                </a:solidFill>
              </a:rPr>
              <a:t>Names</a:t>
            </a:r>
            <a:r>
              <a:rPr b="1" spc="-60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Begin</a:t>
            </a:r>
            <a:r>
              <a:rPr b="1" spc="-15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with</a:t>
            </a:r>
            <a:r>
              <a:rPr b="1" spc="-95" dirty="0">
                <a:solidFill>
                  <a:schemeClr val="tx1"/>
                </a:solidFill>
              </a:rPr>
              <a:t> </a:t>
            </a:r>
            <a:r>
              <a:rPr b="1" spc="-155" dirty="0">
                <a:solidFill>
                  <a:schemeClr val="tx1"/>
                </a:solidFill>
              </a:rPr>
              <a:t>'CCA'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25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752913"/>
            <a:ext cx="1165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76525"/>
            <a:ext cx="4895850" cy="2381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5" y="2095500"/>
            <a:ext cx="4895850" cy="29527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900" y="4716462"/>
            <a:ext cx="4787900" cy="843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20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followed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LIKE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clause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filters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sites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that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contain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substring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CCA. </a:t>
            </a:r>
            <a:r>
              <a:rPr sz="1800" spc="-110" dirty="0">
                <a:latin typeface="Microsoft Sans Serif"/>
                <a:cs typeface="Microsoft Sans Serif"/>
              </a:rPr>
              <a:t>LIMIT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5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shows </a:t>
            </a:r>
            <a:r>
              <a:rPr sz="1800" spc="80" dirty="0">
                <a:latin typeface="Microsoft Sans Serif"/>
                <a:cs typeface="Microsoft Sans Serif"/>
              </a:rPr>
              <a:t>5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records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filtering.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57199"/>
            <a:ext cx="44084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Total</a:t>
            </a:r>
            <a:r>
              <a:rPr b="1" spc="-170" dirty="0">
                <a:solidFill>
                  <a:schemeClr val="tx1"/>
                </a:solidFill>
              </a:rPr>
              <a:t> </a:t>
            </a:r>
            <a:r>
              <a:rPr b="1" spc="-90" dirty="0">
                <a:solidFill>
                  <a:schemeClr val="tx1"/>
                </a:solidFill>
              </a:rPr>
              <a:t>Payload</a:t>
            </a:r>
            <a:r>
              <a:rPr b="1" spc="-155" dirty="0">
                <a:solidFill>
                  <a:schemeClr val="tx1"/>
                </a:solidFill>
              </a:rPr>
              <a:t> </a:t>
            </a:r>
            <a:r>
              <a:rPr b="1" spc="-185" dirty="0">
                <a:solidFill>
                  <a:schemeClr val="tx1"/>
                </a:solidFill>
              </a:rPr>
              <a:t>Mass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26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5210175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514600"/>
            <a:ext cx="1828800" cy="457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47980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sum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all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masses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customer</a:t>
            </a:r>
            <a:r>
              <a:rPr sz="1800" spc="-1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40" dirty="0">
                <a:latin typeface="Microsoft Sans Serif"/>
                <a:cs typeface="Microsoft Sans Serif"/>
              </a:rPr>
              <a:t>NASA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(CRS).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70" dirty="0">
                <a:solidFill>
                  <a:schemeClr val="tx1"/>
                </a:solidFill>
              </a:rPr>
              <a:t>Average</a:t>
            </a:r>
            <a:r>
              <a:rPr b="1" spc="-85" dirty="0">
                <a:solidFill>
                  <a:schemeClr val="tx1"/>
                </a:solidFill>
              </a:rPr>
              <a:t> </a:t>
            </a:r>
            <a:r>
              <a:rPr b="1" spc="-75" dirty="0">
                <a:solidFill>
                  <a:schemeClr val="tx1"/>
                </a:solidFill>
              </a:rPr>
              <a:t>Payload</a:t>
            </a:r>
            <a:r>
              <a:rPr b="1" spc="35" dirty="0">
                <a:solidFill>
                  <a:schemeClr val="tx1"/>
                </a:solidFill>
              </a:rPr>
              <a:t> </a:t>
            </a:r>
            <a:r>
              <a:rPr b="1" spc="-170" dirty="0">
                <a:solidFill>
                  <a:schemeClr val="tx1"/>
                </a:solidFill>
              </a:rPr>
              <a:t>Mass</a:t>
            </a:r>
            <a:r>
              <a:rPr b="1" spc="-1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by</a:t>
            </a:r>
            <a:r>
              <a:rPr b="1" spc="-1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F9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v1.1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27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571750"/>
            <a:ext cx="4933950" cy="171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419350"/>
            <a:ext cx="1866900" cy="476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168900" cy="1597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1800">
              <a:latin typeface="Arial"/>
              <a:cs typeface="Arial"/>
            </a:endParaRPr>
          </a:p>
          <a:p>
            <a:pPr marL="12700" marR="5080" algn="just">
              <a:lnSpc>
                <a:spcPct val="991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average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all </a:t>
            </a:r>
            <a:r>
              <a:rPr sz="1800" spc="-40" dirty="0">
                <a:latin typeface="Microsoft Sans Serif"/>
                <a:cs typeface="Microsoft Sans Serif"/>
              </a:rPr>
              <a:t>payload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masses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booster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version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contains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substring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F9 </a:t>
            </a:r>
            <a:r>
              <a:rPr sz="1800" spc="-10" dirty="0">
                <a:latin typeface="Microsoft Sans Serif"/>
                <a:cs typeface="Microsoft Sans Serif"/>
              </a:rPr>
              <a:t>v1.1.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chemeClr val="tx1"/>
                </a:solidFill>
              </a:rPr>
              <a:t>First</a:t>
            </a:r>
            <a:r>
              <a:rPr b="1" spc="-170" dirty="0">
                <a:solidFill>
                  <a:schemeClr val="tx1"/>
                </a:solidFill>
              </a:rPr>
              <a:t> </a:t>
            </a:r>
            <a:r>
              <a:rPr b="1" spc="-140" dirty="0">
                <a:solidFill>
                  <a:schemeClr val="tx1"/>
                </a:solidFill>
              </a:rPr>
              <a:t>Successful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Ground</a:t>
            </a:r>
            <a:r>
              <a:rPr b="1" spc="-16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Landing</a:t>
            </a:r>
            <a:r>
              <a:rPr b="1" spc="-155" dirty="0">
                <a:solidFill>
                  <a:schemeClr val="tx1"/>
                </a:solidFill>
              </a:rPr>
              <a:t> </a:t>
            </a:r>
            <a:r>
              <a:rPr b="1" spc="-20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28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47950"/>
            <a:ext cx="5486400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8200" y="2381250"/>
            <a:ext cx="914400" cy="542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34635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710565">
              <a:lnSpc>
                <a:spcPts val="2100"/>
              </a:lnSpc>
            </a:pP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this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query,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select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oldest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successful </a:t>
            </a:r>
            <a:r>
              <a:rPr sz="1800" spc="-10" dirty="0"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filters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dataset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order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keep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only </a:t>
            </a:r>
            <a:r>
              <a:rPr sz="1800" spc="-35" dirty="0">
                <a:latin typeface="Microsoft Sans Serif"/>
                <a:cs typeface="Microsoft Sans Serif"/>
              </a:rPr>
              <a:t>records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10" dirty="0">
                <a:latin typeface="Microsoft Sans Serif"/>
                <a:cs typeface="Microsoft Sans Serif"/>
              </a:rPr>
              <a:t> landing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successful.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MIN </a:t>
            </a:r>
            <a:r>
              <a:rPr sz="1800" spc="-20" dirty="0">
                <a:latin typeface="Microsoft Sans Serif"/>
                <a:cs typeface="Microsoft Sans Serif"/>
              </a:rPr>
              <a:t>function,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select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record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oldest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19693"/>
          </a:xfrm>
          <a:prstGeom prst="rect">
            <a:avLst/>
          </a:prstGeom>
        </p:spPr>
        <p:txBody>
          <a:bodyPr vert="horz" wrap="square" lIns="0" tIns="1412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90" dirty="0">
                <a:solidFill>
                  <a:schemeClr val="tx1"/>
                </a:solidFill>
              </a:rPr>
              <a:t>Successful</a:t>
            </a:r>
            <a:r>
              <a:rPr sz="2450" b="1" spc="70" dirty="0">
                <a:solidFill>
                  <a:schemeClr val="tx1"/>
                </a:solidFill>
              </a:rPr>
              <a:t> </a:t>
            </a:r>
            <a:r>
              <a:rPr sz="2450" b="1" dirty="0">
                <a:solidFill>
                  <a:schemeClr val="tx1"/>
                </a:solidFill>
              </a:rPr>
              <a:t>Drone</a:t>
            </a:r>
            <a:r>
              <a:rPr sz="2450" b="1" spc="-30" dirty="0">
                <a:solidFill>
                  <a:schemeClr val="tx1"/>
                </a:solidFill>
              </a:rPr>
              <a:t> </a:t>
            </a:r>
            <a:r>
              <a:rPr sz="2450" b="1" spc="-20" dirty="0">
                <a:solidFill>
                  <a:schemeClr val="tx1"/>
                </a:solidFill>
              </a:rPr>
              <a:t>Ship</a:t>
            </a:r>
            <a:r>
              <a:rPr sz="2450" b="1" spc="-85" dirty="0">
                <a:solidFill>
                  <a:schemeClr val="tx1"/>
                </a:solidFill>
              </a:rPr>
              <a:t> </a:t>
            </a:r>
            <a:r>
              <a:rPr sz="2450" b="1" dirty="0">
                <a:solidFill>
                  <a:schemeClr val="tx1"/>
                </a:solidFill>
              </a:rPr>
              <a:t>Landing</a:t>
            </a:r>
            <a:r>
              <a:rPr sz="2450" b="1" spc="-85" dirty="0">
                <a:solidFill>
                  <a:schemeClr val="tx1"/>
                </a:solidFill>
              </a:rPr>
              <a:t> </a:t>
            </a:r>
            <a:r>
              <a:rPr sz="2450" b="1" dirty="0">
                <a:solidFill>
                  <a:schemeClr val="tx1"/>
                </a:solidFill>
              </a:rPr>
              <a:t>with</a:t>
            </a:r>
            <a:r>
              <a:rPr sz="2450" b="1" spc="-25" dirty="0">
                <a:solidFill>
                  <a:schemeClr val="tx1"/>
                </a:solidFill>
              </a:rPr>
              <a:t> </a:t>
            </a:r>
            <a:r>
              <a:rPr sz="2450" b="1" spc="-50" dirty="0">
                <a:solidFill>
                  <a:schemeClr val="tx1"/>
                </a:solidFill>
              </a:rPr>
              <a:t>Payload</a:t>
            </a:r>
            <a:r>
              <a:rPr sz="2450" b="1" spc="30" dirty="0">
                <a:solidFill>
                  <a:schemeClr val="tx1"/>
                </a:solidFill>
              </a:rPr>
              <a:t> </a:t>
            </a:r>
            <a:r>
              <a:rPr sz="2450" b="1" dirty="0">
                <a:solidFill>
                  <a:schemeClr val="tx1"/>
                </a:solidFill>
              </a:rPr>
              <a:t>between</a:t>
            </a:r>
            <a:r>
              <a:rPr sz="2450" b="1" spc="-80" dirty="0">
                <a:solidFill>
                  <a:schemeClr val="tx1"/>
                </a:solidFill>
              </a:rPr>
              <a:t> </a:t>
            </a:r>
            <a:r>
              <a:rPr sz="2450" b="1" spc="120" dirty="0">
                <a:solidFill>
                  <a:schemeClr val="tx1"/>
                </a:solidFill>
              </a:rPr>
              <a:t>4000</a:t>
            </a:r>
            <a:r>
              <a:rPr sz="2450" b="1" spc="-50" dirty="0">
                <a:solidFill>
                  <a:schemeClr val="tx1"/>
                </a:solidFill>
              </a:rPr>
              <a:t> </a:t>
            </a:r>
            <a:r>
              <a:rPr sz="2450" b="1" dirty="0">
                <a:solidFill>
                  <a:schemeClr val="tx1"/>
                </a:solidFill>
              </a:rPr>
              <a:t>and</a:t>
            </a:r>
            <a:r>
              <a:rPr sz="2450" b="1" spc="-30" dirty="0">
                <a:solidFill>
                  <a:schemeClr val="tx1"/>
                </a:solidFill>
              </a:rPr>
              <a:t> </a:t>
            </a:r>
            <a:r>
              <a:rPr sz="2450" b="1" spc="105" dirty="0">
                <a:solidFill>
                  <a:schemeClr val="tx1"/>
                </a:solidFill>
              </a:rPr>
              <a:t>6000</a:t>
            </a:r>
            <a:endParaRPr sz="245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29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86050"/>
            <a:ext cx="538162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0075" y="2209800"/>
            <a:ext cx="1000125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17160" cy="187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7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version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 </a:t>
            </a:r>
            <a:r>
              <a:rPr sz="1800" spc="-80" dirty="0">
                <a:latin typeface="Microsoft Sans Serif"/>
                <a:cs typeface="Microsoft Sans Serif"/>
              </a:rPr>
              <a:t>was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4000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6000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kg.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20" dirty="0">
                <a:latin typeface="Microsoft Sans Serif"/>
                <a:cs typeface="Microsoft Sans Serif"/>
              </a:rPr>
              <a:t>WHERE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clauses </a:t>
            </a:r>
            <a:r>
              <a:rPr sz="1800" dirty="0">
                <a:latin typeface="Microsoft Sans Serif"/>
                <a:cs typeface="Microsoft Sans Serif"/>
              </a:rPr>
              <a:t>filter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dataset.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542" y="1284442"/>
            <a:ext cx="6156325" cy="485584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0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methodologies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via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API,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Web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Map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Dashboards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70"/>
              </a:spcBef>
              <a:buFont typeface="Arial MT"/>
              <a:buChar char="•"/>
              <a:tabLst>
                <a:tab pos="240665" algn="l"/>
              </a:tabLst>
            </a:pP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Summary</a:t>
            </a:r>
            <a:r>
              <a:rPr sz="21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Analysis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4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maps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624"/>
            <a:ext cx="38608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5" dirty="0">
                <a:solidFill>
                  <a:schemeClr val="tx1"/>
                </a:solidFill>
              </a:rPr>
              <a:t>Executive</a:t>
            </a:r>
            <a:r>
              <a:rPr b="1" spc="-135" dirty="0">
                <a:solidFill>
                  <a:schemeClr val="tx1"/>
                </a:solidFill>
              </a:rPr>
              <a:t> </a:t>
            </a:r>
            <a:r>
              <a:rPr b="1" spc="-160" dirty="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3</a:t>
            </a:fld>
            <a:endParaRPr spc="3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49252"/>
          </a:xfrm>
          <a:prstGeom prst="rect">
            <a:avLst/>
          </a:prstGeom>
        </p:spPr>
        <p:txBody>
          <a:bodyPr vert="horz" wrap="square" lIns="0" tIns="79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10" dirty="0">
                <a:solidFill>
                  <a:schemeClr val="tx1"/>
                </a:solidFill>
              </a:rPr>
              <a:t>Total</a:t>
            </a:r>
            <a:r>
              <a:rPr sz="3050" b="1" spc="-60" dirty="0">
                <a:solidFill>
                  <a:schemeClr val="tx1"/>
                </a:solidFill>
              </a:rPr>
              <a:t> </a:t>
            </a:r>
            <a:r>
              <a:rPr sz="3050" b="1" spc="-35" dirty="0">
                <a:solidFill>
                  <a:schemeClr val="tx1"/>
                </a:solidFill>
              </a:rPr>
              <a:t>Number</a:t>
            </a:r>
            <a:r>
              <a:rPr sz="3050" b="1" spc="-55" dirty="0">
                <a:solidFill>
                  <a:schemeClr val="tx1"/>
                </a:solidFill>
              </a:rPr>
              <a:t> </a:t>
            </a:r>
            <a:r>
              <a:rPr sz="3050" b="1" dirty="0">
                <a:solidFill>
                  <a:schemeClr val="tx1"/>
                </a:solidFill>
              </a:rPr>
              <a:t>of</a:t>
            </a:r>
            <a:r>
              <a:rPr sz="3050" b="1" spc="-80" dirty="0">
                <a:solidFill>
                  <a:schemeClr val="tx1"/>
                </a:solidFill>
              </a:rPr>
              <a:t> </a:t>
            </a:r>
            <a:r>
              <a:rPr sz="3050" b="1" spc="-114" dirty="0">
                <a:solidFill>
                  <a:schemeClr val="tx1"/>
                </a:solidFill>
              </a:rPr>
              <a:t>Successful</a:t>
            </a:r>
            <a:r>
              <a:rPr sz="3050" b="1" spc="-90" dirty="0">
                <a:solidFill>
                  <a:schemeClr val="tx1"/>
                </a:solidFill>
              </a:rPr>
              <a:t> </a:t>
            </a:r>
            <a:r>
              <a:rPr sz="3050" b="1" dirty="0">
                <a:solidFill>
                  <a:schemeClr val="tx1"/>
                </a:solidFill>
              </a:rPr>
              <a:t>and</a:t>
            </a:r>
            <a:r>
              <a:rPr sz="3050" b="1" spc="-55" dirty="0">
                <a:solidFill>
                  <a:schemeClr val="tx1"/>
                </a:solidFill>
              </a:rPr>
              <a:t> </a:t>
            </a:r>
            <a:r>
              <a:rPr sz="3050" b="1" spc="-35" dirty="0">
                <a:solidFill>
                  <a:schemeClr val="tx1"/>
                </a:solidFill>
              </a:rPr>
              <a:t>Failure</a:t>
            </a:r>
            <a:r>
              <a:rPr sz="3050" b="1" spc="-20" dirty="0">
                <a:solidFill>
                  <a:schemeClr val="tx1"/>
                </a:solidFill>
              </a:rPr>
              <a:t> </a:t>
            </a:r>
            <a:r>
              <a:rPr sz="3050" b="1" spc="-30" dirty="0">
                <a:solidFill>
                  <a:schemeClr val="tx1"/>
                </a:solidFill>
              </a:rPr>
              <a:t>Mission</a:t>
            </a:r>
            <a:r>
              <a:rPr sz="3050" b="1" spc="-45" dirty="0">
                <a:solidFill>
                  <a:schemeClr val="tx1"/>
                </a:solidFill>
              </a:rPr>
              <a:t> </a:t>
            </a:r>
            <a:r>
              <a:rPr sz="3050" b="1" spc="-50" dirty="0">
                <a:solidFill>
                  <a:schemeClr val="tx1"/>
                </a:solidFill>
              </a:rPr>
              <a:t>Outcomes</a:t>
            </a:r>
            <a:endParaRPr sz="305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30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95575"/>
            <a:ext cx="5486400" cy="228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2581275"/>
            <a:ext cx="1276350" cy="466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114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With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04" dirty="0">
                <a:latin typeface="Microsoft Sans Serif"/>
                <a:cs typeface="Microsoft Sans Serif"/>
              </a:rPr>
              <a:t>SELECT,</a:t>
            </a:r>
            <a:r>
              <a:rPr sz="1800" dirty="0">
                <a:latin typeface="Microsoft Sans Serif"/>
                <a:cs typeface="Microsoft Sans Serif"/>
              </a:rPr>
              <a:t> we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show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subqueries</a:t>
            </a:r>
            <a:r>
              <a:rPr sz="1800" spc="-1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that </a:t>
            </a:r>
            <a:r>
              <a:rPr sz="1800" dirty="0">
                <a:latin typeface="Microsoft Sans Serif"/>
                <a:cs typeface="Microsoft Sans Serif"/>
              </a:rPr>
              <a:t>return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results.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first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counts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successful </a:t>
            </a:r>
            <a:r>
              <a:rPr sz="1800" spc="-45" dirty="0">
                <a:latin typeface="Microsoft Sans Serif"/>
                <a:cs typeface="Microsoft Sans Serif"/>
              </a:rPr>
              <a:t>mission.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second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subquery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counts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unsuccessful </a:t>
            </a:r>
            <a:r>
              <a:rPr sz="1800" spc="-10" dirty="0">
                <a:latin typeface="Microsoft Sans Serif"/>
                <a:cs typeface="Microsoft Sans Serif"/>
              </a:rPr>
              <a:t>mission.</a:t>
            </a:r>
            <a:r>
              <a:rPr sz="1800" spc="23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The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15" dirty="0">
                <a:latin typeface="Microsoft Sans Serif"/>
                <a:cs typeface="Microsoft Sans Serif"/>
              </a:rPr>
              <a:t>WHERE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followed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LIKE</a:t>
            </a:r>
            <a:r>
              <a:rPr sz="1800" spc="-10" dirty="0">
                <a:latin typeface="Microsoft Sans Serif"/>
                <a:cs typeface="Microsoft Sans Serif"/>
              </a:rPr>
              <a:t> clause </a:t>
            </a:r>
            <a:r>
              <a:rPr sz="1800" dirty="0">
                <a:latin typeface="Microsoft Sans Serif"/>
                <a:cs typeface="Microsoft Sans Serif"/>
              </a:rPr>
              <a:t>filters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outcome.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90" dirty="0">
                <a:latin typeface="Microsoft Sans Serif"/>
                <a:cs typeface="Microsoft Sans Serif"/>
              </a:rPr>
              <a:t>COUNT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counts </a:t>
            </a:r>
            <a:r>
              <a:rPr sz="1800" spc="-35" dirty="0">
                <a:latin typeface="Microsoft Sans Serif"/>
                <a:cs typeface="Microsoft Sans Serif"/>
              </a:rPr>
              <a:t>records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filtered.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35" dirty="0">
                <a:solidFill>
                  <a:schemeClr val="tx1"/>
                </a:solidFill>
              </a:rPr>
              <a:t>Boosters</a:t>
            </a:r>
            <a:r>
              <a:rPr b="1" spc="-155" dirty="0">
                <a:solidFill>
                  <a:schemeClr val="tx1"/>
                </a:solidFill>
              </a:rPr>
              <a:t> </a:t>
            </a:r>
            <a:r>
              <a:rPr b="1" spc="-65" dirty="0">
                <a:solidFill>
                  <a:schemeClr val="tx1"/>
                </a:solidFill>
              </a:rPr>
              <a:t>Carried</a:t>
            </a:r>
            <a:r>
              <a:rPr b="1" spc="-180" dirty="0">
                <a:solidFill>
                  <a:schemeClr val="tx1"/>
                </a:solidFill>
              </a:rPr>
              <a:t> </a:t>
            </a:r>
            <a:r>
              <a:rPr b="1" spc="-90" dirty="0">
                <a:solidFill>
                  <a:schemeClr val="tx1"/>
                </a:solidFill>
              </a:rPr>
              <a:t>Maximum</a:t>
            </a:r>
            <a:r>
              <a:rPr b="1" spc="-55" dirty="0">
                <a:solidFill>
                  <a:schemeClr val="tx1"/>
                </a:solidFill>
              </a:rPr>
              <a:t> </a:t>
            </a:r>
            <a:r>
              <a:rPr b="1" spc="-85" dirty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31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57475"/>
            <a:ext cx="5486400" cy="342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8225" y="1962150"/>
            <a:ext cx="1000125" cy="319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2478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</a:pPr>
            <a:r>
              <a:rPr sz="1800" spc="-145" dirty="0">
                <a:latin typeface="Microsoft Sans Serif"/>
                <a:cs typeface="Microsoft Sans Serif"/>
              </a:rPr>
              <a:t>We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used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subquery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filter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data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returning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only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heaviest</a:t>
            </a:r>
            <a:r>
              <a:rPr sz="1800" spc="-25" dirty="0">
                <a:latin typeface="Microsoft Sans Serif"/>
                <a:cs typeface="Microsoft Sans Serif"/>
              </a:rPr>
              <a:t> payload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mass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20" dirty="0">
                <a:latin typeface="Microsoft Sans Serif"/>
                <a:cs typeface="Microsoft Sans Serif"/>
              </a:rPr>
              <a:t>MAX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function.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The </a:t>
            </a:r>
            <a:r>
              <a:rPr sz="1800" spc="-45" dirty="0">
                <a:latin typeface="Microsoft Sans Serif"/>
                <a:cs typeface="Microsoft Sans Serif"/>
              </a:rPr>
              <a:t>main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5" dirty="0">
                <a:latin typeface="Microsoft Sans Serif"/>
                <a:cs typeface="Microsoft Sans Serif"/>
              </a:rPr>
              <a:t> uses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subquery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results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unique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version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(SELECT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DISTINCT)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with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heaviest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mass.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200" dirty="0">
                <a:solidFill>
                  <a:schemeClr val="tx1"/>
                </a:solidFill>
              </a:rPr>
              <a:t>2015</a:t>
            </a:r>
            <a:r>
              <a:rPr b="1" spc="-85" dirty="0">
                <a:solidFill>
                  <a:schemeClr val="tx1"/>
                </a:solidFill>
              </a:rPr>
              <a:t> </a:t>
            </a:r>
            <a:r>
              <a:rPr b="1" spc="-90" dirty="0">
                <a:solidFill>
                  <a:schemeClr val="tx1"/>
                </a:solidFill>
              </a:rPr>
              <a:t>Launch</a:t>
            </a:r>
            <a:r>
              <a:rPr b="1" spc="35" dirty="0">
                <a:solidFill>
                  <a:schemeClr val="tx1"/>
                </a:solidFill>
              </a:rPr>
              <a:t> </a:t>
            </a:r>
            <a:r>
              <a:rPr b="1" spc="-125" dirty="0">
                <a:solidFill>
                  <a:schemeClr val="tx1"/>
                </a:solidFill>
              </a:rPr>
              <a:t>Records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32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628900"/>
            <a:ext cx="5286375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0" y="2409825"/>
            <a:ext cx="2390775" cy="7143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350510" cy="215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99900"/>
              </a:lnSpc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month,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booster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version,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launch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site 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80" dirty="0">
                <a:latin typeface="Microsoft Sans Serif"/>
                <a:cs typeface="Microsoft Sans Serif"/>
              </a:rPr>
              <a:t>was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took </a:t>
            </a:r>
            <a:r>
              <a:rPr sz="1800" spc="-35" dirty="0">
                <a:latin typeface="Microsoft Sans Serif"/>
                <a:cs typeface="Microsoft Sans Serif"/>
              </a:rPr>
              <a:t>place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2015.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Substr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function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process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order</a:t>
            </a:r>
            <a:r>
              <a:rPr sz="1800" spc="50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take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month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or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year.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Substr(DATE,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2)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shows </a:t>
            </a:r>
            <a:r>
              <a:rPr sz="1800" spc="-20" dirty="0">
                <a:latin typeface="Microsoft Sans Serif"/>
                <a:cs typeface="Microsoft Sans Serif"/>
              </a:rPr>
              <a:t>month.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Substr(DATE,7,</a:t>
            </a:r>
            <a:r>
              <a:rPr sz="1800" spc="-2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4)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shows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year.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518794"/>
            <a:ext cx="9872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285355" algn="l"/>
              </a:tabLst>
            </a:pPr>
            <a:r>
              <a:rPr sz="2750" b="1" spc="-105" dirty="0">
                <a:solidFill>
                  <a:schemeClr val="tx1"/>
                </a:solidFill>
              </a:rPr>
              <a:t>Rank</a:t>
            </a:r>
            <a:r>
              <a:rPr sz="2750" b="1" spc="-80" dirty="0">
                <a:solidFill>
                  <a:schemeClr val="tx1"/>
                </a:solidFill>
              </a:rPr>
              <a:t> </a:t>
            </a:r>
            <a:r>
              <a:rPr sz="2750" b="1" dirty="0">
                <a:solidFill>
                  <a:schemeClr val="tx1"/>
                </a:solidFill>
              </a:rPr>
              <a:t>Landing</a:t>
            </a:r>
            <a:r>
              <a:rPr sz="2750" b="1" spc="-150" dirty="0">
                <a:solidFill>
                  <a:schemeClr val="tx1"/>
                </a:solidFill>
              </a:rPr>
              <a:t> </a:t>
            </a:r>
            <a:r>
              <a:rPr sz="2750" b="1" spc="-55" dirty="0">
                <a:solidFill>
                  <a:schemeClr val="tx1"/>
                </a:solidFill>
              </a:rPr>
              <a:t>Outcomes</a:t>
            </a:r>
            <a:r>
              <a:rPr sz="2750" b="1" spc="-25" dirty="0">
                <a:solidFill>
                  <a:schemeClr val="tx1"/>
                </a:solidFill>
              </a:rPr>
              <a:t> </a:t>
            </a:r>
            <a:r>
              <a:rPr sz="2750" b="1" spc="-45" dirty="0">
                <a:solidFill>
                  <a:schemeClr val="tx1"/>
                </a:solidFill>
              </a:rPr>
              <a:t>Between</a:t>
            </a:r>
            <a:r>
              <a:rPr sz="2750" b="1" spc="-140" dirty="0">
                <a:solidFill>
                  <a:schemeClr val="tx1"/>
                </a:solidFill>
              </a:rPr>
              <a:t> </a:t>
            </a:r>
            <a:r>
              <a:rPr sz="2750" b="1" spc="95" dirty="0">
                <a:solidFill>
                  <a:schemeClr val="tx1"/>
                </a:solidFill>
              </a:rPr>
              <a:t>2010-</a:t>
            </a:r>
            <a:r>
              <a:rPr sz="2750" b="1" spc="75" dirty="0">
                <a:solidFill>
                  <a:schemeClr val="tx1"/>
                </a:solidFill>
              </a:rPr>
              <a:t>06-</a:t>
            </a:r>
            <a:r>
              <a:rPr sz="2750" b="1" spc="110" dirty="0">
                <a:solidFill>
                  <a:schemeClr val="tx1"/>
                </a:solidFill>
              </a:rPr>
              <a:t>04</a:t>
            </a:r>
            <a:r>
              <a:rPr sz="2750" b="1" dirty="0">
                <a:solidFill>
                  <a:schemeClr val="tx1"/>
                </a:solidFill>
              </a:rPr>
              <a:t>	and</a:t>
            </a:r>
            <a:r>
              <a:rPr sz="2750" b="1" spc="-65" dirty="0">
                <a:solidFill>
                  <a:schemeClr val="tx1"/>
                </a:solidFill>
              </a:rPr>
              <a:t> </a:t>
            </a:r>
            <a:r>
              <a:rPr sz="2750" b="1" spc="90" dirty="0">
                <a:solidFill>
                  <a:schemeClr val="tx1"/>
                </a:solidFill>
              </a:rPr>
              <a:t>2017-</a:t>
            </a:r>
            <a:r>
              <a:rPr sz="2750" b="1" spc="70" dirty="0">
                <a:solidFill>
                  <a:schemeClr val="tx1"/>
                </a:solidFill>
              </a:rPr>
              <a:t>03-</a:t>
            </a:r>
            <a:r>
              <a:rPr sz="2750" b="1" spc="95" dirty="0">
                <a:solidFill>
                  <a:schemeClr val="tx1"/>
                </a:solidFill>
              </a:rPr>
              <a:t>20</a:t>
            </a:r>
            <a:endParaRPr sz="275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33</a:t>
            </a:fld>
            <a:endParaRPr spc="60" dirty="0"/>
          </a:p>
        </p:txBody>
      </p:sp>
      <p:sp>
        <p:nvSpPr>
          <p:cNvPr id="3" name="object 3"/>
          <p:cNvSpPr txBox="1"/>
          <p:nvPr/>
        </p:nvSpPr>
        <p:spPr>
          <a:xfrm>
            <a:off x="850900" y="1683067"/>
            <a:ext cx="1082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SQL</a:t>
            </a:r>
            <a:r>
              <a:rPr sz="1800" b="1" spc="-12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5095" y="1683067"/>
            <a:ext cx="715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Results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495550"/>
            <a:ext cx="5591175" cy="504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0975" y="2324100"/>
            <a:ext cx="2743200" cy="838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900" y="3752913"/>
            <a:ext cx="5267325" cy="242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Explanation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1800">
              <a:latin typeface="Arial"/>
              <a:cs typeface="Arial"/>
            </a:endParaRPr>
          </a:p>
          <a:p>
            <a:pPr marL="12700" marR="540385">
              <a:lnSpc>
                <a:spcPts val="2100"/>
              </a:lnSpc>
              <a:tabLst>
                <a:tab pos="688975" algn="l"/>
              </a:tabLst>
            </a:pPr>
            <a:r>
              <a:rPr sz="1800" spc="-70" dirty="0">
                <a:latin typeface="Microsoft Sans Serif"/>
                <a:cs typeface="Microsoft Sans Serif"/>
              </a:rPr>
              <a:t>This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query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returns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outcomes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their count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40" dirty="0">
                <a:latin typeface="Microsoft Sans Serif"/>
                <a:cs typeface="Microsoft Sans Serif"/>
              </a:rPr>
              <a:t>where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mission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was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successful</a:t>
            </a:r>
            <a:r>
              <a:rPr sz="1800" spc="-1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date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1947545" algn="l"/>
              </a:tabLst>
            </a:pPr>
            <a:r>
              <a:rPr sz="1800" spc="-35" dirty="0">
                <a:latin typeface="Microsoft Sans Serif"/>
                <a:cs typeface="Microsoft Sans Serif"/>
              </a:rPr>
              <a:t>between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04/06/2010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95" dirty="0">
                <a:latin typeface="Microsoft Sans Serif"/>
                <a:cs typeface="Microsoft Sans Serif"/>
              </a:rPr>
              <a:t>20/03/2017.</a:t>
            </a:r>
            <a:r>
              <a:rPr sz="1800" spc="-220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GROUP </a:t>
            </a:r>
            <a:r>
              <a:rPr sz="1800" spc="-145" dirty="0">
                <a:latin typeface="Microsoft Sans Serif"/>
                <a:cs typeface="Microsoft Sans Serif"/>
              </a:rPr>
              <a:t>BY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clause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groups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results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outcome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and </a:t>
            </a:r>
            <a:r>
              <a:rPr sz="1800" spc="-195" dirty="0">
                <a:latin typeface="Microsoft Sans Serif"/>
                <a:cs typeface="Microsoft Sans Serif"/>
              </a:rPr>
              <a:t>ORDER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COUNT</a:t>
            </a:r>
            <a:r>
              <a:rPr sz="1800" dirty="0">
                <a:latin typeface="Microsoft Sans Serif"/>
                <a:cs typeface="Microsoft Sans Serif"/>
              </a:rPr>
              <a:t>	</a:t>
            </a:r>
            <a:r>
              <a:rPr sz="1800" spc="-200" dirty="0">
                <a:latin typeface="Microsoft Sans Serif"/>
                <a:cs typeface="Microsoft Sans Serif"/>
              </a:rPr>
              <a:t>DESC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shows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results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decreasing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Microsoft Sans Serif"/>
                <a:cs typeface="Microsoft Sans Serif"/>
              </a:rPr>
              <a:t>order.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5C680-CBBF-04D4-E11E-F9B5EC46A1F1}"/>
              </a:ext>
            </a:extLst>
          </p:cNvPr>
          <p:cNvSpPr txBox="1"/>
          <p:nvPr/>
        </p:nvSpPr>
        <p:spPr>
          <a:xfrm>
            <a:off x="1447800" y="1524001"/>
            <a:ext cx="9220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Session 4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r>
              <a:rPr lang="en-US" sz="4800" dirty="0">
                <a:solidFill>
                  <a:schemeClr val="tx1"/>
                </a:solidFill>
              </a:rPr>
              <a:t>Launch site proximate Analysis</a:t>
            </a:r>
          </a:p>
          <a:p>
            <a:endParaRPr lang="en-US" sz="4800" dirty="0">
              <a:solidFill>
                <a:schemeClr val="tx1"/>
              </a:solidFill>
            </a:endParaRPr>
          </a:p>
          <a:p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99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81357"/>
            <a:ext cx="767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located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United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States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04800"/>
            <a:ext cx="6846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20" dirty="0">
                <a:solidFill>
                  <a:schemeClr val="tx1"/>
                </a:solidFill>
              </a:rPr>
              <a:t>Folium</a:t>
            </a:r>
            <a:r>
              <a:rPr b="1" spc="-14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map</a:t>
            </a:r>
            <a:r>
              <a:rPr b="1" spc="-35" dirty="0">
                <a:solidFill>
                  <a:schemeClr val="tx1"/>
                </a:solidFill>
              </a:rPr>
              <a:t> </a:t>
            </a:r>
            <a:r>
              <a:rPr b="1" spc="760" dirty="0">
                <a:solidFill>
                  <a:schemeClr val="tx1"/>
                </a:solidFill>
              </a:rPr>
              <a:t>–</a:t>
            </a:r>
            <a:r>
              <a:rPr b="1" spc="-145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Ground</a:t>
            </a:r>
            <a:r>
              <a:rPr b="1" spc="-105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stations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475" y="1381125"/>
            <a:ext cx="7058025" cy="4210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6691" y="6090602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5809932"/>
            <a:ext cx="935545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spc="-100" dirty="0">
                <a:solidFill>
                  <a:srgbClr val="00AF50"/>
                </a:solidFill>
                <a:latin typeface="Microsoft Sans Serif"/>
                <a:cs typeface="Microsoft Sans Serif"/>
              </a:rPr>
              <a:t>Green</a:t>
            </a:r>
            <a:r>
              <a:rPr sz="1800" spc="-2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FF0000"/>
                </a:solidFill>
                <a:latin typeface="Microsoft Sans Serif"/>
                <a:cs typeface="Microsoft Sans Serif"/>
              </a:rPr>
              <a:t>Red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represents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unsuccessful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note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higher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20" dirty="0">
                <a:solidFill>
                  <a:schemeClr val="tx1"/>
                </a:solidFill>
              </a:rPr>
              <a:t>Folium</a:t>
            </a:r>
            <a:r>
              <a:rPr b="1" spc="-13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map</a:t>
            </a:r>
            <a:r>
              <a:rPr b="1" spc="-35" dirty="0">
                <a:solidFill>
                  <a:schemeClr val="tx1"/>
                </a:solidFill>
              </a:rPr>
              <a:t> </a:t>
            </a:r>
            <a:r>
              <a:rPr b="1" spc="760" dirty="0">
                <a:solidFill>
                  <a:schemeClr val="tx1"/>
                </a:solidFill>
              </a:rPr>
              <a:t>–</a:t>
            </a:r>
            <a:r>
              <a:rPr b="1" spc="-150" dirty="0">
                <a:solidFill>
                  <a:schemeClr val="tx1"/>
                </a:solidFill>
              </a:rPr>
              <a:t> </a:t>
            </a:r>
            <a:r>
              <a:rPr b="1" spc="-10" dirty="0">
                <a:solidFill>
                  <a:schemeClr val="tx1"/>
                </a:solidFill>
              </a:rPr>
              <a:t>Color</a:t>
            </a:r>
            <a:r>
              <a:rPr b="1" spc="-114" dirty="0">
                <a:solidFill>
                  <a:schemeClr val="tx1"/>
                </a:solidFill>
              </a:rPr>
              <a:t> </a:t>
            </a:r>
            <a:r>
              <a:rPr b="1" spc="-50" dirty="0">
                <a:solidFill>
                  <a:schemeClr val="tx1"/>
                </a:solidFill>
              </a:rPr>
              <a:t>Labeled</a:t>
            </a:r>
            <a:r>
              <a:rPr b="1" spc="-150" dirty="0">
                <a:solidFill>
                  <a:schemeClr val="tx1"/>
                </a:solidFill>
              </a:rPr>
              <a:t> </a:t>
            </a:r>
            <a:r>
              <a:rPr b="1" spc="-55" dirty="0">
                <a:solidFill>
                  <a:schemeClr val="tx1"/>
                </a:solidFill>
              </a:rPr>
              <a:t>Markers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28675" y="1381125"/>
            <a:ext cx="10972800" cy="3981450"/>
            <a:chOff x="828675" y="1381125"/>
            <a:chExt cx="10972800" cy="39814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675" y="1381125"/>
              <a:ext cx="2743200" cy="2762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75" y="2762250"/>
              <a:ext cx="2686050" cy="2600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0775" y="1390650"/>
              <a:ext cx="2857500" cy="2133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8275" y="2762250"/>
              <a:ext cx="2743200" cy="2400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4892611"/>
            <a:ext cx="6224905" cy="11588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923925">
              <a:lnSpc>
                <a:spcPct val="104400"/>
              </a:lnSpc>
              <a:spcBef>
                <a:spcPts val="5"/>
              </a:spcBef>
            </a:pP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railways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highways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in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close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proximity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coastline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Yes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Do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CCAFS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SLC-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40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keeps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away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from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cities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392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chemeClr val="tx1"/>
                </a:solidFill>
              </a:rPr>
              <a:t>Folium</a:t>
            </a:r>
            <a:r>
              <a:rPr sz="2750" b="1" spc="-80" dirty="0">
                <a:solidFill>
                  <a:schemeClr val="tx1"/>
                </a:solidFill>
              </a:rPr>
              <a:t> </a:t>
            </a:r>
            <a:r>
              <a:rPr sz="2750" b="1" dirty="0">
                <a:solidFill>
                  <a:schemeClr val="tx1"/>
                </a:solidFill>
              </a:rPr>
              <a:t>Map</a:t>
            </a:r>
            <a:r>
              <a:rPr sz="2750" b="1" spc="40" dirty="0">
                <a:solidFill>
                  <a:schemeClr val="tx1"/>
                </a:solidFill>
              </a:rPr>
              <a:t> </a:t>
            </a:r>
            <a:r>
              <a:rPr sz="2750" b="1" spc="580" dirty="0">
                <a:solidFill>
                  <a:schemeClr val="tx1"/>
                </a:solidFill>
              </a:rPr>
              <a:t>–</a:t>
            </a:r>
            <a:r>
              <a:rPr sz="2750" b="1" spc="-5" dirty="0">
                <a:solidFill>
                  <a:schemeClr val="tx1"/>
                </a:solidFill>
              </a:rPr>
              <a:t> </a:t>
            </a:r>
            <a:r>
              <a:rPr sz="2750" b="1" spc="-65" dirty="0">
                <a:solidFill>
                  <a:schemeClr val="tx1"/>
                </a:solidFill>
              </a:rPr>
              <a:t>Distances</a:t>
            </a:r>
            <a:r>
              <a:rPr sz="2750" b="1" spc="20" dirty="0">
                <a:solidFill>
                  <a:schemeClr val="tx1"/>
                </a:solidFill>
              </a:rPr>
              <a:t> </a:t>
            </a:r>
            <a:r>
              <a:rPr sz="2750" b="1" dirty="0">
                <a:solidFill>
                  <a:schemeClr val="tx1"/>
                </a:solidFill>
              </a:rPr>
              <a:t>between</a:t>
            </a:r>
            <a:r>
              <a:rPr sz="2750" b="1" spc="-20" dirty="0">
                <a:solidFill>
                  <a:schemeClr val="tx1"/>
                </a:solidFill>
              </a:rPr>
              <a:t> </a:t>
            </a:r>
            <a:r>
              <a:rPr sz="2750" b="1" spc="-280" dirty="0">
                <a:solidFill>
                  <a:schemeClr val="tx1"/>
                </a:solidFill>
              </a:rPr>
              <a:t>CCAFS</a:t>
            </a:r>
            <a:r>
              <a:rPr sz="2750" b="1" spc="100" dirty="0">
                <a:solidFill>
                  <a:schemeClr val="tx1"/>
                </a:solidFill>
              </a:rPr>
              <a:t> </a:t>
            </a:r>
            <a:r>
              <a:rPr sz="2750" b="1" spc="-200" dirty="0">
                <a:solidFill>
                  <a:schemeClr val="tx1"/>
                </a:solidFill>
              </a:rPr>
              <a:t>SLC-</a:t>
            </a:r>
            <a:r>
              <a:rPr sz="2750" b="1" spc="135" dirty="0">
                <a:solidFill>
                  <a:schemeClr val="tx1"/>
                </a:solidFill>
              </a:rPr>
              <a:t>40</a:t>
            </a:r>
            <a:r>
              <a:rPr sz="2750" b="1" dirty="0">
                <a:solidFill>
                  <a:schemeClr val="tx1"/>
                </a:solidFill>
              </a:rPr>
              <a:t> and</a:t>
            </a:r>
            <a:r>
              <a:rPr sz="2750" b="1" spc="40" dirty="0">
                <a:solidFill>
                  <a:schemeClr val="tx1"/>
                </a:solidFill>
              </a:rPr>
              <a:t> </a:t>
            </a:r>
            <a:r>
              <a:rPr sz="2750" b="1" dirty="0">
                <a:solidFill>
                  <a:schemeClr val="tx1"/>
                </a:solidFill>
              </a:rPr>
              <a:t>its</a:t>
            </a:r>
            <a:r>
              <a:rPr sz="2750" b="1" spc="-50" dirty="0">
                <a:solidFill>
                  <a:schemeClr val="tx1"/>
                </a:solidFill>
              </a:rPr>
              <a:t> </a:t>
            </a:r>
            <a:r>
              <a:rPr sz="2750" b="1" spc="-10" dirty="0">
                <a:solidFill>
                  <a:schemeClr val="tx1"/>
                </a:solidFill>
              </a:rPr>
              <a:t>proximities</a:t>
            </a:r>
            <a:endParaRPr sz="2750" b="1" dirty="0">
              <a:solidFill>
                <a:schemeClr val="tx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14500"/>
            <a:ext cx="4562475" cy="1009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3067050"/>
            <a:ext cx="4562475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9275" y="1466850"/>
            <a:ext cx="2562225" cy="32099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7725" y="1990725"/>
            <a:ext cx="3419475" cy="17335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116691" y="6113199"/>
            <a:ext cx="27305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550" spc="80" dirty="0">
                <a:solidFill>
                  <a:srgbClr val="1C7CDB"/>
                </a:solidFill>
                <a:latin typeface="Microsoft Sans Serif"/>
                <a:cs typeface="Microsoft Sans Serif"/>
              </a:rPr>
              <a:t>37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1446B-C998-7193-60EF-181D2236528C}"/>
              </a:ext>
            </a:extLst>
          </p:cNvPr>
          <p:cNvSpPr txBox="1"/>
          <p:nvPr/>
        </p:nvSpPr>
        <p:spPr>
          <a:xfrm>
            <a:off x="1219200" y="1828800"/>
            <a:ext cx="9753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Section 5</a:t>
            </a:r>
          </a:p>
          <a:p>
            <a:endParaRPr lang="en-US" sz="4800" dirty="0"/>
          </a:p>
          <a:p>
            <a:r>
              <a:rPr lang="en-US" sz="4800" dirty="0"/>
              <a:t>Build a Dashboard with plotty Dash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21130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323522"/>
            <a:ext cx="6200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74564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45" dirty="0">
                <a:solidFill>
                  <a:schemeClr val="tx1"/>
                </a:solidFill>
              </a:rPr>
              <a:t>Dashboard</a:t>
            </a:r>
            <a:r>
              <a:rPr b="1" dirty="0">
                <a:solidFill>
                  <a:schemeClr val="tx1"/>
                </a:solidFill>
              </a:rPr>
              <a:t> </a:t>
            </a:r>
            <a:r>
              <a:rPr b="1" spc="760" dirty="0">
                <a:solidFill>
                  <a:schemeClr val="tx1"/>
                </a:solidFill>
              </a:rPr>
              <a:t>–</a:t>
            </a:r>
            <a:r>
              <a:rPr b="1" spc="-11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Total</a:t>
            </a:r>
            <a:r>
              <a:rPr b="1" spc="-70" dirty="0">
                <a:solidFill>
                  <a:schemeClr val="tx1"/>
                </a:solidFill>
              </a:rPr>
              <a:t> </a:t>
            </a:r>
            <a:r>
              <a:rPr b="1" spc="-160" dirty="0">
                <a:solidFill>
                  <a:schemeClr val="tx1"/>
                </a:solidFill>
              </a:rPr>
              <a:t>success</a:t>
            </a:r>
            <a:r>
              <a:rPr b="1" spc="65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by</a:t>
            </a:r>
            <a:r>
              <a:rPr b="1" spc="-114" dirty="0">
                <a:solidFill>
                  <a:schemeClr val="tx1"/>
                </a:solidFill>
              </a:rPr>
              <a:t> </a:t>
            </a:r>
            <a:r>
              <a:rPr b="1" spc="-45" dirty="0">
                <a:solidFill>
                  <a:schemeClr val="tx1"/>
                </a:solidFill>
              </a:rPr>
              <a:t>Site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39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28800"/>
            <a:ext cx="109347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4</a:t>
            </a:fld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1038225" y="1373417"/>
            <a:ext cx="10369550" cy="421640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9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background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context</a:t>
            </a:r>
            <a:endParaRPr sz="21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ts val="1950"/>
              </a:lnSpc>
              <a:spcBef>
                <a:spcPts val="146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aim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 to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stage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</a:t>
            </a:r>
            <a:r>
              <a:rPr sz="1800" spc="-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land.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says</a:t>
            </a:r>
            <a:r>
              <a:rPr sz="1800" spc="5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its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9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62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dollars.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165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price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difference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explained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fact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determining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can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cost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interesting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another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compete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launch.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225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main characteristics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failed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9135" marR="626110" lvl="1" indent="-229235">
              <a:lnSpc>
                <a:spcPts val="1950"/>
              </a:lnSpc>
              <a:spcBef>
                <a:spcPts val="138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effects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18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698500" algn="l"/>
              </a:tabLst>
            </a:pP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What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allow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3435" y="5190172"/>
            <a:ext cx="9379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see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LC-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39A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has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achieved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5" dirty="0">
                <a:solidFill>
                  <a:srgbClr val="292929"/>
                </a:solidFill>
                <a:latin typeface="Microsoft Sans Serif"/>
                <a:cs typeface="Microsoft Sans Serif"/>
              </a:rPr>
              <a:t>76.9%</a:t>
            </a:r>
            <a:r>
              <a:rPr sz="180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while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getting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23.1%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49252"/>
          </a:xfrm>
          <a:prstGeom prst="rect">
            <a:avLst/>
          </a:prstGeom>
        </p:spPr>
        <p:txBody>
          <a:bodyPr vert="horz" wrap="square" lIns="0" tIns="79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40" dirty="0">
                <a:solidFill>
                  <a:schemeClr val="tx1"/>
                </a:solidFill>
              </a:rPr>
              <a:t>Dashboard</a:t>
            </a:r>
            <a:r>
              <a:rPr sz="3050" b="1" spc="-95" dirty="0">
                <a:solidFill>
                  <a:schemeClr val="tx1"/>
                </a:solidFill>
              </a:rPr>
              <a:t> </a:t>
            </a:r>
            <a:r>
              <a:rPr sz="3050" b="1" spc="645" dirty="0">
                <a:solidFill>
                  <a:schemeClr val="tx1"/>
                </a:solidFill>
              </a:rPr>
              <a:t>–</a:t>
            </a:r>
            <a:r>
              <a:rPr sz="3050" b="1" spc="35" dirty="0">
                <a:solidFill>
                  <a:schemeClr val="tx1"/>
                </a:solidFill>
              </a:rPr>
              <a:t> </a:t>
            </a:r>
            <a:r>
              <a:rPr sz="3050" b="1" spc="-20" dirty="0">
                <a:solidFill>
                  <a:schemeClr val="tx1"/>
                </a:solidFill>
              </a:rPr>
              <a:t>Total</a:t>
            </a:r>
            <a:r>
              <a:rPr sz="3050" b="1" spc="-55" dirty="0">
                <a:solidFill>
                  <a:schemeClr val="tx1"/>
                </a:solidFill>
              </a:rPr>
              <a:t> </a:t>
            </a:r>
            <a:r>
              <a:rPr sz="3050" b="1" spc="-130" dirty="0">
                <a:solidFill>
                  <a:schemeClr val="tx1"/>
                </a:solidFill>
              </a:rPr>
              <a:t>success</a:t>
            </a:r>
            <a:r>
              <a:rPr sz="3050" b="1" spc="5" dirty="0">
                <a:solidFill>
                  <a:schemeClr val="tx1"/>
                </a:solidFill>
              </a:rPr>
              <a:t> </a:t>
            </a:r>
            <a:r>
              <a:rPr sz="3050" b="1" spc="-75" dirty="0">
                <a:solidFill>
                  <a:schemeClr val="tx1"/>
                </a:solidFill>
              </a:rPr>
              <a:t>launches</a:t>
            </a:r>
            <a:r>
              <a:rPr sz="3050" b="1" dirty="0">
                <a:solidFill>
                  <a:schemeClr val="tx1"/>
                </a:solidFill>
              </a:rPr>
              <a:t> for</a:t>
            </a:r>
            <a:r>
              <a:rPr sz="3050" b="1" spc="-70" dirty="0">
                <a:solidFill>
                  <a:schemeClr val="tx1"/>
                </a:solidFill>
              </a:rPr>
              <a:t> </a:t>
            </a:r>
            <a:r>
              <a:rPr sz="3050" b="1" spc="-20" dirty="0">
                <a:solidFill>
                  <a:schemeClr val="tx1"/>
                </a:solidFill>
              </a:rPr>
              <a:t>Site</a:t>
            </a:r>
            <a:r>
              <a:rPr sz="3050" b="1" spc="30" dirty="0">
                <a:solidFill>
                  <a:schemeClr val="tx1"/>
                </a:solidFill>
              </a:rPr>
              <a:t> </a:t>
            </a:r>
            <a:r>
              <a:rPr sz="3050" b="1" spc="-360" dirty="0">
                <a:solidFill>
                  <a:schemeClr val="tx1"/>
                </a:solidFill>
              </a:rPr>
              <a:t>KSC</a:t>
            </a:r>
            <a:r>
              <a:rPr sz="3050" b="1" spc="95" dirty="0">
                <a:solidFill>
                  <a:schemeClr val="tx1"/>
                </a:solidFill>
              </a:rPr>
              <a:t> </a:t>
            </a:r>
            <a:r>
              <a:rPr sz="3050" b="1" spc="-145" dirty="0">
                <a:solidFill>
                  <a:schemeClr val="tx1"/>
                </a:solidFill>
              </a:rPr>
              <a:t>LC-</a:t>
            </a:r>
            <a:r>
              <a:rPr sz="3050" b="1" spc="35" dirty="0">
                <a:solidFill>
                  <a:schemeClr val="tx1"/>
                </a:solidFill>
              </a:rPr>
              <a:t>39A</a:t>
            </a:r>
            <a:endParaRPr sz="3050" b="1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40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790700"/>
            <a:ext cx="108299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312" y="5762307"/>
            <a:ext cx="8423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Low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better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than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weighted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490454"/>
          </a:xfrm>
          <a:prstGeom prst="rect">
            <a:avLst/>
          </a:prstGeom>
        </p:spPr>
        <p:txBody>
          <a:bodyPr vert="horz" wrap="square" lIns="0" tIns="203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20" dirty="0">
                <a:solidFill>
                  <a:schemeClr val="tx1"/>
                </a:solidFill>
              </a:rPr>
              <a:t>Dashboard</a:t>
            </a:r>
            <a:r>
              <a:rPr sz="1850" b="1" spc="114" dirty="0">
                <a:solidFill>
                  <a:schemeClr val="tx1"/>
                </a:solidFill>
              </a:rPr>
              <a:t> </a:t>
            </a:r>
            <a:r>
              <a:rPr sz="1850" b="1" spc="395" dirty="0">
                <a:solidFill>
                  <a:schemeClr val="tx1"/>
                </a:solidFill>
              </a:rPr>
              <a:t>–</a:t>
            </a:r>
            <a:r>
              <a:rPr sz="1850" b="1" spc="-25" dirty="0">
                <a:solidFill>
                  <a:schemeClr val="tx1"/>
                </a:solidFill>
              </a:rPr>
              <a:t> </a:t>
            </a:r>
            <a:r>
              <a:rPr sz="1850" b="1" spc="-40" dirty="0">
                <a:solidFill>
                  <a:schemeClr val="tx1"/>
                </a:solidFill>
              </a:rPr>
              <a:t>Payload</a:t>
            </a:r>
            <a:r>
              <a:rPr sz="1850" b="1" spc="180" dirty="0">
                <a:solidFill>
                  <a:schemeClr val="tx1"/>
                </a:solidFill>
              </a:rPr>
              <a:t> </a:t>
            </a:r>
            <a:r>
              <a:rPr sz="1850" b="1" spc="-65" dirty="0">
                <a:solidFill>
                  <a:schemeClr val="tx1"/>
                </a:solidFill>
              </a:rPr>
              <a:t>mass</a:t>
            </a:r>
            <a:r>
              <a:rPr sz="1850" b="1" spc="10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vs</a:t>
            </a:r>
            <a:r>
              <a:rPr sz="1850" b="1" spc="5" dirty="0">
                <a:solidFill>
                  <a:schemeClr val="tx1"/>
                </a:solidFill>
              </a:rPr>
              <a:t> </a:t>
            </a:r>
            <a:r>
              <a:rPr sz="1850" b="1" spc="-30" dirty="0">
                <a:solidFill>
                  <a:schemeClr val="tx1"/>
                </a:solidFill>
              </a:rPr>
              <a:t>Outcome</a:t>
            </a:r>
            <a:r>
              <a:rPr sz="1850" b="1" spc="30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for</a:t>
            </a:r>
            <a:r>
              <a:rPr sz="1850" b="1" spc="30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all</a:t>
            </a:r>
            <a:r>
              <a:rPr sz="1850" b="1" spc="5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sites</a:t>
            </a:r>
            <a:r>
              <a:rPr sz="1850" b="1" spc="5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with</a:t>
            </a:r>
            <a:r>
              <a:rPr sz="1850" b="1" spc="50" dirty="0">
                <a:solidFill>
                  <a:schemeClr val="tx1"/>
                </a:solidFill>
              </a:rPr>
              <a:t> </a:t>
            </a:r>
            <a:r>
              <a:rPr sz="1850" b="1" dirty="0">
                <a:solidFill>
                  <a:schemeClr val="tx1"/>
                </a:solidFill>
              </a:rPr>
              <a:t>different</a:t>
            </a:r>
            <a:r>
              <a:rPr sz="1850" b="1" spc="65" dirty="0">
                <a:solidFill>
                  <a:schemeClr val="tx1"/>
                </a:solidFill>
              </a:rPr>
              <a:t> </a:t>
            </a:r>
            <a:r>
              <a:rPr sz="1850" b="1" spc="-10" dirty="0">
                <a:solidFill>
                  <a:schemeClr val="tx1"/>
                </a:solidFill>
              </a:rPr>
              <a:t>payload</a:t>
            </a:r>
            <a:r>
              <a:rPr sz="1850" b="1" spc="114" dirty="0">
                <a:solidFill>
                  <a:schemeClr val="tx1"/>
                </a:solidFill>
              </a:rPr>
              <a:t> </a:t>
            </a:r>
            <a:r>
              <a:rPr sz="1850" b="1" spc="-65" dirty="0">
                <a:solidFill>
                  <a:schemeClr val="tx1"/>
                </a:solidFill>
              </a:rPr>
              <a:t>mass</a:t>
            </a:r>
            <a:r>
              <a:rPr sz="1850" b="1" spc="10" dirty="0">
                <a:solidFill>
                  <a:schemeClr val="tx1"/>
                </a:solidFill>
              </a:rPr>
              <a:t> </a:t>
            </a:r>
            <a:r>
              <a:rPr sz="1850" b="1" spc="-10" dirty="0">
                <a:solidFill>
                  <a:schemeClr val="tx1"/>
                </a:solidFill>
              </a:rPr>
              <a:t>selected</a:t>
            </a:r>
            <a:endParaRPr sz="1850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41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419225"/>
            <a:ext cx="9648825" cy="1866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525" y="3524250"/>
            <a:ext cx="9648825" cy="1866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1965" y="1358836"/>
            <a:ext cx="3413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Low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weighted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payload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(0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5000 </a:t>
            </a:r>
            <a:r>
              <a:rPr sz="1800" b="1" spc="-25" dirty="0">
                <a:latin typeface="Calibri"/>
                <a:cs typeface="Calibri"/>
              </a:rPr>
              <a:t>kg)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4340" y="3485832"/>
            <a:ext cx="40798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Heavy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weighted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payload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(5000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10000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kg)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54792" y="2565796"/>
            <a:ext cx="8515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E2FFFF"/>
                </a:solidFill>
                <a:latin typeface="Arial MT"/>
                <a:cs typeface="Arial MT"/>
              </a:rPr>
              <a:t>Section</a:t>
            </a:r>
            <a:r>
              <a:rPr sz="1450" spc="305" dirty="0">
                <a:solidFill>
                  <a:srgbClr val="E2FFFF"/>
                </a:solidFill>
                <a:latin typeface="Arial MT"/>
                <a:cs typeface="Arial MT"/>
              </a:rPr>
              <a:t> </a:t>
            </a:r>
            <a:r>
              <a:rPr sz="1450" spc="35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DAB92-E815-8CAC-5732-5A22D49658E1}"/>
              </a:ext>
            </a:extLst>
          </p:cNvPr>
          <p:cNvSpPr txBox="1"/>
          <p:nvPr/>
        </p:nvSpPr>
        <p:spPr>
          <a:xfrm>
            <a:off x="1066800" y="1447800"/>
            <a:ext cx="83083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Section 6</a:t>
            </a:r>
          </a:p>
          <a:p>
            <a:endParaRPr lang="en-US" sz="4800" b="1" dirty="0"/>
          </a:p>
          <a:p>
            <a:r>
              <a:rPr lang="en-US" sz="4800" b="1" dirty="0"/>
              <a:t>Executive Analysis(Classification)</a:t>
            </a:r>
            <a:endParaRPr lang="en-IN" sz="48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75" dirty="0">
                <a:solidFill>
                  <a:schemeClr val="tx1"/>
                </a:solidFill>
              </a:rPr>
              <a:t>Classification</a:t>
            </a:r>
            <a:r>
              <a:rPr b="1" spc="-114" dirty="0">
                <a:solidFill>
                  <a:schemeClr val="tx1"/>
                </a:solidFill>
              </a:rPr>
              <a:t> </a:t>
            </a:r>
            <a:r>
              <a:rPr b="1" spc="-140" dirty="0">
                <a:solidFill>
                  <a:schemeClr val="tx1"/>
                </a:solidFill>
              </a:rPr>
              <a:t>Accuracy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43</a:t>
            </a:fld>
            <a:endParaRPr spc="6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5700" y="1685925"/>
            <a:ext cx="3867150" cy="2952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25" y="2667000"/>
            <a:ext cx="2343150" cy="1238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0425" y="1685925"/>
            <a:ext cx="3895725" cy="295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525" y="5791200"/>
            <a:ext cx="9315450" cy="3238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4700" y="4788852"/>
            <a:ext cx="9575165" cy="972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6995" marR="5080">
              <a:lnSpc>
                <a:spcPts val="2100"/>
              </a:lnSpc>
              <a:spcBef>
                <a:spcPts val="220"/>
              </a:spcBef>
            </a:pP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0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test,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all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performed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similar.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0" dirty="0">
                <a:latin typeface="Microsoft Sans Serif"/>
                <a:cs typeface="Microsoft Sans Serif"/>
              </a:rPr>
              <a:t>We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could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get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more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test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data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decide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between </a:t>
            </a:r>
            <a:r>
              <a:rPr sz="1800" spc="-25" dirty="0">
                <a:latin typeface="Microsoft Sans Serif"/>
                <a:cs typeface="Microsoft Sans Serif"/>
              </a:rPr>
              <a:t>them.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But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f we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really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need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choose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one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right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now,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would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take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00" b="1" spc="-95" dirty="0">
                <a:latin typeface="Arial"/>
                <a:cs typeface="Arial"/>
              </a:rPr>
              <a:t>Decision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tree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best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784" y="1854580"/>
            <a:ext cx="3999865" cy="13595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  <a:tabLst>
                <a:tab pos="1242060" algn="l"/>
              </a:tabLst>
            </a:pPr>
            <a:r>
              <a:rPr sz="2150" dirty="0">
                <a:latin typeface="Microsoft Sans Serif"/>
                <a:cs typeface="Microsoft Sans Serif"/>
              </a:rPr>
              <a:t>As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test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spc="-75" dirty="0">
                <a:latin typeface="Microsoft Sans Serif"/>
                <a:cs typeface="Microsoft Sans Serif"/>
              </a:rPr>
              <a:t>accuracy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all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equal,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confusion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matrices</a:t>
            </a:r>
            <a:r>
              <a:rPr sz="2150" spc="-6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also </a:t>
            </a:r>
            <a:r>
              <a:rPr sz="2150" spc="-10" dirty="0">
                <a:latin typeface="Microsoft Sans Serif"/>
                <a:cs typeface="Microsoft Sans Serif"/>
              </a:rPr>
              <a:t>identical.</a:t>
            </a:r>
            <a:r>
              <a:rPr sz="2150" dirty="0">
                <a:latin typeface="Microsoft Sans Serif"/>
                <a:cs typeface="Microsoft Sans Serif"/>
              </a:rPr>
              <a:t>	</a:t>
            </a:r>
            <a:r>
              <a:rPr sz="2150" spc="-105" dirty="0">
                <a:latin typeface="Microsoft Sans Serif"/>
                <a:cs typeface="Microsoft Sans Serif"/>
              </a:rPr>
              <a:t>The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main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problem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of these</a:t>
            </a:r>
            <a:r>
              <a:rPr sz="2150" spc="-8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models</a:t>
            </a:r>
            <a:r>
              <a:rPr sz="2150" spc="-9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80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false</a:t>
            </a:r>
            <a:r>
              <a:rPr sz="2150" spc="-8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positives.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60" dirty="0">
                <a:solidFill>
                  <a:schemeClr val="tx1"/>
                </a:solidFill>
              </a:rPr>
              <a:t>Confusion</a:t>
            </a:r>
            <a:r>
              <a:rPr b="1" spc="-135" dirty="0">
                <a:solidFill>
                  <a:schemeClr val="tx1"/>
                </a:solidFill>
              </a:rPr>
              <a:t> </a:t>
            </a:r>
            <a:r>
              <a:rPr b="1" spc="-35" dirty="0">
                <a:solidFill>
                  <a:schemeClr val="tx1"/>
                </a:solidFill>
              </a:rPr>
              <a:t>Matrix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44</a:t>
            </a:fld>
            <a:endParaRPr spc="6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050" y="4114800"/>
            <a:ext cx="2743200" cy="1543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1752600"/>
            <a:ext cx="2590800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89303" y="1396936"/>
            <a:ext cx="1774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Logistic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1752600"/>
            <a:ext cx="2590800" cy="2000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25" y="3867150"/>
            <a:ext cx="2590800" cy="2000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7675" y="3867150"/>
            <a:ext cx="2590800" cy="20002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3642" y="3638613"/>
            <a:ext cx="442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kNN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3694" y="1396936"/>
            <a:ext cx="129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Decision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896" y="3638613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SVM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20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746758" y="1143000"/>
            <a:ext cx="10911841" cy="51387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410209" indent="-229235">
              <a:lnSpc>
                <a:spcPts val="195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The</a:t>
            </a:r>
            <a:r>
              <a:rPr spc="-25" dirty="0"/>
              <a:t> </a:t>
            </a:r>
            <a:r>
              <a:rPr spc="-95" dirty="0"/>
              <a:t>success</a:t>
            </a:r>
            <a:r>
              <a:rPr spc="-14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spc="-45" dirty="0"/>
              <a:t>mission</a:t>
            </a:r>
            <a:r>
              <a:rPr spc="-90" dirty="0"/>
              <a:t> </a:t>
            </a:r>
            <a:r>
              <a:rPr spc="-40" dirty="0"/>
              <a:t>can</a:t>
            </a:r>
            <a:r>
              <a:rPr spc="20" dirty="0"/>
              <a:t> </a:t>
            </a:r>
            <a:r>
              <a:rPr dirty="0"/>
              <a:t>be</a:t>
            </a:r>
            <a:r>
              <a:rPr spc="-60" dirty="0"/>
              <a:t> </a:t>
            </a:r>
            <a:r>
              <a:rPr spc="-40" dirty="0"/>
              <a:t>explained</a:t>
            </a:r>
            <a:r>
              <a:rPr spc="-80" dirty="0"/>
              <a:t> </a:t>
            </a:r>
            <a:r>
              <a:rPr dirty="0"/>
              <a:t>by</a:t>
            </a:r>
            <a:r>
              <a:rPr spc="5" dirty="0"/>
              <a:t> </a:t>
            </a:r>
            <a:r>
              <a:rPr spc="-60" dirty="0"/>
              <a:t>several</a:t>
            </a:r>
            <a:r>
              <a:rPr spc="25" dirty="0"/>
              <a:t> </a:t>
            </a:r>
            <a:r>
              <a:rPr spc="-25" dirty="0"/>
              <a:t>factors</a:t>
            </a:r>
            <a:r>
              <a:rPr spc="-30" dirty="0"/>
              <a:t> </a:t>
            </a:r>
            <a:r>
              <a:rPr spc="-55" dirty="0"/>
              <a:t>such</a:t>
            </a:r>
            <a:r>
              <a:rPr spc="-50" dirty="0"/>
              <a:t> </a:t>
            </a:r>
            <a:r>
              <a:rPr spc="-105" dirty="0"/>
              <a:t>as</a:t>
            </a:r>
            <a:r>
              <a:rPr spc="-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0" dirty="0"/>
              <a:t>launch</a:t>
            </a:r>
            <a:r>
              <a:rPr spc="-90" dirty="0"/>
              <a:t> </a:t>
            </a:r>
            <a:r>
              <a:rPr dirty="0"/>
              <a:t>site,</a:t>
            </a:r>
            <a:r>
              <a:rPr spc="9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orbit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spc="-50" dirty="0"/>
              <a:t>especially</a:t>
            </a:r>
            <a:r>
              <a:rPr spc="-105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30" dirty="0"/>
              <a:t>number</a:t>
            </a:r>
            <a:r>
              <a:rPr spc="-9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30" dirty="0"/>
              <a:t>previous</a:t>
            </a:r>
            <a:r>
              <a:rPr spc="-35" dirty="0"/>
              <a:t> </a:t>
            </a:r>
            <a:r>
              <a:rPr spc="-70" dirty="0"/>
              <a:t>launches.</a:t>
            </a:r>
            <a:r>
              <a:rPr spc="-145" dirty="0"/>
              <a:t> </a:t>
            </a:r>
            <a:r>
              <a:rPr spc="-55" dirty="0"/>
              <a:t>Indeed,</a:t>
            </a:r>
            <a:r>
              <a:rPr spc="-70" dirty="0"/>
              <a:t> </a:t>
            </a:r>
            <a:r>
              <a:rPr dirty="0"/>
              <a:t>we </a:t>
            </a:r>
            <a:r>
              <a:rPr spc="-80" dirty="0"/>
              <a:t>can</a:t>
            </a:r>
            <a:r>
              <a:rPr spc="-35" dirty="0"/>
              <a:t> </a:t>
            </a:r>
            <a:r>
              <a:rPr spc="-90" dirty="0"/>
              <a:t>assume</a:t>
            </a:r>
            <a:r>
              <a:rPr spc="-3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there </a:t>
            </a:r>
            <a:r>
              <a:rPr spc="-70" dirty="0"/>
              <a:t>has</a:t>
            </a:r>
            <a:r>
              <a:rPr spc="-35" dirty="0"/>
              <a:t> </a:t>
            </a:r>
            <a:r>
              <a:rPr spc="-20" dirty="0"/>
              <a:t>been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gain</a:t>
            </a:r>
            <a:r>
              <a:rPr spc="-55" dirty="0"/>
              <a:t> </a:t>
            </a:r>
            <a:r>
              <a:rPr spc="-25" dirty="0"/>
              <a:t>in </a:t>
            </a:r>
            <a:r>
              <a:rPr spc="-30" dirty="0"/>
              <a:t>knowledge</a:t>
            </a:r>
            <a:r>
              <a:rPr spc="-105" dirty="0"/>
              <a:t> </a:t>
            </a:r>
            <a:r>
              <a:rPr spc="-35" dirty="0"/>
              <a:t>between</a:t>
            </a:r>
            <a:r>
              <a:rPr spc="-70" dirty="0"/>
              <a:t> </a:t>
            </a:r>
            <a:r>
              <a:rPr spc="-65" dirty="0"/>
              <a:t>launches</a:t>
            </a:r>
            <a:r>
              <a:rPr spc="-75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spc="-20" dirty="0"/>
              <a:t>allowed</a:t>
            </a:r>
            <a:r>
              <a:rPr spc="-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go</a:t>
            </a:r>
            <a:r>
              <a:rPr spc="5" dirty="0"/>
              <a:t> </a:t>
            </a:r>
            <a:r>
              <a:rPr dirty="0"/>
              <a:t>from</a:t>
            </a:r>
            <a:r>
              <a:rPr spc="4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50" dirty="0"/>
              <a:t>launch</a:t>
            </a:r>
            <a:r>
              <a:rPr spc="-90" dirty="0"/>
              <a:t> </a:t>
            </a:r>
            <a:r>
              <a:rPr spc="-20" dirty="0"/>
              <a:t>failure</a:t>
            </a:r>
            <a:r>
              <a:rPr spc="-45" dirty="0"/>
              <a:t> </a:t>
            </a:r>
            <a:r>
              <a:rPr dirty="0"/>
              <a:t>to</a:t>
            </a:r>
            <a:r>
              <a:rPr spc="8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10" dirty="0"/>
              <a:t>success.</a:t>
            </a: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pc="-95" dirty="0"/>
              <a:t>The</a:t>
            </a:r>
            <a:r>
              <a:rPr spc="-25" dirty="0"/>
              <a:t> </a:t>
            </a:r>
            <a:r>
              <a:rPr dirty="0"/>
              <a:t>orbits</a:t>
            </a:r>
            <a:r>
              <a:rPr spc="-8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best</a:t>
            </a:r>
            <a:r>
              <a:rPr spc="-40" dirty="0"/>
              <a:t> </a:t>
            </a:r>
            <a:r>
              <a:rPr spc="-95" dirty="0"/>
              <a:t>success</a:t>
            </a:r>
            <a:r>
              <a:rPr spc="-145" dirty="0"/>
              <a:t> </a:t>
            </a:r>
            <a:r>
              <a:rPr spc="-20" dirty="0"/>
              <a:t>rates</a:t>
            </a:r>
            <a:r>
              <a:rPr spc="40" dirty="0"/>
              <a:t> </a:t>
            </a:r>
            <a:r>
              <a:rPr spc="-10" dirty="0"/>
              <a:t>are</a:t>
            </a:r>
            <a:r>
              <a:rPr spc="75" dirty="0"/>
              <a:t> </a:t>
            </a:r>
            <a:r>
              <a:rPr spc="-190" dirty="0"/>
              <a:t>GEO,</a:t>
            </a:r>
            <a:r>
              <a:rPr spc="70" dirty="0"/>
              <a:t> </a:t>
            </a:r>
            <a:r>
              <a:rPr spc="-155" dirty="0"/>
              <a:t>HEO,</a:t>
            </a:r>
            <a:r>
              <a:rPr spc="-70" dirty="0"/>
              <a:t> </a:t>
            </a:r>
            <a:r>
              <a:rPr spc="-185" dirty="0"/>
              <a:t>SSO,</a:t>
            </a:r>
            <a:r>
              <a:rPr spc="5" dirty="0"/>
              <a:t> </a:t>
            </a:r>
            <a:r>
              <a:rPr spc="-155" dirty="0"/>
              <a:t>ES-</a:t>
            </a:r>
            <a:r>
              <a:rPr spc="-25" dirty="0"/>
              <a:t>L1.</a:t>
            </a:r>
          </a:p>
          <a:p>
            <a:pPr marL="241300" marR="24765" indent="-229235">
              <a:lnSpc>
                <a:spcPts val="195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</a:tabLst>
            </a:pPr>
            <a:r>
              <a:rPr spc="-30" dirty="0">
                <a:solidFill>
                  <a:srgbClr val="292929"/>
                </a:solidFill>
              </a:rPr>
              <a:t>Depending</a:t>
            </a:r>
            <a:r>
              <a:rPr spc="-14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on</a:t>
            </a:r>
            <a:r>
              <a:rPr spc="-1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orbits,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45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payload</a:t>
            </a:r>
            <a:r>
              <a:rPr spc="-20" dirty="0">
                <a:solidFill>
                  <a:srgbClr val="292929"/>
                </a:solidFill>
              </a:rPr>
              <a:t> </a:t>
            </a:r>
            <a:r>
              <a:rPr spc="-95" dirty="0">
                <a:solidFill>
                  <a:srgbClr val="292929"/>
                </a:solidFill>
              </a:rPr>
              <a:t>mass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spc="-80" dirty="0">
                <a:solidFill>
                  <a:srgbClr val="292929"/>
                </a:solidFill>
              </a:rPr>
              <a:t>can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be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a</a:t>
            </a:r>
            <a:r>
              <a:rPr spc="40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criterion</a:t>
            </a:r>
            <a:r>
              <a:rPr spc="-3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to</a:t>
            </a:r>
            <a:r>
              <a:rPr spc="75" dirty="0">
                <a:solidFill>
                  <a:srgbClr val="292929"/>
                </a:solidFill>
              </a:rPr>
              <a:t> </a:t>
            </a:r>
            <a:r>
              <a:rPr spc="-20" dirty="0">
                <a:solidFill>
                  <a:srgbClr val="292929"/>
                </a:solidFill>
              </a:rPr>
              <a:t>take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into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spc="-45" dirty="0">
                <a:solidFill>
                  <a:srgbClr val="292929"/>
                </a:solidFill>
              </a:rPr>
              <a:t>account</a:t>
            </a:r>
            <a:r>
              <a:rPr spc="-9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for</a:t>
            </a:r>
            <a:r>
              <a:rPr spc="7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45" dirty="0">
                <a:solidFill>
                  <a:srgbClr val="292929"/>
                </a:solidFill>
              </a:rPr>
              <a:t> </a:t>
            </a:r>
            <a:r>
              <a:rPr spc="-90" dirty="0">
                <a:solidFill>
                  <a:srgbClr val="292929"/>
                </a:solidFill>
              </a:rPr>
              <a:t>success</a:t>
            </a:r>
            <a:r>
              <a:rPr spc="-7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of</a:t>
            </a:r>
            <a:r>
              <a:rPr spc="35" dirty="0">
                <a:solidFill>
                  <a:srgbClr val="292929"/>
                </a:solidFill>
              </a:rPr>
              <a:t> </a:t>
            </a:r>
            <a:r>
              <a:rPr spc="-50" dirty="0">
                <a:solidFill>
                  <a:srgbClr val="292929"/>
                </a:solidFill>
              </a:rPr>
              <a:t>a </a:t>
            </a:r>
            <a:r>
              <a:rPr spc="-45" dirty="0">
                <a:solidFill>
                  <a:srgbClr val="292929"/>
                </a:solidFill>
              </a:rPr>
              <a:t>mission.</a:t>
            </a:r>
            <a:r>
              <a:rPr spc="-75" dirty="0">
                <a:solidFill>
                  <a:srgbClr val="292929"/>
                </a:solidFill>
              </a:rPr>
              <a:t> </a:t>
            </a:r>
            <a:r>
              <a:rPr spc="-120" dirty="0">
                <a:solidFill>
                  <a:srgbClr val="292929"/>
                </a:solidFill>
              </a:rPr>
              <a:t>Some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orbits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require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a</a:t>
            </a:r>
            <a:r>
              <a:rPr spc="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light</a:t>
            </a:r>
            <a:r>
              <a:rPr spc="-114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or</a:t>
            </a:r>
            <a:r>
              <a:rPr spc="55" dirty="0">
                <a:solidFill>
                  <a:srgbClr val="292929"/>
                </a:solidFill>
              </a:rPr>
              <a:t> </a:t>
            </a:r>
            <a:r>
              <a:rPr spc="-70" dirty="0">
                <a:solidFill>
                  <a:srgbClr val="292929"/>
                </a:solidFill>
              </a:rPr>
              <a:t>heavy</a:t>
            </a:r>
            <a:r>
              <a:rPr spc="5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payload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spc="-100" dirty="0">
                <a:solidFill>
                  <a:srgbClr val="292929"/>
                </a:solidFill>
              </a:rPr>
              <a:t>mass.</a:t>
            </a:r>
            <a:r>
              <a:rPr spc="-7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But</a:t>
            </a:r>
            <a:r>
              <a:rPr spc="-50" dirty="0">
                <a:solidFill>
                  <a:srgbClr val="292929"/>
                </a:solidFill>
              </a:rPr>
              <a:t> </a:t>
            </a:r>
            <a:r>
              <a:rPr spc="-25" dirty="0">
                <a:solidFill>
                  <a:srgbClr val="292929"/>
                </a:solidFill>
              </a:rPr>
              <a:t>generally</a:t>
            </a:r>
            <a:r>
              <a:rPr spc="3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low</a:t>
            </a:r>
            <a:r>
              <a:rPr spc="2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weighted</a:t>
            </a:r>
            <a:r>
              <a:rPr spc="-35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payloads perform</a:t>
            </a:r>
            <a:r>
              <a:rPr spc="-2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better</a:t>
            </a:r>
            <a:r>
              <a:rPr spc="-11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than</a:t>
            </a:r>
            <a:r>
              <a:rPr spc="-15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the</a:t>
            </a:r>
            <a:r>
              <a:rPr spc="-65" dirty="0">
                <a:solidFill>
                  <a:srgbClr val="292929"/>
                </a:solidFill>
              </a:rPr>
              <a:t> </a:t>
            </a:r>
            <a:r>
              <a:rPr spc="-70" dirty="0">
                <a:solidFill>
                  <a:srgbClr val="292929"/>
                </a:solidFill>
              </a:rPr>
              <a:t>heavy</a:t>
            </a:r>
            <a:r>
              <a:rPr spc="-30" dirty="0">
                <a:solidFill>
                  <a:srgbClr val="292929"/>
                </a:solidFill>
              </a:rPr>
              <a:t> </a:t>
            </a:r>
            <a:r>
              <a:rPr dirty="0">
                <a:solidFill>
                  <a:srgbClr val="292929"/>
                </a:solidFill>
              </a:rPr>
              <a:t>weighted</a:t>
            </a:r>
            <a:r>
              <a:rPr spc="-65" dirty="0">
                <a:solidFill>
                  <a:srgbClr val="292929"/>
                </a:solidFill>
              </a:rPr>
              <a:t> </a:t>
            </a:r>
            <a:r>
              <a:rPr spc="-10" dirty="0">
                <a:solidFill>
                  <a:srgbClr val="292929"/>
                </a:solidFill>
              </a:rPr>
              <a:t>payloads.</a:t>
            </a:r>
          </a:p>
          <a:p>
            <a:pPr marL="241300" marR="5080" indent="-229235" algn="just">
              <a:lnSpc>
                <a:spcPts val="1950"/>
              </a:lnSpc>
              <a:spcBef>
                <a:spcPts val="136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With</a:t>
            </a:r>
            <a:r>
              <a:rPr spc="-11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20" dirty="0"/>
              <a:t>current</a:t>
            </a:r>
            <a:r>
              <a:rPr spc="-75" dirty="0"/>
              <a:t> </a:t>
            </a:r>
            <a:r>
              <a:rPr spc="-20" dirty="0"/>
              <a:t>data,</a:t>
            </a:r>
            <a:r>
              <a:rPr spc="-4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spc="-25" dirty="0"/>
              <a:t>cannot</a:t>
            </a:r>
            <a:r>
              <a:rPr spc="-65" dirty="0"/>
              <a:t> </a:t>
            </a:r>
            <a:r>
              <a:rPr spc="-40" dirty="0"/>
              <a:t>explain</a:t>
            </a:r>
            <a:r>
              <a:rPr spc="-75" dirty="0"/>
              <a:t> </a:t>
            </a:r>
            <a:r>
              <a:rPr dirty="0"/>
              <a:t>why</a:t>
            </a:r>
            <a:r>
              <a:rPr spc="-10" dirty="0"/>
              <a:t> </a:t>
            </a:r>
            <a:r>
              <a:rPr spc="-75" dirty="0"/>
              <a:t>some</a:t>
            </a:r>
            <a:r>
              <a:rPr spc="-45" dirty="0"/>
              <a:t> </a:t>
            </a:r>
            <a:r>
              <a:rPr spc="-40" dirty="0"/>
              <a:t>launch</a:t>
            </a:r>
            <a:r>
              <a:rPr spc="-60" dirty="0"/>
              <a:t> </a:t>
            </a:r>
            <a:r>
              <a:rPr spc="-20" dirty="0"/>
              <a:t>sites</a:t>
            </a:r>
            <a:r>
              <a:rPr spc="-45" dirty="0"/>
              <a:t> </a:t>
            </a:r>
            <a:r>
              <a:rPr spc="-35" dirty="0"/>
              <a:t>are</a:t>
            </a:r>
            <a:r>
              <a:rPr spc="-10" dirty="0"/>
              <a:t> </a:t>
            </a:r>
            <a:r>
              <a:rPr dirty="0"/>
              <a:t>better</a:t>
            </a:r>
            <a:r>
              <a:rPr spc="-30" dirty="0"/>
              <a:t> </a:t>
            </a:r>
            <a:r>
              <a:rPr dirty="0"/>
              <a:t>than</a:t>
            </a:r>
            <a:r>
              <a:rPr spc="-60" dirty="0"/>
              <a:t> </a:t>
            </a:r>
            <a:r>
              <a:rPr spc="-20" dirty="0"/>
              <a:t>others</a:t>
            </a:r>
            <a:r>
              <a:rPr spc="-45" dirty="0"/>
              <a:t> </a:t>
            </a:r>
            <a:r>
              <a:rPr spc="-195" dirty="0"/>
              <a:t>(KSC</a:t>
            </a:r>
            <a:r>
              <a:rPr spc="75" dirty="0"/>
              <a:t> </a:t>
            </a:r>
            <a:r>
              <a:rPr spc="-80" dirty="0"/>
              <a:t>LC-</a:t>
            </a:r>
            <a:r>
              <a:rPr dirty="0"/>
              <a:t>39A</a:t>
            </a:r>
            <a:r>
              <a:rPr spc="-70" dirty="0"/>
              <a:t> </a:t>
            </a:r>
            <a:r>
              <a:rPr spc="-25" dirty="0"/>
              <a:t>is </a:t>
            </a: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best</a:t>
            </a:r>
            <a:r>
              <a:rPr spc="-80" dirty="0"/>
              <a:t> </a:t>
            </a:r>
            <a:r>
              <a:rPr spc="-60" dirty="0"/>
              <a:t>launch </a:t>
            </a:r>
            <a:r>
              <a:rPr spc="-40" dirty="0"/>
              <a:t>site).</a:t>
            </a:r>
            <a:r>
              <a:rPr spc="-8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get</a:t>
            </a:r>
            <a:r>
              <a:rPr spc="-55" dirty="0"/>
              <a:t> </a:t>
            </a:r>
            <a:r>
              <a:rPr dirty="0"/>
              <a:t>an</a:t>
            </a:r>
            <a:r>
              <a:rPr spc="15" dirty="0"/>
              <a:t> </a:t>
            </a:r>
            <a:r>
              <a:rPr spc="-65" dirty="0"/>
              <a:t>answer</a:t>
            </a:r>
            <a:r>
              <a:rPr spc="-5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20" dirty="0"/>
              <a:t>problem,</a:t>
            </a:r>
            <a:r>
              <a:rPr spc="-35" dirty="0"/>
              <a:t> </a:t>
            </a:r>
            <a:r>
              <a:rPr dirty="0"/>
              <a:t>we could</a:t>
            </a:r>
            <a:r>
              <a:rPr spc="-35" dirty="0"/>
              <a:t> </a:t>
            </a:r>
            <a:r>
              <a:rPr dirty="0"/>
              <a:t>obtain</a:t>
            </a:r>
            <a:r>
              <a:rPr spc="-55" dirty="0"/>
              <a:t> </a:t>
            </a:r>
            <a:r>
              <a:rPr spc="-40" dirty="0"/>
              <a:t>atmospheric</a:t>
            </a:r>
            <a:r>
              <a:rPr spc="-7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other</a:t>
            </a:r>
            <a:r>
              <a:rPr spc="50" dirty="0"/>
              <a:t> </a:t>
            </a:r>
            <a:r>
              <a:rPr spc="-10" dirty="0"/>
              <a:t>relevant data.</a:t>
            </a:r>
          </a:p>
          <a:p>
            <a:pPr marL="241300" marR="166370" indent="-229235">
              <a:lnSpc>
                <a:spcPct val="886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For</a:t>
            </a:r>
            <a:r>
              <a:rPr spc="-110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spc="-35" dirty="0"/>
              <a:t>dataset,</a:t>
            </a:r>
            <a:r>
              <a:rPr spc="-8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spc="-65" dirty="0"/>
              <a:t>choose</a:t>
            </a:r>
            <a:r>
              <a:rPr spc="-5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45" dirty="0"/>
              <a:t>Decision</a:t>
            </a:r>
            <a:r>
              <a:rPr spc="-90" dirty="0"/>
              <a:t> </a:t>
            </a:r>
            <a:r>
              <a:rPr spc="-70" dirty="0"/>
              <a:t>Tree</a:t>
            </a:r>
            <a:r>
              <a:rPr spc="55" dirty="0"/>
              <a:t> </a:t>
            </a:r>
            <a:r>
              <a:rPr dirty="0"/>
              <a:t>Algorithm</a:t>
            </a:r>
            <a:r>
              <a:rPr spc="15" dirty="0"/>
              <a:t> </a:t>
            </a:r>
            <a:r>
              <a:rPr spc="-100" dirty="0"/>
              <a:t>as</a:t>
            </a:r>
            <a:r>
              <a:rPr spc="-20" dirty="0"/>
              <a:t> </a:t>
            </a:r>
            <a:r>
              <a:rPr dirty="0"/>
              <a:t>the best</a:t>
            </a:r>
            <a:r>
              <a:rPr spc="-60" dirty="0"/>
              <a:t> </a:t>
            </a:r>
            <a:r>
              <a:rPr spc="-20" dirty="0"/>
              <a:t>model</a:t>
            </a:r>
            <a:r>
              <a:rPr spc="-60" dirty="0"/>
              <a:t> even</a:t>
            </a:r>
            <a:r>
              <a:rPr spc="15" dirty="0"/>
              <a:t> </a:t>
            </a:r>
            <a:r>
              <a:rPr dirty="0"/>
              <a:t>if</a:t>
            </a:r>
            <a:r>
              <a:rPr spc="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test</a:t>
            </a:r>
            <a:r>
              <a:rPr spc="-75" dirty="0"/>
              <a:t> </a:t>
            </a:r>
            <a:r>
              <a:rPr spc="-10" dirty="0"/>
              <a:t>accuracy </a:t>
            </a:r>
            <a:r>
              <a:rPr spc="-35" dirty="0"/>
              <a:t>between</a:t>
            </a:r>
            <a:r>
              <a:rPr spc="-85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35" dirty="0"/>
              <a:t>models</a:t>
            </a:r>
            <a:r>
              <a:rPr spc="-30" dirty="0"/>
              <a:t> </a:t>
            </a:r>
            <a:r>
              <a:rPr spc="-40" dirty="0"/>
              <a:t>used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25" dirty="0"/>
              <a:t>identical.</a:t>
            </a:r>
            <a:r>
              <a:rPr spc="-95" dirty="0"/>
              <a:t> </a:t>
            </a:r>
            <a:r>
              <a:rPr spc="-150" dirty="0"/>
              <a:t>We</a:t>
            </a:r>
            <a:r>
              <a:rPr spc="35" dirty="0"/>
              <a:t> </a:t>
            </a:r>
            <a:r>
              <a:rPr spc="-65" dirty="0"/>
              <a:t>choose</a:t>
            </a:r>
            <a:r>
              <a:rPr spc="-55" dirty="0"/>
              <a:t> </a:t>
            </a:r>
            <a:r>
              <a:rPr spc="-45" dirty="0"/>
              <a:t>Decision</a:t>
            </a:r>
            <a:r>
              <a:rPr spc="-90" dirty="0"/>
              <a:t> </a:t>
            </a:r>
            <a:r>
              <a:rPr spc="-95" dirty="0"/>
              <a:t>Tree</a:t>
            </a:r>
            <a:r>
              <a:rPr dirty="0"/>
              <a:t> Algorithm</a:t>
            </a:r>
            <a:r>
              <a:rPr spc="45" dirty="0"/>
              <a:t> </a:t>
            </a:r>
            <a:r>
              <a:rPr spc="-75" dirty="0"/>
              <a:t>because</a:t>
            </a:r>
            <a:r>
              <a:rPr spc="-45" dirty="0"/>
              <a:t> </a:t>
            </a:r>
            <a:r>
              <a:rPr spc="55" dirty="0"/>
              <a:t>it</a:t>
            </a:r>
            <a:r>
              <a:rPr spc="-50" dirty="0"/>
              <a:t> </a:t>
            </a:r>
            <a:r>
              <a:rPr spc="-40" dirty="0"/>
              <a:t>has</a:t>
            </a:r>
            <a:r>
              <a:rPr spc="3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better </a:t>
            </a:r>
            <a:r>
              <a:rPr dirty="0"/>
              <a:t>train</a:t>
            </a:r>
            <a:r>
              <a:rPr spc="15" dirty="0"/>
              <a:t> </a:t>
            </a:r>
            <a:r>
              <a:rPr spc="-10" dirty="0"/>
              <a:t>accuracy.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60" dirty="0"/>
              <a:t>45</a:t>
            </a:fld>
            <a:endParaRPr spc="6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732EC-8530-B967-5E96-CC720CF4E424}"/>
              </a:ext>
            </a:extLst>
          </p:cNvPr>
          <p:cNvSpPr txBox="1"/>
          <p:nvPr/>
        </p:nvSpPr>
        <p:spPr>
          <a:xfrm>
            <a:off x="3048856" y="3246902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THANK YOU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75083" y="6403657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9A9D8-AE22-E99B-4A2B-8717C852BEC2}"/>
              </a:ext>
            </a:extLst>
          </p:cNvPr>
          <p:cNvSpPr txBox="1"/>
          <p:nvPr/>
        </p:nvSpPr>
        <p:spPr>
          <a:xfrm>
            <a:off x="914400" y="762000"/>
            <a:ext cx="80266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Section 1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4400" b="1" dirty="0">
                <a:solidFill>
                  <a:schemeClr val="tx1"/>
                </a:solidFill>
              </a:rPr>
              <a:t>				Methodology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6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332166"/>
            <a:ext cx="8355330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2150" spc="-65" dirty="0">
                <a:solidFill>
                  <a:schemeClr val="tx1"/>
                </a:solidFill>
                <a:latin typeface="Microsoft Sans Serif"/>
                <a:cs typeface="Microsoft Sans Serif"/>
              </a:rPr>
              <a:t>Executive</a:t>
            </a:r>
            <a:r>
              <a:rPr sz="2150" spc="-30" dirty="0">
                <a:solidFill>
                  <a:schemeClr val="tx1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chemeClr val="tx1"/>
                </a:solidFill>
                <a:latin typeface="Microsoft Sans Serif"/>
                <a:cs typeface="Microsoft Sans Serif"/>
              </a:rPr>
              <a:t>Summary</a:t>
            </a:r>
            <a:endParaRPr sz="2150" dirty="0">
              <a:solidFill>
                <a:schemeClr val="tx1"/>
              </a:solidFill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90" dirty="0">
                <a:solidFill>
                  <a:srgbClr val="767070"/>
                </a:solidFill>
                <a:latin typeface="Microsoft Sans Serif"/>
                <a:cs typeface="Microsoft Sans Serif"/>
              </a:rPr>
              <a:t>SpaceX</a:t>
            </a:r>
            <a:r>
              <a:rPr sz="1850" spc="5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60" dirty="0">
                <a:solidFill>
                  <a:srgbClr val="767070"/>
                </a:solidFill>
                <a:latin typeface="Microsoft Sans Serif"/>
                <a:cs typeface="Microsoft Sans Serif"/>
              </a:rPr>
              <a:t>REST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API</a:t>
            </a:r>
            <a:endParaRPr sz="18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35" dirty="0">
                <a:solidFill>
                  <a:srgbClr val="767070"/>
                </a:solidFill>
                <a:latin typeface="Microsoft Sans Serif"/>
                <a:cs typeface="Microsoft Sans Serif"/>
              </a:rPr>
              <a:t>Web </a:t>
            </a:r>
            <a:r>
              <a:rPr sz="1850" spc="-20" dirty="0">
                <a:solidFill>
                  <a:srgbClr val="767070"/>
                </a:solidFill>
                <a:latin typeface="Microsoft Sans Serif"/>
                <a:cs typeface="Microsoft Sans Serif"/>
              </a:rPr>
              <a:t>Scrapping</a:t>
            </a:r>
            <a:r>
              <a:rPr sz="185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from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Wikipedia</a:t>
            </a:r>
            <a:endParaRPr sz="18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Dropping</a:t>
            </a:r>
            <a:r>
              <a:rPr sz="1850" spc="114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7070"/>
                </a:solidFill>
                <a:latin typeface="Microsoft Sans Serif"/>
                <a:cs typeface="Microsoft Sans Serif"/>
              </a:rPr>
              <a:t>unnecessary</a:t>
            </a:r>
            <a:r>
              <a:rPr sz="1850" spc="16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columns</a:t>
            </a:r>
            <a:endParaRPr sz="18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699135" algn="l"/>
              </a:tabLst>
            </a:pPr>
            <a:r>
              <a:rPr sz="1850" spc="-40" dirty="0">
                <a:solidFill>
                  <a:srgbClr val="767070"/>
                </a:solidFill>
                <a:latin typeface="Microsoft Sans Serif"/>
                <a:cs typeface="Microsoft Sans Serif"/>
              </a:rPr>
              <a:t>One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Hot</a:t>
            </a:r>
            <a:r>
              <a:rPr sz="1850" spc="7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13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for</a:t>
            </a:r>
            <a:r>
              <a:rPr sz="1850" spc="4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12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 </a:t>
            </a:r>
            <a:r>
              <a:rPr sz="215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921692"/>
            <a:ext cx="535559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How</a:t>
            </a:r>
            <a:r>
              <a:rPr sz="1850" spc="4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to</a:t>
            </a:r>
            <a:r>
              <a:rPr sz="1850" spc="1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build,</a:t>
            </a:r>
            <a:r>
              <a:rPr sz="1850" spc="8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767070"/>
                </a:solidFill>
                <a:latin typeface="Microsoft Sans Serif"/>
                <a:cs typeface="Microsoft Sans Serif"/>
              </a:rPr>
              <a:t>tune,</a:t>
            </a:r>
            <a:r>
              <a:rPr sz="1850" spc="25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30" dirty="0">
                <a:solidFill>
                  <a:srgbClr val="767070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10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25" dirty="0">
                <a:solidFill>
                  <a:srgbClr val="767070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170" dirty="0">
                <a:solidFill>
                  <a:srgbClr val="767070"/>
                </a:solidFill>
                <a:latin typeface="Microsoft Sans Serif"/>
                <a:cs typeface="Microsoft Sans Serif"/>
              </a:rPr>
              <a:t> </a:t>
            </a:r>
            <a:r>
              <a:rPr sz="1850" spc="-10" dirty="0">
                <a:solidFill>
                  <a:srgbClr val="767070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381000"/>
            <a:ext cx="3417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chemeClr val="tx1"/>
                </a:solidFill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0389" y="6090602"/>
            <a:ext cx="1466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35" dirty="0">
                <a:solidFill>
                  <a:srgbClr val="1C7CDB"/>
                </a:solidFill>
                <a:latin typeface="Microsoft Sans Serif"/>
                <a:cs typeface="Microsoft Sans Serif"/>
              </a:rPr>
              <a:t>7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9312" y="1641474"/>
            <a:ext cx="9020810" cy="1207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are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Rest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3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webscrapping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5"/>
              </a:spcBef>
              <a:buFont typeface="Arial MT"/>
              <a:buChar char="•"/>
              <a:tabLst>
                <a:tab pos="699135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API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rocket,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launches,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1156335" lvl="2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1156335" algn="l"/>
              </a:tabLst>
            </a:pPr>
            <a:r>
              <a:rPr sz="1400" spc="-75" dirty="0">
                <a:latin typeface="Microsoft Sans Serif"/>
                <a:cs typeface="Microsoft Sans Serif"/>
              </a:rPr>
              <a:t>The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80" dirty="0">
                <a:latin typeface="Microsoft Sans Serif"/>
                <a:cs typeface="Microsoft Sans Serif"/>
              </a:rPr>
              <a:t>Space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30" dirty="0">
                <a:latin typeface="Microsoft Sans Serif"/>
                <a:cs typeface="Microsoft Sans Serif"/>
              </a:rPr>
              <a:t>X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90" dirty="0">
                <a:latin typeface="Microsoft Sans Serif"/>
                <a:cs typeface="Microsoft Sans Serif"/>
              </a:rPr>
              <a:t>REST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API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50" dirty="0">
                <a:latin typeface="Microsoft Sans Serif"/>
                <a:cs typeface="Microsoft Sans Serif"/>
              </a:rPr>
              <a:t>URL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api.spacexdata.com/v4/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4236021"/>
            <a:ext cx="9780905" cy="9683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 marR="1497330" indent="-229235">
              <a:lnSpc>
                <a:spcPts val="2100"/>
              </a:lnSpc>
              <a:spcBef>
                <a:spcPts val="2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The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obtained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webscrapping</a:t>
            </a:r>
            <a:r>
              <a:rPr sz="1800" spc="-1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Wikipedia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65" dirty="0">
                <a:latin typeface="Microsoft Sans Serif"/>
                <a:cs typeface="Microsoft Sans Serif"/>
              </a:rPr>
              <a:t>launches,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landing, </a:t>
            </a:r>
            <a:r>
              <a:rPr sz="1800" spc="-25" dirty="0">
                <a:latin typeface="Microsoft Sans Serif"/>
                <a:cs typeface="Microsoft Sans Serif"/>
              </a:rPr>
              <a:t>payload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information.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400" spc="-155" dirty="0">
                <a:latin typeface="Microsoft Sans Serif"/>
                <a:cs typeface="Microsoft Sans Serif"/>
              </a:rPr>
              <a:t>URL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https://en.wikipedia.org/w/index.php?title=List_of_Falcon_9_and_Falcon_Heavy_launches&amp;oldid=1027686922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9312" y="420369"/>
            <a:ext cx="10310495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chemeClr val="tx1"/>
                </a:solidFill>
              </a:rPr>
              <a:t>Data</a:t>
            </a:r>
            <a:r>
              <a:rPr b="1" spc="-210" dirty="0">
                <a:solidFill>
                  <a:schemeClr val="tx1"/>
                </a:solidFill>
              </a:rPr>
              <a:t> </a:t>
            </a:r>
            <a:r>
              <a:rPr b="1" spc="-55" dirty="0">
                <a:solidFill>
                  <a:schemeClr val="tx1"/>
                </a:solidFill>
              </a:rPr>
              <a:t>Collection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36876" y="3151251"/>
            <a:ext cx="1050925" cy="841375"/>
            <a:chOff x="2436876" y="3151251"/>
            <a:chExt cx="1050925" cy="841375"/>
          </a:xfrm>
        </p:grpSpPr>
        <p:sp>
          <p:nvSpPr>
            <p:cNvPr id="7" name="object 7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9000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900049" y="828675"/>
                  </a:lnTo>
                  <a:lnTo>
                    <a:pt x="943728" y="821632"/>
                  </a:lnTo>
                  <a:lnTo>
                    <a:pt x="981660" y="802019"/>
                  </a:lnTo>
                  <a:lnTo>
                    <a:pt x="1011569" y="772110"/>
                  </a:lnTo>
                  <a:lnTo>
                    <a:pt x="1031182" y="734178"/>
                  </a:lnTo>
                  <a:lnTo>
                    <a:pt x="1038225" y="690499"/>
                  </a:lnTo>
                  <a:lnTo>
                    <a:pt x="1038225" y="138049"/>
                  </a:lnTo>
                  <a:lnTo>
                    <a:pt x="1031182" y="94382"/>
                  </a:lnTo>
                  <a:lnTo>
                    <a:pt x="1011569" y="56482"/>
                  </a:lnTo>
                  <a:lnTo>
                    <a:pt x="981660" y="26611"/>
                  </a:lnTo>
                  <a:lnTo>
                    <a:pt x="943728" y="7029"/>
                  </a:lnTo>
                  <a:lnTo>
                    <a:pt x="9000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226" y="3157601"/>
              <a:ext cx="1038225" cy="828675"/>
            </a:xfrm>
            <a:custGeom>
              <a:avLst/>
              <a:gdLst/>
              <a:ahLst/>
              <a:cxnLst/>
              <a:rect l="l" t="t" r="r" b="b"/>
              <a:pathLst>
                <a:path w="10382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900049" y="0"/>
                  </a:lnTo>
                  <a:lnTo>
                    <a:pt x="943728" y="7029"/>
                  </a:lnTo>
                  <a:lnTo>
                    <a:pt x="981660" y="26611"/>
                  </a:lnTo>
                  <a:lnTo>
                    <a:pt x="1011569" y="56482"/>
                  </a:lnTo>
                  <a:lnTo>
                    <a:pt x="1031182" y="94382"/>
                  </a:lnTo>
                  <a:lnTo>
                    <a:pt x="1038225" y="138049"/>
                  </a:lnTo>
                  <a:lnTo>
                    <a:pt x="1038225" y="690499"/>
                  </a:lnTo>
                  <a:lnTo>
                    <a:pt x="1031182" y="734178"/>
                  </a:lnTo>
                  <a:lnTo>
                    <a:pt x="1011569" y="772110"/>
                  </a:lnTo>
                  <a:lnTo>
                    <a:pt x="981660" y="802019"/>
                  </a:lnTo>
                  <a:lnTo>
                    <a:pt x="943728" y="821632"/>
                  </a:lnTo>
                  <a:lnTo>
                    <a:pt x="9000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44139" y="3222942"/>
            <a:ext cx="62293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270" algn="ctr">
              <a:lnSpc>
                <a:spcPct val="100600"/>
              </a:lnSpc>
              <a:spcBef>
                <a:spcPts val="114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SpaceX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call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5126" y="3351276"/>
            <a:ext cx="755650" cy="498475"/>
            <a:chOff x="3675126" y="3351276"/>
            <a:chExt cx="755650" cy="498475"/>
          </a:xfrm>
        </p:grpSpPr>
        <p:sp>
          <p:nvSpPr>
            <p:cNvPr id="11" name="object 11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499999" y="0"/>
                  </a:moveTo>
                  <a:lnTo>
                    <a:pt x="49999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499999" y="364236"/>
                  </a:lnTo>
                  <a:lnTo>
                    <a:pt x="499999" y="485775"/>
                  </a:lnTo>
                  <a:lnTo>
                    <a:pt x="742950" y="242824"/>
                  </a:lnTo>
                  <a:lnTo>
                    <a:pt x="49999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1476" y="3357626"/>
              <a:ext cx="742950" cy="485775"/>
            </a:xfrm>
            <a:custGeom>
              <a:avLst/>
              <a:gdLst/>
              <a:ahLst/>
              <a:cxnLst/>
              <a:rect l="l" t="t" r="r" b="b"/>
              <a:pathLst>
                <a:path w="742950" h="485775">
                  <a:moveTo>
                    <a:pt x="0" y="121412"/>
                  </a:moveTo>
                  <a:lnTo>
                    <a:pt x="499999" y="121412"/>
                  </a:lnTo>
                  <a:lnTo>
                    <a:pt x="499999" y="0"/>
                  </a:lnTo>
                  <a:lnTo>
                    <a:pt x="742950" y="242824"/>
                  </a:lnTo>
                  <a:lnTo>
                    <a:pt x="499999" y="485775"/>
                  </a:lnTo>
                  <a:lnTo>
                    <a:pt x="49999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560951" y="3151251"/>
            <a:ext cx="1403350" cy="841375"/>
            <a:chOff x="4560951" y="3151251"/>
            <a:chExt cx="1403350" cy="841375"/>
          </a:xfrm>
        </p:grpSpPr>
        <p:sp>
          <p:nvSpPr>
            <p:cNvPr id="14" name="object 14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125247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252474" y="828675"/>
                  </a:lnTo>
                  <a:lnTo>
                    <a:pt x="1296153" y="821632"/>
                  </a:lnTo>
                  <a:lnTo>
                    <a:pt x="1334085" y="802019"/>
                  </a:lnTo>
                  <a:lnTo>
                    <a:pt x="1363994" y="772110"/>
                  </a:lnTo>
                  <a:lnTo>
                    <a:pt x="1383607" y="734178"/>
                  </a:lnTo>
                  <a:lnTo>
                    <a:pt x="1390650" y="690499"/>
                  </a:lnTo>
                  <a:lnTo>
                    <a:pt x="1390650" y="138049"/>
                  </a:lnTo>
                  <a:lnTo>
                    <a:pt x="1383607" y="94382"/>
                  </a:lnTo>
                  <a:lnTo>
                    <a:pt x="1363994" y="56482"/>
                  </a:lnTo>
                  <a:lnTo>
                    <a:pt x="1334085" y="26611"/>
                  </a:lnTo>
                  <a:lnTo>
                    <a:pt x="1296153" y="7029"/>
                  </a:lnTo>
                  <a:lnTo>
                    <a:pt x="12524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7301" y="3157601"/>
              <a:ext cx="1390650" cy="828675"/>
            </a:xfrm>
            <a:custGeom>
              <a:avLst/>
              <a:gdLst/>
              <a:ahLst/>
              <a:cxnLst/>
              <a:rect l="l" t="t" r="r" b="b"/>
              <a:pathLst>
                <a:path w="139065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252474" y="0"/>
                  </a:lnTo>
                  <a:lnTo>
                    <a:pt x="1296153" y="7029"/>
                  </a:lnTo>
                  <a:lnTo>
                    <a:pt x="1334085" y="26611"/>
                  </a:lnTo>
                  <a:lnTo>
                    <a:pt x="1363994" y="56482"/>
                  </a:lnTo>
                  <a:lnTo>
                    <a:pt x="1383607" y="94382"/>
                  </a:lnTo>
                  <a:lnTo>
                    <a:pt x="1390650" y="138049"/>
                  </a:lnTo>
                  <a:lnTo>
                    <a:pt x="1390650" y="690499"/>
                  </a:lnTo>
                  <a:lnTo>
                    <a:pt x="1383607" y="734178"/>
                  </a:lnTo>
                  <a:lnTo>
                    <a:pt x="1363994" y="772110"/>
                  </a:lnTo>
                  <a:lnTo>
                    <a:pt x="1334085" y="802019"/>
                  </a:lnTo>
                  <a:lnTo>
                    <a:pt x="1296153" y="821632"/>
                  </a:lnTo>
                  <a:lnTo>
                    <a:pt x="125247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35778" y="3327082"/>
            <a:ext cx="848994" cy="4622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7950" marR="5080" indent="-95250">
              <a:lnSpc>
                <a:spcPct val="102800"/>
              </a:lnSpc>
              <a:spcBef>
                <a:spcPts val="8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returns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4476" y="3351276"/>
            <a:ext cx="755650" cy="508000"/>
            <a:chOff x="6094476" y="3351276"/>
            <a:chExt cx="755650" cy="508000"/>
          </a:xfrm>
        </p:grpSpPr>
        <p:sp>
          <p:nvSpPr>
            <p:cNvPr id="18" name="object 18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495300" y="0"/>
                  </a:moveTo>
                  <a:lnTo>
                    <a:pt x="495300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495300" y="371475"/>
                  </a:lnTo>
                  <a:lnTo>
                    <a:pt x="495300" y="495300"/>
                  </a:lnTo>
                  <a:lnTo>
                    <a:pt x="742950" y="247650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00826" y="3357626"/>
              <a:ext cx="742950" cy="495300"/>
            </a:xfrm>
            <a:custGeom>
              <a:avLst/>
              <a:gdLst/>
              <a:ahLst/>
              <a:cxnLst/>
              <a:rect l="l" t="t" r="r" b="b"/>
              <a:pathLst>
                <a:path w="742950" h="495300">
                  <a:moveTo>
                    <a:pt x="0" y="123825"/>
                  </a:moveTo>
                  <a:lnTo>
                    <a:pt x="495300" y="123825"/>
                  </a:lnTo>
                  <a:lnTo>
                    <a:pt x="495300" y="0"/>
                  </a:lnTo>
                  <a:lnTo>
                    <a:pt x="742950" y="247650"/>
                  </a:lnTo>
                  <a:lnTo>
                    <a:pt x="495300" y="495300"/>
                  </a:lnTo>
                  <a:lnTo>
                    <a:pt x="495300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942201" y="3151251"/>
            <a:ext cx="1346200" cy="841375"/>
            <a:chOff x="6942201" y="3151251"/>
            <a:chExt cx="1346200" cy="841375"/>
          </a:xfrm>
        </p:grpSpPr>
        <p:sp>
          <p:nvSpPr>
            <p:cNvPr id="21" name="object 21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1195324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195324" y="828675"/>
                  </a:lnTo>
                  <a:lnTo>
                    <a:pt x="1239003" y="821632"/>
                  </a:lnTo>
                  <a:lnTo>
                    <a:pt x="1276935" y="802019"/>
                  </a:lnTo>
                  <a:lnTo>
                    <a:pt x="1306844" y="772110"/>
                  </a:lnTo>
                  <a:lnTo>
                    <a:pt x="1326457" y="734178"/>
                  </a:lnTo>
                  <a:lnTo>
                    <a:pt x="1333500" y="690499"/>
                  </a:lnTo>
                  <a:lnTo>
                    <a:pt x="1333500" y="138049"/>
                  </a:lnTo>
                  <a:lnTo>
                    <a:pt x="1326457" y="94382"/>
                  </a:lnTo>
                  <a:lnTo>
                    <a:pt x="1306844" y="56482"/>
                  </a:lnTo>
                  <a:lnTo>
                    <a:pt x="1276935" y="26611"/>
                  </a:lnTo>
                  <a:lnTo>
                    <a:pt x="1239003" y="7029"/>
                  </a:lnTo>
                  <a:lnTo>
                    <a:pt x="11953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8551" y="3157601"/>
              <a:ext cx="1333500" cy="828675"/>
            </a:xfrm>
            <a:custGeom>
              <a:avLst/>
              <a:gdLst/>
              <a:ahLst/>
              <a:cxnLst/>
              <a:rect l="l" t="t" r="r" b="b"/>
              <a:pathLst>
                <a:path w="1333500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195324" y="0"/>
                  </a:lnTo>
                  <a:lnTo>
                    <a:pt x="1239003" y="7029"/>
                  </a:lnTo>
                  <a:lnTo>
                    <a:pt x="1276935" y="26611"/>
                  </a:lnTo>
                  <a:lnTo>
                    <a:pt x="1306844" y="56482"/>
                  </a:lnTo>
                  <a:lnTo>
                    <a:pt x="1326457" y="94382"/>
                  </a:lnTo>
                  <a:lnTo>
                    <a:pt x="1333500" y="138049"/>
                  </a:lnTo>
                  <a:lnTo>
                    <a:pt x="1333500" y="690499"/>
                  </a:lnTo>
                  <a:lnTo>
                    <a:pt x="1326457" y="734178"/>
                  </a:lnTo>
                  <a:lnTo>
                    <a:pt x="1306844" y="772110"/>
                  </a:lnTo>
                  <a:lnTo>
                    <a:pt x="1276935" y="802019"/>
                  </a:lnTo>
                  <a:lnTo>
                    <a:pt x="1239003" y="821632"/>
                  </a:lnTo>
                  <a:lnTo>
                    <a:pt x="1195324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3026" y="3189287"/>
            <a:ext cx="829944" cy="720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25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endParaRPr sz="1400">
              <a:latin typeface="Calibri"/>
              <a:cs typeface="Calibri"/>
            </a:endParaRPr>
          </a:p>
          <a:p>
            <a:pPr marL="19050" algn="ctr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  <a:p>
            <a:pPr marR="22225" algn="ctr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JSON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80476" y="3360801"/>
            <a:ext cx="812800" cy="498475"/>
            <a:chOff x="8380476" y="3360801"/>
            <a:chExt cx="812800" cy="498475"/>
          </a:xfrm>
        </p:grpSpPr>
        <p:sp>
          <p:nvSpPr>
            <p:cNvPr id="25" name="object 25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557149" y="0"/>
                  </a:moveTo>
                  <a:lnTo>
                    <a:pt x="557149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557149" y="364236"/>
                  </a:lnTo>
                  <a:lnTo>
                    <a:pt x="557149" y="485775"/>
                  </a:lnTo>
                  <a:lnTo>
                    <a:pt x="800100" y="242824"/>
                  </a:lnTo>
                  <a:lnTo>
                    <a:pt x="5571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6826" y="3367151"/>
              <a:ext cx="800100" cy="485775"/>
            </a:xfrm>
            <a:custGeom>
              <a:avLst/>
              <a:gdLst/>
              <a:ahLst/>
              <a:cxnLst/>
              <a:rect l="l" t="t" r="r" b="b"/>
              <a:pathLst>
                <a:path w="800100" h="485775">
                  <a:moveTo>
                    <a:pt x="0" y="121412"/>
                  </a:moveTo>
                  <a:lnTo>
                    <a:pt x="557149" y="121412"/>
                  </a:lnTo>
                  <a:lnTo>
                    <a:pt x="557149" y="0"/>
                  </a:lnTo>
                  <a:lnTo>
                    <a:pt x="800100" y="242824"/>
                  </a:lnTo>
                  <a:lnTo>
                    <a:pt x="557149" y="485775"/>
                  </a:lnTo>
                  <a:lnTo>
                    <a:pt x="557149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266301" y="3151251"/>
            <a:ext cx="1203325" cy="841375"/>
            <a:chOff x="9266301" y="3151251"/>
            <a:chExt cx="1203325" cy="841375"/>
          </a:xfrm>
        </p:grpSpPr>
        <p:sp>
          <p:nvSpPr>
            <p:cNvPr id="28" name="object 28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1052449" y="0"/>
                  </a:moveTo>
                  <a:lnTo>
                    <a:pt x="138049" y="0"/>
                  </a:lnTo>
                  <a:lnTo>
                    <a:pt x="94382" y="7029"/>
                  </a:lnTo>
                  <a:lnTo>
                    <a:pt x="56482" y="26611"/>
                  </a:lnTo>
                  <a:lnTo>
                    <a:pt x="26611" y="56482"/>
                  </a:lnTo>
                  <a:lnTo>
                    <a:pt x="7029" y="94382"/>
                  </a:lnTo>
                  <a:lnTo>
                    <a:pt x="0" y="138049"/>
                  </a:lnTo>
                  <a:lnTo>
                    <a:pt x="0" y="690499"/>
                  </a:lnTo>
                  <a:lnTo>
                    <a:pt x="7029" y="734178"/>
                  </a:lnTo>
                  <a:lnTo>
                    <a:pt x="26611" y="772110"/>
                  </a:lnTo>
                  <a:lnTo>
                    <a:pt x="56482" y="802019"/>
                  </a:lnTo>
                  <a:lnTo>
                    <a:pt x="94382" y="821632"/>
                  </a:lnTo>
                  <a:lnTo>
                    <a:pt x="138049" y="828675"/>
                  </a:lnTo>
                  <a:lnTo>
                    <a:pt x="1052449" y="828675"/>
                  </a:lnTo>
                  <a:lnTo>
                    <a:pt x="1096128" y="821632"/>
                  </a:lnTo>
                  <a:lnTo>
                    <a:pt x="1134060" y="802019"/>
                  </a:lnTo>
                  <a:lnTo>
                    <a:pt x="1163969" y="772110"/>
                  </a:lnTo>
                  <a:lnTo>
                    <a:pt x="1183582" y="734178"/>
                  </a:lnTo>
                  <a:lnTo>
                    <a:pt x="1190625" y="690499"/>
                  </a:lnTo>
                  <a:lnTo>
                    <a:pt x="1190625" y="138049"/>
                  </a:lnTo>
                  <a:lnTo>
                    <a:pt x="1183582" y="94382"/>
                  </a:lnTo>
                  <a:lnTo>
                    <a:pt x="1163969" y="56482"/>
                  </a:lnTo>
                  <a:lnTo>
                    <a:pt x="1134060" y="26611"/>
                  </a:lnTo>
                  <a:lnTo>
                    <a:pt x="1096128" y="7029"/>
                  </a:lnTo>
                  <a:lnTo>
                    <a:pt x="10524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72651" y="3157601"/>
              <a:ext cx="1190625" cy="828675"/>
            </a:xfrm>
            <a:custGeom>
              <a:avLst/>
              <a:gdLst/>
              <a:ahLst/>
              <a:cxnLst/>
              <a:rect l="l" t="t" r="r" b="b"/>
              <a:pathLst>
                <a:path w="1190625" h="828675">
                  <a:moveTo>
                    <a:pt x="0" y="138049"/>
                  </a:moveTo>
                  <a:lnTo>
                    <a:pt x="7029" y="94382"/>
                  </a:lnTo>
                  <a:lnTo>
                    <a:pt x="26611" y="56482"/>
                  </a:lnTo>
                  <a:lnTo>
                    <a:pt x="56482" y="26611"/>
                  </a:lnTo>
                  <a:lnTo>
                    <a:pt x="94382" y="7029"/>
                  </a:lnTo>
                  <a:lnTo>
                    <a:pt x="138049" y="0"/>
                  </a:lnTo>
                  <a:lnTo>
                    <a:pt x="1052449" y="0"/>
                  </a:lnTo>
                  <a:lnTo>
                    <a:pt x="1096128" y="7029"/>
                  </a:lnTo>
                  <a:lnTo>
                    <a:pt x="1134060" y="26611"/>
                  </a:lnTo>
                  <a:lnTo>
                    <a:pt x="1163969" y="56482"/>
                  </a:lnTo>
                  <a:lnTo>
                    <a:pt x="1183582" y="94382"/>
                  </a:lnTo>
                  <a:lnTo>
                    <a:pt x="1190625" y="138049"/>
                  </a:lnTo>
                  <a:lnTo>
                    <a:pt x="1190625" y="690499"/>
                  </a:lnTo>
                  <a:lnTo>
                    <a:pt x="1183582" y="734178"/>
                  </a:lnTo>
                  <a:lnTo>
                    <a:pt x="1163969" y="772110"/>
                  </a:lnTo>
                  <a:lnTo>
                    <a:pt x="1134060" y="802019"/>
                  </a:lnTo>
                  <a:lnTo>
                    <a:pt x="1096128" y="821632"/>
                  </a:lnTo>
                  <a:lnTo>
                    <a:pt x="1052449" y="828675"/>
                  </a:lnTo>
                  <a:lnTo>
                    <a:pt x="138049" y="828675"/>
                  </a:lnTo>
                  <a:lnTo>
                    <a:pt x="94382" y="821632"/>
                  </a:lnTo>
                  <a:lnTo>
                    <a:pt x="56482" y="802019"/>
                  </a:lnTo>
                  <a:lnTo>
                    <a:pt x="26611" y="772110"/>
                  </a:lnTo>
                  <a:lnTo>
                    <a:pt x="7029" y="734178"/>
                  </a:lnTo>
                  <a:lnTo>
                    <a:pt x="0" y="690499"/>
                  </a:lnTo>
                  <a:lnTo>
                    <a:pt x="0" y="138049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461500" y="3219767"/>
            <a:ext cx="82232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-5080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export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6876" y="5389626"/>
            <a:ext cx="1050925" cy="927100"/>
            <a:chOff x="2436876" y="5389626"/>
            <a:chExt cx="1050925" cy="927100"/>
          </a:xfrm>
        </p:grpSpPr>
        <p:sp>
          <p:nvSpPr>
            <p:cNvPr id="32" name="object 32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88569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885698" y="914336"/>
                  </a:lnTo>
                  <a:lnTo>
                    <a:pt x="933893" y="906566"/>
                  </a:lnTo>
                  <a:lnTo>
                    <a:pt x="975762" y="884930"/>
                  </a:lnTo>
                  <a:lnTo>
                    <a:pt x="1008785" y="851939"/>
                  </a:lnTo>
                  <a:lnTo>
                    <a:pt x="1030445" y="810104"/>
                  </a:lnTo>
                  <a:lnTo>
                    <a:pt x="1038225" y="761936"/>
                  </a:lnTo>
                  <a:lnTo>
                    <a:pt x="1038225" y="152400"/>
                  </a:lnTo>
                  <a:lnTo>
                    <a:pt x="1030445" y="104217"/>
                  </a:lnTo>
                  <a:lnTo>
                    <a:pt x="1008785" y="62380"/>
                  </a:lnTo>
                  <a:lnTo>
                    <a:pt x="975762" y="29394"/>
                  </a:lnTo>
                  <a:lnTo>
                    <a:pt x="933893" y="7766"/>
                  </a:lnTo>
                  <a:lnTo>
                    <a:pt x="8856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43226" y="5395976"/>
              <a:ext cx="1038225" cy="914400"/>
            </a:xfrm>
            <a:custGeom>
              <a:avLst/>
              <a:gdLst/>
              <a:ahLst/>
              <a:cxnLst/>
              <a:rect l="l" t="t" r="r" b="b"/>
              <a:pathLst>
                <a:path w="103822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885698" y="0"/>
                  </a:lnTo>
                  <a:lnTo>
                    <a:pt x="933893" y="7766"/>
                  </a:lnTo>
                  <a:lnTo>
                    <a:pt x="975762" y="29394"/>
                  </a:lnTo>
                  <a:lnTo>
                    <a:pt x="1008785" y="62380"/>
                  </a:lnTo>
                  <a:lnTo>
                    <a:pt x="1030445" y="104217"/>
                  </a:lnTo>
                  <a:lnTo>
                    <a:pt x="1038225" y="152400"/>
                  </a:lnTo>
                  <a:lnTo>
                    <a:pt x="1038225" y="761936"/>
                  </a:lnTo>
                  <a:lnTo>
                    <a:pt x="1030445" y="810104"/>
                  </a:lnTo>
                  <a:lnTo>
                    <a:pt x="1008785" y="851939"/>
                  </a:lnTo>
                  <a:lnTo>
                    <a:pt x="975762" y="884930"/>
                  </a:lnTo>
                  <a:lnTo>
                    <a:pt x="933893" y="906566"/>
                  </a:lnTo>
                  <a:lnTo>
                    <a:pt x="88569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64129" y="5402960"/>
            <a:ext cx="778510" cy="91249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14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endParaRPr sz="1400">
              <a:latin typeface="Calibri"/>
              <a:cs typeface="Calibri"/>
            </a:endParaRPr>
          </a:p>
          <a:p>
            <a:pPr marL="12700" marR="31750" indent="13335" algn="ctr">
              <a:lnSpc>
                <a:spcPct val="100600"/>
              </a:lnSpc>
              <a:spcBef>
                <a:spcPts val="11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response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Wikipedia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60951" y="5389626"/>
            <a:ext cx="1336675" cy="927100"/>
            <a:chOff x="4560951" y="5389626"/>
            <a:chExt cx="1336675" cy="927100"/>
          </a:xfrm>
        </p:grpSpPr>
        <p:sp>
          <p:nvSpPr>
            <p:cNvPr id="36" name="object 36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67301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99634" y="5504179"/>
            <a:ext cx="1044575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635" algn="ctr">
              <a:lnSpc>
                <a:spcPct val="100600"/>
              </a:lnSpc>
              <a:spcBef>
                <a:spcPts val="114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Extract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with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BeautifulSoup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51726" y="5389626"/>
            <a:ext cx="1336675" cy="927100"/>
            <a:chOff x="6951726" y="5389626"/>
            <a:chExt cx="1336675" cy="927100"/>
          </a:xfrm>
        </p:grpSpPr>
        <p:sp>
          <p:nvSpPr>
            <p:cNvPr id="40" name="object 40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11714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1171448" y="914336"/>
                  </a:lnTo>
                  <a:lnTo>
                    <a:pt x="1219643" y="906566"/>
                  </a:lnTo>
                  <a:lnTo>
                    <a:pt x="1261512" y="884930"/>
                  </a:lnTo>
                  <a:lnTo>
                    <a:pt x="1294535" y="851939"/>
                  </a:lnTo>
                  <a:lnTo>
                    <a:pt x="1316195" y="810104"/>
                  </a:lnTo>
                  <a:lnTo>
                    <a:pt x="1323975" y="761936"/>
                  </a:lnTo>
                  <a:lnTo>
                    <a:pt x="1323975" y="152400"/>
                  </a:lnTo>
                  <a:lnTo>
                    <a:pt x="1316195" y="104217"/>
                  </a:lnTo>
                  <a:lnTo>
                    <a:pt x="1294535" y="62380"/>
                  </a:lnTo>
                  <a:lnTo>
                    <a:pt x="1261512" y="29394"/>
                  </a:lnTo>
                  <a:lnTo>
                    <a:pt x="1219643" y="7766"/>
                  </a:lnTo>
                  <a:lnTo>
                    <a:pt x="11714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58076" y="5395976"/>
              <a:ext cx="1323975" cy="914400"/>
            </a:xfrm>
            <a:custGeom>
              <a:avLst/>
              <a:gdLst/>
              <a:ahLst/>
              <a:cxnLst/>
              <a:rect l="l" t="t" r="r" b="b"/>
              <a:pathLst>
                <a:path w="13239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171448" y="0"/>
                  </a:lnTo>
                  <a:lnTo>
                    <a:pt x="1219643" y="7766"/>
                  </a:lnTo>
                  <a:lnTo>
                    <a:pt x="1261512" y="29394"/>
                  </a:lnTo>
                  <a:lnTo>
                    <a:pt x="1294535" y="62380"/>
                  </a:lnTo>
                  <a:lnTo>
                    <a:pt x="1316195" y="104217"/>
                  </a:lnTo>
                  <a:lnTo>
                    <a:pt x="1323975" y="152400"/>
                  </a:lnTo>
                  <a:lnTo>
                    <a:pt x="1323975" y="761936"/>
                  </a:lnTo>
                  <a:lnTo>
                    <a:pt x="1316195" y="810104"/>
                  </a:lnTo>
                  <a:lnTo>
                    <a:pt x="1294535" y="851939"/>
                  </a:lnTo>
                  <a:lnTo>
                    <a:pt x="1261512" y="884930"/>
                  </a:lnTo>
                  <a:lnTo>
                    <a:pt x="1219643" y="906566"/>
                  </a:lnTo>
                  <a:lnTo>
                    <a:pt x="1171448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16140" y="5610859"/>
            <a:ext cx="81089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90500">
              <a:lnSpc>
                <a:spcPct val="102800"/>
              </a:lnSpc>
              <a:spcBef>
                <a:spcPts val="8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Make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Dataframe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399651" y="5389626"/>
            <a:ext cx="927100" cy="927100"/>
            <a:chOff x="9399651" y="5389626"/>
            <a:chExt cx="927100" cy="927100"/>
          </a:xfrm>
        </p:grpSpPr>
        <p:sp>
          <p:nvSpPr>
            <p:cNvPr id="44" name="object 44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761873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1936"/>
                  </a:lnTo>
                  <a:lnTo>
                    <a:pt x="7766" y="810104"/>
                  </a:lnTo>
                  <a:lnTo>
                    <a:pt x="29394" y="851939"/>
                  </a:lnTo>
                  <a:lnTo>
                    <a:pt x="62380" y="884930"/>
                  </a:lnTo>
                  <a:lnTo>
                    <a:pt x="104217" y="906566"/>
                  </a:lnTo>
                  <a:lnTo>
                    <a:pt x="152400" y="914336"/>
                  </a:lnTo>
                  <a:lnTo>
                    <a:pt x="761873" y="914336"/>
                  </a:lnTo>
                  <a:lnTo>
                    <a:pt x="810068" y="906566"/>
                  </a:lnTo>
                  <a:lnTo>
                    <a:pt x="851937" y="884930"/>
                  </a:lnTo>
                  <a:lnTo>
                    <a:pt x="884960" y="851939"/>
                  </a:lnTo>
                  <a:lnTo>
                    <a:pt x="906620" y="810104"/>
                  </a:lnTo>
                  <a:lnTo>
                    <a:pt x="914400" y="761936"/>
                  </a:lnTo>
                  <a:lnTo>
                    <a:pt x="914400" y="152400"/>
                  </a:lnTo>
                  <a:lnTo>
                    <a:pt x="906620" y="104217"/>
                  </a:lnTo>
                  <a:lnTo>
                    <a:pt x="884960" y="62380"/>
                  </a:lnTo>
                  <a:lnTo>
                    <a:pt x="851937" y="29394"/>
                  </a:lnTo>
                  <a:lnTo>
                    <a:pt x="810068" y="7766"/>
                  </a:lnTo>
                  <a:lnTo>
                    <a:pt x="76187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06001" y="53959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761873" y="0"/>
                  </a:lnTo>
                  <a:lnTo>
                    <a:pt x="810068" y="7766"/>
                  </a:lnTo>
                  <a:lnTo>
                    <a:pt x="851937" y="29394"/>
                  </a:lnTo>
                  <a:lnTo>
                    <a:pt x="884960" y="62380"/>
                  </a:lnTo>
                  <a:lnTo>
                    <a:pt x="906620" y="104217"/>
                  </a:lnTo>
                  <a:lnTo>
                    <a:pt x="914400" y="152400"/>
                  </a:lnTo>
                  <a:lnTo>
                    <a:pt x="914400" y="761936"/>
                  </a:lnTo>
                  <a:lnTo>
                    <a:pt x="906620" y="810104"/>
                  </a:lnTo>
                  <a:lnTo>
                    <a:pt x="884960" y="851939"/>
                  </a:lnTo>
                  <a:lnTo>
                    <a:pt x="851937" y="884930"/>
                  </a:lnTo>
                  <a:lnTo>
                    <a:pt x="810068" y="906566"/>
                  </a:lnTo>
                  <a:lnTo>
                    <a:pt x="761873" y="914336"/>
                  </a:lnTo>
                  <a:lnTo>
                    <a:pt x="152400" y="914336"/>
                  </a:lnTo>
                  <a:lnTo>
                    <a:pt x="104217" y="906566"/>
                  </a:lnTo>
                  <a:lnTo>
                    <a:pt x="62380" y="884930"/>
                  </a:lnTo>
                  <a:lnTo>
                    <a:pt x="29394" y="851939"/>
                  </a:lnTo>
                  <a:lnTo>
                    <a:pt x="7766" y="810104"/>
                  </a:lnTo>
                  <a:lnTo>
                    <a:pt x="0" y="761936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608566" y="5610859"/>
            <a:ext cx="507365" cy="4629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79375" marR="5080" indent="-67310">
              <a:lnSpc>
                <a:spcPct val="102800"/>
              </a:lnSpc>
              <a:spcBef>
                <a:spcPts val="8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Export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98926" y="5580126"/>
            <a:ext cx="879475" cy="498475"/>
            <a:chOff x="3598926" y="5580126"/>
            <a:chExt cx="879475" cy="498475"/>
          </a:xfrm>
        </p:grpSpPr>
        <p:sp>
          <p:nvSpPr>
            <p:cNvPr id="48" name="object 48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373"/>
                  </a:lnTo>
                  <a:lnTo>
                    <a:pt x="0" y="121373"/>
                  </a:lnTo>
                  <a:lnTo>
                    <a:pt x="0" y="364274"/>
                  </a:lnTo>
                  <a:lnTo>
                    <a:pt x="623824" y="364274"/>
                  </a:lnTo>
                  <a:lnTo>
                    <a:pt x="623824" y="485711"/>
                  </a:lnTo>
                  <a:lnTo>
                    <a:pt x="866775" y="242824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605276" y="5586476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373"/>
                  </a:moveTo>
                  <a:lnTo>
                    <a:pt x="623824" y="121373"/>
                  </a:lnTo>
                  <a:lnTo>
                    <a:pt x="623824" y="0"/>
                  </a:lnTo>
                  <a:lnTo>
                    <a:pt x="866775" y="242824"/>
                  </a:lnTo>
                  <a:lnTo>
                    <a:pt x="623824" y="485711"/>
                  </a:lnTo>
                  <a:lnTo>
                    <a:pt x="623824" y="364274"/>
                  </a:lnTo>
                  <a:lnTo>
                    <a:pt x="0" y="364274"/>
                  </a:lnTo>
                  <a:lnTo>
                    <a:pt x="0" y="12137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027801" y="5580126"/>
            <a:ext cx="822325" cy="498475"/>
            <a:chOff x="6027801" y="5580126"/>
            <a:chExt cx="822325" cy="498475"/>
          </a:xfrm>
        </p:grpSpPr>
        <p:sp>
          <p:nvSpPr>
            <p:cNvPr id="51" name="object 51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566674" y="0"/>
                  </a:moveTo>
                  <a:lnTo>
                    <a:pt x="566674" y="121386"/>
                  </a:lnTo>
                  <a:lnTo>
                    <a:pt x="0" y="121386"/>
                  </a:lnTo>
                  <a:lnTo>
                    <a:pt x="0" y="364274"/>
                  </a:lnTo>
                  <a:lnTo>
                    <a:pt x="566674" y="364274"/>
                  </a:lnTo>
                  <a:lnTo>
                    <a:pt x="566674" y="485711"/>
                  </a:lnTo>
                  <a:lnTo>
                    <a:pt x="809625" y="242824"/>
                  </a:lnTo>
                  <a:lnTo>
                    <a:pt x="5666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34151" y="5586476"/>
              <a:ext cx="809625" cy="485775"/>
            </a:xfrm>
            <a:custGeom>
              <a:avLst/>
              <a:gdLst/>
              <a:ahLst/>
              <a:cxnLst/>
              <a:rect l="l" t="t" r="r" b="b"/>
              <a:pathLst>
                <a:path w="809625" h="485775">
                  <a:moveTo>
                    <a:pt x="0" y="121386"/>
                  </a:moveTo>
                  <a:lnTo>
                    <a:pt x="566674" y="121386"/>
                  </a:lnTo>
                  <a:lnTo>
                    <a:pt x="566674" y="0"/>
                  </a:lnTo>
                  <a:lnTo>
                    <a:pt x="809625" y="242824"/>
                  </a:lnTo>
                  <a:lnTo>
                    <a:pt x="566674" y="485711"/>
                  </a:lnTo>
                  <a:lnTo>
                    <a:pt x="566674" y="364274"/>
                  </a:lnTo>
                  <a:lnTo>
                    <a:pt x="0" y="364274"/>
                  </a:lnTo>
                  <a:lnTo>
                    <a:pt x="0" y="121386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399526" y="5608637"/>
            <a:ext cx="879475" cy="498475"/>
            <a:chOff x="8399526" y="5608637"/>
            <a:chExt cx="879475" cy="498475"/>
          </a:xfrm>
        </p:grpSpPr>
        <p:sp>
          <p:nvSpPr>
            <p:cNvPr id="54" name="object 54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623824" y="0"/>
                  </a:moveTo>
                  <a:lnTo>
                    <a:pt x="623824" y="121437"/>
                  </a:lnTo>
                  <a:lnTo>
                    <a:pt x="0" y="121437"/>
                  </a:lnTo>
                  <a:lnTo>
                    <a:pt x="0" y="364337"/>
                  </a:lnTo>
                  <a:lnTo>
                    <a:pt x="623824" y="364337"/>
                  </a:lnTo>
                  <a:lnTo>
                    <a:pt x="623824" y="485775"/>
                  </a:lnTo>
                  <a:lnTo>
                    <a:pt x="866775" y="242887"/>
                  </a:lnTo>
                  <a:lnTo>
                    <a:pt x="6238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405876" y="5614987"/>
              <a:ext cx="866775" cy="485775"/>
            </a:xfrm>
            <a:custGeom>
              <a:avLst/>
              <a:gdLst/>
              <a:ahLst/>
              <a:cxnLst/>
              <a:rect l="l" t="t" r="r" b="b"/>
              <a:pathLst>
                <a:path w="866775" h="485775">
                  <a:moveTo>
                    <a:pt x="0" y="121437"/>
                  </a:moveTo>
                  <a:lnTo>
                    <a:pt x="623824" y="121437"/>
                  </a:lnTo>
                  <a:lnTo>
                    <a:pt x="623824" y="0"/>
                  </a:lnTo>
                  <a:lnTo>
                    <a:pt x="866775" y="242887"/>
                  </a:lnTo>
                  <a:lnTo>
                    <a:pt x="623824" y="485775"/>
                  </a:lnTo>
                  <a:lnTo>
                    <a:pt x="623824" y="364337"/>
                  </a:lnTo>
                  <a:lnTo>
                    <a:pt x="0" y="364337"/>
                  </a:lnTo>
                  <a:lnTo>
                    <a:pt x="0" y="121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304800"/>
            <a:ext cx="6465888" cy="578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chemeClr val="tx1"/>
                </a:solidFill>
              </a:rPr>
              <a:t>Data</a:t>
            </a:r>
            <a:r>
              <a:rPr b="1" spc="-75" dirty="0">
                <a:solidFill>
                  <a:schemeClr val="tx1"/>
                </a:solidFill>
              </a:rPr>
              <a:t> </a:t>
            </a:r>
            <a:r>
              <a:rPr b="1" spc="-35" dirty="0">
                <a:solidFill>
                  <a:schemeClr val="tx1"/>
                </a:solidFill>
              </a:rPr>
              <a:t>Collection</a:t>
            </a:r>
            <a:r>
              <a:rPr b="1" spc="-30" dirty="0">
                <a:solidFill>
                  <a:schemeClr val="tx1"/>
                </a:solidFill>
              </a:rPr>
              <a:t> </a:t>
            </a:r>
            <a:r>
              <a:rPr b="1" spc="760" dirty="0">
                <a:solidFill>
                  <a:schemeClr val="tx1"/>
                </a:solidFill>
              </a:rPr>
              <a:t>–</a:t>
            </a:r>
            <a:r>
              <a:rPr b="1" spc="-10" dirty="0">
                <a:solidFill>
                  <a:schemeClr val="tx1"/>
                </a:solidFill>
              </a:rPr>
              <a:t> </a:t>
            </a:r>
            <a:r>
              <a:rPr b="1" spc="-220" dirty="0">
                <a:solidFill>
                  <a:schemeClr val="tx1"/>
                </a:solidFill>
              </a:rPr>
              <a:t>SpaceX</a:t>
            </a:r>
            <a:r>
              <a:rPr b="1" spc="-25" dirty="0">
                <a:solidFill>
                  <a:schemeClr val="tx1"/>
                </a:solidFill>
              </a:rPr>
              <a:t> </a:t>
            </a:r>
            <a:r>
              <a:rPr b="1" spc="-12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8</a:t>
            </a:fld>
            <a:endParaRPr spc="3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2114550"/>
            <a:ext cx="2847975" cy="257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1550" y="5095875"/>
            <a:ext cx="1914525" cy="68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925" y="3571875"/>
            <a:ext cx="27432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4925" y="5200650"/>
            <a:ext cx="2743200" cy="1143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33575" y="2424048"/>
            <a:ext cx="85725" cy="666750"/>
          </a:xfrm>
          <a:custGeom>
            <a:avLst/>
            <a:gdLst/>
            <a:ahLst/>
            <a:cxnLst/>
            <a:rect l="l" t="t" r="r" b="b"/>
            <a:pathLst>
              <a:path w="85725" h="666750">
                <a:moveTo>
                  <a:pt x="28575" y="581025"/>
                </a:moveTo>
                <a:lnTo>
                  <a:pt x="0" y="581025"/>
                </a:lnTo>
                <a:lnTo>
                  <a:pt x="42925" y="666750"/>
                </a:lnTo>
                <a:lnTo>
                  <a:pt x="78560" y="595376"/>
                </a:lnTo>
                <a:lnTo>
                  <a:pt x="28575" y="595376"/>
                </a:lnTo>
                <a:lnTo>
                  <a:pt x="28575" y="581025"/>
                </a:lnTo>
                <a:close/>
              </a:path>
              <a:path w="85725" h="666750">
                <a:moveTo>
                  <a:pt x="57150" y="0"/>
                </a:moveTo>
                <a:lnTo>
                  <a:pt x="28575" y="0"/>
                </a:lnTo>
                <a:lnTo>
                  <a:pt x="28575" y="595376"/>
                </a:lnTo>
                <a:lnTo>
                  <a:pt x="57150" y="595376"/>
                </a:lnTo>
                <a:lnTo>
                  <a:pt x="57150" y="0"/>
                </a:lnTo>
                <a:close/>
              </a:path>
              <a:path w="85725" h="666750">
                <a:moveTo>
                  <a:pt x="85725" y="581025"/>
                </a:moveTo>
                <a:lnTo>
                  <a:pt x="57150" y="581025"/>
                </a:lnTo>
                <a:lnTo>
                  <a:pt x="57150" y="595376"/>
                </a:lnTo>
                <a:lnTo>
                  <a:pt x="78560" y="595376"/>
                </a:lnTo>
                <a:lnTo>
                  <a:pt x="85725" y="5810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33575" y="3957573"/>
            <a:ext cx="85725" cy="781050"/>
          </a:xfrm>
          <a:custGeom>
            <a:avLst/>
            <a:gdLst/>
            <a:ahLst/>
            <a:cxnLst/>
            <a:rect l="l" t="t" r="r" b="b"/>
            <a:pathLst>
              <a:path w="85725" h="781050">
                <a:moveTo>
                  <a:pt x="28575" y="695325"/>
                </a:moveTo>
                <a:lnTo>
                  <a:pt x="0" y="695325"/>
                </a:lnTo>
                <a:lnTo>
                  <a:pt x="42925" y="781050"/>
                </a:lnTo>
                <a:lnTo>
                  <a:pt x="78560" y="709676"/>
                </a:lnTo>
                <a:lnTo>
                  <a:pt x="28575" y="709676"/>
                </a:lnTo>
                <a:lnTo>
                  <a:pt x="28575" y="695325"/>
                </a:lnTo>
                <a:close/>
              </a:path>
              <a:path w="85725" h="781050">
                <a:moveTo>
                  <a:pt x="57150" y="0"/>
                </a:moveTo>
                <a:lnTo>
                  <a:pt x="28575" y="0"/>
                </a:lnTo>
                <a:lnTo>
                  <a:pt x="28575" y="709676"/>
                </a:lnTo>
                <a:lnTo>
                  <a:pt x="57150" y="709676"/>
                </a:lnTo>
                <a:lnTo>
                  <a:pt x="57150" y="0"/>
                </a:lnTo>
                <a:close/>
              </a:path>
              <a:path w="85725" h="781050">
                <a:moveTo>
                  <a:pt x="85725" y="695325"/>
                </a:moveTo>
                <a:lnTo>
                  <a:pt x="57150" y="695325"/>
                </a:lnTo>
                <a:lnTo>
                  <a:pt x="57150" y="709676"/>
                </a:lnTo>
                <a:lnTo>
                  <a:pt x="78560" y="709676"/>
                </a:lnTo>
                <a:lnTo>
                  <a:pt x="85725" y="6953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2781300"/>
            <a:ext cx="6629400" cy="2733675"/>
            <a:chOff x="838200" y="2781300"/>
            <a:chExt cx="6629400" cy="27336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3514725"/>
              <a:ext cx="2371725" cy="352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400" y="2781300"/>
              <a:ext cx="2743200" cy="1790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57576" y="3638550"/>
              <a:ext cx="1733550" cy="1876425"/>
            </a:xfrm>
            <a:custGeom>
              <a:avLst/>
              <a:gdLst/>
              <a:ahLst/>
              <a:cxnLst/>
              <a:rect l="l" t="t" r="r" b="b"/>
              <a:pathLst>
                <a:path w="1733550" h="1876425">
                  <a:moveTo>
                    <a:pt x="852424" y="1847850"/>
                  </a:moveTo>
                  <a:lnTo>
                    <a:pt x="0" y="1847850"/>
                  </a:lnTo>
                  <a:lnTo>
                    <a:pt x="0" y="1876425"/>
                  </a:lnTo>
                  <a:lnTo>
                    <a:pt x="880999" y="1876425"/>
                  </a:lnTo>
                  <a:lnTo>
                    <a:pt x="880999" y="1862201"/>
                  </a:lnTo>
                  <a:lnTo>
                    <a:pt x="852424" y="1862201"/>
                  </a:lnTo>
                  <a:lnTo>
                    <a:pt x="852424" y="1847850"/>
                  </a:lnTo>
                  <a:close/>
                </a:path>
                <a:path w="1733550" h="1876425">
                  <a:moveTo>
                    <a:pt x="1647698" y="28575"/>
                  </a:moveTo>
                  <a:lnTo>
                    <a:pt x="852424" y="28575"/>
                  </a:lnTo>
                  <a:lnTo>
                    <a:pt x="852424" y="1862201"/>
                  </a:lnTo>
                  <a:lnTo>
                    <a:pt x="866775" y="1847850"/>
                  </a:lnTo>
                  <a:lnTo>
                    <a:pt x="880999" y="1847850"/>
                  </a:lnTo>
                  <a:lnTo>
                    <a:pt x="880999" y="57150"/>
                  </a:lnTo>
                  <a:lnTo>
                    <a:pt x="866775" y="57150"/>
                  </a:lnTo>
                  <a:lnTo>
                    <a:pt x="880999" y="42925"/>
                  </a:lnTo>
                  <a:lnTo>
                    <a:pt x="1647698" y="42925"/>
                  </a:lnTo>
                  <a:lnTo>
                    <a:pt x="1647698" y="28575"/>
                  </a:lnTo>
                  <a:close/>
                </a:path>
                <a:path w="1733550" h="1876425">
                  <a:moveTo>
                    <a:pt x="880999" y="1847850"/>
                  </a:moveTo>
                  <a:lnTo>
                    <a:pt x="866775" y="1847850"/>
                  </a:lnTo>
                  <a:lnTo>
                    <a:pt x="852424" y="1862201"/>
                  </a:lnTo>
                  <a:lnTo>
                    <a:pt x="880999" y="1862201"/>
                  </a:lnTo>
                  <a:lnTo>
                    <a:pt x="880999" y="1847850"/>
                  </a:lnTo>
                  <a:close/>
                </a:path>
                <a:path w="1733550" h="1876425">
                  <a:moveTo>
                    <a:pt x="1647698" y="0"/>
                  </a:moveTo>
                  <a:lnTo>
                    <a:pt x="1647698" y="85725"/>
                  </a:lnTo>
                  <a:lnTo>
                    <a:pt x="1704932" y="57150"/>
                  </a:lnTo>
                  <a:lnTo>
                    <a:pt x="1662049" y="57150"/>
                  </a:lnTo>
                  <a:lnTo>
                    <a:pt x="1662049" y="28575"/>
                  </a:lnTo>
                  <a:lnTo>
                    <a:pt x="1704763" y="28575"/>
                  </a:lnTo>
                  <a:lnTo>
                    <a:pt x="1647698" y="0"/>
                  </a:lnTo>
                  <a:close/>
                </a:path>
                <a:path w="1733550" h="1876425">
                  <a:moveTo>
                    <a:pt x="880999" y="42925"/>
                  </a:moveTo>
                  <a:lnTo>
                    <a:pt x="866775" y="57150"/>
                  </a:lnTo>
                  <a:lnTo>
                    <a:pt x="880999" y="57150"/>
                  </a:lnTo>
                  <a:lnTo>
                    <a:pt x="880999" y="42925"/>
                  </a:lnTo>
                  <a:close/>
                </a:path>
                <a:path w="1733550" h="1876425">
                  <a:moveTo>
                    <a:pt x="1647698" y="42925"/>
                  </a:moveTo>
                  <a:lnTo>
                    <a:pt x="880999" y="42925"/>
                  </a:lnTo>
                  <a:lnTo>
                    <a:pt x="880999" y="57150"/>
                  </a:lnTo>
                  <a:lnTo>
                    <a:pt x="1647698" y="57150"/>
                  </a:lnTo>
                  <a:lnTo>
                    <a:pt x="1647698" y="42925"/>
                  </a:lnTo>
                  <a:close/>
                </a:path>
                <a:path w="1733550" h="1876425">
                  <a:moveTo>
                    <a:pt x="1704763" y="28575"/>
                  </a:moveTo>
                  <a:lnTo>
                    <a:pt x="1662049" y="28575"/>
                  </a:lnTo>
                  <a:lnTo>
                    <a:pt x="1662049" y="57150"/>
                  </a:lnTo>
                  <a:lnTo>
                    <a:pt x="1704932" y="57150"/>
                  </a:lnTo>
                  <a:lnTo>
                    <a:pt x="1733423" y="42925"/>
                  </a:lnTo>
                  <a:lnTo>
                    <a:pt x="1704763" y="28575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924925" y="1981200"/>
            <a:ext cx="2743200" cy="1167130"/>
            <a:chOff x="8924925" y="1981200"/>
            <a:chExt cx="2743200" cy="116713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4925" y="1981200"/>
              <a:ext cx="2743200" cy="1714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43236" y="2195322"/>
              <a:ext cx="85725" cy="953135"/>
            </a:xfrm>
            <a:custGeom>
              <a:avLst/>
              <a:gdLst/>
              <a:ahLst/>
              <a:cxnLst/>
              <a:rect l="l" t="t" r="r" b="b"/>
              <a:pathLst>
                <a:path w="85725" h="953135">
                  <a:moveTo>
                    <a:pt x="28560" y="867113"/>
                  </a:moveTo>
                  <a:lnTo>
                    <a:pt x="0" y="867410"/>
                  </a:lnTo>
                  <a:lnTo>
                    <a:pt x="43688" y="952626"/>
                  </a:lnTo>
                  <a:lnTo>
                    <a:pt x="78470" y="881379"/>
                  </a:lnTo>
                  <a:lnTo>
                    <a:pt x="28702" y="881379"/>
                  </a:lnTo>
                  <a:lnTo>
                    <a:pt x="28563" y="867410"/>
                  </a:lnTo>
                  <a:lnTo>
                    <a:pt x="28560" y="867113"/>
                  </a:lnTo>
                  <a:close/>
                </a:path>
                <a:path w="85725" h="953135">
                  <a:moveTo>
                    <a:pt x="57134" y="866817"/>
                  </a:moveTo>
                  <a:lnTo>
                    <a:pt x="28560" y="867113"/>
                  </a:lnTo>
                  <a:lnTo>
                    <a:pt x="28699" y="881126"/>
                  </a:lnTo>
                  <a:lnTo>
                    <a:pt x="28702" y="881379"/>
                  </a:lnTo>
                  <a:lnTo>
                    <a:pt x="57277" y="881126"/>
                  </a:lnTo>
                  <a:lnTo>
                    <a:pt x="57140" y="867410"/>
                  </a:lnTo>
                  <a:lnTo>
                    <a:pt x="57134" y="866817"/>
                  </a:lnTo>
                  <a:close/>
                </a:path>
                <a:path w="85725" h="953135">
                  <a:moveTo>
                    <a:pt x="85725" y="866520"/>
                  </a:moveTo>
                  <a:lnTo>
                    <a:pt x="57134" y="866817"/>
                  </a:lnTo>
                  <a:lnTo>
                    <a:pt x="57277" y="881126"/>
                  </a:lnTo>
                  <a:lnTo>
                    <a:pt x="28702" y="881379"/>
                  </a:lnTo>
                  <a:lnTo>
                    <a:pt x="78470" y="881379"/>
                  </a:lnTo>
                  <a:lnTo>
                    <a:pt x="85725" y="866520"/>
                  </a:lnTo>
                  <a:close/>
                </a:path>
                <a:path w="85725" h="953135">
                  <a:moveTo>
                    <a:pt x="48514" y="0"/>
                  </a:moveTo>
                  <a:lnTo>
                    <a:pt x="19939" y="380"/>
                  </a:lnTo>
                  <a:lnTo>
                    <a:pt x="28554" y="866520"/>
                  </a:lnTo>
                  <a:lnTo>
                    <a:pt x="28560" y="867113"/>
                  </a:lnTo>
                  <a:lnTo>
                    <a:pt x="57134" y="866817"/>
                  </a:lnTo>
                  <a:lnTo>
                    <a:pt x="48517" y="380"/>
                  </a:lnTo>
                  <a:lnTo>
                    <a:pt x="485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143363" y="3795521"/>
            <a:ext cx="85725" cy="1019810"/>
          </a:xfrm>
          <a:custGeom>
            <a:avLst/>
            <a:gdLst/>
            <a:ahLst/>
            <a:cxnLst/>
            <a:rect l="l" t="t" r="r" b="b"/>
            <a:pathLst>
              <a:path w="85725" h="1019810">
                <a:moveTo>
                  <a:pt x="28568" y="933788"/>
                </a:moveTo>
                <a:lnTo>
                  <a:pt x="0" y="934084"/>
                </a:lnTo>
                <a:lnTo>
                  <a:pt x="43560" y="1019301"/>
                </a:lnTo>
                <a:lnTo>
                  <a:pt x="78448" y="948054"/>
                </a:lnTo>
                <a:lnTo>
                  <a:pt x="28701" y="948054"/>
                </a:lnTo>
                <a:lnTo>
                  <a:pt x="28570" y="934084"/>
                </a:lnTo>
                <a:lnTo>
                  <a:pt x="28568" y="933788"/>
                </a:lnTo>
                <a:close/>
              </a:path>
              <a:path w="85725" h="1019810">
                <a:moveTo>
                  <a:pt x="57142" y="933492"/>
                </a:moveTo>
                <a:lnTo>
                  <a:pt x="28568" y="933788"/>
                </a:lnTo>
                <a:lnTo>
                  <a:pt x="28699" y="947801"/>
                </a:lnTo>
                <a:lnTo>
                  <a:pt x="28701" y="948054"/>
                </a:lnTo>
                <a:lnTo>
                  <a:pt x="57276" y="947801"/>
                </a:lnTo>
                <a:lnTo>
                  <a:pt x="57148" y="934084"/>
                </a:lnTo>
                <a:lnTo>
                  <a:pt x="57142" y="933492"/>
                </a:lnTo>
                <a:close/>
              </a:path>
              <a:path w="85725" h="1019810">
                <a:moveTo>
                  <a:pt x="85725" y="933195"/>
                </a:moveTo>
                <a:lnTo>
                  <a:pt x="57142" y="933492"/>
                </a:lnTo>
                <a:lnTo>
                  <a:pt x="57276" y="947801"/>
                </a:lnTo>
                <a:lnTo>
                  <a:pt x="28701" y="948054"/>
                </a:lnTo>
                <a:lnTo>
                  <a:pt x="78448" y="948054"/>
                </a:lnTo>
                <a:lnTo>
                  <a:pt x="85725" y="933195"/>
                </a:lnTo>
                <a:close/>
              </a:path>
              <a:path w="85725" h="1019810">
                <a:moveTo>
                  <a:pt x="48386" y="0"/>
                </a:moveTo>
                <a:lnTo>
                  <a:pt x="19811" y="380"/>
                </a:lnTo>
                <a:lnTo>
                  <a:pt x="28562" y="933195"/>
                </a:lnTo>
                <a:lnTo>
                  <a:pt x="28568" y="933788"/>
                </a:lnTo>
                <a:lnTo>
                  <a:pt x="57142" y="933492"/>
                </a:lnTo>
                <a:lnTo>
                  <a:pt x="48390" y="380"/>
                </a:lnTo>
                <a:lnTo>
                  <a:pt x="4838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9448" y="2028825"/>
            <a:ext cx="1333500" cy="1676400"/>
          </a:xfrm>
          <a:custGeom>
            <a:avLst/>
            <a:gdLst/>
            <a:ahLst/>
            <a:cxnLst/>
            <a:rect l="l" t="t" r="r" b="b"/>
            <a:pathLst>
              <a:path w="1333500" h="1676400">
                <a:moveTo>
                  <a:pt x="652526" y="1647825"/>
                </a:moveTo>
                <a:lnTo>
                  <a:pt x="0" y="1647825"/>
                </a:lnTo>
                <a:lnTo>
                  <a:pt x="0" y="1676400"/>
                </a:lnTo>
                <a:lnTo>
                  <a:pt x="681101" y="1676400"/>
                </a:lnTo>
                <a:lnTo>
                  <a:pt x="681101" y="1662176"/>
                </a:lnTo>
                <a:lnTo>
                  <a:pt x="652526" y="1662176"/>
                </a:lnTo>
                <a:lnTo>
                  <a:pt x="652526" y="1647825"/>
                </a:lnTo>
                <a:close/>
              </a:path>
              <a:path w="1333500" h="1676400">
                <a:moveTo>
                  <a:pt x="1247775" y="28575"/>
                </a:moveTo>
                <a:lnTo>
                  <a:pt x="652526" y="28575"/>
                </a:lnTo>
                <a:lnTo>
                  <a:pt x="652526" y="1662176"/>
                </a:lnTo>
                <a:lnTo>
                  <a:pt x="666750" y="1647825"/>
                </a:lnTo>
                <a:lnTo>
                  <a:pt x="681101" y="1647825"/>
                </a:lnTo>
                <a:lnTo>
                  <a:pt x="681101" y="57150"/>
                </a:lnTo>
                <a:lnTo>
                  <a:pt x="666750" y="57150"/>
                </a:lnTo>
                <a:lnTo>
                  <a:pt x="681101" y="42799"/>
                </a:lnTo>
                <a:lnTo>
                  <a:pt x="1247775" y="42799"/>
                </a:lnTo>
                <a:lnTo>
                  <a:pt x="1247775" y="28575"/>
                </a:lnTo>
                <a:close/>
              </a:path>
              <a:path w="1333500" h="1676400">
                <a:moveTo>
                  <a:pt x="681101" y="1647825"/>
                </a:moveTo>
                <a:lnTo>
                  <a:pt x="666750" y="1647825"/>
                </a:lnTo>
                <a:lnTo>
                  <a:pt x="652526" y="1662176"/>
                </a:lnTo>
                <a:lnTo>
                  <a:pt x="681101" y="1662176"/>
                </a:lnTo>
                <a:lnTo>
                  <a:pt x="681101" y="1647825"/>
                </a:lnTo>
                <a:close/>
              </a:path>
              <a:path w="1333500" h="1676400">
                <a:moveTo>
                  <a:pt x="1247775" y="0"/>
                </a:moveTo>
                <a:lnTo>
                  <a:pt x="1247775" y="85725"/>
                </a:lnTo>
                <a:lnTo>
                  <a:pt x="1304840" y="57150"/>
                </a:lnTo>
                <a:lnTo>
                  <a:pt x="1262126" y="57150"/>
                </a:lnTo>
                <a:lnTo>
                  <a:pt x="1262126" y="28575"/>
                </a:lnTo>
                <a:lnTo>
                  <a:pt x="1305009" y="28575"/>
                </a:lnTo>
                <a:lnTo>
                  <a:pt x="1247775" y="0"/>
                </a:lnTo>
                <a:close/>
              </a:path>
              <a:path w="1333500" h="1676400">
                <a:moveTo>
                  <a:pt x="681101" y="42799"/>
                </a:moveTo>
                <a:lnTo>
                  <a:pt x="666750" y="57150"/>
                </a:lnTo>
                <a:lnTo>
                  <a:pt x="681101" y="57150"/>
                </a:lnTo>
                <a:lnTo>
                  <a:pt x="681101" y="42799"/>
                </a:lnTo>
                <a:close/>
              </a:path>
              <a:path w="1333500" h="1676400">
                <a:moveTo>
                  <a:pt x="1247775" y="42799"/>
                </a:moveTo>
                <a:lnTo>
                  <a:pt x="681101" y="42799"/>
                </a:lnTo>
                <a:lnTo>
                  <a:pt x="681101" y="57150"/>
                </a:lnTo>
                <a:lnTo>
                  <a:pt x="1247775" y="57150"/>
                </a:lnTo>
                <a:lnTo>
                  <a:pt x="1247775" y="42799"/>
                </a:lnTo>
                <a:close/>
              </a:path>
              <a:path w="1333500" h="1676400">
                <a:moveTo>
                  <a:pt x="1305009" y="28575"/>
                </a:moveTo>
                <a:lnTo>
                  <a:pt x="1262126" y="28575"/>
                </a:lnTo>
                <a:lnTo>
                  <a:pt x="1262126" y="57150"/>
                </a:lnTo>
                <a:lnTo>
                  <a:pt x="1304840" y="57150"/>
                </a:lnTo>
                <a:lnTo>
                  <a:pt x="1333500" y="42799"/>
                </a:lnTo>
                <a:lnTo>
                  <a:pt x="1305009" y="285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4700" y="1664017"/>
            <a:ext cx="2742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837" y="6101794"/>
            <a:ext cx="1157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nk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to 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4700" y="3104578"/>
            <a:ext cx="3084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Convert</a:t>
            </a:r>
            <a:r>
              <a:rPr sz="1800" spc="-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JSON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0900" y="4745037"/>
            <a:ext cx="1658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694" y="2312606"/>
            <a:ext cx="278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dictionary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3975" y="1549717"/>
            <a:ext cx="1890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10650" y="3161728"/>
            <a:ext cx="1757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Filter</a:t>
            </a:r>
            <a:r>
              <a:rPr sz="1800" spc="-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0650" y="4830762"/>
            <a:ext cx="1452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b="1" spc="-20" dirty="0">
                <a:solidFill>
                  <a:schemeClr val="tx1"/>
                </a:solidFill>
              </a:rPr>
              <a:t>Data</a:t>
            </a:r>
            <a:r>
              <a:rPr b="1" spc="-70" dirty="0">
                <a:solidFill>
                  <a:schemeClr val="tx1"/>
                </a:solidFill>
              </a:rPr>
              <a:t> </a:t>
            </a:r>
            <a:r>
              <a:rPr b="1" spc="-35" dirty="0">
                <a:solidFill>
                  <a:schemeClr val="tx1"/>
                </a:solidFill>
              </a:rPr>
              <a:t>Collection</a:t>
            </a:r>
            <a:r>
              <a:rPr b="1" spc="-40"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-</a:t>
            </a:r>
            <a:r>
              <a:rPr b="1" spc="-85" dirty="0">
                <a:solidFill>
                  <a:schemeClr val="tx1"/>
                </a:solidFill>
              </a:rPr>
              <a:t> </a:t>
            </a:r>
            <a:r>
              <a:rPr b="1" spc="-80" dirty="0">
                <a:solidFill>
                  <a:schemeClr val="tx1"/>
                </a:solidFill>
              </a:rPr>
              <a:t>Scraping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810"/>
              </a:lnSpc>
            </a:pPr>
            <a:fld id="{81D60167-4931-47E6-BA6A-407CBD079E47}" type="slidenum">
              <a:rPr spc="35" dirty="0"/>
              <a:t>9</a:t>
            </a:fld>
            <a:endParaRPr spc="3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2038350"/>
            <a:ext cx="2733675" cy="142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4095750"/>
            <a:ext cx="2619375" cy="161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6325" y="5133975"/>
            <a:ext cx="2743200" cy="1524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85975" y="2271648"/>
            <a:ext cx="85725" cy="428625"/>
          </a:xfrm>
          <a:custGeom>
            <a:avLst/>
            <a:gdLst/>
            <a:ahLst/>
            <a:cxnLst/>
            <a:rect l="l" t="t" r="r" b="b"/>
            <a:pathLst>
              <a:path w="85725" h="428625">
                <a:moveTo>
                  <a:pt x="28575" y="342900"/>
                </a:moveTo>
                <a:lnTo>
                  <a:pt x="0" y="342900"/>
                </a:lnTo>
                <a:lnTo>
                  <a:pt x="42925" y="428625"/>
                </a:lnTo>
                <a:lnTo>
                  <a:pt x="78560" y="357250"/>
                </a:lnTo>
                <a:lnTo>
                  <a:pt x="28575" y="357250"/>
                </a:lnTo>
                <a:lnTo>
                  <a:pt x="28575" y="342900"/>
                </a:lnTo>
                <a:close/>
              </a:path>
              <a:path w="85725" h="428625">
                <a:moveTo>
                  <a:pt x="57150" y="0"/>
                </a:moveTo>
                <a:lnTo>
                  <a:pt x="28575" y="0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0"/>
                </a:lnTo>
                <a:close/>
              </a:path>
              <a:path w="85725" h="428625">
                <a:moveTo>
                  <a:pt x="85725" y="342900"/>
                </a:moveTo>
                <a:lnTo>
                  <a:pt x="57150" y="342900"/>
                </a:lnTo>
                <a:lnTo>
                  <a:pt x="57150" y="357250"/>
                </a:lnTo>
                <a:lnTo>
                  <a:pt x="78560" y="357250"/>
                </a:lnTo>
                <a:lnTo>
                  <a:pt x="85725" y="3429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5975" y="3271773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447675"/>
                </a:moveTo>
                <a:lnTo>
                  <a:pt x="0" y="447675"/>
                </a:lnTo>
                <a:lnTo>
                  <a:pt x="42799" y="533400"/>
                </a:lnTo>
                <a:lnTo>
                  <a:pt x="78538" y="462025"/>
                </a:lnTo>
                <a:lnTo>
                  <a:pt x="28575" y="462025"/>
                </a:lnTo>
                <a:lnTo>
                  <a:pt x="28575" y="447675"/>
                </a:lnTo>
                <a:close/>
              </a:path>
              <a:path w="85725" h="533400">
                <a:moveTo>
                  <a:pt x="57150" y="0"/>
                </a:moveTo>
                <a:lnTo>
                  <a:pt x="28575" y="0"/>
                </a:lnTo>
                <a:lnTo>
                  <a:pt x="28575" y="462025"/>
                </a:lnTo>
                <a:lnTo>
                  <a:pt x="57150" y="462025"/>
                </a:lnTo>
                <a:lnTo>
                  <a:pt x="57150" y="0"/>
                </a:lnTo>
                <a:close/>
              </a:path>
              <a:path w="85725" h="533400">
                <a:moveTo>
                  <a:pt x="85725" y="447675"/>
                </a:moveTo>
                <a:lnTo>
                  <a:pt x="57150" y="447675"/>
                </a:lnTo>
                <a:lnTo>
                  <a:pt x="57150" y="462025"/>
                </a:lnTo>
                <a:lnTo>
                  <a:pt x="78538" y="462025"/>
                </a:lnTo>
                <a:lnTo>
                  <a:pt x="85725" y="4476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5975" y="4348098"/>
            <a:ext cx="85725" cy="438150"/>
          </a:xfrm>
          <a:custGeom>
            <a:avLst/>
            <a:gdLst/>
            <a:ahLst/>
            <a:cxnLst/>
            <a:rect l="l" t="t" r="r" b="b"/>
            <a:pathLst>
              <a:path w="85725" h="438150">
                <a:moveTo>
                  <a:pt x="28575" y="352425"/>
                </a:moveTo>
                <a:lnTo>
                  <a:pt x="0" y="352425"/>
                </a:lnTo>
                <a:lnTo>
                  <a:pt x="42925" y="438150"/>
                </a:lnTo>
                <a:lnTo>
                  <a:pt x="78560" y="366775"/>
                </a:lnTo>
                <a:lnTo>
                  <a:pt x="28575" y="366775"/>
                </a:lnTo>
                <a:lnTo>
                  <a:pt x="28575" y="352425"/>
                </a:lnTo>
                <a:close/>
              </a:path>
              <a:path w="85725" h="438150">
                <a:moveTo>
                  <a:pt x="57150" y="0"/>
                </a:moveTo>
                <a:lnTo>
                  <a:pt x="28575" y="0"/>
                </a:lnTo>
                <a:lnTo>
                  <a:pt x="28575" y="366775"/>
                </a:lnTo>
                <a:lnTo>
                  <a:pt x="57150" y="366775"/>
                </a:lnTo>
                <a:lnTo>
                  <a:pt x="57150" y="0"/>
                </a:lnTo>
                <a:close/>
              </a:path>
              <a:path w="85725" h="438150">
                <a:moveTo>
                  <a:pt x="85725" y="352425"/>
                </a:moveTo>
                <a:lnTo>
                  <a:pt x="57150" y="352425"/>
                </a:lnTo>
                <a:lnTo>
                  <a:pt x="57150" y="366775"/>
                </a:lnTo>
                <a:lnTo>
                  <a:pt x="78560" y="366775"/>
                </a:lnTo>
                <a:lnTo>
                  <a:pt x="85725" y="35242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838200" y="1876425"/>
            <a:ext cx="10725150" cy="3810000"/>
            <a:chOff x="838200" y="1876425"/>
            <a:chExt cx="10725150" cy="38100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076575"/>
              <a:ext cx="27432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200" y="5076825"/>
              <a:ext cx="2743200" cy="609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4375" y="2038350"/>
              <a:ext cx="3571875" cy="2085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0150" y="1876425"/>
              <a:ext cx="2743200" cy="1200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0150" y="4000500"/>
              <a:ext cx="2114550" cy="1809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86226" y="2438399"/>
              <a:ext cx="6386830" cy="2990850"/>
            </a:xfrm>
            <a:custGeom>
              <a:avLst/>
              <a:gdLst/>
              <a:ahLst/>
              <a:cxnLst/>
              <a:rect l="l" t="t" r="r" b="b"/>
              <a:pathLst>
                <a:path w="6386830" h="2990850">
                  <a:moveTo>
                    <a:pt x="942975" y="700024"/>
                  </a:moveTo>
                  <a:lnTo>
                    <a:pt x="914476" y="685800"/>
                  </a:lnTo>
                  <a:lnTo>
                    <a:pt x="857250" y="657225"/>
                  </a:lnTo>
                  <a:lnTo>
                    <a:pt x="857250" y="685800"/>
                  </a:lnTo>
                  <a:lnTo>
                    <a:pt x="457073" y="685800"/>
                  </a:lnTo>
                  <a:lnTo>
                    <a:pt x="457073" y="2933700"/>
                  </a:lnTo>
                  <a:lnTo>
                    <a:pt x="85725" y="2933700"/>
                  </a:lnTo>
                  <a:lnTo>
                    <a:pt x="85725" y="2905125"/>
                  </a:lnTo>
                  <a:lnTo>
                    <a:pt x="0" y="2947924"/>
                  </a:lnTo>
                  <a:lnTo>
                    <a:pt x="85725" y="2990850"/>
                  </a:lnTo>
                  <a:lnTo>
                    <a:pt x="85725" y="2962275"/>
                  </a:lnTo>
                  <a:lnTo>
                    <a:pt x="485648" y="2962275"/>
                  </a:lnTo>
                  <a:lnTo>
                    <a:pt x="485648" y="2947924"/>
                  </a:lnTo>
                  <a:lnTo>
                    <a:pt x="485648" y="2933700"/>
                  </a:lnTo>
                  <a:lnTo>
                    <a:pt x="485648" y="714375"/>
                  </a:lnTo>
                  <a:lnTo>
                    <a:pt x="857250" y="714375"/>
                  </a:lnTo>
                  <a:lnTo>
                    <a:pt x="857250" y="742950"/>
                  </a:lnTo>
                  <a:lnTo>
                    <a:pt x="914311" y="714375"/>
                  </a:lnTo>
                  <a:lnTo>
                    <a:pt x="942975" y="700024"/>
                  </a:lnTo>
                  <a:close/>
                </a:path>
                <a:path w="6386830" h="2990850">
                  <a:moveTo>
                    <a:pt x="5219700" y="42799"/>
                  </a:moveTo>
                  <a:lnTo>
                    <a:pt x="5191201" y="28575"/>
                  </a:lnTo>
                  <a:lnTo>
                    <a:pt x="5133975" y="0"/>
                  </a:lnTo>
                  <a:lnTo>
                    <a:pt x="5133975" y="28575"/>
                  </a:lnTo>
                  <a:lnTo>
                    <a:pt x="4848225" y="28575"/>
                  </a:lnTo>
                  <a:lnTo>
                    <a:pt x="4848225" y="685800"/>
                  </a:lnTo>
                  <a:lnTo>
                    <a:pt x="4591050" y="685800"/>
                  </a:lnTo>
                  <a:lnTo>
                    <a:pt x="4591050" y="657225"/>
                  </a:lnTo>
                  <a:lnTo>
                    <a:pt x="4505325" y="700024"/>
                  </a:lnTo>
                  <a:lnTo>
                    <a:pt x="4591050" y="742950"/>
                  </a:lnTo>
                  <a:lnTo>
                    <a:pt x="4591050" y="714375"/>
                  </a:lnTo>
                  <a:lnTo>
                    <a:pt x="4876800" y="714375"/>
                  </a:lnTo>
                  <a:lnTo>
                    <a:pt x="4876800" y="700024"/>
                  </a:lnTo>
                  <a:lnTo>
                    <a:pt x="4876800" y="685800"/>
                  </a:lnTo>
                  <a:lnTo>
                    <a:pt x="4876800" y="57150"/>
                  </a:lnTo>
                  <a:lnTo>
                    <a:pt x="5133975" y="57150"/>
                  </a:lnTo>
                  <a:lnTo>
                    <a:pt x="5133975" y="85725"/>
                  </a:lnTo>
                  <a:lnTo>
                    <a:pt x="5191036" y="57150"/>
                  </a:lnTo>
                  <a:lnTo>
                    <a:pt x="5219700" y="42799"/>
                  </a:lnTo>
                  <a:close/>
                </a:path>
                <a:path w="6386830" h="2990850">
                  <a:moveTo>
                    <a:pt x="6338824" y="1233424"/>
                  </a:moveTo>
                  <a:lnTo>
                    <a:pt x="6310249" y="1233424"/>
                  </a:lnTo>
                  <a:lnTo>
                    <a:pt x="6310249" y="947674"/>
                  </a:lnTo>
                  <a:lnTo>
                    <a:pt x="6281674" y="947674"/>
                  </a:lnTo>
                  <a:lnTo>
                    <a:pt x="6281674" y="1233424"/>
                  </a:lnTo>
                  <a:lnTo>
                    <a:pt x="6253099" y="1233424"/>
                  </a:lnTo>
                  <a:lnTo>
                    <a:pt x="6296025" y="1319149"/>
                  </a:lnTo>
                  <a:lnTo>
                    <a:pt x="6331648" y="1247775"/>
                  </a:lnTo>
                  <a:lnTo>
                    <a:pt x="6338824" y="1233424"/>
                  </a:lnTo>
                  <a:close/>
                </a:path>
                <a:path w="6386830" h="2990850">
                  <a:moveTo>
                    <a:pt x="6386449" y="2262124"/>
                  </a:moveTo>
                  <a:lnTo>
                    <a:pt x="6357874" y="2262124"/>
                  </a:lnTo>
                  <a:lnTo>
                    <a:pt x="6357874" y="1747774"/>
                  </a:lnTo>
                  <a:lnTo>
                    <a:pt x="6329299" y="1747774"/>
                  </a:lnTo>
                  <a:lnTo>
                    <a:pt x="6329299" y="2262124"/>
                  </a:lnTo>
                  <a:lnTo>
                    <a:pt x="6300724" y="2262124"/>
                  </a:lnTo>
                  <a:lnTo>
                    <a:pt x="6343650" y="2347849"/>
                  </a:lnTo>
                  <a:lnTo>
                    <a:pt x="6379273" y="2276475"/>
                  </a:lnTo>
                  <a:lnTo>
                    <a:pt x="6386449" y="226212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6600" y="1683067"/>
            <a:ext cx="298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837" y="6101794"/>
            <a:ext cx="11576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Li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nk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to </a:t>
            </a:r>
            <a:r>
              <a:rPr sz="18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0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125" y="2722816"/>
            <a:ext cx="289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BeautifulSoup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6125" y="3771836"/>
            <a:ext cx="154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6125" y="4725987"/>
            <a:ext cx="1998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2244" y="1683067"/>
            <a:ext cx="1861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00718" y="1521142"/>
            <a:ext cx="1793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2550" y="3132772"/>
            <a:ext cx="21659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See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notebook</a:t>
            </a:r>
            <a:r>
              <a:rPr sz="1200" b="1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2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200" b="1" u="sng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2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19465" y="3686111"/>
            <a:ext cx="3383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7.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dataframe</a:t>
            </a:r>
            <a:r>
              <a:rPr sz="1800" spc="-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00718" y="4783137"/>
            <a:ext cx="1455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8.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2562</Words>
  <Application>Microsoft Office PowerPoint</Application>
  <PresentationFormat>Widescreen</PresentationFormat>
  <Paragraphs>327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MT</vt:lpstr>
      <vt:lpstr>Calibri</vt:lpstr>
      <vt:lpstr>Microsoft Sans Serif</vt:lpstr>
      <vt:lpstr>Trebuchet MS</vt:lpstr>
      <vt:lpstr>Wingdings 3</vt:lpstr>
      <vt:lpstr>Facet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PowerPoint Presentation</vt:lpstr>
      <vt:lpstr>Folium map – Ground stations</vt:lpstr>
      <vt:lpstr>Folium map – Color Labeled Markers</vt:lpstr>
      <vt:lpstr>Folium Map – Distances between CCAFS SLC-40 and its proximities</vt:lpstr>
      <vt:lpstr>PowerPoint Presentation</vt:lpstr>
      <vt:lpstr>Dashboard – Total success by Site</vt:lpstr>
      <vt:lpstr>Dashboard – Total success launches for Site KSC LC-39A</vt:lpstr>
      <vt:lpstr>Dashboard – Payload mass vs Outcome for all sites with different payload mass selected</vt:lpstr>
      <vt:lpstr>PowerPoint Presentation</vt:lpstr>
      <vt:lpstr>Classification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Mamatha C</cp:lastModifiedBy>
  <cp:revision>4</cp:revision>
  <dcterms:created xsi:type="dcterms:W3CDTF">2025-01-28T15:56:08Z</dcterms:created>
  <dcterms:modified xsi:type="dcterms:W3CDTF">2025-01-30T03:15:55Z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2021-11-28T00:00:00Z</vt:filetime>
  </property>
  <property fmtid="{D5CDD505-2E9C-101B-9397-08002B2CF9AE}" pid="3" name="LastSaved">
    <vt:filetime>2025-01-28T00:00:00Z</vt:filetime>
  </property>
  <property fmtid="{D5CDD505-2E9C-101B-9397-08002B2CF9AE}" pid="4" name="MSIP_Label_57443d00-af18-408c-9335-47b5de3ec9b9_Enabled">
    <vt:lpwstr>true</vt:lpwstr>
  </property>
  <property fmtid="{D5CDD505-2E9C-101B-9397-08002B2CF9AE}" pid="5" name="MSIP_Label_57443d00-af18-408c-9335-47b5de3ec9b9_SetDate">
    <vt:lpwstr>2025-01-28T16:00:03Z</vt:lpwstr>
  </property>
  <property fmtid="{D5CDD505-2E9C-101B-9397-08002B2CF9AE}" pid="6" name="MSIP_Label_57443d00-af18-408c-9335-47b5de3ec9b9_Method">
    <vt:lpwstr>Privileged</vt:lpwstr>
  </property>
  <property fmtid="{D5CDD505-2E9C-101B-9397-08002B2CF9AE}" pid="7" name="MSIP_Label_57443d00-af18-408c-9335-47b5de3ec9b9_Name">
    <vt:lpwstr>General v2</vt:lpwstr>
  </property>
  <property fmtid="{D5CDD505-2E9C-101B-9397-08002B2CF9AE}" pid="8" name="MSIP_Label_57443d00-af18-408c-9335-47b5de3ec9b9_SiteId">
    <vt:lpwstr>6e51e1ad-c54b-4b39-b598-0ffe9ae68fef</vt:lpwstr>
  </property>
  <property fmtid="{D5CDD505-2E9C-101B-9397-08002B2CF9AE}" pid="9" name="MSIP_Label_57443d00-af18-408c-9335-47b5de3ec9b9_ActionId">
    <vt:lpwstr>2ee189d2-c968-4bf1-a2ff-543cfc2cf48f</vt:lpwstr>
  </property>
  <property fmtid="{D5CDD505-2E9C-101B-9397-08002B2CF9AE}" pid="10" name="MSIP_Label_57443d00-af18-408c-9335-47b5de3ec9b9_ContentBits">
    <vt:lpwstr>2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General</vt:lpwstr>
  </property>
</Properties>
</file>