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5785" r:id="rId2"/>
  </p:sldMasterIdLst>
  <p:notesMasterIdLst>
    <p:notesMasterId r:id="rId10"/>
  </p:notesMasterIdLst>
  <p:sldIdLst>
    <p:sldId id="413" r:id="rId3"/>
    <p:sldId id="422" r:id="rId4"/>
    <p:sldId id="472" r:id="rId5"/>
    <p:sldId id="471" r:id="rId6"/>
    <p:sldId id="467" r:id="rId7"/>
    <p:sldId id="421" r:id="rId8"/>
    <p:sldId id="470" r:id="rId9"/>
  </p:sldIdLst>
  <p:sldSz cx="12192000" cy="6858000"/>
  <p:notesSz cx="68072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MATHA AMARANENI" initials="MA" lastIdx="1" clrIdx="0">
    <p:extLst>
      <p:ext uri="{19B8F6BF-5375-455C-9EA6-DF929625EA0E}">
        <p15:presenceInfo xmlns:p15="http://schemas.microsoft.com/office/powerpoint/2012/main" userId="S::amaranenimamatha@in.ibm.com::22d1836e-bff7-40b4-915f-e387e8522b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B3FD"/>
    <a:srgbClr val="5B9BD5"/>
    <a:srgbClr val="5B99D5"/>
    <a:srgbClr val="5B87D5"/>
    <a:srgbClr val="5B99FF"/>
    <a:srgbClr val="7C7C7C"/>
    <a:srgbClr val="FFFFFF"/>
    <a:srgbClr val="00CC00"/>
    <a:srgbClr val="FEFFFE"/>
    <a:srgbClr val="23F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533" autoAdjust="0"/>
  </p:normalViewPr>
  <p:slideViewPr>
    <p:cSldViewPr snapToGrid="0">
      <p:cViewPr varScale="1">
        <p:scale>
          <a:sx n="62" d="100"/>
          <a:sy n="62" d="100"/>
        </p:scale>
        <p:origin x="860" y="5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372" y="48"/>
      </p:cViewPr>
      <p:guideLst/>
    </p:cSldViewPr>
  </p:notesViewPr>
  <p:gridSpacing cx="192024" cy="19202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>
                <a:latin typeface="+mj-lt"/>
              </a:defRPr>
            </a:pPr>
            <a:r>
              <a:rPr lang="en-US" sz="1600" dirty="0">
                <a:latin typeface="+mj-lt"/>
              </a:rPr>
              <a:t>Execution Sector Wise Report as of 17-Aug-20</a:t>
            </a:r>
          </a:p>
        </c:rich>
      </c:tx>
      <c:layout>
        <c:manualLayout>
          <c:xMode val="edge"/>
          <c:yMode val="edge"/>
          <c:x val="0.33891477101336487"/>
          <c:y val="2.492253409186799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299252292553394"/>
          <c:y val="0.1298612989220724"/>
          <c:w val="0.88595463411110309"/>
          <c:h val="0.53043562880911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Active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Industry</c:v>
                </c:pt>
                <c:pt idx="1">
                  <c:v>Financial Services</c:v>
                </c:pt>
                <c:pt idx="2">
                  <c:v>Distribution</c:v>
                </c:pt>
                <c:pt idx="3">
                  <c:v>Communication</c:v>
                </c:pt>
                <c:pt idx="4">
                  <c:v>Public</c:v>
                </c:pt>
                <c:pt idx="5">
                  <c:v>Cross Sector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</c:v>
                </c:pt>
                <c:pt idx="1">
                  <c:v>11</c:v>
                </c:pt>
                <c:pt idx="2">
                  <c:v>16</c:v>
                </c:pt>
                <c:pt idx="3">
                  <c:v>0</c:v>
                </c:pt>
                <c:pt idx="4">
                  <c:v>9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70-44C3-AC0E-BABAFA39BC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Industry</c:v>
                </c:pt>
                <c:pt idx="1">
                  <c:v>Financial Services</c:v>
                </c:pt>
                <c:pt idx="2">
                  <c:v>Distribution</c:v>
                </c:pt>
                <c:pt idx="3">
                  <c:v>Communication</c:v>
                </c:pt>
                <c:pt idx="4">
                  <c:v>Public</c:v>
                </c:pt>
                <c:pt idx="5">
                  <c:v>Cross Sector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10</c:v>
                </c:pt>
                <c:pt idx="3">
                  <c:v>8</c:v>
                </c:pt>
                <c:pt idx="4">
                  <c:v>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70-44C3-AC0E-BABAFA39BCD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49674495"/>
        <c:axId val="1253917135"/>
      </c:barChart>
      <c:catAx>
        <c:axId val="124967449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53917135"/>
        <c:crosses val="autoZero"/>
        <c:auto val="1"/>
        <c:lblAlgn val="ctr"/>
        <c:lblOffset val="100"/>
        <c:noMultiLvlLbl val="0"/>
      </c:catAx>
      <c:valAx>
        <c:axId val="125391713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49674495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</c:spPr>
  <c:txPr>
    <a:bodyPr/>
    <a:lstStyle/>
    <a:p>
      <a:pPr>
        <a:defRPr sz="1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Execution Overall RAG Count </a:t>
            </a:r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Overall RAG Count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79A-481D-A573-02F22C7AADBB}"/>
              </c:ext>
            </c:extLst>
          </c:dPt>
          <c:dPt>
            <c:idx val="1"/>
            <c:bubble3D val="0"/>
            <c:spPr>
              <a:solidFill>
                <a:srgbClr val="FFC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9A-481D-A573-02F22C7AADBB}"/>
              </c:ext>
            </c:extLst>
          </c:dPt>
          <c:dPt>
            <c:idx val="2"/>
            <c:bubble3D val="0"/>
            <c:spPr>
              <a:solidFill>
                <a:srgbClr val="00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79A-481D-A573-02F22C7AADBB}"/>
              </c:ext>
            </c:extLst>
          </c:dPt>
          <c:dPt>
            <c:idx val="3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9A-481D-A573-02F22C7AAD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Red</c:v>
                </c:pt>
                <c:pt idx="1">
                  <c:v>Amber</c:v>
                </c:pt>
                <c:pt idx="2">
                  <c:v>Green</c:v>
                </c:pt>
                <c:pt idx="3">
                  <c:v>Not Updated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9A-481D-A573-02F22C7AAD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>
                <a:latin typeface="+mj-lt"/>
              </a:defRPr>
            </a:pPr>
            <a:r>
              <a:rPr lang="en-US" sz="1800" b="1" dirty="0">
                <a:effectLst/>
              </a:rPr>
              <a:t>Engagement Summary</a:t>
            </a:r>
            <a:endParaRPr lang="en-IN" sz="1600" dirty="0">
              <a:effectLst/>
            </a:endParaRPr>
          </a:p>
        </c:rich>
      </c:tx>
      <c:layout>
        <c:manualLayout>
          <c:xMode val="edge"/>
          <c:yMode val="edge"/>
          <c:x val="0.33891477101336487"/>
          <c:y val="2.492253409186799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143068698981435"/>
          <c:y val="0.1255944437030117"/>
          <c:w val="0.88595463411110309"/>
          <c:h val="0.53043562880911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Tier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Aug-20</c:v>
                </c:pt>
                <c:pt idx="1">
                  <c:v>Jul-20</c:v>
                </c:pt>
                <c:pt idx="2">
                  <c:v>Jun-20</c:v>
                </c:pt>
                <c:pt idx="3">
                  <c:v>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11</c:v>
                </c:pt>
                <c:pt idx="2">
                  <c:v>16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2A-4683-A7B5-68188C52FC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Tier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Aug-20</c:v>
                </c:pt>
                <c:pt idx="1">
                  <c:v>Jul-20</c:v>
                </c:pt>
                <c:pt idx="2">
                  <c:v>Jun-20</c:v>
                </c:pt>
                <c:pt idx="3">
                  <c:v>NA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15</c:v>
                </c:pt>
                <c:pt idx="2">
                  <c:v>10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2A-4683-A7B5-68188C52FC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Tier 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Aug-20</c:v>
                </c:pt>
                <c:pt idx="1">
                  <c:v>Jul-20</c:v>
                </c:pt>
                <c:pt idx="2">
                  <c:v>Jun-20</c:v>
                </c:pt>
                <c:pt idx="3">
                  <c:v>NA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2A-4683-A7B5-68188C52FC5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49674495"/>
        <c:axId val="1253917135"/>
      </c:barChart>
      <c:catAx>
        <c:axId val="124967449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53917135"/>
        <c:crosses val="autoZero"/>
        <c:auto val="1"/>
        <c:lblAlgn val="ctr"/>
        <c:lblOffset val="100"/>
        <c:noMultiLvlLbl val="0"/>
      </c:catAx>
      <c:valAx>
        <c:axId val="125391713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49674495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</c:spPr>
  <c:txPr>
    <a:bodyPr/>
    <a:lstStyle/>
    <a:p>
      <a:pPr>
        <a:defRPr sz="1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8AF440C-E65A-44FC-96B2-2EFE88C44B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852159F-02FE-46C3-8C99-6695CE98AF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C750549-7593-43A8-B28C-6A52C06A7A2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600" y="742950"/>
            <a:ext cx="6604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13948D92-867D-49FC-93B1-EA989AACDE4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05350"/>
            <a:ext cx="544512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AAC0D31E-30F4-4A79-A3FC-05C9C7D91C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95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F1508367-9CCD-40CC-926F-F2F52C360E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09113"/>
            <a:ext cx="29495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CE54DDE-FEBC-4A93-8AEF-CB0B3A069A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54DDE-FEBC-4A93-8AEF-CB0B3A069A8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06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89D677CC-E97D-4969-9E2F-F6F4CB4E7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B273799-61BC-4F82-9ADC-7FD0F0DB92FC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5286DA5-6826-4BA8-829E-ECF4462D3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2443BB5-1237-41E4-999C-F3BC00D37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373" tIns="45685" rIns="91373" bIns="45685"/>
          <a:lstStyle/>
          <a:p>
            <a:pPr eaLnBrk="1" hangingPunct="1"/>
            <a:r>
              <a:rPr lang="en-AU" altLang="en-US" dirty="0"/>
              <a:t>table1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3E6B88C-D4A7-42B7-8F9C-6A84B14366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2A9B5A-6B52-46A3-807D-972ACBDAE2D9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65910BF-AE71-4F5C-B3BE-3F281991DF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7238EFD-6D35-400F-872A-8CED848C7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table1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3E6B88C-D4A7-42B7-8F9C-6A84B14366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2A9B5A-6B52-46A3-807D-972ACBDAE2D9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65910BF-AE71-4F5C-B3BE-3F281991DF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7238EFD-6D35-400F-872A-8CED848C7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table1</a:t>
            </a:r>
          </a:p>
        </p:txBody>
      </p:sp>
    </p:spTree>
    <p:extLst>
      <p:ext uri="{BB962C8B-B14F-4D97-AF65-F5344CB8AC3E}">
        <p14:creationId xmlns:p14="http://schemas.microsoft.com/office/powerpoint/2010/main" val="178120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EEEF1469-FF10-44B1-B267-66554BCA8B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713" y="1050925"/>
            <a:ext cx="11458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" name="Picture 10" descr="R120_G137_B251-200">
            <a:extLst>
              <a:ext uri="{FF2B5EF4-FFF2-40B4-BE49-F238E27FC236}">
                <a16:creationId xmlns:a16="http://schemas.microsoft.com/office/drawing/2014/main" id="{EBD35848-8B4C-4014-8CD9-624D80B2E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3" y="692150"/>
            <a:ext cx="784225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3">
            <a:extLst>
              <a:ext uri="{FF2B5EF4-FFF2-40B4-BE49-F238E27FC236}">
                <a16:creationId xmlns:a16="http://schemas.microsoft.com/office/drawing/2014/main" id="{9BF5B503-1B92-45DA-BD33-1CBCAA9A13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0" r="18675" b="10718"/>
          <a:stretch>
            <a:fillRect/>
          </a:stretch>
        </p:blipFill>
        <p:spPr bwMode="auto">
          <a:xfrm>
            <a:off x="366713" y="4030663"/>
            <a:ext cx="11458575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4330" r="18675" b="1071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8" name="Group 34">
            <a:extLst>
              <a:ext uri="{FF2B5EF4-FFF2-40B4-BE49-F238E27FC236}">
                <a16:creationId xmlns:a16="http://schemas.microsoft.com/office/drawing/2014/main" id="{3D09ECA5-FB33-4246-850C-2DB3CFF25A4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66713" y="4030663"/>
            <a:ext cx="11437937" cy="2400300"/>
            <a:chOff x="173" y="2539"/>
            <a:chExt cx="5404" cy="1512"/>
          </a:xfrm>
        </p:grpSpPr>
        <p:sp>
          <p:nvSpPr>
            <p:cNvPr id="9" name="Rectangle 35">
              <a:extLst>
                <a:ext uri="{FF2B5EF4-FFF2-40B4-BE49-F238E27FC236}">
                  <a16:creationId xmlns:a16="http://schemas.microsoft.com/office/drawing/2014/main" id="{51EC7ED1-0552-4D95-A310-0166FE52C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39"/>
              <a:ext cx="844" cy="303"/>
            </a:xfrm>
            <a:prstGeom prst="rect">
              <a:avLst/>
            </a:prstGeom>
            <a:solidFill>
              <a:srgbClr val="EAEAEA">
                <a:alpha val="6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E"/>
            </a:p>
          </p:txBody>
        </p:sp>
        <p:sp>
          <p:nvSpPr>
            <p:cNvPr id="10" name="Rectangle 36">
              <a:extLst>
                <a:ext uri="{FF2B5EF4-FFF2-40B4-BE49-F238E27FC236}">
                  <a16:creationId xmlns:a16="http://schemas.microsoft.com/office/drawing/2014/main" id="{A183C1AA-8112-4F0E-885D-1D6174D50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3141"/>
              <a:ext cx="844" cy="304"/>
            </a:xfrm>
            <a:prstGeom prst="rect">
              <a:avLst/>
            </a:prstGeom>
            <a:solidFill>
              <a:srgbClr val="EAEAEA">
                <a:alpha val="6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E"/>
            </a:p>
          </p:txBody>
        </p:sp>
        <p:sp>
          <p:nvSpPr>
            <p:cNvPr id="11" name="Rectangle 37">
              <a:extLst>
                <a:ext uri="{FF2B5EF4-FFF2-40B4-BE49-F238E27FC236}">
                  <a16:creationId xmlns:a16="http://schemas.microsoft.com/office/drawing/2014/main" id="{74E1BEBE-4A3C-45B1-8F7D-CBCC57606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3748"/>
              <a:ext cx="258" cy="303"/>
            </a:xfrm>
            <a:prstGeom prst="rect">
              <a:avLst/>
            </a:prstGeom>
            <a:solidFill>
              <a:srgbClr val="EAEAEA">
                <a:alpha val="6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E"/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F8F5916E-0297-46BE-8CEA-106189555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" y="2539"/>
              <a:ext cx="845" cy="303"/>
            </a:xfrm>
            <a:prstGeom prst="rect">
              <a:avLst/>
            </a:prstGeom>
            <a:solidFill>
              <a:srgbClr val="EAEAEA">
                <a:alpha val="6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E"/>
            </a:p>
          </p:txBody>
        </p:sp>
        <p:sp>
          <p:nvSpPr>
            <p:cNvPr id="13" name="Rectangle 39">
              <a:extLst>
                <a:ext uri="{FF2B5EF4-FFF2-40B4-BE49-F238E27FC236}">
                  <a16:creationId xmlns:a16="http://schemas.microsoft.com/office/drawing/2014/main" id="{EEA7FAC1-5E09-4832-AAF6-39C3816FD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" y="3141"/>
              <a:ext cx="845" cy="304"/>
            </a:xfrm>
            <a:prstGeom prst="rect">
              <a:avLst/>
            </a:prstGeom>
            <a:solidFill>
              <a:srgbClr val="EAEAEA">
                <a:alpha val="6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E"/>
            </a:p>
          </p:txBody>
        </p:sp>
        <p:sp>
          <p:nvSpPr>
            <p:cNvPr id="14" name="Rectangle 40">
              <a:extLst>
                <a:ext uri="{FF2B5EF4-FFF2-40B4-BE49-F238E27FC236}">
                  <a16:creationId xmlns:a16="http://schemas.microsoft.com/office/drawing/2014/main" id="{ACB77A0E-AB0A-493D-BDDC-21D940B07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9" y="3748"/>
              <a:ext cx="258" cy="303"/>
            </a:xfrm>
            <a:prstGeom prst="rect">
              <a:avLst/>
            </a:prstGeom>
            <a:solidFill>
              <a:srgbClr val="EAEAEA">
                <a:alpha val="6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E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474804DF-5FB4-4F60-9E06-B09AFC14C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2539"/>
              <a:ext cx="2840" cy="303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15837258 h 288"/>
                <a:gd name="T4" fmla="*/ 146 w 2880"/>
                <a:gd name="T5" fmla="*/ 15837258 h 288"/>
                <a:gd name="T6" fmla="*/ 144 w 2880"/>
                <a:gd name="T7" fmla="*/ 14073048 h 288"/>
                <a:gd name="T8" fmla="*/ 134 w 2880"/>
                <a:gd name="T9" fmla="*/ 7327016 h 288"/>
                <a:gd name="T10" fmla="*/ 122 w 2880"/>
                <a:gd name="T11" fmla="*/ 2522749 h 288"/>
                <a:gd name="T12" fmla="*/ 109 w 2880"/>
                <a:gd name="T13" fmla="*/ 623047 h 288"/>
                <a:gd name="T14" fmla="*/ 105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0"/>
                <a:gd name="T28" fmla="*/ 0 h 288"/>
                <a:gd name="T29" fmla="*/ 2880 w 2880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>
                <a:alpha val="6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7B6695FD-A6B4-4856-8AFF-A5D25C9EB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3141"/>
              <a:ext cx="3151" cy="306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889963 h 290"/>
                <a:gd name="T4" fmla="*/ 173 w 3194"/>
                <a:gd name="T5" fmla="*/ 30004757 h 290"/>
                <a:gd name="T6" fmla="*/ 173 w 3194"/>
                <a:gd name="T7" fmla="*/ 26622294 h 290"/>
                <a:gd name="T8" fmla="*/ 173 w 3194"/>
                <a:gd name="T9" fmla="*/ 14943844 h 290"/>
                <a:gd name="T10" fmla="*/ 171 w 3194"/>
                <a:gd name="T11" fmla="*/ 3493923 h 290"/>
                <a:gd name="T12" fmla="*/ 169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94"/>
                <a:gd name="T25" fmla="*/ 0 h 290"/>
                <a:gd name="T26" fmla="*/ 3194 w 3194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>
                <a:alpha val="6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63FDB719-AC6C-4773-919A-727CA4EAD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3745"/>
              <a:ext cx="902" cy="305"/>
            </a:xfrm>
            <a:custGeom>
              <a:avLst/>
              <a:gdLst>
                <a:gd name="T0" fmla="*/ 0 w 3194"/>
                <a:gd name="T1" fmla="*/ 14794029 h 290"/>
                <a:gd name="T2" fmla="*/ 0 w 3194"/>
                <a:gd name="T3" fmla="*/ 2 h 290"/>
                <a:gd name="T4" fmla="*/ 0 w 3194"/>
                <a:gd name="T5" fmla="*/ 0 h 290"/>
                <a:gd name="T6" fmla="*/ 0 w 3194"/>
                <a:gd name="T7" fmla="*/ 7917271 h 290"/>
                <a:gd name="T8" fmla="*/ 0 w 3194"/>
                <a:gd name="T9" fmla="*/ 13043362 h 290"/>
                <a:gd name="T10" fmla="*/ 0 w 3194"/>
                <a:gd name="T11" fmla="*/ 14794029 h 290"/>
                <a:gd name="T12" fmla="*/ 0 w 3194"/>
                <a:gd name="T13" fmla="*/ 14794029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4"/>
                <a:gd name="T22" fmla="*/ 0 h 290"/>
                <a:gd name="T23" fmla="*/ 3194 w 3194"/>
                <a:gd name="T24" fmla="*/ 290 h 29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EAEAEA">
                <a:alpha val="6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Rectangle 44">
              <a:extLst>
                <a:ext uri="{FF2B5EF4-FFF2-40B4-BE49-F238E27FC236}">
                  <a16:creationId xmlns:a16="http://schemas.microsoft.com/office/drawing/2014/main" id="{00C6A69C-B60B-4053-8DD1-53037AC2A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" y="3748"/>
              <a:ext cx="844" cy="303"/>
            </a:xfrm>
            <a:prstGeom prst="rect">
              <a:avLst/>
            </a:prstGeom>
            <a:solidFill>
              <a:srgbClr val="EAEAEA">
                <a:alpha val="6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E"/>
            </a:p>
          </p:txBody>
        </p:sp>
      </p:grpSp>
      <p:sp>
        <p:nvSpPr>
          <p:cNvPr id="19" name="Text Box 46">
            <a:extLst>
              <a:ext uri="{FF2B5EF4-FFF2-40B4-BE49-F238E27FC236}">
                <a16:creationId xmlns:a16="http://schemas.microsoft.com/office/drawing/2014/main" id="{5E2A1EE3-1B9A-4A35-AF8E-738A010A0B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53038" y="6515100"/>
            <a:ext cx="103187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900" dirty="0"/>
              <a:t>IBM Confidential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267" y="1417638"/>
            <a:ext cx="11639551" cy="2011362"/>
          </a:xfrm>
        </p:spPr>
        <p:txBody>
          <a:bodyPr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418" y="190501"/>
            <a:ext cx="5852583" cy="822325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3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978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09851-6F3B-4B05-AEAC-9E580589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CBB60-458E-4246-80E3-9A8DB8CB3814}" type="datetimeFigureOut">
              <a:rPr lang="en-US"/>
              <a:pPr>
                <a:defRPr/>
              </a:pPr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7A003-1FF6-4DDF-B9EA-3694C969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67042-70C9-4345-8308-FC28722D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DB49A-86CD-4D22-AE1D-B7E8F00164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8208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F8972-8A95-460B-93C7-097BAFC8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ADC34-46DA-4242-A50E-FE159956952C}" type="datetime3">
              <a:rPr lang="en-US"/>
              <a:pPr>
                <a:defRPr/>
              </a:pPr>
              <a:t>17 August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FEC52-E4CA-44E3-8DF4-2931B1B1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C474D-5FC6-489A-8DB0-5FCE8397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E0AF3-23A2-4090-9531-23D93358F4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7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0A3FC02-B5EF-4F62-B57F-E6295E46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7AE46-D6C6-4FD3-AA0E-F04808742A61}" type="datetimeFigureOut">
              <a:rPr lang="en-US"/>
              <a:pPr>
                <a:defRPr/>
              </a:pPr>
              <a:t>8/17/2020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804E09-6502-4FDB-B026-0ED22914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5723436-1791-4669-8A07-E428A600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66C9E-71F8-401A-9CFE-57F69255B6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02564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25E6F-0233-4F16-B02B-9B182614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5C939-94A1-421E-9F6A-E7DD06CD2C15}" type="datetime3">
              <a:rPr lang="en-US"/>
              <a:pPr>
                <a:defRPr/>
              </a:pPr>
              <a:t>17 August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C0921-14CE-4E08-B87A-AB28CE3B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AEDC7-8F0C-4D3A-BE11-540E27AD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BF212A-3F96-4D8C-A900-2D07914473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91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5D45A-0BCA-4931-8BAF-47AB4127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41ABF-0CE9-47C4-AE0A-64C617A8783F}" type="datetime3">
              <a:rPr lang="en-US"/>
              <a:pPr>
                <a:defRPr/>
              </a:pPr>
              <a:t>17 August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A735B-17EB-4A77-BA15-3559E3BB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49D4F-E508-4AF5-A82E-24F3DEE8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D1EAE-2130-481B-963B-72F14B426F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064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6AF9B3-7DB0-4FEB-8BF0-B4882A13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86025-3080-4520-AF1F-8ADDC42F1A07}" type="datetimeFigureOut">
              <a:rPr lang="en-US"/>
              <a:pPr>
                <a:defRPr/>
              </a:pPr>
              <a:t>8/17/2020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A181A8-13B2-4CCE-91DF-B5904A1B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A6EB20-B54A-46DF-9986-8C1FE840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DCD34F-F574-4B42-A7A6-EE7B32823E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09249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78D2B6B-9CEA-408E-ADE2-89F35A78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97738-4A71-4209-AE36-E70B423FE4B6}" type="datetimeFigureOut">
              <a:rPr lang="en-US"/>
              <a:pPr>
                <a:defRPr/>
              </a:pPr>
              <a:t>8/17/2020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AA868A-8EE3-42BD-A47C-4F4E7FB5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0AA538-E994-46E0-8926-B8A43D69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C2AF7C-50D7-45D8-8536-AA3B4907F5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54440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73268-A032-46FA-A7EB-B60CB6BC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204B5-4E5E-4F98-8B50-13FAF491BE23}" type="datetimeFigureOut">
              <a:rPr lang="en-US"/>
              <a:pPr>
                <a:defRPr/>
              </a:pPr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DDDF3-3757-4498-AF18-CE6A49F5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A88C1-ECF1-4925-B43E-C21B10B7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6A53BB-2F4A-47B1-832E-809E330989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00063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64B2E-2E58-47DA-9C86-CD05F899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99DE2-2BBE-4C99-A4D0-002DBF67F514}" type="datetimeFigureOut">
              <a:rPr lang="en-US"/>
              <a:pPr>
                <a:defRPr/>
              </a:pPr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7922-F124-4D2C-B395-FB7CFA98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933B0-5E84-4904-B6ED-A21DDE60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0473A-AE87-4154-B4E0-577A729D99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95990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17" y="184151"/>
            <a:ext cx="11582400" cy="415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3417" y="1863725"/>
            <a:ext cx="11582400" cy="4491038"/>
          </a:xfrm>
        </p:spPr>
        <p:txBody>
          <a:bodyPr rtlCol="0">
            <a:normAutofit/>
          </a:bodyPr>
          <a:lstStyle/>
          <a:p>
            <a:pPr lvl="0"/>
            <a:endParaRPr lang="en-IE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F7180D8-C30C-4B49-9EBA-32F1399F00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79D6A4-D009-4C65-BDE2-A7A22D2069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E063841-4E97-486B-80C9-068A497B12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73288" y="6496050"/>
            <a:ext cx="7924800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A88D640-5A22-4B21-AA33-6D611732FCD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xfrm>
            <a:off x="731838" y="6537325"/>
            <a:ext cx="1339850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1A553-1D27-4341-8F8D-9E8AE99659E0}" type="datetime3">
              <a:rPr lang="en-US"/>
              <a:pPr>
                <a:defRPr/>
              </a:pPr>
              <a:t>17 August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7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572787E-9DC9-4BDF-8B40-0D2A12887A69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49BED36-D2E4-4D74-BC78-EAE760BB4168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17" y="1832194"/>
            <a:ext cx="11582400" cy="4491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8FD21AA-019D-40A3-B719-0B2F08A796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31838" y="6537325"/>
            <a:ext cx="1339850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60F58-87A9-42B5-9FC4-AFA87B12CD82}" type="datetime3">
              <a:rPr lang="en-US"/>
              <a:pPr>
                <a:defRPr/>
              </a:pPr>
              <a:t>17 August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0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769C59-2061-4353-89E9-E1B4BEDAEF3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5C25498-E223-4F79-A048-03CDBFEDC67C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417" y="1863725"/>
            <a:ext cx="5689600" cy="4491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6217" y="1863725"/>
            <a:ext cx="5689600" cy="4491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EE77A5E-0038-4FB7-947E-E403A36EEE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173288" y="6496050"/>
            <a:ext cx="7924800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B239E17-C943-4CA8-B4B2-071F646DDCB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31838" y="6537325"/>
            <a:ext cx="1339850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ADC34-46DA-4242-A50E-FE159956952C}" type="datetime3">
              <a:rPr lang="en-US"/>
              <a:pPr>
                <a:defRPr/>
              </a:pPr>
              <a:t>17 August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86F5E9E-2570-4489-9D59-F2565FBF8D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173288" y="6496050"/>
            <a:ext cx="7924800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CEFED3C-B2D5-4C5C-A025-265621311CC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31838" y="6537325"/>
            <a:ext cx="1339850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5C939-94A1-421E-9F6A-E7DD06CD2C15}" type="datetime3">
              <a:rPr lang="en-US"/>
              <a:pPr>
                <a:defRPr/>
              </a:pPr>
              <a:t>17 August 2020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D891DD-ECFD-4E10-B0A9-E1B9B6CA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9050"/>
            <a:ext cx="2743200" cy="365125"/>
          </a:xfrm>
        </p:spPr>
        <p:txBody>
          <a:bodyPr lIns="91440" tIns="45720" rIns="91440" bIns="4572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58C6716-A13B-4019-BE61-38DBB92EF1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1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DCEE864-4B04-4EFC-BFA2-2C4823CA73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173288" y="6496050"/>
            <a:ext cx="7924800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783C594-7021-40B0-A74A-2BBF13C4513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31838" y="6537325"/>
            <a:ext cx="1339850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41ABF-0CE9-47C4-AE0A-64C617A8783F}" type="datetime3">
              <a:rPr lang="en-US"/>
              <a:pPr>
                <a:defRPr/>
              </a:pPr>
              <a:t>17 August 2020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7B35916-965D-443F-A54F-AC22DA31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lIns="91440" tIns="45720" rIns="91440" bIns="4572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663612A-1372-4F35-A80C-ABF8206574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85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17" y="184151"/>
            <a:ext cx="11582400" cy="415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3417" y="1863725"/>
            <a:ext cx="11582400" cy="4491038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IE" noProof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102E1CE-B7C7-426C-9B81-2368770A55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173288" y="6496050"/>
            <a:ext cx="7924800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C9A41B2-ECA8-4371-A27F-71162F80B40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31838" y="6537325"/>
            <a:ext cx="1339850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1A553-1D27-4341-8F8D-9E8AE99659E0}" type="datetime3">
              <a:rPr lang="en-US"/>
              <a:pPr>
                <a:defRPr/>
              </a:pPr>
              <a:t>17 August 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1C8A9-7BA7-444E-9064-A0964054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lIns="91440" tIns="45720" rIns="91440" bIns="4572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F44E524-71F7-4CB0-8B9B-8B00422993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95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17" y="184151"/>
            <a:ext cx="11582400" cy="415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417" y="1863725"/>
            <a:ext cx="5689600" cy="4491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6217" y="1863725"/>
            <a:ext cx="5689600" cy="4491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CD2DA36-B32A-4DC6-99D8-106F6E16F8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173288" y="6496050"/>
            <a:ext cx="7924800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539B013-5AA8-4460-BCF3-1E94432774B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31838" y="6537325"/>
            <a:ext cx="1339850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DCBA5-9CB4-43C4-A796-0276EA44D6F2}" type="datetime3">
              <a:rPr lang="en-US"/>
              <a:pPr>
                <a:defRPr/>
              </a:pPr>
              <a:t>17 August 2020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F1130C-47DC-4AD3-B829-37AFB4A6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lIns="91440" tIns="45720" rIns="91440" bIns="4572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CBEAD42-5597-437D-BAF6-37099438AF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8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>
            <a:extLst>
              <a:ext uri="{FF2B5EF4-FFF2-40B4-BE49-F238E27FC236}">
                <a16:creationId xmlns:a16="http://schemas.microsoft.com/office/drawing/2014/main" id="{CAE1FA7E-77F6-4456-8492-08341E0B79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0" r="18675" b="10718"/>
          <a:stretch>
            <a:fillRect/>
          </a:stretch>
        </p:blipFill>
        <p:spPr bwMode="auto">
          <a:xfrm>
            <a:off x="366713" y="4030663"/>
            <a:ext cx="11458575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4330" r="18675" b="1071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" name="Group 34">
            <a:extLst>
              <a:ext uri="{FF2B5EF4-FFF2-40B4-BE49-F238E27FC236}">
                <a16:creationId xmlns:a16="http://schemas.microsoft.com/office/drawing/2014/main" id="{E5A2E98E-A304-4C1F-977D-1640B81379F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66713" y="4030663"/>
            <a:ext cx="11437937" cy="2400300"/>
            <a:chOff x="173" y="2539"/>
            <a:chExt cx="5404" cy="1512"/>
          </a:xfrm>
        </p:grpSpPr>
        <p:sp>
          <p:nvSpPr>
            <p:cNvPr id="6" name="Rectangle 35">
              <a:extLst>
                <a:ext uri="{FF2B5EF4-FFF2-40B4-BE49-F238E27FC236}">
                  <a16:creationId xmlns:a16="http://schemas.microsoft.com/office/drawing/2014/main" id="{F637B43D-D20B-4EA3-929A-66C96B0EA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39"/>
              <a:ext cx="844" cy="303"/>
            </a:xfrm>
            <a:prstGeom prst="rect">
              <a:avLst/>
            </a:prstGeom>
            <a:solidFill>
              <a:srgbClr val="EAEAEA">
                <a:alpha val="6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E"/>
            </a:p>
          </p:txBody>
        </p:sp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2170044E-53C1-45B4-A601-9CBA38253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3141"/>
              <a:ext cx="844" cy="304"/>
            </a:xfrm>
            <a:prstGeom prst="rect">
              <a:avLst/>
            </a:prstGeom>
            <a:solidFill>
              <a:srgbClr val="EAEAEA">
                <a:alpha val="6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E"/>
            </a:p>
          </p:txBody>
        </p:sp>
        <p:sp>
          <p:nvSpPr>
            <p:cNvPr id="8" name="Rectangle 37">
              <a:extLst>
                <a:ext uri="{FF2B5EF4-FFF2-40B4-BE49-F238E27FC236}">
                  <a16:creationId xmlns:a16="http://schemas.microsoft.com/office/drawing/2014/main" id="{4E465261-94E1-477A-9AA3-C33F099D5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3748"/>
              <a:ext cx="258" cy="303"/>
            </a:xfrm>
            <a:prstGeom prst="rect">
              <a:avLst/>
            </a:prstGeom>
            <a:solidFill>
              <a:srgbClr val="EAEAEA">
                <a:alpha val="6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E"/>
            </a:p>
          </p:txBody>
        </p:sp>
        <p:sp>
          <p:nvSpPr>
            <p:cNvPr id="9" name="Rectangle 38">
              <a:extLst>
                <a:ext uri="{FF2B5EF4-FFF2-40B4-BE49-F238E27FC236}">
                  <a16:creationId xmlns:a16="http://schemas.microsoft.com/office/drawing/2014/main" id="{62B74935-A725-4AAF-A302-DC7929D6D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" y="2539"/>
              <a:ext cx="845" cy="303"/>
            </a:xfrm>
            <a:prstGeom prst="rect">
              <a:avLst/>
            </a:prstGeom>
            <a:solidFill>
              <a:srgbClr val="EAEAEA">
                <a:alpha val="6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E"/>
            </a:p>
          </p:txBody>
        </p:sp>
        <p:sp>
          <p:nvSpPr>
            <p:cNvPr id="10" name="Rectangle 39">
              <a:extLst>
                <a:ext uri="{FF2B5EF4-FFF2-40B4-BE49-F238E27FC236}">
                  <a16:creationId xmlns:a16="http://schemas.microsoft.com/office/drawing/2014/main" id="{200AE968-6C58-4C38-AC3F-C8C7CD666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" y="3141"/>
              <a:ext cx="845" cy="304"/>
            </a:xfrm>
            <a:prstGeom prst="rect">
              <a:avLst/>
            </a:prstGeom>
            <a:solidFill>
              <a:srgbClr val="EAEAEA">
                <a:alpha val="6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E"/>
            </a:p>
          </p:txBody>
        </p:sp>
        <p:sp>
          <p:nvSpPr>
            <p:cNvPr id="11" name="Rectangle 40">
              <a:extLst>
                <a:ext uri="{FF2B5EF4-FFF2-40B4-BE49-F238E27FC236}">
                  <a16:creationId xmlns:a16="http://schemas.microsoft.com/office/drawing/2014/main" id="{AEC52759-EB46-4519-A251-F625C4A4E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9" y="3748"/>
              <a:ext cx="258" cy="303"/>
            </a:xfrm>
            <a:prstGeom prst="rect">
              <a:avLst/>
            </a:prstGeom>
            <a:solidFill>
              <a:srgbClr val="EAEAEA">
                <a:alpha val="6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E"/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EACEB5EB-AEA4-4AD0-8C8B-6713162D6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2539"/>
              <a:ext cx="2840" cy="303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15837258 h 288"/>
                <a:gd name="T4" fmla="*/ 146 w 2880"/>
                <a:gd name="T5" fmla="*/ 15837258 h 288"/>
                <a:gd name="T6" fmla="*/ 144 w 2880"/>
                <a:gd name="T7" fmla="*/ 14073048 h 288"/>
                <a:gd name="T8" fmla="*/ 134 w 2880"/>
                <a:gd name="T9" fmla="*/ 7327016 h 288"/>
                <a:gd name="T10" fmla="*/ 122 w 2880"/>
                <a:gd name="T11" fmla="*/ 2522749 h 288"/>
                <a:gd name="T12" fmla="*/ 109 w 2880"/>
                <a:gd name="T13" fmla="*/ 623047 h 288"/>
                <a:gd name="T14" fmla="*/ 105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0"/>
                <a:gd name="T28" fmla="*/ 0 h 288"/>
                <a:gd name="T29" fmla="*/ 2880 w 2880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>
                <a:alpha val="6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A226BFE2-AF8B-45D4-96CC-6F1818FCA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3141"/>
              <a:ext cx="3151" cy="306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889963 h 290"/>
                <a:gd name="T4" fmla="*/ 173 w 3194"/>
                <a:gd name="T5" fmla="*/ 30004757 h 290"/>
                <a:gd name="T6" fmla="*/ 173 w 3194"/>
                <a:gd name="T7" fmla="*/ 26622294 h 290"/>
                <a:gd name="T8" fmla="*/ 173 w 3194"/>
                <a:gd name="T9" fmla="*/ 14943844 h 290"/>
                <a:gd name="T10" fmla="*/ 171 w 3194"/>
                <a:gd name="T11" fmla="*/ 3493923 h 290"/>
                <a:gd name="T12" fmla="*/ 169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94"/>
                <a:gd name="T25" fmla="*/ 0 h 290"/>
                <a:gd name="T26" fmla="*/ 3194 w 3194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>
                <a:alpha val="6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BC1B1F9F-AF46-42EA-8370-5F8D9C122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3745"/>
              <a:ext cx="902" cy="305"/>
            </a:xfrm>
            <a:custGeom>
              <a:avLst/>
              <a:gdLst>
                <a:gd name="T0" fmla="*/ 0 w 3194"/>
                <a:gd name="T1" fmla="*/ 14794029 h 290"/>
                <a:gd name="T2" fmla="*/ 0 w 3194"/>
                <a:gd name="T3" fmla="*/ 2 h 290"/>
                <a:gd name="T4" fmla="*/ 0 w 3194"/>
                <a:gd name="T5" fmla="*/ 0 h 290"/>
                <a:gd name="T6" fmla="*/ 0 w 3194"/>
                <a:gd name="T7" fmla="*/ 7917271 h 290"/>
                <a:gd name="T8" fmla="*/ 0 w 3194"/>
                <a:gd name="T9" fmla="*/ 13043362 h 290"/>
                <a:gd name="T10" fmla="*/ 0 w 3194"/>
                <a:gd name="T11" fmla="*/ 14794029 h 290"/>
                <a:gd name="T12" fmla="*/ 0 w 3194"/>
                <a:gd name="T13" fmla="*/ 14794029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4"/>
                <a:gd name="T22" fmla="*/ 0 h 290"/>
                <a:gd name="T23" fmla="*/ 3194 w 3194"/>
                <a:gd name="T24" fmla="*/ 290 h 29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EAEAEA">
                <a:alpha val="6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Rectangle 44">
              <a:extLst>
                <a:ext uri="{FF2B5EF4-FFF2-40B4-BE49-F238E27FC236}">
                  <a16:creationId xmlns:a16="http://schemas.microsoft.com/office/drawing/2014/main" id="{0ACBDCD3-B80D-488B-BE1B-17821AA6D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" y="3748"/>
              <a:ext cx="844" cy="303"/>
            </a:xfrm>
            <a:prstGeom prst="rect">
              <a:avLst/>
            </a:prstGeom>
            <a:solidFill>
              <a:srgbClr val="EAEAEA">
                <a:alpha val="6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E"/>
            </a:p>
          </p:txBody>
        </p:sp>
      </p:grpSp>
      <p:sp>
        <p:nvSpPr>
          <p:cNvPr id="16" name="Text Box 46">
            <a:extLst>
              <a:ext uri="{FF2B5EF4-FFF2-40B4-BE49-F238E27FC236}">
                <a16:creationId xmlns:a16="http://schemas.microsoft.com/office/drawing/2014/main" id="{58ADAE56-94C7-47F5-AB96-C0CD405906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53038" y="6515100"/>
            <a:ext cx="103187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900" dirty="0"/>
              <a:t>IBM Confidential</a:t>
            </a:r>
          </a:p>
        </p:txBody>
      </p:sp>
      <p:sp>
        <p:nvSpPr>
          <p:cNvPr id="17" name="Text Box 47">
            <a:extLst>
              <a:ext uri="{FF2B5EF4-FFF2-40B4-BE49-F238E27FC236}">
                <a16:creationId xmlns:a16="http://schemas.microsoft.com/office/drawing/2014/main" id="{B8BFE6B3-1D41-4228-B2BD-5DD7C79713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6238" y="6545263"/>
            <a:ext cx="56356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700" dirty="0"/>
              <a:t>SBD v2.8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3E8CB431-2B41-45C8-9715-EDD6EFF2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EB22E-E454-4B14-84C8-06CD5FADB364}" type="datetimeFigureOut">
              <a:rPr lang="en-US"/>
              <a:pPr>
                <a:defRPr/>
              </a:pPr>
              <a:t>8/17/2020</a:t>
            </a:fld>
            <a:endParaRPr lang="en-U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A131E59-E436-4653-909F-B979A522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D9065DFB-F440-4412-8177-6613DEA2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A6DB3-8605-4743-B3B7-30F77E7FC0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93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8B760-AEDF-4E96-9A36-79121001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97E8A-D4BE-422C-8B35-C12159DC5A50}" type="datetimeFigureOut">
              <a:rPr lang="en-US"/>
              <a:pPr>
                <a:defRPr/>
              </a:pPr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90DCB-9C61-4F32-8F25-9BB8D13B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3CC3-6DB2-4A4A-B5DA-9A2DAF1E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85D25-1415-4AD7-84CE-88CA1D4BFA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36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0FFE0B3-C60E-46E6-B583-14F0E9661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0188" y="184150"/>
            <a:ext cx="115824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3A41FF-C2A0-4542-BDB6-001F085CF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8" y="1863725"/>
            <a:ext cx="11582400" cy="449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6B9A3D97-DD7C-47D6-9834-3CF1C25AC2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713" y="584200"/>
            <a:ext cx="11458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D0DBC2DC-F478-404C-A38B-5662F99A001A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10120313" y="6537325"/>
            <a:ext cx="1828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800" dirty="0"/>
              <a:t>© 2017 IBM Corporation</a:t>
            </a:r>
            <a:endParaRPr lang="en-US" sz="1800" dirty="0"/>
          </a:p>
        </p:txBody>
      </p:sp>
      <p:sp>
        <p:nvSpPr>
          <p:cNvPr id="236550" name="Rectangle 6">
            <a:extLst>
              <a:ext uri="{FF2B5EF4-FFF2-40B4-BE49-F238E27FC236}">
                <a16:creationId xmlns:a16="http://schemas.microsoft.com/office/drawing/2014/main" id="{88AA5D8C-E23C-411B-942C-ABA53C28A5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42888" y="6537325"/>
            <a:ext cx="4889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fld id="{9564413F-98B4-4E1C-8015-4E192C345C7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10" descr="R120_G137_B251-200">
            <a:extLst>
              <a:ext uri="{FF2B5EF4-FFF2-40B4-BE49-F238E27FC236}">
                <a16:creationId xmlns:a16="http://schemas.microsoft.com/office/drawing/2014/main" id="{2C7CAFA9-F710-4D48-A9BA-739AC46B5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3" y="227013"/>
            <a:ext cx="78422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1">
            <a:extLst>
              <a:ext uri="{FF2B5EF4-FFF2-40B4-BE49-F238E27FC236}">
                <a16:creationId xmlns:a16="http://schemas.microsoft.com/office/drawing/2014/main" id="{0128D024-CCB8-44CB-82C0-2A755C2547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46688" y="6537325"/>
            <a:ext cx="94138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/>
              <a:t>IBM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050" r:id="rId1"/>
    <p:sldLayoutId id="2147488051" r:id="rId2"/>
    <p:sldLayoutId id="2147488052" r:id="rId3"/>
    <p:sldLayoutId id="2147488053" r:id="rId4"/>
    <p:sldLayoutId id="2147488054" r:id="rId5"/>
    <p:sldLayoutId id="2147488055" r:id="rId6"/>
    <p:sldLayoutId id="2147488056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3038" indent="-1730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44AC52A7-3F7F-41C6-A749-A4CC12F4AA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F51800F9-1633-423B-B865-6992A0E621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947E5-9134-4CB1-9B99-EABCC3D96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E47506-3F4D-4703-B089-D6E2D9B1E5F2}" type="datetimeFigureOut">
              <a:rPr lang="en-US"/>
              <a:pPr>
                <a:defRPr/>
              </a:pPr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304-6B0F-47A8-920D-F63A1BE1C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7E69F-A451-4C0B-BDEE-59C512A4C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BF08622-7A70-4B7D-B534-64D329AF1F7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A7CF584-5483-479E-A8DF-460B7E5E5DA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46688" y="6537325"/>
            <a:ext cx="94138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/>
              <a:t>IBM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057" r:id="rId1"/>
    <p:sldLayoutId id="2147488043" r:id="rId2"/>
    <p:sldLayoutId id="2147488044" r:id="rId3"/>
    <p:sldLayoutId id="2147488058" r:id="rId4"/>
    <p:sldLayoutId id="2147488045" r:id="rId5"/>
    <p:sldLayoutId id="2147488059" r:id="rId6"/>
    <p:sldLayoutId id="2147488060" r:id="rId7"/>
    <p:sldLayoutId id="2147488046" r:id="rId8"/>
    <p:sldLayoutId id="2147488047" r:id="rId9"/>
    <p:sldLayoutId id="2147488048" r:id="rId10"/>
    <p:sldLayoutId id="2147488049" r:id="rId11"/>
    <p:sldLayoutId id="2147488061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0A517AC-8E96-45BE-AA84-96607E754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Organization Level WSR</a:t>
            </a:r>
          </a:p>
        </p:txBody>
      </p:sp>
      <p:sp>
        <p:nvSpPr>
          <p:cNvPr id="16387" name="Subtitle 2">
            <a:extLst>
              <a:ext uri="{FF2B5EF4-FFF2-40B4-BE49-F238E27FC236}">
                <a16:creationId xmlns:a16="http://schemas.microsoft.com/office/drawing/2014/main" id="{A18E070F-F806-4A87-A47C-EAE14E21C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13 August 2020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>
            <a:extLst>
              <a:ext uri="{FF2B5EF4-FFF2-40B4-BE49-F238E27FC236}">
                <a16:creationId xmlns:a16="http://schemas.microsoft.com/office/drawing/2014/main" id="{C11B1630-8171-43F4-AB5A-4CFFF98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EE24D24-5EAA-4CD3-A17B-D7B7FFA79161}" type="slidenum">
              <a:rPr lang="en-US" altLang="en-US" sz="8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1D2A634-02E3-4FB5-AF86-B19B025CBD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4150"/>
            <a:ext cx="8596313" cy="3302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altLang="en-US" sz="1800" b="1" dirty="0">
                <a:solidFill>
                  <a:schemeClr val="accent1"/>
                </a:solidFill>
                <a:ea typeface="+mn-ea"/>
                <a:cs typeface="Arial" panose="020B0604020202020204" pitchFamily="34" charset="0"/>
              </a:rPr>
              <a:t>T&amp;T  Executions &amp; Engagement - Summary Status Report</a:t>
            </a:r>
            <a:r>
              <a:rPr lang="en-US" altLang="en-US" sz="2000" b="1" dirty="0"/>
              <a:t> </a:t>
            </a:r>
          </a:p>
        </p:txBody>
      </p:sp>
      <p:sp>
        <p:nvSpPr>
          <p:cNvPr id="17412" name="Slide Number Placeholder 1">
            <a:extLst>
              <a:ext uri="{FF2B5EF4-FFF2-40B4-BE49-F238E27FC236}">
                <a16:creationId xmlns:a16="http://schemas.microsoft.com/office/drawing/2014/main" id="{0061098B-BC38-4172-AA24-BD7293FF0EC6}"/>
              </a:ext>
            </a:extLst>
          </p:cNvPr>
          <p:cNvSpPr txBox="1">
            <a:spLocks noGrp="1"/>
          </p:cNvSpPr>
          <p:nvPr/>
        </p:nvSpPr>
        <p:spPr bwMode="black">
          <a:xfrm>
            <a:off x="11825288" y="6629400"/>
            <a:ext cx="3667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F139FF1-BFFD-490E-BE10-EFC801747DE7}" type="slidenum">
              <a:rPr lang="en-US" altLang="en-US" sz="800" b="1">
                <a:latin typeface="Arial" panose="020B0604020202020204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800" b="1">
              <a:latin typeface="Arial" panose="020B0604020202020204" pitchFamily="34" charset="0"/>
            </a:endParaRPr>
          </a:p>
        </p:txBody>
      </p:sp>
      <p:graphicFrame>
        <p:nvGraphicFramePr>
          <p:cNvPr id="449624" name="Table1" title="Table1">
            <a:extLst>
              <a:ext uri="{FF2B5EF4-FFF2-40B4-BE49-F238E27FC236}">
                <a16:creationId xmlns:a16="http://schemas.microsoft.com/office/drawing/2014/main" id="{D709C81B-A66A-4D35-A7B4-849C9568C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159779"/>
              </p:ext>
            </p:extLst>
          </p:nvPr>
        </p:nvGraphicFramePr>
        <p:xfrm>
          <a:off x="373063" y="739775"/>
          <a:ext cx="4568825" cy="3104556"/>
        </p:xfrm>
        <a:graphic>
          <a:graphicData uri="http://schemas.openxmlformats.org/drawingml/2006/table">
            <a:tbl>
              <a:tblPr/>
              <a:tblGrid>
                <a:gridCol w="1000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556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Sector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26" marB="45726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India T&amp;T Engagement Summary</a:t>
                      </a:r>
                    </a:p>
                  </a:txBody>
                  <a:tcPr marL="91436" marR="91436" marT="45726" marB="45726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26" marB="45726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29" marB="45729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26" marB="45726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29" marB="45729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26" marB="45726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29" marB="45729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26" marB="45726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29" marB="45729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26" marB="45726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29" marB="45729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26" marB="45726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29" marB="45729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26" marB="45726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29" marB="45729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1" name="Table2">
            <a:extLst>
              <a:ext uri="{FF2B5EF4-FFF2-40B4-BE49-F238E27FC236}">
                <a16:creationId xmlns:a16="http://schemas.microsoft.com/office/drawing/2014/main" id="{6239BB6F-3CDA-4404-9989-074E96524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287956"/>
              </p:ext>
            </p:extLst>
          </p:nvPr>
        </p:nvGraphicFramePr>
        <p:xfrm>
          <a:off x="5822950" y="1119188"/>
          <a:ext cx="4503739" cy="2455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8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9549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 deals</a:t>
                      </a:r>
                    </a:p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(&gt;=50M)</a:t>
                      </a: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 deals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(&gt;=5M &amp; &lt;49M)</a:t>
                      </a: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 deals</a:t>
                      </a:r>
                    </a:p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(&lt;5M)</a:t>
                      </a: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78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Aug-2020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78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Jul-2020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078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Jun-2020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078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3">
            <a:extLst>
              <a:ext uri="{FF2B5EF4-FFF2-40B4-BE49-F238E27FC236}">
                <a16:creationId xmlns:a16="http://schemas.microsoft.com/office/drawing/2014/main" id="{5D58E028-1DD9-414E-A7DD-587BF4E16A19}"/>
              </a:ext>
            </a:extLst>
          </p:cNvPr>
          <p:cNvGraphicFramePr>
            <a:graphicFrameLocks noGrp="1"/>
          </p:cNvGraphicFramePr>
          <p:nvPr/>
        </p:nvGraphicFramePr>
        <p:xfrm>
          <a:off x="5868988" y="4067175"/>
          <a:ext cx="4525962" cy="51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938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Opportunity Name 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Geo/IOT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TCV (M)</a:t>
                      </a:r>
                      <a:r>
                        <a:rPr lang="en-US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FTE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81569CAA-854B-4470-9CA3-83A9D5109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50" y="651669"/>
            <a:ext cx="503058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solidFill>
                  <a:srgbClr val="5B9BD5"/>
                </a:solidFill>
              </a:rPr>
              <a:t>Engagement Summary - Aug-2020</a:t>
            </a:r>
            <a:endParaRPr lang="en-US" altLang="en-US" sz="1800" b="1" dirty="0">
              <a:solidFill>
                <a:srgbClr val="5B9BD5"/>
              </a:solidFill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B940390B-7603-4D90-8A4A-17A8FB8C0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49" y="3741737"/>
            <a:ext cx="85963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solidFill>
                  <a:srgbClr val="5B9BD5"/>
                </a:solidFill>
              </a:rPr>
              <a:t>Wins till Date –  Aug-2020</a:t>
            </a:r>
            <a:endParaRPr lang="en-US" altLang="en-US" sz="1800" b="1" dirty="0">
              <a:solidFill>
                <a:srgbClr val="5B9BD5"/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CA9BE5F1-DD17-40DD-9055-B377477B93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66D84D4-423E-4C4F-894F-483BBF521AF9}" type="slidenum">
              <a:rPr lang="en-US" altLang="en-US" sz="10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F3DCCCD-BB7F-48C5-B3F8-59BF061EB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3259138"/>
            <a:ext cx="7524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GB" alt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GEO/IOT </a:t>
            </a:r>
            <a:endParaRPr lang="en-GB" altLang="en-US" sz="10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" name="ExecutionSectorWise" title="Sector Wise Report as of 16-Aug-20">
            <a:extLst>
              <a:ext uri="{FF2B5EF4-FFF2-40B4-BE49-F238E27FC236}">
                <a16:creationId xmlns:a16="http://schemas.microsoft.com/office/drawing/2014/main" id="{77B3883C-9E02-4448-AD4E-DE93063EB4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9114668"/>
              </p:ext>
            </p:extLst>
          </p:nvPr>
        </p:nvGraphicFramePr>
        <p:xfrm>
          <a:off x="1741380" y="136525"/>
          <a:ext cx="8363164" cy="2976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ExecutionRAG">
            <a:extLst>
              <a:ext uri="{FF2B5EF4-FFF2-40B4-BE49-F238E27FC236}">
                <a16:creationId xmlns:a16="http://schemas.microsoft.com/office/drawing/2014/main" id="{7E63D974-6D5F-48B5-A474-B1B546850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68336"/>
              </p:ext>
            </p:extLst>
          </p:nvPr>
        </p:nvGraphicFramePr>
        <p:xfrm>
          <a:off x="283535" y="3259138"/>
          <a:ext cx="4615380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EngagementSummary" title="Sector Wise Report as of 16-Aug-20">
            <a:extLst>
              <a:ext uri="{FF2B5EF4-FFF2-40B4-BE49-F238E27FC236}">
                <a16:creationId xmlns:a16="http://schemas.microsoft.com/office/drawing/2014/main" id="{CC41B5D9-A666-4F56-9EBF-9A454AE6A2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810672"/>
              </p:ext>
            </p:extLst>
          </p:nvPr>
        </p:nvGraphicFramePr>
        <p:xfrm>
          <a:off x="5289478" y="3113070"/>
          <a:ext cx="6618987" cy="2976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CA9BE5F1-DD17-40DD-9055-B377477B93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66D84D4-423E-4C4F-894F-483BBF521AF9}" type="slidenum">
              <a:rPr lang="en-US" altLang="en-US" sz="10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F3DCCCD-BB7F-48C5-B3F8-59BF061EB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3259138"/>
            <a:ext cx="7524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GB" alt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GEO/IOT </a:t>
            </a:r>
            <a:endParaRPr lang="en-GB" altLang="en-US" sz="10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Table2">
            <a:extLst>
              <a:ext uri="{FF2B5EF4-FFF2-40B4-BE49-F238E27FC236}">
                <a16:creationId xmlns:a16="http://schemas.microsoft.com/office/drawing/2014/main" id="{E0EDC410-63C4-4301-8AD4-99B32F1F9C77}"/>
              </a:ext>
            </a:extLst>
          </p:cNvPr>
          <p:cNvGraphicFramePr>
            <a:graphicFrameLocks noGrp="1"/>
          </p:cNvGraphicFramePr>
          <p:nvPr/>
        </p:nvGraphicFramePr>
        <p:xfrm>
          <a:off x="336550" y="1151732"/>
          <a:ext cx="11712012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0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01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Communication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5" marR="91455" marT="45781" marB="45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Distribution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5" marR="91455" marT="45781" marB="45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Financial Services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5" marR="91455" marT="45781" marB="45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Industrial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5" marR="91455" marT="45781" marB="45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5" marR="91455" marT="45781" marB="45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 Sector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5" marR="91455" marT="45781" marB="45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77" name="TextBox 2">
            <a:extLst>
              <a:ext uri="{FF2B5EF4-FFF2-40B4-BE49-F238E27FC236}">
                <a16:creationId xmlns:a16="http://schemas.microsoft.com/office/drawing/2014/main" id="{44FB3FA5-0D75-412C-837A-8CE295992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6019800"/>
            <a:ext cx="10655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YTD Transition Projects Moved To Steady State/ Handed Over To Delivery 2020 - 0(COM-0,DIS-0,FIN-0,IND-0,PUB-0 )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2DFFCD3-454F-418D-94CE-782D41491B09}"/>
              </a:ext>
            </a:extLst>
          </p:cNvPr>
          <p:cNvSpPr/>
          <p:nvPr/>
        </p:nvSpPr>
        <p:spPr>
          <a:xfrm>
            <a:off x="448676" y="559871"/>
            <a:ext cx="7184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>
                <a:solidFill>
                  <a:schemeClr val="accent1"/>
                </a:solidFill>
                <a:latin typeface="+mj-lt"/>
              </a:rPr>
              <a:t>List of projects moved To Steady State/ Handed over To Delivery in 2020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367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1D02970A-9C1F-471C-B7E4-E29DF6C28E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1C8E28F-A947-41C4-AC0D-74A13EA15AFB}" type="slidenum">
              <a:rPr lang="en-US" altLang="en-US" sz="10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97EEEF7-4067-4967-8B6A-07FBAE495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3259138"/>
            <a:ext cx="7524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GB" altLang="en-US" sz="1000" b="1" dirty="0">
                <a:solidFill>
                  <a:schemeClr val="bg1"/>
                </a:solidFill>
                <a:latin typeface="Arial" panose="020B0604020202020204" pitchFamily="34" charset="0"/>
              </a:rPr>
              <a:t>GEO/IOT </a:t>
            </a:r>
            <a:endParaRPr lang="en-GB" altLang="en-US" sz="10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Table2">
            <a:extLst>
              <a:ext uri="{FF2B5EF4-FFF2-40B4-BE49-F238E27FC236}">
                <a16:creationId xmlns:a16="http://schemas.microsoft.com/office/drawing/2014/main" id="{9B5B1CF7-4625-4B90-A2BC-94EFCB325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57045"/>
              </p:ext>
            </p:extLst>
          </p:nvPr>
        </p:nvGraphicFramePr>
        <p:xfrm>
          <a:off x="138113" y="409575"/>
          <a:ext cx="11823700" cy="548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1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46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88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9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13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Sector</a:t>
                      </a:r>
                    </a:p>
                  </a:txBody>
                  <a:tcPr marL="91457" marR="91457" marT="45894" marB="45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</a:p>
                  </a:txBody>
                  <a:tcPr marL="91457" marR="91457" marT="45894" marB="45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Opportunity Name</a:t>
                      </a:r>
                    </a:p>
                  </a:txBody>
                  <a:tcPr marL="91457" marR="91457" marT="45894" marB="45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 Manager</a:t>
                      </a:r>
                    </a:p>
                  </a:txBody>
                  <a:tcPr marL="91457" marR="91457" marT="45894" marB="45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Scope</a:t>
                      </a:r>
                    </a:p>
                  </a:txBody>
                  <a:tcPr marL="91457" marR="91457" marT="45894" marB="45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 Transition Method</a:t>
                      </a:r>
                    </a:p>
                  </a:txBody>
                  <a:tcPr marL="91457" marR="91457" marT="45894" marB="45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 Enablement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7" marR="91457" marT="45894" marB="45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 Work Pad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7" marR="91457" marT="45894" marB="45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iPAT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Leveraged</a:t>
                      </a:r>
                    </a:p>
                  </a:txBody>
                  <a:tcPr marL="91457" marR="91457" marT="45894" marB="45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CAST</a:t>
                      </a:r>
                    </a:p>
                  </a:txBody>
                  <a:tcPr marL="91457" marR="91457" marT="45894" marB="45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30" name="TextBox 1">
            <a:extLst>
              <a:ext uri="{FF2B5EF4-FFF2-40B4-BE49-F238E27FC236}">
                <a16:creationId xmlns:a16="http://schemas.microsoft.com/office/drawing/2014/main" id="{6C2A0D11-F6E4-4924-9E5C-102C29086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90488"/>
            <a:ext cx="701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600" b="1">
                <a:solidFill>
                  <a:schemeClr val="accent1"/>
                </a:solidFill>
                <a:latin typeface="Arial" panose="020B0604020202020204" pitchFamily="34" charset="0"/>
              </a:rPr>
              <a:t>Method Adoption Status As of 13-Aug-2020</a:t>
            </a:r>
            <a:endParaRPr lang="en-US" altLang="en-US" sz="16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8C770B-978C-4E93-A705-6313E45FB0DF}"/>
              </a:ext>
            </a:extLst>
          </p:cNvPr>
          <p:cNvGraphicFramePr>
            <a:graphicFrameLocks noGrp="1"/>
          </p:cNvGraphicFramePr>
          <p:nvPr/>
        </p:nvGraphicFramePr>
        <p:xfrm>
          <a:off x="398463" y="5307013"/>
          <a:ext cx="2570162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281">
                <a:tc gridSpan="2"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Legends:</a:t>
                      </a:r>
                    </a:p>
                  </a:txBody>
                  <a:tcPr marL="91392" marR="913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281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rgbClr val="00CC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392" marR="91392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Applied</a:t>
                      </a:r>
                    </a:p>
                  </a:txBody>
                  <a:tcPr marL="91392" marR="913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281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rgbClr val="00CC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392" marR="91392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Applied</a:t>
                      </a:r>
                    </a:p>
                  </a:txBody>
                  <a:tcPr marL="91392" marR="913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281"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392" marR="9139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Solutioned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but Not Applied</a:t>
                      </a:r>
                    </a:p>
                  </a:txBody>
                  <a:tcPr marL="91392" marR="913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281"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392" marR="91392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in Solution</a:t>
                      </a:r>
                    </a:p>
                  </a:txBody>
                  <a:tcPr marL="91392" marR="913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0811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66AEE9D7-3A2A-42B3-90FD-B171A180C0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1235B28-4B4D-4246-90F2-56F9A8740198}" type="slidenum">
              <a:rPr lang="en-US" altLang="en-US" sz="10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3555" name="TextBox 2">
            <a:extLst>
              <a:ext uri="{FF2B5EF4-FFF2-40B4-BE49-F238E27FC236}">
                <a16:creationId xmlns:a16="http://schemas.microsoft.com/office/drawing/2014/main" id="{CC794B5F-B0EF-405B-B8A7-6F48D3C7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6276975"/>
            <a:ext cx="10655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3580" name="TextBox 3">
            <a:extLst>
              <a:ext uri="{FF2B5EF4-FFF2-40B4-BE49-F238E27FC236}">
                <a16:creationId xmlns:a16="http://schemas.microsoft.com/office/drawing/2014/main" id="{3C6F344C-D53C-4503-A9EA-C545CB209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12713"/>
            <a:ext cx="70675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600" b="1">
                <a:solidFill>
                  <a:schemeClr val="accent1"/>
                </a:solidFill>
                <a:latin typeface="Arial" panose="020B0604020202020204" pitchFamily="34" charset="0"/>
              </a:rPr>
              <a:t>Gantt Chart on Week-on-Week health 14-Aug-2020</a:t>
            </a:r>
            <a:endParaRPr lang="en-US" altLang="en-US" sz="1600" b="1" dirty="0"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86F431-6BC7-4498-9701-05731FCC3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884887"/>
              </p:ext>
            </p:extLst>
          </p:nvPr>
        </p:nvGraphicFramePr>
        <p:xfrm>
          <a:off x="137521" y="504237"/>
          <a:ext cx="11999617" cy="802597"/>
        </p:xfrm>
        <a:graphic>
          <a:graphicData uri="http://schemas.openxmlformats.org/drawingml/2006/table">
            <a:tbl>
              <a:tblPr/>
              <a:tblGrid>
                <a:gridCol w="121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8025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 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Sector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 </a:t>
                      </a:r>
                    </a:p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 </a:t>
                      </a:r>
                    </a:p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Date</a:t>
                      </a:r>
                    </a:p>
                    <a:p>
                      <a:pPr algn="ctr" fontAlgn="ctr"/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19-Jun-20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26-Jun-20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03-Jul-20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10-Jul-20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17-Jul-20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24-Jul-20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31-Jul-20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07-Aug-20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14-Aug-20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21-Aug-20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28-Aug-20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04-Sep-20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11-Sep-20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18-Sep-20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25-Sep-20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02-Oct-20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09-Oct-20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16-Oct-20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23-Oct-20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lvl9pPr>
                    </a:lstStyle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30-Oct-20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06-Nov-20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13-Nov-20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20-Nov-20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27-Nov-20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04-Dec-20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11-Dec-20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18-Dec-20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25-Dec-20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01-Jan-21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E757CB-DCAD-4DB0-A900-801A41CC0A75}"/>
              </a:ext>
            </a:extLst>
          </p:cNvPr>
          <p:cNvGraphicFramePr>
            <a:graphicFrameLocks noGrp="1"/>
          </p:cNvGraphicFramePr>
          <p:nvPr/>
        </p:nvGraphicFramePr>
        <p:xfrm>
          <a:off x="698500" y="5151438"/>
          <a:ext cx="301148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281">
                <a:tc gridSpan="2"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Legends:</a:t>
                      </a:r>
                    </a:p>
                  </a:txBody>
                  <a:tcPr marL="91397" marR="9139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281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rgbClr val="00CC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397" marR="91397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Green</a:t>
                      </a:r>
                    </a:p>
                  </a:txBody>
                  <a:tcPr marL="91397" marR="913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281"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397" marR="9139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</a:p>
                  </a:txBody>
                  <a:tcPr marL="91397" marR="913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281"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397" marR="91397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Amber</a:t>
                      </a:r>
                    </a:p>
                  </a:txBody>
                  <a:tcPr marL="91397" marR="913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281"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397" marR="9139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Reflects the Transition Duration</a:t>
                      </a:r>
                    </a:p>
                  </a:txBody>
                  <a:tcPr marL="91397" marR="913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281"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397" marR="91397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 not updated by TM</a:t>
                      </a:r>
                    </a:p>
                  </a:txBody>
                  <a:tcPr marL="91397" marR="9139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5280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548B5BFC-C562-41A7-8E9E-20EC669FB1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2C2420C-11AD-494F-B965-68021423941B}" type="slidenum">
              <a:rPr lang="en-US" altLang="en-US" sz="8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800">
              <a:latin typeface="Arial" panose="020B0604020202020204" pitchFamily="34" charset="0"/>
            </a:endParaRPr>
          </a:p>
        </p:txBody>
      </p:sp>
      <p:sp>
        <p:nvSpPr>
          <p:cNvPr id="17486" name="Text Box1">
            <a:extLst>
              <a:ext uri="{FF2B5EF4-FFF2-40B4-BE49-F238E27FC236}">
                <a16:creationId xmlns:a16="http://schemas.microsoft.com/office/drawing/2014/main" id="{25125ADD-C38C-4EEF-ABC1-18AD2E21B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-74613"/>
            <a:ext cx="10415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b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b="1">
                <a:solidFill>
                  <a:schemeClr val="accent1"/>
                </a:solidFill>
                <a:latin typeface="+mj-lt"/>
              </a:rPr>
              <a:t>Transition Execution Weekly Status - Communication</a:t>
            </a:r>
            <a:endParaRPr lang="en-US" altLang="en-US" b="1" dirty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5" name="Table1">
            <a:extLst>
              <a:ext uri="{FF2B5EF4-FFF2-40B4-BE49-F238E27FC236}">
                <a16:creationId xmlns:a16="http://schemas.microsoft.com/office/drawing/2014/main" id="{6F389F10-8BB1-4C6D-8D94-EDA925053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80870"/>
              </p:ext>
            </p:extLst>
          </p:nvPr>
        </p:nvGraphicFramePr>
        <p:xfrm>
          <a:off x="374650" y="292100"/>
          <a:ext cx="11641139" cy="5045352"/>
        </p:xfrm>
        <a:graphic>
          <a:graphicData uri="http://schemas.openxmlformats.org/drawingml/2006/table">
            <a:tbl>
              <a:tblPr/>
              <a:tblGrid>
                <a:gridCol w="2157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5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6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9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3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23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08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90847">
                  <a:extLst>
                    <a:ext uri="{9D8B030D-6E8A-4147-A177-3AD203B41FA5}">
                      <a16:colId xmlns:a16="http://schemas.microsoft.com/office/drawing/2014/main" val="2251593215"/>
                    </a:ext>
                  </a:extLst>
                </a:gridCol>
                <a:gridCol w="790846">
                  <a:extLst>
                    <a:ext uri="{9D8B030D-6E8A-4147-A177-3AD203B41FA5}">
                      <a16:colId xmlns:a16="http://schemas.microsoft.com/office/drawing/2014/main" val="2097881438"/>
                    </a:ext>
                  </a:extLst>
                </a:gridCol>
              </a:tblGrid>
              <a:tr h="2290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Owning TTS Org / IOT 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IMT / Country</a:t>
                      </a:r>
                    </a:p>
                  </a:txBody>
                  <a:tcPr marL="91454" marR="91454" marT="45684" marB="45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 Name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Opportunity Name</a:t>
                      </a:r>
                    </a:p>
                  </a:txBody>
                  <a:tcPr marL="91454" marR="91454" marT="45684" marB="45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TM Name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 PM / DPE</a:t>
                      </a:r>
                    </a:p>
                  </a:txBody>
                  <a:tcPr marL="91454" marR="91454" marT="45684" marB="45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Sector</a:t>
                      </a:r>
                    </a:p>
                  </a:txBody>
                  <a:tcPr marL="91454" marR="91454" marT="45684" marB="456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</a:t>
                      </a:r>
                    </a:p>
                  </a:txBody>
                  <a:tcPr marL="91454" marR="91454" marT="45684" marB="45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 Profile</a:t>
                      </a:r>
                    </a:p>
                  </a:txBody>
                  <a:tcPr marL="91454" marR="91454" marT="45684" marB="456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</a:txBody>
                  <a:tcPr marL="91454" marR="91454" marT="45684" marB="45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AMS/CS TCV</a:t>
                      </a:r>
                    </a:p>
                  </a:txBody>
                  <a:tcPr marL="91454" marR="91454" marT="45684" marB="456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No. of Applications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00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No. of FTE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 Scope</a:t>
                      </a:r>
                    </a:p>
                  </a:txBody>
                  <a:tcPr marL="91454" marR="91454" marT="45684" marB="45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652498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 Start Date</a:t>
                      </a:r>
                    </a:p>
                  </a:txBody>
                  <a:tcPr marL="91454" marR="91454" marT="45684" marB="456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 End Date</a:t>
                      </a:r>
                    </a:p>
                  </a:txBody>
                  <a:tcPr marL="91454" marR="91454" marT="45684" marB="45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99541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Contract Duration (Months)</a:t>
                      </a:r>
                    </a:p>
                  </a:txBody>
                  <a:tcPr marL="91454" marR="91454" marT="45684" marB="456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4" marR="91454" marT="45684" marB="4568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27893"/>
                  </a:ext>
                </a:extLst>
              </a:tr>
              <a:tr h="0">
                <a:tc gridSpan="1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14" marR="36006" marT="35975" marB="359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15" marR="36006" marT="35981" marB="35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15" marR="36006" marT="35981" marB="35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15" marR="36006" marT="35981" marB="35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15" marR="36006" marT="35981" marB="35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15" marR="36006" marT="35981" marB="35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1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IMPACT Transition Method</a:t>
                      </a:r>
                    </a:p>
                  </a:txBody>
                  <a:tcPr marL="90014" marR="36006" marT="35975" marB="359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14" marR="36006" marT="35975" marB="359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CAST</a:t>
                      </a:r>
                      <a:endParaRPr kumimoji="0" lang="en-GB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14" marR="36006" marT="35975" marB="359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14" marR="36006" marT="35975" marB="359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iPAT</a:t>
                      </a:r>
                      <a:endParaRPr kumimoji="0" lang="en-GB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14" marR="36006" marT="35975" marB="359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14" marR="36006" marT="35975" marB="359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TWP</a:t>
                      </a:r>
                      <a:endParaRPr lang="en-US" sz="1000" dirty="0"/>
                    </a:p>
                  </a:txBody>
                  <a:tcPr marL="90014" marR="36006" marT="35975" marB="359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14" marR="36006" marT="35975" marB="359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14" marR="36006" marT="35972" marB="3597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COG</a:t>
                      </a:r>
                      <a:endParaRPr kumimoji="0" lang="en-GB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14" marR="36006" marT="35975" marB="359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9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14" marR="36006" marT="35975" marB="359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CBKI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14" marR="36006" marT="35975" marB="359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C7C7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9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14" marR="36006" marT="35975" marB="359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7353">
                <a:tc gridSpan="1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14" marR="36006" marT="35975" marB="359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90013" marR="36005" marT="35977" marB="359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133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Last Week RAG</a:t>
                      </a:r>
                    </a:p>
                  </a:txBody>
                  <a:tcPr marL="90014" marR="36006" marT="35975" marB="359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7" marR="36003" marT="35977" marB="359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 Week RAG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14" marR="36006" marT="35975" marB="359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0007" marR="36003" marT="35980" marB="3598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644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14" marR="36006" marT="35975" marB="359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7" marR="36003" marT="35977" marB="359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14" marR="36006" marT="35975" marB="359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0007" marR="36003" marT="35980" marB="3598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7011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D6DBFE"/>
      </a:accent2>
      <a:accent3>
        <a:srgbClr val="FFFFFF"/>
      </a:accent3>
      <a:accent4>
        <a:srgbClr val="000000"/>
      </a:accent4>
      <a:accent5>
        <a:srgbClr val="BEC4FD"/>
      </a:accent5>
      <a:accent6>
        <a:srgbClr val="C2C6E6"/>
      </a:accent6>
      <a:hlink>
        <a:srgbClr val="242490"/>
      </a:hlink>
      <a:folHlink>
        <a:srgbClr val="DDDDDD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D6DBFE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C2C6E6"/>
        </a:accent6>
        <a:hlink>
          <a:srgbClr val="24249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eekly Status Report  -  Compatibility Mode" id="{B5AA9C82-FAC5-4271-9B6A-2C79AFC6911F}" vid="{E26F1943-D3DD-440D-B79E-1AE3A234F5E7}"/>
    </a:ext>
  </a:extLst>
</a:theme>
</file>

<file path=ppt/theme/theme2.xml><?xml version="1.0" encoding="utf-8"?>
<a:theme xmlns:a="http://schemas.openxmlformats.org/drawingml/2006/main" name="1_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 Status Report  -  Compatibility Mode" id="{B5AA9C82-FAC5-4271-9B6A-2C79AFC6911F}" vid="{9756733D-F33A-4BF6-8D10-5DD8CC7C305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Weekly Status Report</Template>
  <TotalTime>3581</TotalTime>
  <Words>330</Words>
  <Application>Microsoft Office PowerPoint</Application>
  <PresentationFormat>Widescreen</PresentationFormat>
  <Paragraphs>151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blank</vt:lpstr>
      <vt:lpstr>1_blank</vt:lpstr>
      <vt:lpstr>Organization Level WSR</vt:lpstr>
      <vt:lpstr>T&amp;T  Executions &amp; Engagement - Summary Status Report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 CIC - T&amp;T Weekly Status Report</dc:title>
  <dc:creator>MAMATHA AMARANENI</dc:creator>
  <cp:lastModifiedBy>SAHITYA SANAGAPATI</cp:lastModifiedBy>
  <cp:revision>1334</cp:revision>
  <cp:lastPrinted>2014-09-23T14:55:45Z</cp:lastPrinted>
  <dcterms:created xsi:type="dcterms:W3CDTF">2020-08-03T10:34:00Z</dcterms:created>
  <dcterms:modified xsi:type="dcterms:W3CDTF">2020-08-17T10:16:26Z</dcterms:modified>
</cp:coreProperties>
</file>