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9" r:id="rId1"/>
  </p:sldMasterIdLst>
  <p:sldIdLst>
    <p:sldId id="256" r:id="rId2"/>
    <p:sldId id="257" r:id="rId3"/>
    <p:sldId id="261" r:id="rId4"/>
    <p:sldId id="258" r:id="rId5"/>
    <p:sldId id="259" r:id="rId6"/>
    <p:sldId id="260"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BBA5BF4-8031-4E3A-B961-999475488989}" type="datetimeFigureOut">
              <a:rPr lang="en-IN" smtClean="0"/>
              <a:t>31-12-2024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8B1A31-CA4A-4408-B7A0-32670295F5A8}" type="slidenum">
              <a:rPr lang="en-IN" smtClean="0"/>
              <a:t>‹#›</a:t>
            </a:fld>
            <a:endParaRPr lang="en-IN"/>
          </a:p>
        </p:txBody>
      </p:sp>
    </p:spTree>
    <p:extLst>
      <p:ext uri="{BB962C8B-B14F-4D97-AF65-F5344CB8AC3E}">
        <p14:creationId xmlns:p14="http://schemas.microsoft.com/office/powerpoint/2010/main" val="1345302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BA5BF4-8031-4E3A-B961-999475488989}" type="datetimeFigureOut">
              <a:rPr lang="en-IN" smtClean="0"/>
              <a:t>31-12-2024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8B1A31-CA4A-4408-B7A0-32670295F5A8}" type="slidenum">
              <a:rPr lang="en-IN" smtClean="0"/>
              <a:t>‹#›</a:t>
            </a:fld>
            <a:endParaRPr lang="en-IN"/>
          </a:p>
        </p:txBody>
      </p:sp>
    </p:spTree>
    <p:extLst>
      <p:ext uri="{BB962C8B-B14F-4D97-AF65-F5344CB8AC3E}">
        <p14:creationId xmlns:p14="http://schemas.microsoft.com/office/powerpoint/2010/main" val="1897346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BA5BF4-8031-4E3A-B961-999475488989}" type="datetimeFigureOut">
              <a:rPr lang="en-IN" smtClean="0"/>
              <a:t>31-12-2024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8B1A31-CA4A-4408-B7A0-32670295F5A8}" type="slidenum">
              <a:rPr lang="en-IN" smtClean="0"/>
              <a:t>‹#›</a:t>
            </a:fld>
            <a:endParaRPr lang="en-IN"/>
          </a:p>
        </p:txBody>
      </p:sp>
    </p:spTree>
    <p:extLst>
      <p:ext uri="{BB962C8B-B14F-4D97-AF65-F5344CB8AC3E}">
        <p14:creationId xmlns:p14="http://schemas.microsoft.com/office/powerpoint/2010/main" val="919882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BA5BF4-8031-4E3A-B961-999475488989}" type="datetimeFigureOut">
              <a:rPr lang="en-IN" smtClean="0"/>
              <a:t>31-12-2024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8B1A31-CA4A-4408-B7A0-32670295F5A8}"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6089119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BA5BF4-8031-4E3A-B961-999475488989}" type="datetimeFigureOut">
              <a:rPr lang="en-IN" smtClean="0"/>
              <a:t>31-12-2024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8B1A31-CA4A-4408-B7A0-32670295F5A8}" type="slidenum">
              <a:rPr lang="en-IN" smtClean="0"/>
              <a:t>‹#›</a:t>
            </a:fld>
            <a:endParaRPr lang="en-IN"/>
          </a:p>
        </p:txBody>
      </p:sp>
    </p:spTree>
    <p:extLst>
      <p:ext uri="{BB962C8B-B14F-4D97-AF65-F5344CB8AC3E}">
        <p14:creationId xmlns:p14="http://schemas.microsoft.com/office/powerpoint/2010/main" val="38633419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BBA5BF4-8031-4E3A-B961-999475488989}" type="datetimeFigureOut">
              <a:rPr lang="en-IN" smtClean="0"/>
              <a:t>31-12-2024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78B1A31-CA4A-4408-B7A0-32670295F5A8}" type="slidenum">
              <a:rPr lang="en-IN" smtClean="0"/>
              <a:t>‹#›</a:t>
            </a:fld>
            <a:endParaRPr lang="en-IN"/>
          </a:p>
        </p:txBody>
      </p:sp>
    </p:spTree>
    <p:extLst>
      <p:ext uri="{BB962C8B-B14F-4D97-AF65-F5344CB8AC3E}">
        <p14:creationId xmlns:p14="http://schemas.microsoft.com/office/powerpoint/2010/main" val="24871482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BBA5BF4-8031-4E3A-B961-999475488989}" type="datetimeFigureOut">
              <a:rPr lang="en-IN" smtClean="0"/>
              <a:t>31-12-2024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78B1A31-CA4A-4408-B7A0-32670295F5A8}" type="slidenum">
              <a:rPr lang="en-IN" smtClean="0"/>
              <a:t>‹#›</a:t>
            </a:fld>
            <a:endParaRPr lang="en-IN"/>
          </a:p>
        </p:txBody>
      </p:sp>
    </p:spTree>
    <p:extLst>
      <p:ext uri="{BB962C8B-B14F-4D97-AF65-F5344CB8AC3E}">
        <p14:creationId xmlns:p14="http://schemas.microsoft.com/office/powerpoint/2010/main" val="4926833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BA5BF4-8031-4E3A-B961-999475488989}" type="datetimeFigureOut">
              <a:rPr lang="en-IN" smtClean="0"/>
              <a:t>31-12-2024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8B1A31-CA4A-4408-B7A0-32670295F5A8}" type="slidenum">
              <a:rPr lang="en-IN" smtClean="0"/>
              <a:t>‹#›</a:t>
            </a:fld>
            <a:endParaRPr lang="en-IN"/>
          </a:p>
        </p:txBody>
      </p:sp>
    </p:spTree>
    <p:extLst>
      <p:ext uri="{BB962C8B-B14F-4D97-AF65-F5344CB8AC3E}">
        <p14:creationId xmlns:p14="http://schemas.microsoft.com/office/powerpoint/2010/main" val="20989106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BA5BF4-8031-4E3A-B961-999475488989}" type="datetimeFigureOut">
              <a:rPr lang="en-IN" smtClean="0"/>
              <a:t>31-12-2024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8B1A31-CA4A-4408-B7A0-32670295F5A8}" type="slidenum">
              <a:rPr lang="en-IN" smtClean="0"/>
              <a:t>‹#›</a:t>
            </a:fld>
            <a:endParaRPr lang="en-IN"/>
          </a:p>
        </p:txBody>
      </p:sp>
    </p:spTree>
    <p:extLst>
      <p:ext uri="{BB962C8B-B14F-4D97-AF65-F5344CB8AC3E}">
        <p14:creationId xmlns:p14="http://schemas.microsoft.com/office/powerpoint/2010/main" val="1426597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BBA5BF4-8031-4E3A-B961-999475488989}" type="datetimeFigureOut">
              <a:rPr lang="en-IN" smtClean="0"/>
              <a:t>31-12-2024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8B1A31-CA4A-4408-B7A0-32670295F5A8}" type="slidenum">
              <a:rPr lang="en-IN" smtClean="0"/>
              <a:t>‹#›</a:t>
            </a:fld>
            <a:endParaRPr lang="en-IN"/>
          </a:p>
        </p:txBody>
      </p:sp>
    </p:spTree>
    <p:extLst>
      <p:ext uri="{BB962C8B-B14F-4D97-AF65-F5344CB8AC3E}">
        <p14:creationId xmlns:p14="http://schemas.microsoft.com/office/powerpoint/2010/main" val="830214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BA5BF4-8031-4E3A-B961-999475488989}" type="datetimeFigureOut">
              <a:rPr lang="en-IN" smtClean="0"/>
              <a:t>31-12-2024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78B1A31-CA4A-4408-B7A0-32670295F5A8}" type="slidenum">
              <a:rPr lang="en-IN" smtClean="0"/>
              <a:t>‹#›</a:t>
            </a:fld>
            <a:endParaRPr lang="en-IN"/>
          </a:p>
        </p:txBody>
      </p:sp>
    </p:spTree>
    <p:extLst>
      <p:ext uri="{BB962C8B-B14F-4D97-AF65-F5344CB8AC3E}">
        <p14:creationId xmlns:p14="http://schemas.microsoft.com/office/powerpoint/2010/main" val="2416381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BBA5BF4-8031-4E3A-B961-999475488989}" type="datetimeFigureOut">
              <a:rPr lang="en-IN" smtClean="0"/>
              <a:t>31-12-2024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8B1A31-CA4A-4408-B7A0-32670295F5A8}" type="slidenum">
              <a:rPr lang="en-IN" smtClean="0"/>
              <a:t>‹#›</a:t>
            </a:fld>
            <a:endParaRPr lang="en-IN"/>
          </a:p>
        </p:txBody>
      </p:sp>
    </p:spTree>
    <p:extLst>
      <p:ext uri="{BB962C8B-B14F-4D97-AF65-F5344CB8AC3E}">
        <p14:creationId xmlns:p14="http://schemas.microsoft.com/office/powerpoint/2010/main" val="3343920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BA5BF4-8031-4E3A-B961-999475488989}" type="datetimeFigureOut">
              <a:rPr lang="en-IN" smtClean="0"/>
              <a:t>31-12-2024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78B1A31-CA4A-4408-B7A0-32670295F5A8}" type="slidenum">
              <a:rPr lang="en-IN" smtClean="0"/>
              <a:t>‹#›</a:t>
            </a:fld>
            <a:endParaRPr lang="en-IN"/>
          </a:p>
        </p:txBody>
      </p:sp>
    </p:spTree>
    <p:extLst>
      <p:ext uri="{BB962C8B-B14F-4D97-AF65-F5344CB8AC3E}">
        <p14:creationId xmlns:p14="http://schemas.microsoft.com/office/powerpoint/2010/main" val="3733079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BBA5BF4-8031-4E3A-B961-999475488989}" type="datetimeFigureOut">
              <a:rPr lang="en-IN" smtClean="0"/>
              <a:t>31-12-2024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78B1A31-CA4A-4408-B7A0-32670295F5A8}" type="slidenum">
              <a:rPr lang="en-IN" smtClean="0"/>
              <a:t>‹#›</a:t>
            </a:fld>
            <a:endParaRPr lang="en-IN"/>
          </a:p>
        </p:txBody>
      </p:sp>
    </p:spTree>
    <p:extLst>
      <p:ext uri="{BB962C8B-B14F-4D97-AF65-F5344CB8AC3E}">
        <p14:creationId xmlns:p14="http://schemas.microsoft.com/office/powerpoint/2010/main" val="3502049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9BBA5BF4-8031-4E3A-B961-999475488989}" type="datetimeFigureOut">
              <a:rPr lang="en-IN" smtClean="0"/>
              <a:t>31-12-2024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78B1A31-CA4A-4408-B7A0-32670295F5A8}" type="slidenum">
              <a:rPr lang="en-IN" smtClean="0"/>
              <a:t>‹#›</a:t>
            </a:fld>
            <a:endParaRPr lang="en-IN"/>
          </a:p>
        </p:txBody>
      </p:sp>
    </p:spTree>
    <p:extLst>
      <p:ext uri="{BB962C8B-B14F-4D97-AF65-F5344CB8AC3E}">
        <p14:creationId xmlns:p14="http://schemas.microsoft.com/office/powerpoint/2010/main" val="1139370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BA5BF4-8031-4E3A-B961-999475488989}" type="datetimeFigureOut">
              <a:rPr lang="en-IN" smtClean="0"/>
              <a:t>31-12-2024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8B1A31-CA4A-4408-B7A0-32670295F5A8}" type="slidenum">
              <a:rPr lang="en-IN" smtClean="0"/>
              <a:t>‹#›</a:t>
            </a:fld>
            <a:endParaRPr lang="en-IN"/>
          </a:p>
        </p:txBody>
      </p:sp>
    </p:spTree>
    <p:extLst>
      <p:ext uri="{BB962C8B-B14F-4D97-AF65-F5344CB8AC3E}">
        <p14:creationId xmlns:p14="http://schemas.microsoft.com/office/powerpoint/2010/main" val="895663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BA5BF4-8031-4E3A-B961-999475488989}" type="datetimeFigureOut">
              <a:rPr lang="en-IN" smtClean="0"/>
              <a:t>31-12-2024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78B1A31-CA4A-4408-B7A0-32670295F5A8}" type="slidenum">
              <a:rPr lang="en-IN" smtClean="0"/>
              <a:t>‹#›</a:t>
            </a:fld>
            <a:endParaRPr lang="en-IN"/>
          </a:p>
        </p:txBody>
      </p:sp>
    </p:spTree>
    <p:extLst>
      <p:ext uri="{BB962C8B-B14F-4D97-AF65-F5344CB8AC3E}">
        <p14:creationId xmlns:p14="http://schemas.microsoft.com/office/powerpoint/2010/main" val="4050483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9BBA5BF4-8031-4E3A-B961-999475488989}" type="datetimeFigureOut">
              <a:rPr lang="en-IN" smtClean="0"/>
              <a:t>31-12-2024</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878B1A31-CA4A-4408-B7A0-32670295F5A8}" type="slidenum">
              <a:rPr lang="en-IN" smtClean="0"/>
              <a:t>‹#›</a:t>
            </a:fld>
            <a:endParaRPr lang="en-IN"/>
          </a:p>
        </p:txBody>
      </p:sp>
    </p:spTree>
    <p:extLst>
      <p:ext uri="{BB962C8B-B14F-4D97-AF65-F5344CB8AC3E}">
        <p14:creationId xmlns:p14="http://schemas.microsoft.com/office/powerpoint/2010/main" val="953302888"/>
      </p:ext>
    </p:extLst>
  </p:cSld>
  <p:clrMap bg1="lt1" tx1="dk1" bg2="lt2" tx2="dk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 id="2147483781" r:id="rId12"/>
    <p:sldLayoutId id="2147483782" r:id="rId13"/>
    <p:sldLayoutId id="2147483783" r:id="rId14"/>
    <p:sldLayoutId id="2147483784" r:id="rId15"/>
    <p:sldLayoutId id="2147483785" r:id="rId16"/>
    <p:sldLayoutId id="2147483786"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s://www.businessofapps.com/data/amazon-statistic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1300785"/>
            <a:ext cx="8689976" cy="1591705"/>
          </a:xfrm>
        </p:spPr>
        <p:txBody>
          <a:bodyPr/>
          <a:lstStyle/>
          <a:p>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82117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3279" y="182880"/>
            <a:ext cx="4164677" cy="827787"/>
          </a:xfrm>
        </p:spPr>
        <p:txBody>
          <a:bodyPr/>
          <a:lstStyle/>
          <a:p>
            <a:r>
              <a:rPr lang="en-US" dirty="0">
                <a:latin typeface="Arial Black" panose="020B0A04020102020204" pitchFamily="34" charset="0"/>
              </a:rPr>
              <a:t>AMAZON</a:t>
            </a:r>
            <a:endParaRPr lang="en-IN" dirty="0">
              <a:latin typeface="Arial Black" panose="020B0A04020102020204" pitchFamily="34" charset="0"/>
            </a:endParaRPr>
          </a:p>
        </p:txBody>
      </p:sp>
      <p:pic>
        <p:nvPicPr>
          <p:cNvPr id="9" name="Content Placeholder 8"/>
          <p:cNvPicPr>
            <a:picLocks noGrp="1" noChangeAspect="1"/>
          </p:cNvPicPr>
          <p:nvPr>
            <p:ph sz="quarter" idx="13"/>
          </p:nvPr>
        </p:nvPicPr>
        <p:blipFill>
          <a:blip r:embed="rId2"/>
          <a:stretch>
            <a:fillRect/>
          </a:stretch>
        </p:blipFill>
        <p:spPr>
          <a:xfrm>
            <a:off x="8353454" y="1487978"/>
            <a:ext cx="3194656" cy="1600200"/>
          </a:xfrm>
          <a:prstGeom prst="rect">
            <a:avLst/>
          </a:prstGeom>
        </p:spPr>
      </p:pic>
      <p:sp>
        <p:nvSpPr>
          <p:cNvPr id="10" name="AutoShape 12" descr="Jeff Bezos Biography - How He Started ..."/>
          <p:cNvSpPr>
            <a:spLocks noChangeAspect="1" noChangeArrowheads="1"/>
          </p:cNvSpPr>
          <p:nvPr/>
        </p:nvSpPr>
        <p:spPr bwMode="auto">
          <a:xfrm>
            <a:off x="4655532" y="3837333"/>
            <a:ext cx="1440468"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2" name="Picture 11"/>
          <p:cNvPicPr>
            <a:picLocks noChangeAspect="1"/>
          </p:cNvPicPr>
          <p:nvPr/>
        </p:nvPicPr>
        <p:blipFill>
          <a:blip r:embed="rId3"/>
          <a:stretch>
            <a:fillRect/>
          </a:stretch>
        </p:blipFill>
        <p:spPr>
          <a:xfrm>
            <a:off x="8353454" y="3650470"/>
            <a:ext cx="3194656" cy="2318067"/>
          </a:xfrm>
          <a:prstGeom prst="rect">
            <a:avLst/>
          </a:prstGeom>
        </p:spPr>
      </p:pic>
      <p:sp>
        <p:nvSpPr>
          <p:cNvPr id="13" name="Rectangle 15"/>
          <p:cNvSpPr>
            <a:spLocks noChangeArrowheads="1"/>
          </p:cNvSpPr>
          <p:nvPr/>
        </p:nvSpPr>
        <p:spPr bwMode="auto">
          <a:xfrm>
            <a:off x="457592" y="1257506"/>
            <a:ext cx="7565208" cy="4785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Headquarters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Seattle, Washington, USA.</a:t>
            </a:r>
          </a:p>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Founded</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July 5, 1994. </a:t>
            </a:r>
          </a:p>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Founder</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Jeff Bezos.</a:t>
            </a:r>
          </a:p>
          <a:p>
            <a:pPr marL="0" marR="0" lvl="0" indent="0" defTabSz="914400" rtl="0" eaLnBrk="0" fontAlgn="base" latinLnBrk="0" hangingPunct="0">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Publicly Traded</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Amazon went public on May 15, 1997, and is listed on the</a:t>
            </a:r>
          </a:p>
          <a:p>
            <a:pPr marL="0" marR="0" lvl="0" indent="0" defTabSz="914400" rtl="0" eaLnBrk="0" fontAlgn="base" latinLnBrk="0" hangingPunct="0">
              <a:spcBef>
                <a:spcPct val="0"/>
              </a:spcBef>
              <a:spcAft>
                <a:spcPct val="0"/>
              </a:spcAft>
              <a:buClrTx/>
              <a:buSzTx/>
              <a:tabLst/>
            </a:pPr>
            <a:r>
              <a:rPr lang="en-US" altLang="en-US" sz="1600" dirty="0">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NASDAQ under</a:t>
            </a:r>
            <a:r>
              <a:rPr lang="en-US" altLang="en-US" sz="1600" baseline="0" dirty="0">
                <a:latin typeface="Times New Roman" panose="02020603050405020304" pitchFamily="18" charset="0"/>
                <a:cs typeface="Times New Roman" panose="02020603050405020304" pitchFamily="18" charset="0"/>
              </a:rPr>
              <a:t> </a:t>
            </a:r>
            <a:r>
              <a:rPr kumimoji="0" lang="en-US" altLang="en-US" sz="1600" b="0" i="0" u="none" strike="noStrike" cap="none" normalizeH="0" dirty="0">
                <a:ln>
                  <a:noFill/>
                </a:ln>
                <a:solidFill>
                  <a:schemeClr val="tx1"/>
                </a:solidFill>
                <a:effectLst/>
                <a:latin typeface="Times New Roman" panose="02020603050405020304" pitchFamily="18" charset="0"/>
                <a:cs typeface="Times New Roman" panose="02020603050405020304" pitchFamily="18" charset="0"/>
              </a:rPr>
              <a:t>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 ticker symbol </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AMZN</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defTabSz="914400" rtl="0" eaLnBrk="0" fontAlgn="base" latinLnBrk="0" hangingPunct="0">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defTabSz="914400" rtl="0" eaLnBrk="0" fontAlgn="base" latinLnBrk="0" hangingPunct="0">
              <a:spcBef>
                <a:spcPct val="0"/>
              </a:spcBef>
              <a:spcAft>
                <a:spcPct val="0"/>
              </a:spcAft>
              <a:buClrTx/>
              <a:buSzTx/>
              <a:buFontTx/>
              <a:buChar char="•"/>
              <a:tabLst/>
            </a:pPr>
            <a:r>
              <a:rPr kumimoji="0" lang="en-US" altLang="en-US" b="1"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Business Model</a:t>
            </a:r>
            <a:r>
              <a:rPr kumimoji="0" lang="en-US" altLang="en-US" b="0" i="0"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Primarily an online retail platform, Amazon sells both its own</a:t>
            </a:r>
          </a:p>
          <a:p>
            <a:pPr marL="0" marR="0" lvl="0" indent="0" defTabSz="914400" rtl="0" eaLnBrk="0" fontAlgn="base" latinLnBrk="0" hangingPunct="0">
              <a:spcBef>
                <a:spcPct val="0"/>
              </a:spcBef>
              <a:spcAft>
                <a:spcPct val="0"/>
              </a:spcAft>
              <a:buClrTx/>
              <a:buSzTx/>
              <a:tabLst/>
            </a:pPr>
            <a:r>
              <a:rPr lang="en-US" altLang="en-US" sz="1600" dirty="0">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products </a:t>
            </a:r>
            <a:r>
              <a:rPr lang="en-US" altLang="en-US" sz="1600" dirty="0">
                <a:latin typeface="Times New Roman" panose="02020603050405020304" pitchFamily="18" charset="0"/>
                <a:cs typeface="Times New Roman" panose="02020603050405020304" pitchFamily="18" charset="0"/>
              </a:rPr>
              <a:t>&amp;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third-</a:t>
            </a:r>
            <a:r>
              <a:rPr lang="en-US" altLang="en-US" sz="1600" dirty="0">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party products. It also operates cloud computing services (Amazon </a:t>
            </a:r>
          </a:p>
          <a:p>
            <a:pPr marL="0" marR="0" lvl="0" indent="0" defTabSz="914400" rtl="0" eaLnBrk="0" fontAlgn="base" latinLnBrk="0" hangingPunct="0">
              <a:spcBef>
                <a:spcPct val="0"/>
              </a:spcBef>
              <a:spcAft>
                <a:spcPct val="0"/>
              </a:spcAft>
              <a:buClrTx/>
              <a:buSzTx/>
              <a:tabLst/>
            </a:pPr>
            <a:r>
              <a:rPr lang="en-US" altLang="en-US" sz="1600" dirty="0">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Web Services),</a:t>
            </a:r>
            <a:r>
              <a:rPr lang="en-US" altLang="en-US" sz="1600" dirty="0">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video streaming (Amazon Prime Video), and digital products.</a:t>
            </a:r>
          </a:p>
          <a:p>
            <a:pPr marL="0" marR="0" lvl="0" indent="0" defTabSz="914400" rtl="0" eaLnBrk="0" fontAlgn="base" latinLnBrk="0" hangingPunct="0">
              <a:spcBef>
                <a:spcPct val="0"/>
              </a:spcBef>
              <a:spcAft>
                <a:spcPct val="0"/>
              </a:spcAft>
              <a:buClrTx/>
              <a:buSzTx/>
              <a:tabLst/>
            </a:pPr>
            <a:r>
              <a:rPr lang="en-US" altLang="en-US" sz="1600" dirty="0">
                <a:latin typeface="Times New Roman" panose="02020603050405020304" pitchFamily="18" charset="0"/>
                <a:cs typeface="Times New Roman" panose="02020603050405020304" pitchFamily="18" charset="0"/>
              </a:rPr>
              <a:t>                                           </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indent="-285750" eaLnBrk="0" fontAlgn="base" hangingPunct="0">
              <a:spcBef>
                <a:spcPct val="0"/>
              </a:spcBef>
              <a:spcAft>
                <a:spcPct val="0"/>
              </a:spcAf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Successful:</a:t>
            </a:r>
            <a:r>
              <a:rPr lang="en-US"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2021 was the peak year for Amazon; it witnessed a great </a:t>
            </a:r>
            <a:r>
              <a:rPr lang="en-US" sz="1600" u="sng" dirty="0">
                <a:latin typeface="Times New Roman" panose="02020603050405020304" pitchFamily="18" charset="0"/>
                <a:cs typeface="Times New Roman" panose="02020603050405020304" pitchFamily="18" charset="0"/>
                <a:hlinkClick r:id="rId4"/>
              </a:rPr>
              <a:t>increase of 37.6% in revenue      in 2020, reaching 386 billion US dollars</a:t>
            </a:r>
            <a:r>
              <a:rPr lang="en-US" sz="1600" dirty="0">
                <a:latin typeface="Times New Roman" panose="02020603050405020304" pitchFamily="18" charset="0"/>
                <a:cs typeface="Times New Roman" panose="02020603050405020304" pitchFamily="18" charset="0"/>
              </a:rPr>
              <a:t>, making it the third-largest company by revenue in the world. This was their major revenue hit, but Amazon continued to dominate the market afterward and is still flourishing with many other services they offer and new ones they are developing.</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4033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515147-D6E4-B713-2581-B61D70511002}"/>
              </a:ext>
            </a:extLst>
          </p:cNvPr>
          <p:cNvSpPr>
            <a:spLocks noGrp="1"/>
          </p:cNvSpPr>
          <p:nvPr>
            <p:ph type="title"/>
          </p:nvPr>
        </p:nvSpPr>
        <p:spPr>
          <a:xfrm>
            <a:off x="2888303" y="370492"/>
            <a:ext cx="4691887" cy="939695"/>
          </a:xfrm>
        </p:spPr>
        <p:txBody>
          <a:bodyPr/>
          <a:lstStyle/>
          <a:p>
            <a:r>
              <a:rPr lang="en-US" b="1" cap="none" dirty="0" smtClean="0">
                <a:latin typeface="Arial Black" panose="020B0A04020102020204" pitchFamily="34" charset="0"/>
              </a:rPr>
              <a:t>LUDO KING</a:t>
            </a:r>
            <a:endParaRPr lang="en-IN" b="1" cap="none" dirty="0">
              <a:latin typeface="Arial Black" panose="020B0A04020102020204" pitchFamily="34" charset="0"/>
            </a:endParaRPr>
          </a:p>
        </p:txBody>
      </p:sp>
      <p:sp>
        <p:nvSpPr>
          <p:cNvPr id="3" name="Content Placeholder 2">
            <a:extLst>
              <a:ext uri="{FF2B5EF4-FFF2-40B4-BE49-F238E27FC236}">
                <a16:creationId xmlns:a16="http://schemas.microsoft.com/office/drawing/2014/main" xmlns="" id="{9106A9D2-F620-328E-F65A-947579144FCF}"/>
              </a:ext>
            </a:extLst>
          </p:cNvPr>
          <p:cNvSpPr>
            <a:spLocks noGrp="1"/>
          </p:cNvSpPr>
          <p:nvPr>
            <p:ph sz="quarter" idx="13"/>
          </p:nvPr>
        </p:nvSpPr>
        <p:spPr>
          <a:xfrm>
            <a:off x="712546" y="1586374"/>
            <a:ext cx="6867644" cy="4378941"/>
          </a:xfrm>
        </p:spPr>
        <p:txBody>
          <a:bodyPr>
            <a:normAutofit/>
          </a:bodyPr>
          <a:lstStyle/>
          <a:p>
            <a:r>
              <a:rPr lang="en-US" b="1" cap="none" dirty="0">
                <a:latin typeface="Times New Roman" panose="02020603050405020304" pitchFamily="18" charset="0"/>
                <a:cs typeface="Times New Roman" panose="02020603050405020304" pitchFamily="18" charset="0"/>
              </a:rPr>
              <a:t>Founder:</a:t>
            </a:r>
            <a:r>
              <a:rPr lang="en-US" cap="none" dirty="0">
                <a:latin typeface="Times New Roman" panose="02020603050405020304" pitchFamily="18" charset="0"/>
                <a:cs typeface="Times New Roman" panose="02020603050405020304" pitchFamily="18" charset="0"/>
              </a:rPr>
              <a:t> </a:t>
            </a:r>
            <a:r>
              <a:rPr lang="en-IN" sz="1600" cap="none" dirty="0">
                <a:latin typeface="Times New Roman" panose="02020603050405020304" pitchFamily="18" charset="0"/>
                <a:cs typeface="Times New Roman" panose="02020603050405020304" pitchFamily="18" charset="0"/>
              </a:rPr>
              <a:t>Vishal Sachdev</a:t>
            </a:r>
            <a:endParaRPr lang="en-US" sz="1600" cap="none" dirty="0">
              <a:latin typeface="Times New Roman" panose="02020603050405020304" pitchFamily="18" charset="0"/>
              <a:cs typeface="Times New Roman" panose="02020603050405020304" pitchFamily="18" charset="0"/>
            </a:endParaRPr>
          </a:p>
          <a:p>
            <a:r>
              <a:rPr lang="en-US" b="1" cap="none" dirty="0">
                <a:latin typeface="Times New Roman" panose="02020603050405020304" pitchFamily="18" charset="0"/>
                <a:cs typeface="Times New Roman" panose="02020603050405020304" pitchFamily="18" charset="0"/>
              </a:rPr>
              <a:t>Founded:</a:t>
            </a:r>
            <a:r>
              <a:rPr lang="en-US" cap="none" dirty="0">
                <a:latin typeface="Times New Roman" panose="02020603050405020304" pitchFamily="18" charset="0"/>
                <a:cs typeface="Times New Roman" panose="02020603050405020304" pitchFamily="18" charset="0"/>
              </a:rPr>
              <a:t> </a:t>
            </a:r>
            <a:r>
              <a:rPr lang="en-IN" sz="1800" dirty="0" smtClean="0">
                <a:latin typeface="Times New Roman" panose="02020603050405020304" pitchFamily="18" charset="0"/>
                <a:cs typeface="Times New Roman" panose="02020603050405020304" pitchFamily="18" charset="0"/>
              </a:rPr>
              <a:t>2009</a:t>
            </a:r>
            <a:endParaRPr lang="en-US" sz="1800" cap="none" dirty="0" smtClean="0">
              <a:latin typeface="Times New Roman" panose="02020603050405020304" pitchFamily="18" charset="0"/>
              <a:cs typeface="Times New Roman" panose="02020603050405020304" pitchFamily="18" charset="0"/>
            </a:endParaRPr>
          </a:p>
          <a:p>
            <a:r>
              <a:rPr lang="en-IN" sz="1800" b="1" cap="none" dirty="0" smtClean="0">
                <a:latin typeface="Times New Roman" panose="02020603050405020304" pitchFamily="18" charset="0"/>
                <a:cs typeface="Times New Roman" panose="02020603050405020304" pitchFamily="18" charset="0"/>
              </a:rPr>
              <a:t>Released: </a:t>
            </a:r>
            <a:r>
              <a:rPr lang="en-IN" sz="1600" cap="none" dirty="0" smtClean="0">
                <a:latin typeface="Times New Roman" panose="02020603050405020304" pitchFamily="18" charset="0"/>
                <a:cs typeface="Times New Roman" panose="02020603050405020304" pitchFamily="18" charset="0"/>
              </a:rPr>
              <a:t>February 20, 2016</a:t>
            </a:r>
          </a:p>
          <a:p>
            <a:r>
              <a:rPr lang="en-IN" sz="1800" b="1" cap="none" dirty="0">
                <a:latin typeface="Times New Roman" panose="02020603050405020304" pitchFamily="18" charset="0"/>
                <a:cs typeface="Times New Roman" panose="02020603050405020304" pitchFamily="18" charset="0"/>
              </a:rPr>
              <a:t>Nationality</a:t>
            </a:r>
            <a:r>
              <a:rPr lang="en-IN" sz="1800" b="1" cap="none" dirty="0" smtClean="0">
                <a:latin typeface="Times New Roman" panose="02020603050405020304" pitchFamily="18" charset="0"/>
                <a:cs typeface="Times New Roman" panose="02020603050405020304" pitchFamily="18" charset="0"/>
              </a:rPr>
              <a:t>: </a:t>
            </a:r>
            <a:r>
              <a:rPr lang="en-IN" sz="1600" cap="none" dirty="0" smtClean="0">
                <a:latin typeface="Times New Roman" panose="02020603050405020304" pitchFamily="18" charset="0"/>
                <a:cs typeface="Times New Roman" panose="02020603050405020304" pitchFamily="18" charset="0"/>
              </a:rPr>
              <a:t>India</a:t>
            </a:r>
          </a:p>
          <a:p>
            <a:r>
              <a:rPr lang="en-IN" sz="1800" b="1" cap="none" dirty="0" smtClean="0">
                <a:latin typeface="Times New Roman" panose="02020603050405020304" pitchFamily="18" charset="0"/>
                <a:cs typeface="Times New Roman" panose="02020603050405020304" pitchFamily="18" charset="0"/>
              </a:rPr>
              <a:t>Successful</a:t>
            </a:r>
            <a:r>
              <a:rPr lang="en-IN" sz="1800" cap="none" dirty="0" smtClean="0">
                <a:latin typeface="Times New Roman" panose="02020603050405020304" pitchFamily="18" charset="0"/>
                <a:cs typeface="Times New Roman" panose="02020603050405020304" pitchFamily="18" charset="0"/>
              </a:rPr>
              <a:t>: </a:t>
            </a:r>
            <a:r>
              <a:rPr lang="en-US" sz="1600" cap="none" dirty="0" err="1" smtClean="0">
                <a:latin typeface="Times New Roman" panose="02020603050405020304" pitchFamily="18" charset="0"/>
                <a:cs typeface="Times New Roman" panose="02020603050405020304" pitchFamily="18" charset="0"/>
              </a:rPr>
              <a:t>Ludo</a:t>
            </a:r>
            <a:r>
              <a:rPr lang="en-US" sz="1600" cap="none" dirty="0" smtClean="0">
                <a:latin typeface="Times New Roman" panose="02020603050405020304" pitchFamily="18" charset="0"/>
                <a:cs typeface="Times New Roman" panose="02020603050405020304" pitchFamily="18" charset="0"/>
              </a:rPr>
              <a:t> king's success is due to its combination of nostalgia, easy-to-learn gameplay, multiplayer options, social interaction, cross-platform accessibility, and continuous updates. The game has a universal appeal, making it popular in both traditional and digital spaces. Its free-to-play nature, coupled with the global trend of casual mobile gaming, has made it one of the most successful mobile games in the world.</a:t>
            </a:r>
            <a:endParaRPr lang="en-IN" sz="1600" b="1" cap="none" dirty="0" smtClean="0">
              <a:latin typeface="Times New Roman" panose="02020603050405020304" pitchFamily="18" charset="0"/>
              <a:cs typeface="Times New Roman" panose="02020603050405020304" pitchFamily="18" charset="0"/>
            </a:endParaRPr>
          </a:p>
          <a:p>
            <a:endParaRPr lang="en-IN" sz="1600" b="1" cap="none" dirty="0" smtClean="0">
              <a:latin typeface="Times New Roman" panose="02020603050405020304" pitchFamily="18" charset="0"/>
              <a:cs typeface="Times New Roman" panose="02020603050405020304" pitchFamily="18" charset="0"/>
            </a:endParaRPr>
          </a:p>
          <a:p>
            <a:endParaRPr lang="en-IN" sz="1600" b="1" cap="none"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8171411" y="3775844"/>
            <a:ext cx="3458094" cy="2143125"/>
          </a:xfrm>
          <a:prstGeom prst="rect">
            <a:avLst/>
          </a:prstGeom>
        </p:spPr>
      </p:pic>
      <p:pic>
        <p:nvPicPr>
          <p:cNvPr id="7" name="Picture 6"/>
          <p:cNvPicPr>
            <a:picLocks noChangeAspect="1"/>
          </p:cNvPicPr>
          <p:nvPr/>
        </p:nvPicPr>
        <p:blipFill>
          <a:blip r:embed="rId3"/>
          <a:stretch>
            <a:fillRect/>
          </a:stretch>
        </p:blipFill>
        <p:spPr>
          <a:xfrm>
            <a:off x="8171411" y="902710"/>
            <a:ext cx="3458094" cy="2143125"/>
          </a:xfrm>
          <a:prstGeom prst="rect">
            <a:avLst/>
          </a:prstGeom>
        </p:spPr>
      </p:pic>
    </p:spTree>
    <p:extLst>
      <p:ext uri="{BB962C8B-B14F-4D97-AF65-F5344CB8AC3E}">
        <p14:creationId xmlns:p14="http://schemas.microsoft.com/office/powerpoint/2010/main" val="3161417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57963" y="215003"/>
            <a:ext cx="5412211" cy="869461"/>
          </a:xfrm>
        </p:spPr>
        <p:txBody>
          <a:bodyPr/>
          <a:lstStyle/>
          <a:p>
            <a:r>
              <a:rPr lang="en-US" b="1" dirty="0">
                <a:latin typeface="Arial Black" panose="020B0A04020102020204" pitchFamily="34" charset="0"/>
                <a:cs typeface="Times New Roman" panose="02020603050405020304" pitchFamily="18" charset="0"/>
              </a:rPr>
              <a:t>Spotify</a:t>
            </a:r>
            <a:endParaRPr lang="en-IN" dirty="0">
              <a:latin typeface="Arial Black" panose="020B0A04020102020204" pitchFamily="34" charset="0"/>
            </a:endParaRPr>
          </a:p>
        </p:txBody>
      </p:sp>
      <p:sp>
        <p:nvSpPr>
          <p:cNvPr id="3" name="Content Placeholder 2"/>
          <p:cNvSpPr>
            <a:spLocks noGrp="1"/>
          </p:cNvSpPr>
          <p:nvPr>
            <p:ph sz="quarter" idx="13"/>
          </p:nvPr>
        </p:nvSpPr>
        <p:spPr>
          <a:xfrm>
            <a:off x="914399" y="1270405"/>
            <a:ext cx="7032568" cy="4824265"/>
          </a:xfrm>
        </p:spPr>
        <p:txBody>
          <a:bodyPr>
            <a:normAutofit/>
          </a:bodyPr>
          <a:lstStyle/>
          <a:p>
            <a:pPr>
              <a:lnSpc>
                <a:spcPct val="100000"/>
              </a:lnSpc>
            </a:pPr>
            <a:r>
              <a:rPr lang="en-US" sz="1900" b="1" cap="none" dirty="0">
                <a:latin typeface="Times New Roman" panose="02020603050405020304" pitchFamily="18" charset="0"/>
                <a:cs typeface="Times New Roman" panose="02020603050405020304" pitchFamily="18" charset="0"/>
              </a:rPr>
              <a:t>Founded: </a:t>
            </a:r>
            <a:r>
              <a:rPr lang="en-US" sz="1700" cap="none" dirty="0">
                <a:latin typeface="Times New Roman" panose="02020603050405020304" pitchFamily="18" charset="0"/>
                <a:cs typeface="Times New Roman" panose="02020603050405020304" pitchFamily="18" charset="0"/>
              </a:rPr>
              <a:t>On 23 April 2006</a:t>
            </a:r>
          </a:p>
          <a:p>
            <a:pPr>
              <a:lnSpc>
                <a:spcPct val="100000"/>
              </a:lnSpc>
            </a:pPr>
            <a:r>
              <a:rPr lang="en-US" sz="1700" b="1" cap="none" dirty="0">
                <a:latin typeface="Times New Roman" panose="02020603050405020304" pitchFamily="18" charset="0"/>
                <a:cs typeface="Times New Roman" panose="02020603050405020304" pitchFamily="18" charset="0"/>
              </a:rPr>
              <a:t>Founders: </a:t>
            </a:r>
            <a:r>
              <a:rPr lang="en-US" sz="1700" cap="none" dirty="0">
                <a:latin typeface="Times New Roman" panose="02020603050405020304" pitchFamily="18" charset="0"/>
                <a:cs typeface="Times New Roman" panose="02020603050405020304" pitchFamily="18" charset="0"/>
              </a:rPr>
              <a:t> Daniel E.K And Martin .</a:t>
            </a:r>
            <a:r>
              <a:rPr lang="en-US" sz="1700" cap="none" dirty="0" err="1">
                <a:latin typeface="Times New Roman" panose="02020603050405020304" pitchFamily="18" charset="0"/>
                <a:cs typeface="Times New Roman" panose="02020603050405020304" pitchFamily="18" charset="0"/>
              </a:rPr>
              <a:t>Lorentzon</a:t>
            </a:r>
            <a:r>
              <a:rPr lang="en-US" sz="1700" cap="none" dirty="0">
                <a:latin typeface="Times New Roman" panose="02020603050405020304" pitchFamily="18" charset="0"/>
                <a:cs typeface="Times New Roman" panose="02020603050405020304" pitchFamily="18" charset="0"/>
              </a:rPr>
              <a:t> </a:t>
            </a:r>
          </a:p>
          <a:p>
            <a:r>
              <a:rPr lang="en-IN" sz="1700" b="1" cap="none" dirty="0">
                <a:latin typeface="Times New Roman" panose="02020603050405020304" pitchFamily="18" charset="0"/>
                <a:cs typeface="Times New Roman" panose="02020603050405020304" pitchFamily="18" charset="0"/>
              </a:rPr>
              <a:t>Country Of Origin: </a:t>
            </a:r>
            <a:r>
              <a:rPr lang="en-IN" sz="1700" cap="none" dirty="0">
                <a:latin typeface="Times New Roman" panose="02020603050405020304" pitchFamily="18" charset="0"/>
                <a:cs typeface="Times New Roman" panose="02020603050405020304" pitchFamily="18" charset="0"/>
              </a:rPr>
              <a:t>Sweden </a:t>
            </a:r>
          </a:p>
          <a:p>
            <a:r>
              <a:rPr lang="en-IN" sz="1700" b="1" cap="none" dirty="0">
                <a:latin typeface="Times New Roman" panose="02020603050405020304" pitchFamily="18" charset="0"/>
                <a:cs typeface="Times New Roman" panose="02020603050405020304" pitchFamily="18" charset="0"/>
              </a:rPr>
              <a:t>Launched: </a:t>
            </a:r>
            <a:r>
              <a:rPr lang="en-US" sz="1700" cap="none" dirty="0">
                <a:latin typeface="Times New Roman" panose="02020603050405020304" pitchFamily="18" charset="0"/>
                <a:cs typeface="Times New Roman" panose="02020603050405020304" pitchFamily="18" charset="0"/>
              </a:rPr>
              <a:t>7 October 2008; 16 Years Ago </a:t>
            </a:r>
          </a:p>
          <a:p>
            <a:r>
              <a:rPr lang="en-US" sz="1700" b="1" cap="none" dirty="0">
                <a:latin typeface="Times New Roman" panose="02020603050405020304" pitchFamily="18" charset="0"/>
                <a:cs typeface="Times New Roman" panose="02020603050405020304" pitchFamily="18" charset="0"/>
              </a:rPr>
              <a:t>Growth: </a:t>
            </a:r>
            <a:r>
              <a:rPr lang="en-US" sz="1600" cap="none" dirty="0" smtClean="0">
                <a:latin typeface="Times New Roman" panose="02020603050405020304" pitchFamily="18" charset="0"/>
                <a:cs typeface="Times New Roman" panose="02020603050405020304" pitchFamily="18" charset="0"/>
              </a:rPr>
              <a:t>As of </a:t>
            </a:r>
            <a:r>
              <a:rPr lang="en-US" sz="1600" cap="none" dirty="0" err="1" smtClean="0">
                <a:latin typeface="Times New Roman" panose="02020603050405020304" pitchFamily="18" charset="0"/>
                <a:cs typeface="Times New Roman" panose="02020603050405020304" pitchFamily="18" charset="0"/>
              </a:rPr>
              <a:t>september</a:t>
            </a:r>
            <a:r>
              <a:rPr lang="en-US" sz="1600" cap="none" dirty="0" smtClean="0">
                <a:latin typeface="Times New Roman" panose="02020603050405020304" pitchFamily="18" charset="0"/>
                <a:cs typeface="Times New Roman" panose="02020603050405020304" pitchFamily="18" charset="0"/>
              </a:rPr>
              <a:t> 2024, it is one of the largest providers   of music</a:t>
            </a:r>
          </a:p>
          <a:p>
            <a:pPr marL="0" indent="0">
              <a:buNone/>
            </a:pPr>
            <a:r>
              <a:rPr lang="en-US" sz="1600" cap="none" dirty="0" smtClean="0">
                <a:latin typeface="Times New Roman" panose="02020603050405020304" pitchFamily="18" charset="0"/>
                <a:cs typeface="Times New Roman" panose="02020603050405020304" pitchFamily="18" charset="0"/>
              </a:rPr>
              <a:t>    Streaming services, with over 640 million monthly active users comprising    </a:t>
            </a:r>
          </a:p>
          <a:p>
            <a:pPr marL="0" indent="0">
              <a:buNone/>
            </a:pPr>
            <a:r>
              <a:rPr lang="en-US" sz="1600" cap="none" dirty="0" smtClean="0">
                <a:latin typeface="Times New Roman" panose="02020603050405020304" pitchFamily="18" charset="0"/>
                <a:cs typeface="Times New Roman" panose="02020603050405020304" pitchFamily="18" charset="0"/>
              </a:rPr>
              <a:t>    252 million paying subscribers. Spotify is listed (through A </a:t>
            </a:r>
            <a:r>
              <a:rPr lang="en-US" sz="1600" cap="none" dirty="0" err="1" smtClean="0">
                <a:latin typeface="Times New Roman" panose="02020603050405020304" pitchFamily="18" charset="0"/>
                <a:cs typeface="Times New Roman" panose="02020603050405020304" pitchFamily="18" charset="0"/>
              </a:rPr>
              <a:t>luxembourg</a:t>
            </a:r>
            <a:r>
              <a:rPr lang="en-US" sz="1600" cap="none" dirty="0" smtClean="0">
                <a:latin typeface="Times New Roman" panose="02020603050405020304" pitchFamily="18" charset="0"/>
                <a:cs typeface="Times New Roman" panose="02020603050405020304" pitchFamily="18" charset="0"/>
              </a:rPr>
              <a:t> city-</a:t>
            </a:r>
          </a:p>
          <a:p>
            <a:pPr marL="0" indent="0">
              <a:buNone/>
            </a:pPr>
            <a:r>
              <a:rPr lang="en-US" sz="1600" cap="none" dirty="0" smtClean="0">
                <a:latin typeface="Times New Roman" panose="02020603050405020304" pitchFamily="18" charset="0"/>
                <a:cs typeface="Times New Roman" panose="02020603050405020304" pitchFamily="18" charset="0"/>
              </a:rPr>
              <a:t>    Domiciled holding company, </a:t>
            </a:r>
            <a:r>
              <a:rPr lang="en-US" sz="1600" b="1" cap="none" dirty="0" err="1" smtClean="0">
                <a:latin typeface="Times New Roman" panose="02020603050405020304" pitchFamily="18" charset="0"/>
                <a:cs typeface="Times New Roman" panose="02020603050405020304" pitchFamily="18" charset="0"/>
              </a:rPr>
              <a:t>spotify</a:t>
            </a:r>
            <a:r>
              <a:rPr lang="en-US" sz="1600" b="1" cap="none" dirty="0" smtClean="0">
                <a:latin typeface="Times New Roman" panose="02020603050405020304" pitchFamily="18" charset="0"/>
                <a:cs typeface="Times New Roman" panose="02020603050405020304" pitchFamily="18" charset="0"/>
              </a:rPr>
              <a:t> technology S.A</a:t>
            </a:r>
            <a:r>
              <a:rPr lang="en-US" sz="1600" cap="none" dirty="0" smtClean="0">
                <a:latin typeface="Times New Roman" panose="02020603050405020304" pitchFamily="18" charset="0"/>
                <a:cs typeface="Times New Roman" panose="02020603050405020304" pitchFamily="18" charset="0"/>
              </a:rPr>
              <a:t>) on the new </a:t>
            </a:r>
            <a:r>
              <a:rPr lang="en-US" sz="1600" cap="none" dirty="0" err="1" smtClean="0">
                <a:latin typeface="Times New Roman" panose="02020603050405020304" pitchFamily="18" charset="0"/>
                <a:cs typeface="Times New Roman" panose="02020603050405020304" pitchFamily="18" charset="0"/>
              </a:rPr>
              <a:t>york</a:t>
            </a:r>
            <a:r>
              <a:rPr lang="en-US" sz="1600" cap="none" dirty="0" smtClean="0">
                <a:latin typeface="Times New Roman" panose="02020603050405020304" pitchFamily="18" charset="0"/>
                <a:cs typeface="Times New Roman" panose="02020603050405020304" pitchFamily="18" charset="0"/>
              </a:rPr>
              <a:t> stock</a:t>
            </a:r>
          </a:p>
          <a:p>
            <a:pPr marL="0" indent="0">
              <a:buNone/>
            </a:pPr>
            <a:r>
              <a:rPr lang="en-US" sz="1600" cap="none" dirty="0" smtClean="0">
                <a:latin typeface="Times New Roman" panose="02020603050405020304" pitchFamily="18" charset="0"/>
                <a:cs typeface="Times New Roman" panose="02020603050405020304" pitchFamily="18" charset="0"/>
              </a:rPr>
              <a:t>    Exchange in the form of </a:t>
            </a:r>
            <a:r>
              <a:rPr lang="en-US" sz="1600" cap="none" dirty="0" err="1" smtClean="0">
                <a:latin typeface="Times New Roman" panose="02020603050405020304" pitchFamily="18" charset="0"/>
                <a:cs typeface="Times New Roman" panose="02020603050405020304" pitchFamily="18" charset="0"/>
              </a:rPr>
              <a:t>american</a:t>
            </a:r>
            <a:r>
              <a:rPr lang="en-US" sz="1600" cap="none" dirty="0" smtClean="0">
                <a:latin typeface="Times New Roman" panose="02020603050405020304" pitchFamily="18" charset="0"/>
                <a:cs typeface="Times New Roman" panose="02020603050405020304" pitchFamily="18" charset="0"/>
              </a:rPr>
              <a:t> depositary receipts.</a:t>
            </a:r>
          </a:p>
          <a:p>
            <a:r>
              <a:rPr lang="en-US" sz="1700" b="1" cap="none" dirty="0" smtClean="0">
                <a:latin typeface="Times New Roman" panose="02020603050405020304" pitchFamily="18" charset="0"/>
                <a:cs typeface="Times New Roman" panose="02020603050405020304" pitchFamily="18" charset="0"/>
              </a:rPr>
              <a:t>Competitors</a:t>
            </a:r>
            <a:r>
              <a:rPr lang="en-US" sz="1700" b="1" cap="none" dirty="0">
                <a:latin typeface="Times New Roman" panose="02020603050405020304" pitchFamily="18" charset="0"/>
                <a:cs typeface="Times New Roman" panose="02020603050405020304" pitchFamily="18" charset="0"/>
              </a:rPr>
              <a:t>:</a:t>
            </a:r>
            <a:r>
              <a:rPr lang="en-US" sz="1500" cap="none" dirty="0">
                <a:latin typeface="Times New Roman" panose="02020603050405020304" pitchFamily="18" charset="0"/>
                <a:cs typeface="Times New Roman" panose="02020603050405020304" pitchFamily="18" charset="0"/>
              </a:rPr>
              <a:t> </a:t>
            </a:r>
            <a:r>
              <a:rPr lang="en-US" sz="1600" cap="none" dirty="0">
                <a:latin typeface="Times New Roman" panose="02020603050405020304" pitchFamily="18" charset="0"/>
                <a:cs typeface="Times New Roman" panose="02020603050405020304" pitchFamily="18" charset="0"/>
              </a:rPr>
              <a:t>Include Soundcloud , Apple Music, Amazon Music, And </a:t>
            </a:r>
            <a:r>
              <a:rPr lang="en-US" sz="1600" cap="none" dirty="0" err="1">
                <a:latin typeface="Times New Roman" panose="02020603050405020304" pitchFamily="18" charset="0"/>
                <a:cs typeface="Times New Roman" panose="02020603050405020304" pitchFamily="18" charset="0"/>
              </a:rPr>
              <a:t>Youtube</a:t>
            </a:r>
            <a:endParaRPr lang="en-US" sz="1600" cap="none" dirty="0">
              <a:latin typeface="Times New Roman" panose="02020603050405020304" pitchFamily="18" charset="0"/>
              <a:cs typeface="Times New Roman" panose="02020603050405020304" pitchFamily="18" charset="0"/>
            </a:endParaRPr>
          </a:p>
          <a:p>
            <a:pPr marL="0" indent="0">
              <a:buNone/>
            </a:pPr>
            <a:r>
              <a:rPr lang="en-US" sz="1600" cap="none" dirty="0">
                <a:latin typeface="Times New Roman" panose="02020603050405020304" pitchFamily="18" charset="0"/>
                <a:cs typeface="Times New Roman" panose="02020603050405020304" pitchFamily="18" charset="0"/>
              </a:rPr>
              <a:t>     Music.</a:t>
            </a:r>
            <a:endParaRPr lang="en-IN" sz="1600" cap="none"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8254537" y="1660511"/>
            <a:ext cx="3507971" cy="1739394"/>
          </a:xfrm>
          <a:prstGeom prst="rect">
            <a:avLst/>
          </a:prstGeom>
        </p:spPr>
      </p:pic>
      <p:pic>
        <p:nvPicPr>
          <p:cNvPr id="8" name="Picture 7"/>
          <p:cNvPicPr>
            <a:picLocks noChangeAspect="1"/>
          </p:cNvPicPr>
          <p:nvPr/>
        </p:nvPicPr>
        <p:blipFill>
          <a:blip r:embed="rId3"/>
          <a:stretch>
            <a:fillRect/>
          </a:stretch>
        </p:blipFill>
        <p:spPr>
          <a:xfrm>
            <a:off x="8254538" y="3682538"/>
            <a:ext cx="3507971" cy="2487651"/>
          </a:xfrm>
          <a:prstGeom prst="rect">
            <a:avLst/>
          </a:prstGeom>
        </p:spPr>
      </p:pic>
    </p:spTree>
    <p:extLst>
      <p:ext uri="{BB962C8B-B14F-4D97-AF65-F5344CB8AC3E}">
        <p14:creationId xmlns:p14="http://schemas.microsoft.com/office/powerpoint/2010/main" val="1102439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4096" y="585267"/>
            <a:ext cx="4381432" cy="969214"/>
          </a:xfrm>
        </p:spPr>
        <p:txBody>
          <a:bodyPr>
            <a:normAutofit/>
          </a:bodyPr>
          <a:lstStyle/>
          <a:p>
            <a:r>
              <a:rPr lang="en-US" dirty="0">
                <a:latin typeface="Arial Black" panose="020B0A04020102020204" pitchFamily="34" charset="0"/>
                <a:cs typeface="Times New Roman" panose="02020603050405020304" pitchFamily="18" charset="0"/>
              </a:rPr>
              <a:t>Candy  crush</a:t>
            </a:r>
            <a:endParaRPr lang="en-IN" dirty="0">
              <a:latin typeface="Arial Black" panose="020B0A04020102020204" pitchFamily="34" charset="0"/>
              <a:cs typeface="Times New Roman" panose="02020603050405020304" pitchFamily="18" charset="0"/>
            </a:endParaRPr>
          </a:p>
        </p:txBody>
      </p:sp>
      <p:sp>
        <p:nvSpPr>
          <p:cNvPr id="3" name="Content Placeholder 2"/>
          <p:cNvSpPr>
            <a:spLocks noGrp="1"/>
          </p:cNvSpPr>
          <p:nvPr>
            <p:ph sz="quarter" idx="13"/>
          </p:nvPr>
        </p:nvSpPr>
        <p:spPr>
          <a:xfrm>
            <a:off x="1018828" y="1813626"/>
            <a:ext cx="7053361" cy="3964188"/>
          </a:xfrm>
        </p:spPr>
        <p:txBody>
          <a:bodyPr/>
          <a:lstStyle/>
          <a:p>
            <a:r>
              <a:rPr lang="en-IN" sz="1800" b="1" cap="none" dirty="0">
                <a:latin typeface="Times New Roman" panose="02020603050405020304" pitchFamily="18" charset="0"/>
                <a:cs typeface="Times New Roman" panose="02020603050405020304" pitchFamily="18" charset="0"/>
              </a:rPr>
              <a:t>Founders:</a:t>
            </a:r>
            <a:r>
              <a:rPr lang="en-IN" cap="none" dirty="0">
                <a:latin typeface="Times New Roman" panose="02020603050405020304" pitchFamily="18" charset="0"/>
                <a:cs typeface="Times New Roman" panose="02020603050405020304" pitchFamily="18" charset="0"/>
              </a:rPr>
              <a:t> </a:t>
            </a:r>
            <a:r>
              <a:rPr lang="en-IN" sz="1600" cap="none" dirty="0">
                <a:latin typeface="Times New Roman" panose="02020603050405020304" pitchFamily="18" charset="0"/>
                <a:cs typeface="Times New Roman" panose="02020603050405020304" pitchFamily="18" charset="0"/>
              </a:rPr>
              <a:t>Riccardo </a:t>
            </a:r>
            <a:r>
              <a:rPr lang="en-IN" sz="1600" cap="none" dirty="0" err="1">
                <a:latin typeface="Times New Roman" panose="02020603050405020304" pitchFamily="18" charset="0"/>
                <a:cs typeface="Times New Roman" panose="02020603050405020304" pitchFamily="18" charset="0"/>
              </a:rPr>
              <a:t>Zacconi</a:t>
            </a:r>
            <a:endParaRPr lang="en-IN" sz="1600" cap="none" dirty="0">
              <a:latin typeface="Times New Roman" panose="02020603050405020304" pitchFamily="18" charset="0"/>
              <a:cs typeface="Times New Roman" panose="02020603050405020304" pitchFamily="18" charset="0"/>
            </a:endParaRPr>
          </a:p>
          <a:p>
            <a:r>
              <a:rPr lang="en-IN" sz="1800" b="1" cap="none" dirty="0">
                <a:latin typeface="Times New Roman" panose="02020603050405020304" pitchFamily="18" charset="0"/>
                <a:cs typeface="Times New Roman" panose="02020603050405020304" pitchFamily="18" charset="0"/>
              </a:rPr>
              <a:t>Founded:</a:t>
            </a:r>
            <a:r>
              <a:rPr lang="en-IN" sz="1800" cap="none" dirty="0">
                <a:latin typeface="Times New Roman" panose="02020603050405020304" pitchFamily="18" charset="0"/>
                <a:cs typeface="Times New Roman" panose="02020603050405020304" pitchFamily="18" charset="0"/>
              </a:rPr>
              <a:t> </a:t>
            </a:r>
            <a:r>
              <a:rPr lang="en-IN" sz="1600" cap="none" dirty="0">
                <a:latin typeface="Times New Roman" panose="02020603050405020304" pitchFamily="18" charset="0"/>
                <a:cs typeface="Times New Roman" panose="02020603050405020304" pitchFamily="18" charset="0"/>
              </a:rPr>
              <a:t>2003</a:t>
            </a:r>
          </a:p>
          <a:p>
            <a:r>
              <a:rPr lang="en-IN" sz="1800" b="1" cap="none" dirty="0">
                <a:latin typeface="Times New Roman" panose="02020603050405020304" pitchFamily="18" charset="0"/>
                <a:cs typeface="Times New Roman" panose="02020603050405020304" pitchFamily="18" charset="0"/>
              </a:rPr>
              <a:t>Country Of Origin: </a:t>
            </a:r>
            <a:r>
              <a:rPr lang="en-IN" sz="1600" cap="none" dirty="0" smtClean="0">
                <a:latin typeface="Times New Roman" panose="02020603050405020304" pitchFamily="18" charset="0"/>
                <a:cs typeface="Times New Roman" panose="02020603050405020304" pitchFamily="18" charset="0"/>
              </a:rPr>
              <a:t>Italian </a:t>
            </a:r>
            <a:endParaRPr lang="en-IN" sz="1600" cap="none" dirty="0">
              <a:latin typeface="Times New Roman" panose="02020603050405020304" pitchFamily="18" charset="0"/>
              <a:cs typeface="Times New Roman" panose="02020603050405020304" pitchFamily="18" charset="0"/>
            </a:endParaRPr>
          </a:p>
          <a:p>
            <a:r>
              <a:rPr lang="en-US" sz="1800" b="1" cap="none" dirty="0" smtClean="0">
                <a:latin typeface="Times New Roman" panose="02020603050405020304" pitchFamily="18" charset="0"/>
                <a:cs typeface="Times New Roman" panose="02020603050405020304" pitchFamily="18" charset="0"/>
              </a:rPr>
              <a:t>Successful: </a:t>
            </a:r>
            <a:r>
              <a:rPr lang="en-US" sz="1600" cap="none" dirty="0" smtClean="0">
                <a:latin typeface="Times New Roman" panose="02020603050405020304" pitchFamily="18" charset="0"/>
                <a:cs typeface="Times New Roman" panose="02020603050405020304" pitchFamily="18" charset="0"/>
              </a:rPr>
              <a:t>Five years after its release on mobile, the </a:t>
            </a:r>
            <a:r>
              <a:rPr lang="en-US" sz="1600" i="1" cap="none" dirty="0" smtClean="0">
                <a:latin typeface="Times New Roman" panose="02020603050405020304" pitchFamily="18" charset="0"/>
                <a:cs typeface="Times New Roman" panose="02020603050405020304" pitchFamily="18" charset="0"/>
              </a:rPr>
              <a:t>candy crush saga</a:t>
            </a:r>
            <a:r>
              <a:rPr lang="en-US" sz="1600" cap="none" dirty="0" smtClean="0">
                <a:latin typeface="Times New Roman" panose="02020603050405020304" pitchFamily="18" charset="0"/>
                <a:cs typeface="Times New Roman" panose="02020603050405020304" pitchFamily="18" charset="0"/>
              </a:rPr>
              <a:t> series has received over 2.7 billion downloads, and the game has been one of the highest-grossing and most-played mobile apps in that time frame. As of </a:t>
            </a:r>
            <a:r>
              <a:rPr lang="en-US" sz="1600" cap="none" dirty="0" err="1" smtClean="0">
                <a:latin typeface="Times New Roman" panose="02020603050405020304" pitchFamily="18" charset="0"/>
                <a:cs typeface="Times New Roman" panose="02020603050405020304" pitchFamily="18" charset="0"/>
              </a:rPr>
              <a:t>september</a:t>
            </a:r>
            <a:r>
              <a:rPr lang="en-US" sz="1600" cap="none" dirty="0" smtClean="0">
                <a:latin typeface="Times New Roman" panose="02020603050405020304" pitchFamily="18" charset="0"/>
                <a:cs typeface="Times New Roman" panose="02020603050405020304" pitchFamily="18" charset="0"/>
              </a:rPr>
              <a:t> 2023, it had reached over $20 billion in lifetime revenue. </a:t>
            </a:r>
          </a:p>
          <a:p>
            <a:r>
              <a:rPr lang="en-US" sz="1800" b="1" cap="none" dirty="0" smtClean="0">
                <a:latin typeface="Times New Roman" panose="02020603050405020304" pitchFamily="18" charset="0"/>
                <a:cs typeface="Times New Roman" panose="02020603050405020304" pitchFamily="18" charset="0"/>
              </a:rPr>
              <a:t>Competitors</a:t>
            </a:r>
            <a:r>
              <a:rPr lang="en-US" sz="1800" b="1" cap="none" dirty="0">
                <a:latin typeface="Times New Roman" panose="02020603050405020304" pitchFamily="18" charset="0"/>
                <a:cs typeface="Times New Roman" panose="02020603050405020304" pitchFamily="18" charset="0"/>
              </a:rPr>
              <a:t>:</a:t>
            </a:r>
            <a:r>
              <a:rPr lang="en-US" sz="1200" b="1" cap="none" dirty="0">
                <a:latin typeface="Times New Roman" panose="02020603050405020304" pitchFamily="18" charset="0"/>
                <a:cs typeface="Times New Roman" panose="02020603050405020304" pitchFamily="18" charset="0"/>
              </a:rPr>
              <a:t> </a:t>
            </a:r>
            <a:r>
              <a:rPr lang="en-IN" sz="1600" cap="none" dirty="0">
                <a:latin typeface="Times New Roman" panose="02020603050405020304" pitchFamily="18" charset="0"/>
                <a:cs typeface="Times New Roman" panose="02020603050405020304" pitchFamily="18" charset="0"/>
              </a:rPr>
              <a:t>Bubble Witch Saga (King), Pet </a:t>
            </a:r>
            <a:r>
              <a:rPr lang="en-IN" sz="1600" cap="none" dirty="0" err="1">
                <a:latin typeface="Times New Roman" panose="02020603050405020304" pitchFamily="18" charset="0"/>
                <a:cs typeface="Times New Roman" panose="02020603050405020304" pitchFamily="18" charset="0"/>
              </a:rPr>
              <a:t>Resourse</a:t>
            </a:r>
            <a:r>
              <a:rPr lang="en-IN" sz="1600" cap="none" dirty="0">
                <a:latin typeface="Times New Roman" panose="02020603050405020304" pitchFamily="18" charset="0"/>
                <a:cs typeface="Times New Roman" panose="02020603050405020304" pitchFamily="18" charset="0"/>
              </a:rPr>
              <a:t> Saga</a:t>
            </a:r>
          </a:p>
          <a:p>
            <a:endParaRPr lang="en-IN" sz="1400" dirty="0">
              <a:latin typeface="Times New Roman" panose="02020603050405020304" pitchFamily="18" charset="0"/>
              <a:cs typeface="Times New Roman" panose="02020603050405020304" pitchFamily="18" charset="0"/>
            </a:endParaRPr>
          </a:p>
          <a:p>
            <a:endParaRPr lang="en-IN" dirty="0"/>
          </a:p>
        </p:txBody>
      </p:sp>
      <p:sp>
        <p:nvSpPr>
          <p:cNvPr id="5" name="Heart 4"/>
          <p:cNvSpPr/>
          <p:nvPr/>
        </p:nvSpPr>
        <p:spPr>
          <a:xfrm>
            <a:off x="5533730" y="844412"/>
            <a:ext cx="262163" cy="334545"/>
          </a:xfrm>
          <a:prstGeom prst="hear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6"/>
          <p:cNvPicPr>
            <a:picLocks noChangeAspect="1"/>
          </p:cNvPicPr>
          <p:nvPr/>
        </p:nvPicPr>
        <p:blipFill>
          <a:blip r:embed="rId2"/>
          <a:stretch>
            <a:fillRect/>
          </a:stretch>
        </p:blipFill>
        <p:spPr>
          <a:xfrm>
            <a:off x="8697441" y="1554481"/>
            <a:ext cx="2698692" cy="2143125"/>
          </a:xfrm>
          <a:prstGeom prst="rect">
            <a:avLst/>
          </a:prstGeom>
        </p:spPr>
      </p:pic>
      <p:pic>
        <p:nvPicPr>
          <p:cNvPr id="3076" name="Picture 4" descr="Riccardo Zacconi, celebra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97441" y="4080933"/>
            <a:ext cx="2698692"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56410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C34B56-1C13-46B6-AEDA-8458149B2406}"/>
              </a:ext>
            </a:extLst>
          </p:cNvPr>
          <p:cNvSpPr>
            <a:spLocks noGrp="1"/>
          </p:cNvSpPr>
          <p:nvPr>
            <p:ph type="title"/>
          </p:nvPr>
        </p:nvSpPr>
        <p:spPr>
          <a:xfrm>
            <a:off x="3573848" y="352510"/>
            <a:ext cx="4664066" cy="869461"/>
          </a:xfrm>
        </p:spPr>
        <p:txBody>
          <a:bodyPr/>
          <a:lstStyle/>
          <a:p>
            <a:r>
              <a:rPr lang="en-US" cap="none" dirty="0" smtClean="0">
                <a:latin typeface="Arial Black" panose="020B0A04020102020204" pitchFamily="34" charset="0"/>
                <a:cs typeface="Times New Roman" panose="02020603050405020304" pitchFamily="18" charset="0"/>
              </a:rPr>
              <a:t>Nokia</a:t>
            </a:r>
            <a:endParaRPr lang="en-IN" cap="none" dirty="0">
              <a:latin typeface="Arial Black" panose="020B0A0402010202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11814A9A-8861-4D10-C290-5125B1738FF8}"/>
              </a:ext>
            </a:extLst>
          </p:cNvPr>
          <p:cNvSpPr>
            <a:spLocks noGrp="1"/>
          </p:cNvSpPr>
          <p:nvPr>
            <p:ph sz="quarter" idx="13"/>
          </p:nvPr>
        </p:nvSpPr>
        <p:spPr>
          <a:xfrm>
            <a:off x="730894" y="1221971"/>
            <a:ext cx="7673273" cy="5295207"/>
          </a:xfrm>
        </p:spPr>
        <p:txBody>
          <a:bodyPr>
            <a:normAutofit/>
          </a:bodyPr>
          <a:lstStyle/>
          <a:p>
            <a:r>
              <a:rPr lang="en-IN" sz="1800" b="1" cap="none" dirty="0" smtClean="0">
                <a:latin typeface="Times New Roman" panose="02020603050405020304" pitchFamily="18" charset="0"/>
                <a:cs typeface="Times New Roman" panose="02020603050405020304" pitchFamily="18" charset="0"/>
              </a:rPr>
              <a:t>Founders: </a:t>
            </a:r>
            <a:r>
              <a:rPr lang="en-IN" sz="1600" cap="none" dirty="0" smtClean="0">
                <a:latin typeface="Times New Roman" panose="02020603050405020304" pitchFamily="18" charset="0"/>
                <a:cs typeface="Times New Roman" panose="02020603050405020304" pitchFamily="18" charset="0"/>
              </a:rPr>
              <a:t>Fredrik </a:t>
            </a:r>
            <a:r>
              <a:rPr lang="en-IN" sz="1600" cap="none" dirty="0" err="1" smtClean="0">
                <a:latin typeface="Times New Roman" panose="02020603050405020304" pitchFamily="18" charset="0"/>
                <a:cs typeface="Times New Roman" panose="02020603050405020304" pitchFamily="18" charset="0"/>
              </a:rPr>
              <a:t>Idestam</a:t>
            </a:r>
            <a:endParaRPr lang="en-IN" sz="1600" b="1" cap="none" dirty="0" smtClean="0">
              <a:latin typeface="Times New Roman" panose="02020603050405020304" pitchFamily="18" charset="0"/>
              <a:cs typeface="Times New Roman" panose="02020603050405020304" pitchFamily="18" charset="0"/>
            </a:endParaRPr>
          </a:p>
          <a:p>
            <a:r>
              <a:rPr lang="en-IN" sz="1800" b="1" cap="none" dirty="0" smtClean="0">
                <a:latin typeface="Times New Roman" panose="02020603050405020304" pitchFamily="18" charset="0"/>
                <a:cs typeface="Times New Roman" panose="02020603050405020304" pitchFamily="18" charset="0"/>
              </a:rPr>
              <a:t>Founded: </a:t>
            </a:r>
            <a:r>
              <a:rPr lang="en-US" sz="1600" cap="none" dirty="0" smtClean="0">
                <a:latin typeface="Times New Roman" panose="02020603050405020304" pitchFamily="18" charset="0"/>
                <a:cs typeface="Times New Roman" panose="02020603050405020304" pitchFamily="18" charset="0"/>
              </a:rPr>
              <a:t>12 May 1865; 159 Years Ago</a:t>
            </a:r>
          </a:p>
          <a:p>
            <a:r>
              <a:rPr lang="en-IN" sz="1800" b="1" cap="none" dirty="0" smtClean="0">
                <a:latin typeface="Times New Roman" panose="02020603050405020304" pitchFamily="18" charset="0"/>
                <a:cs typeface="Times New Roman" panose="02020603050405020304" pitchFamily="18" charset="0"/>
              </a:rPr>
              <a:t>Headquarters: </a:t>
            </a:r>
            <a:r>
              <a:rPr lang="en-IN" sz="1600" cap="none" dirty="0" smtClean="0">
                <a:latin typeface="Times New Roman" panose="02020603050405020304" pitchFamily="18" charset="0"/>
                <a:cs typeface="Times New Roman" panose="02020603050405020304" pitchFamily="18" charset="0"/>
              </a:rPr>
              <a:t>Finland</a:t>
            </a:r>
          </a:p>
          <a:p>
            <a:pPr marL="0" indent="0">
              <a:buNone/>
            </a:pPr>
            <a:r>
              <a:rPr lang="en-US" sz="1600" cap="none" dirty="0" smtClean="0">
                <a:latin typeface="Times New Roman" panose="02020603050405020304" pitchFamily="18" charset="0"/>
                <a:cs typeface="Times New Roman" panose="02020603050405020304" pitchFamily="18" charset="0"/>
              </a:rPr>
              <a:t>        The company was viewed with national pride by </a:t>
            </a:r>
            <a:r>
              <a:rPr lang="en-US" sz="1600" cap="none" dirty="0" err="1" smtClean="0">
                <a:latin typeface="Times New Roman" panose="02020603050405020304" pitchFamily="18" charset="0"/>
                <a:cs typeface="Times New Roman" panose="02020603050405020304" pitchFamily="18" charset="0"/>
              </a:rPr>
              <a:t>finns</a:t>
            </a:r>
            <a:r>
              <a:rPr lang="en-US" sz="1600" cap="none" dirty="0" smtClean="0">
                <a:latin typeface="Times New Roman" panose="02020603050405020304" pitchFamily="18" charset="0"/>
                <a:cs typeface="Times New Roman" panose="02020603050405020304" pitchFamily="18" charset="0"/>
              </a:rPr>
              <a:t>, as its mobile phone business made it by far the largest worldwide company and brand from </a:t>
            </a:r>
            <a:r>
              <a:rPr lang="en-US" sz="1600" cap="none" dirty="0" err="1" smtClean="0">
                <a:latin typeface="Times New Roman" panose="02020603050405020304" pitchFamily="18" charset="0"/>
                <a:cs typeface="Times New Roman" panose="02020603050405020304" pitchFamily="18" charset="0"/>
              </a:rPr>
              <a:t>finland</a:t>
            </a:r>
            <a:r>
              <a:rPr lang="en-US" sz="1600" cap="none" dirty="0" smtClean="0">
                <a:latin typeface="Times New Roman" panose="02020603050405020304" pitchFamily="18" charset="0"/>
                <a:cs typeface="Times New Roman" panose="02020603050405020304" pitchFamily="18" charset="0"/>
              </a:rPr>
              <a:t>.</a:t>
            </a:r>
            <a:r>
              <a:rPr lang="en-US" sz="1600" cap="none" baseline="30000" dirty="0" smtClean="0">
                <a:latin typeface="Times New Roman" panose="02020603050405020304" pitchFamily="18" charset="0"/>
                <a:cs typeface="Times New Roman" panose="02020603050405020304" pitchFamily="18" charset="0"/>
              </a:rPr>
              <a:t> </a:t>
            </a:r>
            <a:r>
              <a:rPr lang="en-US" sz="1600" cap="none" dirty="0" smtClean="0">
                <a:latin typeface="Times New Roman" panose="02020603050405020304" pitchFamily="18" charset="0"/>
                <a:cs typeface="Times New Roman" panose="02020603050405020304" pitchFamily="18" charset="0"/>
              </a:rPr>
              <a:t>At its peak in 2000, </a:t>
            </a:r>
            <a:r>
              <a:rPr lang="en-US" sz="1600" cap="none" dirty="0" err="1" smtClean="0">
                <a:latin typeface="Times New Roman" panose="02020603050405020304" pitchFamily="18" charset="0"/>
                <a:cs typeface="Times New Roman" panose="02020603050405020304" pitchFamily="18" charset="0"/>
              </a:rPr>
              <a:t>nokia</a:t>
            </a:r>
            <a:r>
              <a:rPr lang="en-US" sz="1600" cap="none" dirty="0" smtClean="0">
                <a:latin typeface="Times New Roman" panose="02020603050405020304" pitchFamily="18" charset="0"/>
                <a:cs typeface="Times New Roman" panose="02020603050405020304" pitchFamily="18" charset="0"/>
              </a:rPr>
              <a:t> accounted for 4% of the country's GDP, 21% of total exports, and 70% of the </a:t>
            </a:r>
            <a:r>
              <a:rPr lang="en-US" sz="1600" cap="none" dirty="0" err="1" smtClean="0">
                <a:latin typeface="Times New Roman" panose="02020603050405020304" pitchFamily="18" charset="0"/>
                <a:cs typeface="Times New Roman" panose="02020603050405020304" pitchFamily="18" charset="0"/>
              </a:rPr>
              <a:t>nasdaq</a:t>
            </a:r>
            <a:r>
              <a:rPr lang="en-US" sz="1600" cap="none" dirty="0" smtClean="0">
                <a:latin typeface="Times New Roman" panose="02020603050405020304" pitchFamily="18" charset="0"/>
                <a:cs typeface="Times New Roman" panose="02020603050405020304" pitchFamily="18" charset="0"/>
              </a:rPr>
              <a:t> </a:t>
            </a:r>
            <a:r>
              <a:rPr lang="en-US" sz="1600" cap="none" dirty="0" err="1" smtClean="0">
                <a:latin typeface="Times New Roman" panose="02020603050405020304" pitchFamily="18" charset="0"/>
                <a:cs typeface="Times New Roman" panose="02020603050405020304" pitchFamily="18" charset="0"/>
              </a:rPr>
              <a:t>helsinki</a:t>
            </a:r>
            <a:r>
              <a:rPr lang="en-US" sz="1600" cap="none" dirty="0" smtClean="0">
                <a:latin typeface="Times New Roman" panose="02020603050405020304" pitchFamily="18" charset="0"/>
                <a:cs typeface="Times New Roman" panose="02020603050405020304" pitchFamily="18" charset="0"/>
              </a:rPr>
              <a:t> market capital.</a:t>
            </a:r>
          </a:p>
          <a:p>
            <a:r>
              <a:rPr lang="en-US" sz="1800" b="1" cap="none" dirty="0" smtClean="0">
                <a:latin typeface="Times New Roman" panose="02020603050405020304" pitchFamily="18" charset="0"/>
                <a:cs typeface="Times New Roman" panose="02020603050405020304" pitchFamily="18" charset="0"/>
              </a:rPr>
              <a:t>Failure: </a:t>
            </a:r>
            <a:r>
              <a:rPr lang="en-US" sz="1600" cap="none" dirty="0" smtClean="0">
                <a:latin typeface="Times New Roman" panose="02020603050405020304" pitchFamily="18" charset="0"/>
                <a:cs typeface="Times New Roman" panose="02020603050405020304" pitchFamily="18" charset="0"/>
              </a:rPr>
              <a:t>Nokia's downfall in the mobile phone market was not caused by a single issue but by a combination of strategic missteps, a slow response to the smartphone revolution, an outdated operating system, and internal management challenges. While </a:t>
            </a:r>
            <a:r>
              <a:rPr lang="en-US" sz="1600" cap="none" dirty="0" err="1" smtClean="0">
                <a:latin typeface="Times New Roman" panose="02020603050405020304" pitchFamily="18" charset="0"/>
                <a:cs typeface="Times New Roman" panose="02020603050405020304" pitchFamily="18" charset="0"/>
              </a:rPr>
              <a:t>nokia</a:t>
            </a:r>
            <a:r>
              <a:rPr lang="en-US" sz="1600" cap="none" dirty="0" smtClean="0">
                <a:latin typeface="Times New Roman" panose="02020603050405020304" pitchFamily="18" charset="0"/>
                <a:cs typeface="Times New Roman" panose="02020603050405020304" pitchFamily="18" charset="0"/>
              </a:rPr>
              <a:t> was once the world's leading mobile phone manufacturer, its inability to adapt to the changing landscape and failure to respond to competitors like apple and android led to its decline in the mobile market.</a:t>
            </a:r>
            <a:endParaRPr lang="en-IN" sz="1600" b="1" cap="none" dirty="0" smtClean="0">
              <a:latin typeface="Times New Roman" panose="02020603050405020304" pitchFamily="18" charset="0"/>
              <a:cs typeface="Times New Roman" panose="02020603050405020304" pitchFamily="18" charset="0"/>
            </a:endParaRPr>
          </a:p>
          <a:p>
            <a:endParaRPr lang="en-IN" sz="1600" cap="none" dirty="0" smtClean="0">
              <a:latin typeface="Times New Roman" panose="02020603050405020304" pitchFamily="18" charset="0"/>
              <a:cs typeface="Times New Roman" panose="02020603050405020304" pitchFamily="18" charset="0"/>
            </a:endParaRPr>
          </a:p>
          <a:p>
            <a:endParaRPr lang="en-IN" sz="1600" cap="none" dirty="0" smtClean="0">
              <a:latin typeface="Times New Roman" panose="02020603050405020304" pitchFamily="18" charset="0"/>
              <a:cs typeface="Times New Roman" panose="02020603050405020304" pitchFamily="18" charset="0"/>
            </a:endParaRPr>
          </a:p>
          <a:p>
            <a:endParaRPr lang="en-IN" sz="1800" b="1" cap="none" dirty="0" smtClean="0">
              <a:latin typeface="Times New Roman" panose="02020603050405020304" pitchFamily="18" charset="0"/>
              <a:cs typeface="Times New Roman" panose="02020603050405020304" pitchFamily="18" charset="0"/>
            </a:endParaRPr>
          </a:p>
          <a:p>
            <a:endParaRPr lang="en-IN" sz="1600" cap="none" dirty="0" smtClean="0">
              <a:latin typeface="Times New Roman" panose="02020603050405020304" pitchFamily="18" charset="0"/>
              <a:cs typeface="Times New Roman" panose="02020603050405020304" pitchFamily="18" charset="0"/>
            </a:endParaRPr>
          </a:p>
          <a:p>
            <a:endParaRPr lang="en-IN" sz="1600" cap="none" dirty="0" smtClean="0">
              <a:latin typeface="Times New Roman" panose="02020603050405020304" pitchFamily="18" charset="0"/>
              <a:cs typeface="Times New Roman" panose="02020603050405020304" pitchFamily="18" charset="0"/>
            </a:endParaRPr>
          </a:p>
          <a:p>
            <a:endParaRPr lang="en-IN" sz="1600" dirty="0" smtClean="0">
              <a:latin typeface="Times New Roman" panose="02020603050405020304" pitchFamily="18" charset="0"/>
              <a:cs typeface="Times New Roman" panose="02020603050405020304" pitchFamily="18" charset="0"/>
            </a:endParaRPr>
          </a:p>
          <a:p>
            <a:endParaRPr lang="en-US" sz="1600" dirty="0" smtClean="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2"/>
          <a:stretch>
            <a:fillRect/>
          </a:stretch>
        </p:blipFill>
        <p:spPr>
          <a:xfrm>
            <a:off x="9089796" y="3695441"/>
            <a:ext cx="2618680" cy="2306348"/>
          </a:xfrm>
          <a:prstGeom prst="rect">
            <a:avLst/>
          </a:prstGeom>
        </p:spPr>
      </p:pic>
      <p:pic>
        <p:nvPicPr>
          <p:cNvPr id="2053" name="Picture 5" descr="FinPost | Nokia's history dates to 1865, when Finnish-Swede mining engineer Fredrik  Idestam established a pulp mill near the town of Tampere, Finland... |  Insta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89796" y="1066107"/>
            <a:ext cx="2618680"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5032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4837" y="419012"/>
            <a:ext cx="4846945" cy="886086"/>
          </a:xfrm>
        </p:spPr>
        <p:txBody>
          <a:bodyPr/>
          <a:lstStyle/>
          <a:p>
            <a:r>
              <a:rPr lang="en-US" b="1" dirty="0" smtClean="0">
                <a:latin typeface="Arial Black" panose="020B0A04020102020204" pitchFamily="34" charset="0"/>
                <a:cs typeface="Arial" panose="020B0604020202020204" pitchFamily="34" charset="0"/>
              </a:rPr>
              <a:t>HMT watch</a:t>
            </a:r>
            <a:endParaRPr lang="en-IN" b="1" dirty="0">
              <a:latin typeface="Arial Black" panose="020B0A04020102020204" pitchFamily="34" charset="0"/>
              <a:cs typeface="Arial" panose="020B0604020202020204" pitchFamily="34" charset="0"/>
            </a:endParaRPr>
          </a:p>
        </p:txBody>
      </p:sp>
      <p:sp>
        <p:nvSpPr>
          <p:cNvPr id="3" name="Content Placeholder 2"/>
          <p:cNvSpPr>
            <a:spLocks noGrp="1"/>
          </p:cNvSpPr>
          <p:nvPr>
            <p:ph sz="quarter" idx="13"/>
          </p:nvPr>
        </p:nvSpPr>
        <p:spPr>
          <a:xfrm>
            <a:off x="772457" y="1438102"/>
            <a:ext cx="7581834" cy="4987636"/>
          </a:xfrm>
        </p:spPr>
        <p:txBody>
          <a:bodyPr>
            <a:normAutofit fontScale="92500"/>
          </a:bodyPr>
          <a:lstStyle/>
          <a:p>
            <a:r>
              <a:rPr lang="en-US" sz="1800" b="1" cap="none" dirty="0" smtClean="0">
                <a:latin typeface="Times New Roman" panose="02020603050405020304" pitchFamily="18" charset="0"/>
                <a:cs typeface="Times New Roman" panose="02020603050405020304" pitchFamily="18" charset="0"/>
              </a:rPr>
              <a:t>Full Form: </a:t>
            </a:r>
            <a:r>
              <a:rPr lang="en-IN" sz="1600" cap="none" dirty="0" smtClean="0">
                <a:latin typeface="Times New Roman" panose="02020603050405020304" pitchFamily="18" charset="0"/>
                <a:cs typeface="Times New Roman" panose="02020603050405020304" pitchFamily="18" charset="0"/>
              </a:rPr>
              <a:t>Hindustan Machine Tools(HMT)</a:t>
            </a:r>
            <a:endParaRPr lang="en-IN" sz="1600" b="1" cap="none" dirty="0" smtClean="0">
              <a:latin typeface="Times New Roman" panose="02020603050405020304" pitchFamily="18" charset="0"/>
              <a:cs typeface="Times New Roman" panose="02020603050405020304" pitchFamily="18" charset="0"/>
            </a:endParaRPr>
          </a:p>
          <a:p>
            <a:r>
              <a:rPr lang="en-IN" sz="1800" b="1" cap="none" dirty="0" smtClean="0">
                <a:latin typeface="Times New Roman" panose="02020603050405020304" pitchFamily="18" charset="0"/>
                <a:cs typeface="Times New Roman" panose="02020603050405020304" pitchFamily="18" charset="0"/>
              </a:rPr>
              <a:t>Founder:</a:t>
            </a:r>
            <a:r>
              <a:rPr lang="en-IN" b="1" cap="none" dirty="0" smtClean="0">
                <a:latin typeface="Times New Roman" panose="02020603050405020304" pitchFamily="18" charset="0"/>
                <a:cs typeface="Times New Roman" panose="02020603050405020304" pitchFamily="18" charset="0"/>
              </a:rPr>
              <a:t>  </a:t>
            </a:r>
            <a:r>
              <a:rPr lang="en-IN" sz="1600" cap="none" dirty="0" smtClean="0">
                <a:latin typeface="Times New Roman" panose="02020603050405020304" pitchFamily="18" charset="0"/>
                <a:cs typeface="Times New Roman" panose="02020603050405020304" pitchFamily="18" charset="0"/>
              </a:rPr>
              <a:t>Government Of India</a:t>
            </a:r>
          </a:p>
          <a:p>
            <a:r>
              <a:rPr lang="en-IN" sz="1800" b="1" cap="none" dirty="0" smtClean="0">
                <a:latin typeface="Times New Roman" panose="02020603050405020304" pitchFamily="18" charset="0"/>
                <a:cs typeface="Times New Roman" panose="02020603050405020304" pitchFamily="18" charset="0"/>
              </a:rPr>
              <a:t>Founded:</a:t>
            </a:r>
            <a:r>
              <a:rPr lang="en-IN" b="1" cap="none" dirty="0" smtClean="0">
                <a:latin typeface="Times New Roman" panose="02020603050405020304" pitchFamily="18" charset="0"/>
                <a:cs typeface="Times New Roman" panose="02020603050405020304" pitchFamily="18" charset="0"/>
              </a:rPr>
              <a:t> </a:t>
            </a:r>
            <a:r>
              <a:rPr lang="en-US" sz="1600" cap="none" dirty="0" smtClean="0">
                <a:latin typeface="Times New Roman" panose="02020603050405020304" pitchFamily="18" charset="0"/>
                <a:cs typeface="Times New Roman" panose="02020603050405020304" pitchFamily="18" charset="0"/>
              </a:rPr>
              <a:t>7 February 1953; 71 Years Ago</a:t>
            </a:r>
          </a:p>
          <a:p>
            <a:r>
              <a:rPr lang="en-IN" sz="1800" b="1" cap="none" dirty="0" smtClean="0">
                <a:latin typeface="Times New Roman" panose="02020603050405020304" pitchFamily="18" charset="0"/>
                <a:cs typeface="Times New Roman" panose="02020603050405020304" pitchFamily="18" charset="0"/>
              </a:rPr>
              <a:t>Headquarters:  </a:t>
            </a:r>
            <a:r>
              <a:rPr lang="en-IN" sz="1600" cap="none" dirty="0" smtClean="0">
                <a:latin typeface="Times New Roman" panose="02020603050405020304" pitchFamily="18" charset="0"/>
                <a:cs typeface="Times New Roman" panose="02020603050405020304" pitchFamily="18" charset="0"/>
              </a:rPr>
              <a:t>Bellary</a:t>
            </a:r>
          </a:p>
          <a:p>
            <a:r>
              <a:rPr lang="en-IN" sz="1800" b="1" cap="none" dirty="0" smtClean="0">
                <a:latin typeface="Times New Roman" panose="02020603050405020304" pitchFamily="18" charset="0"/>
                <a:cs typeface="Times New Roman" panose="02020603050405020304" pitchFamily="18" charset="0"/>
              </a:rPr>
              <a:t>Watch division: </a:t>
            </a:r>
            <a:r>
              <a:rPr lang="en-US" sz="1600" cap="none" dirty="0" smtClean="0">
                <a:latin typeface="Times New Roman" panose="02020603050405020304" pitchFamily="18" charset="0"/>
                <a:cs typeface="Times New Roman" panose="02020603050405020304" pitchFamily="18" charset="0"/>
              </a:rPr>
              <a:t>HMT set up A watch manufacturing factory in </a:t>
            </a:r>
            <a:r>
              <a:rPr lang="en-US" sz="1600" cap="none" dirty="0">
                <a:latin typeface="Times New Roman" panose="02020603050405020304" pitchFamily="18" charset="0"/>
                <a:cs typeface="Times New Roman" panose="02020603050405020304" pitchFamily="18" charset="0"/>
              </a:rPr>
              <a:t>B</a:t>
            </a:r>
            <a:r>
              <a:rPr lang="en-US" sz="1600" cap="none" dirty="0" smtClean="0">
                <a:latin typeface="Times New Roman" panose="02020603050405020304" pitchFamily="18" charset="0"/>
                <a:cs typeface="Times New Roman" panose="02020603050405020304" pitchFamily="18" charset="0"/>
              </a:rPr>
              <a:t>angalore in collaboration with citizen watch, A </a:t>
            </a:r>
            <a:r>
              <a:rPr lang="en-US" sz="1600" cap="none" dirty="0">
                <a:latin typeface="Times New Roman" panose="02020603050405020304" pitchFamily="18" charset="0"/>
                <a:cs typeface="Times New Roman" panose="02020603050405020304" pitchFamily="18" charset="0"/>
              </a:rPr>
              <a:t>J</a:t>
            </a:r>
            <a:r>
              <a:rPr lang="en-US" sz="1600" cap="none" dirty="0" smtClean="0">
                <a:latin typeface="Times New Roman" panose="02020603050405020304" pitchFamily="18" charset="0"/>
                <a:cs typeface="Times New Roman" panose="02020603050405020304" pitchFamily="18" charset="0"/>
              </a:rPr>
              <a:t>apanese company, in 1961. The first batch of mechanical (hand wound) wrist watches manufactured here was released by the then prime minister of </a:t>
            </a:r>
            <a:r>
              <a:rPr lang="en-US" sz="1600" cap="none" dirty="0">
                <a:latin typeface="Times New Roman" panose="02020603050405020304" pitchFamily="18" charset="0"/>
                <a:cs typeface="Times New Roman" panose="02020603050405020304" pitchFamily="18" charset="0"/>
              </a:rPr>
              <a:t>I</a:t>
            </a:r>
            <a:r>
              <a:rPr lang="en-US" sz="1600" cap="none" dirty="0" smtClean="0">
                <a:latin typeface="Times New Roman" panose="02020603050405020304" pitchFamily="18" charset="0"/>
                <a:cs typeface="Times New Roman" panose="02020603050405020304" pitchFamily="18" charset="0"/>
              </a:rPr>
              <a:t>ndia, </a:t>
            </a:r>
            <a:r>
              <a:rPr lang="en-US" sz="1600" cap="none" dirty="0">
                <a:latin typeface="Times New Roman" panose="02020603050405020304" pitchFamily="18" charset="0"/>
                <a:cs typeface="Times New Roman" panose="02020603050405020304" pitchFamily="18" charset="0"/>
              </a:rPr>
              <a:t>J</a:t>
            </a:r>
            <a:r>
              <a:rPr lang="en-US" sz="1600" cap="none" dirty="0" smtClean="0">
                <a:latin typeface="Times New Roman" panose="02020603050405020304" pitchFamily="18" charset="0"/>
                <a:cs typeface="Times New Roman" panose="02020603050405020304" pitchFamily="18" charset="0"/>
              </a:rPr>
              <a:t>awaharlal </a:t>
            </a:r>
            <a:r>
              <a:rPr lang="en-US" sz="1600" cap="none" dirty="0">
                <a:latin typeface="Times New Roman" panose="02020603050405020304" pitchFamily="18" charset="0"/>
                <a:cs typeface="Times New Roman" panose="02020603050405020304" pitchFamily="18" charset="0"/>
              </a:rPr>
              <a:t>N</a:t>
            </a:r>
            <a:r>
              <a:rPr lang="en-US" sz="1600" cap="none" dirty="0" smtClean="0">
                <a:latin typeface="Times New Roman" panose="02020603050405020304" pitchFamily="18" charset="0"/>
                <a:cs typeface="Times New Roman" panose="02020603050405020304" pitchFamily="18" charset="0"/>
              </a:rPr>
              <a:t>ehru. The most popular mechanical watch was HMT </a:t>
            </a:r>
            <a:r>
              <a:rPr lang="en-US" sz="1600" cap="none" dirty="0">
                <a:latin typeface="Times New Roman" panose="02020603050405020304" pitchFamily="18" charset="0"/>
                <a:cs typeface="Times New Roman" panose="02020603050405020304" pitchFamily="18" charset="0"/>
              </a:rPr>
              <a:t>J</a:t>
            </a:r>
            <a:r>
              <a:rPr lang="en-US" sz="1600" cap="none" dirty="0" smtClean="0">
                <a:latin typeface="Times New Roman" panose="02020603050405020304" pitchFamily="18" charset="0"/>
                <a:cs typeface="Times New Roman" panose="02020603050405020304" pitchFamily="18" charset="0"/>
              </a:rPr>
              <a:t>anata. Other mechanical watch styles included HMT pilot, HMT </a:t>
            </a:r>
            <a:r>
              <a:rPr lang="en-US" sz="1600" cap="none" dirty="0" err="1">
                <a:latin typeface="Times New Roman" panose="02020603050405020304" pitchFamily="18" charset="0"/>
                <a:cs typeface="Times New Roman" panose="02020603050405020304" pitchFamily="18" charset="0"/>
              </a:rPr>
              <a:t>J</a:t>
            </a:r>
            <a:r>
              <a:rPr lang="en-US" sz="1600" cap="none" dirty="0" err="1" smtClean="0">
                <a:latin typeface="Times New Roman" panose="02020603050405020304" pitchFamily="18" charset="0"/>
                <a:cs typeface="Times New Roman" panose="02020603050405020304" pitchFamily="18" charset="0"/>
              </a:rPr>
              <a:t>halak</a:t>
            </a:r>
            <a:r>
              <a:rPr lang="en-US" sz="1600" cap="none" dirty="0" smtClean="0">
                <a:latin typeface="Times New Roman" panose="02020603050405020304" pitchFamily="18" charset="0"/>
                <a:cs typeface="Times New Roman" panose="02020603050405020304" pitchFamily="18" charset="0"/>
              </a:rPr>
              <a:t> (semi skeletal), HMT </a:t>
            </a:r>
            <a:r>
              <a:rPr lang="en-US" sz="1600" cap="none" dirty="0" err="1">
                <a:latin typeface="Times New Roman" panose="02020603050405020304" pitchFamily="18" charset="0"/>
                <a:cs typeface="Times New Roman" panose="02020603050405020304" pitchFamily="18" charset="0"/>
              </a:rPr>
              <a:t>S</a:t>
            </a:r>
            <a:r>
              <a:rPr lang="en-US" sz="1600" cap="none" dirty="0" err="1" smtClean="0">
                <a:latin typeface="Times New Roman" panose="02020603050405020304" pitchFamily="18" charset="0"/>
                <a:cs typeface="Times New Roman" panose="02020603050405020304" pitchFamily="18" charset="0"/>
              </a:rPr>
              <a:t>ona</a:t>
            </a:r>
            <a:r>
              <a:rPr lang="en-US" sz="1600" cap="none" dirty="0" smtClean="0">
                <a:latin typeface="Times New Roman" panose="02020603050405020304" pitchFamily="18" charset="0"/>
                <a:cs typeface="Times New Roman" panose="02020603050405020304" pitchFamily="18" charset="0"/>
              </a:rPr>
              <a:t>, HMT braille.</a:t>
            </a:r>
          </a:p>
          <a:p>
            <a:r>
              <a:rPr lang="en-US" sz="1800" b="1" cap="none" dirty="0" smtClean="0">
                <a:latin typeface="Times New Roman" panose="02020603050405020304" pitchFamily="18" charset="0"/>
                <a:cs typeface="Times New Roman" panose="02020603050405020304" pitchFamily="18" charset="0"/>
              </a:rPr>
              <a:t>Failure: </a:t>
            </a:r>
            <a:r>
              <a:rPr lang="en-US" sz="1700" cap="none" dirty="0" err="1" smtClean="0">
                <a:latin typeface="Times New Roman" panose="02020603050405020304" pitchFamily="18" charset="0"/>
                <a:cs typeface="Times New Roman" panose="02020603050405020304" pitchFamily="18" charset="0"/>
              </a:rPr>
              <a:t>Hmt’s</a:t>
            </a:r>
            <a:r>
              <a:rPr lang="en-US" sz="1700" cap="none" dirty="0" smtClean="0">
                <a:latin typeface="Times New Roman" panose="02020603050405020304" pitchFamily="18" charset="0"/>
                <a:cs typeface="Times New Roman" panose="02020603050405020304" pitchFamily="18" charset="0"/>
              </a:rPr>
              <a:t> failure can be attributed to its failure to innovate, adapt to new technologies, and respond to market demands. While the brand holds a place in </a:t>
            </a:r>
            <a:r>
              <a:rPr lang="en-US" sz="1700" cap="none" dirty="0" err="1" smtClean="0">
                <a:latin typeface="Times New Roman" panose="02020603050405020304" pitchFamily="18" charset="0"/>
                <a:cs typeface="Times New Roman" panose="02020603050405020304" pitchFamily="18" charset="0"/>
              </a:rPr>
              <a:t>india's</a:t>
            </a:r>
            <a:r>
              <a:rPr lang="en-US" sz="1700" cap="none" dirty="0" smtClean="0">
                <a:latin typeface="Times New Roman" panose="02020603050405020304" pitchFamily="18" charset="0"/>
                <a:cs typeface="Times New Roman" panose="02020603050405020304" pitchFamily="18" charset="0"/>
              </a:rPr>
              <a:t> watchmaking history, its inability to transition with changing times contributed significantly to its decline.</a:t>
            </a:r>
            <a:br>
              <a:rPr lang="en-US" sz="1700" cap="none" dirty="0" smtClean="0">
                <a:latin typeface="Times New Roman" panose="02020603050405020304" pitchFamily="18" charset="0"/>
                <a:cs typeface="Times New Roman" panose="02020603050405020304" pitchFamily="18" charset="0"/>
              </a:rPr>
            </a:br>
            <a:endParaRPr lang="en-IN" sz="1700" cap="none" dirty="0" smtClean="0">
              <a:latin typeface="Times New Roman" panose="02020603050405020304" pitchFamily="18" charset="0"/>
              <a:cs typeface="Times New Roman" panose="02020603050405020304" pitchFamily="18" charset="0"/>
            </a:endParaRPr>
          </a:p>
          <a:p>
            <a:endParaRPr lang="en-IN" sz="1800" cap="none" dirty="0" smtClean="0">
              <a:latin typeface="Times New Roman" panose="02020603050405020304" pitchFamily="18" charset="0"/>
              <a:cs typeface="Times New Roman" panose="02020603050405020304" pitchFamily="18" charset="0"/>
            </a:endParaRPr>
          </a:p>
          <a:p>
            <a:endParaRPr lang="en-IN" sz="1800" dirty="0" smtClean="0"/>
          </a:p>
          <a:p>
            <a:endParaRPr lang="en-IN" sz="1800" dirty="0" smtClean="0"/>
          </a:p>
          <a:p>
            <a:endParaRPr lang="en-IN" sz="1800" dirty="0" smtClean="0"/>
          </a:p>
          <a:p>
            <a:endParaRPr lang="en-IN" sz="1800" dirty="0"/>
          </a:p>
        </p:txBody>
      </p:sp>
      <p:pic>
        <p:nvPicPr>
          <p:cNvPr id="7" name="Picture 6"/>
          <p:cNvPicPr>
            <a:picLocks noChangeAspect="1"/>
          </p:cNvPicPr>
          <p:nvPr/>
        </p:nvPicPr>
        <p:blipFill>
          <a:blip r:embed="rId2"/>
          <a:stretch>
            <a:fillRect/>
          </a:stretch>
        </p:blipFill>
        <p:spPr>
          <a:xfrm>
            <a:off x="9242194" y="1911927"/>
            <a:ext cx="1713981" cy="3028950"/>
          </a:xfrm>
          <a:prstGeom prst="rect">
            <a:avLst/>
          </a:prstGeom>
        </p:spPr>
      </p:pic>
    </p:spTree>
    <p:extLst>
      <p:ext uri="{BB962C8B-B14F-4D97-AF65-F5344CB8AC3E}">
        <p14:creationId xmlns:p14="http://schemas.microsoft.com/office/powerpoint/2010/main" val="19966335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0101" y="365761"/>
            <a:ext cx="4910676" cy="798023"/>
          </a:xfrm>
        </p:spPr>
        <p:txBody>
          <a:bodyPr>
            <a:normAutofit fontScale="90000"/>
          </a:bodyPr>
          <a:lstStyle/>
          <a:p>
            <a:r>
              <a:rPr lang="en-IN" dirty="0"/>
              <a:t/>
            </a:r>
            <a:br>
              <a:rPr lang="en-IN" dirty="0"/>
            </a:br>
            <a:r>
              <a:rPr lang="en-IN" b="1" dirty="0">
                <a:latin typeface="Arial Black" panose="020B0A04020102020204" pitchFamily="34" charset="0"/>
              </a:rPr>
              <a:t>Vine</a:t>
            </a:r>
            <a:br>
              <a:rPr lang="en-IN" b="1" dirty="0">
                <a:latin typeface="Arial Black" panose="020B0A04020102020204" pitchFamily="34" charset="0"/>
              </a:rPr>
            </a:br>
            <a:endParaRPr lang="en-IN" b="1" dirty="0">
              <a:latin typeface="Arial Black" panose="020B0A04020102020204" pitchFamily="34" charset="0"/>
            </a:endParaRPr>
          </a:p>
        </p:txBody>
      </p:sp>
      <p:sp>
        <p:nvSpPr>
          <p:cNvPr id="3" name="Content Placeholder 2"/>
          <p:cNvSpPr>
            <a:spLocks noGrp="1"/>
          </p:cNvSpPr>
          <p:nvPr>
            <p:ph sz="quarter" idx="13"/>
          </p:nvPr>
        </p:nvSpPr>
        <p:spPr>
          <a:xfrm>
            <a:off x="814021" y="1344627"/>
            <a:ext cx="7083070" cy="4432718"/>
          </a:xfrm>
        </p:spPr>
        <p:txBody>
          <a:bodyPr/>
          <a:lstStyle/>
          <a:p>
            <a:r>
              <a:rPr lang="en-US" sz="1600" cap="none" dirty="0" smtClean="0">
                <a:latin typeface="Times New Roman" panose="02020603050405020304" pitchFamily="18" charset="0"/>
                <a:cs typeface="Times New Roman" panose="02020603050405020304" pitchFamily="18" charset="0"/>
              </a:rPr>
              <a:t>Vine Was A Free Mobile App That Allowed Users To Record And Share Short, Looping Video Clips That Were Up To Six Seconds Long.</a:t>
            </a:r>
            <a:endParaRPr lang="en-IN" sz="1600" cap="none" dirty="0" smtClean="0">
              <a:latin typeface="Times New Roman" panose="02020603050405020304" pitchFamily="18" charset="0"/>
              <a:cs typeface="Times New Roman" panose="02020603050405020304" pitchFamily="18" charset="0"/>
            </a:endParaRPr>
          </a:p>
          <a:p>
            <a:r>
              <a:rPr lang="en-IN" sz="1800" b="1" cap="none" dirty="0" smtClean="0">
                <a:latin typeface="Times New Roman" panose="02020603050405020304" pitchFamily="18" charset="0"/>
                <a:cs typeface="Times New Roman" panose="02020603050405020304" pitchFamily="18" charset="0"/>
              </a:rPr>
              <a:t>Founded: </a:t>
            </a:r>
            <a:r>
              <a:rPr lang="en-IN" sz="1600" cap="none" dirty="0" smtClean="0">
                <a:latin typeface="Times New Roman" panose="02020603050405020304" pitchFamily="18" charset="0"/>
                <a:cs typeface="Times New Roman" panose="02020603050405020304" pitchFamily="18" charset="0"/>
              </a:rPr>
              <a:t>June 2012</a:t>
            </a:r>
          </a:p>
          <a:p>
            <a:r>
              <a:rPr lang="en-US" sz="1800" b="1" cap="none" dirty="0" smtClean="0">
                <a:latin typeface="Times New Roman" panose="02020603050405020304" pitchFamily="18" charset="0"/>
                <a:cs typeface="Times New Roman" panose="02020603050405020304" pitchFamily="18" charset="0"/>
              </a:rPr>
              <a:t>Founders:</a:t>
            </a:r>
            <a:r>
              <a:rPr lang="en-US" sz="1600" cap="none" dirty="0" smtClean="0">
                <a:latin typeface="Times New Roman" panose="02020603050405020304" pitchFamily="18" charset="0"/>
                <a:cs typeface="Times New Roman" panose="02020603050405020304" pitchFamily="18" charset="0"/>
              </a:rPr>
              <a:t> </a:t>
            </a:r>
            <a:r>
              <a:rPr lang="en-IN" sz="1600" cap="none" dirty="0" err="1" smtClean="0">
                <a:latin typeface="Times New Roman" panose="02020603050405020304" pitchFamily="18" charset="0"/>
                <a:cs typeface="Times New Roman" panose="02020603050405020304" pitchFamily="18" charset="0"/>
              </a:rPr>
              <a:t>Rus</a:t>
            </a:r>
            <a:r>
              <a:rPr lang="en-IN" sz="1600" cap="none" dirty="0" smtClean="0">
                <a:latin typeface="Times New Roman" panose="02020603050405020304" pitchFamily="18" charset="0"/>
                <a:cs typeface="Times New Roman" panose="02020603050405020304" pitchFamily="18" charset="0"/>
              </a:rPr>
              <a:t> </a:t>
            </a:r>
            <a:r>
              <a:rPr lang="en-IN" sz="1600" cap="none" dirty="0" err="1" smtClean="0">
                <a:latin typeface="Times New Roman" panose="02020603050405020304" pitchFamily="18" charset="0"/>
                <a:cs typeface="Times New Roman" panose="02020603050405020304" pitchFamily="18" charset="0"/>
              </a:rPr>
              <a:t>Yusupov</a:t>
            </a:r>
            <a:endParaRPr lang="en-IN" sz="1600" cap="none" dirty="0" smtClean="0">
              <a:latin typeface="Times New Roman" panose="02020603050405020304" pitchFamily="18" charset="0"/>
              <a:cs typeface="Times New Roman" panose="02020603050405020304" pitchFamily="18" charset="0"/>
            </a:endParaRPr>
          </a:p>
          <a:p>
            <a:r>
              <a:rPr lang="en-US" sz="1800" b="1" cap="none" dirty="0" smtClean="0">
                <a:latin typeface="Times New Roman" panose="02020603050405020304" pitchFamily="18" charset="0"/>
                <a:cs typeface="Times New Roman" panose="02020603050405020304" pitchFamily="18" charset="0"/>
              </a:rPr>
              <a:t>Failure: </a:t>
            </a:r>
            <a:r>
              <a:rPr lang="en-US" sz="1600" cap="none" dirty="0" smtClean="0">
                <a:latin typeface="Times New Roman" panose="02020603050405020304" pitchFamily="18" charset="0"/>
                <a:cs typeface="Times New Roman" panose="02020603050405020304" pitchFamily="18" charset="0"/>
              </a:rPr>
              <a:t>Vine’s algorithm and user interface were not as effective in promoting new content or helping users discover creators. This made it difficult for new users to find and engage with the best content, limiting growth. As a result of these issues, vine was shut down in 2016, just three years after it launched. The space it left behind was quickly filled by platforms like </a:t>
            </a:r>
            <a:r>
              <a:rPr lang="en-US" sz="1600" b="1" cap="none" dirty="0" smtClean="0">
                <a:latin typeface="Times New Roman" panose="02020603050405020304" pitchFamily="18" charset="0"/>
                <a:cs typeface="Times New Roman" panose="02020603050405020304" pitchFamily="18" charset="0"/>
              </a:rPr>
              <a:t>Instagram</a:t>
            </a:r>
            <a:r>
              <a:rPr lang="en-US" sz="1600" cap="none" dirty="0" smtClean="0">
                <a:latin typeface="Times New Roman" panose="02020603050405020304" pitchFamily="18" charset="0"/>
                <a:cs typeface="Times New Roman" panose="02020603050405020304" pitchFamily="18" charset="0"/>
              </a:rPr>
              <a:t> and </a:t>
            </a:r>
            <a:r>
              <a:rPr lang="en-US" sz="1600" b="1" cap="none" dirty="0" err="1" smtClean="0">
                <a:latin typeface="Times New Roman" panose="02020603050405020304" pitchFamily="18" charset="0"/>
                <a:cs typeface="Times New Roman" panose="02020603050405020304" pitchFamily="18" charset="0"/>
              </a:rPr>
              <a:t>Tiktok</a:t>
            </a:r>
            <a:r>
              <a:rPr lang="en-US" sz="1600" cap="none" dirty="0" smtClean="0">
                <a:latin typeface="Times New Roman" panose="02020603050405020304" pitchFamily="18" charset="0"/>
                <a:cs typeface="Times New Roman" panose="02020603050405020304" pitchFamily="18" charset="0"/>
              </a:rPr>
              <a:t>, which better met the needs of creators and users.</a:t>
            </a:r>
          </a:p>
          <a:p>
            <a:endParaRPr lang="en-IN" sz="1600" cap="none" dirty="0" smtClean="0">
              <a:latin typeface="Times New Roman" panose="02020603050405020304" pitchFamily="18" charset="0"/>
              <a:cs typeface="Times New Roman" panose="02020603050405020304" pitchFamily="18" charset="0"/>
            </a:endParaRPr>
          </a:p>
          <a:p>
            <a:endParaRPr lang="en-IN" sz="1600" cap="none"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8315844" y="3672125"/>
            <a:ext cx="3390900" cy="2105220"/>
          </a:xfrm>
          <a:prstGeom prst="rect">
            <a:avLst/>
          </a:prstGeom>
        </p:spPr>
      </p:pic>
      <p:pic>
        <p:nvPicPr>
          <p:cNvPr id="7" name="Picture 6"/>
          <p:cNvPicPr>
            <a:picLocks noChangeAspect="1"/>
          </p:cNvPicPr>
          <p:nvPr/>
        </p:nvPicPr>
        <p:blipFill>
          <a:blip r:embed="rId3"/>
          <a:stretch>
            <a:fillRect/>
          </a:stretch>
        </p:blipFill>
        <p:spPr>
          <a:xfrm>
            <a:off x="8315844" y="1344627"/>
            <a:ext cx="3390900" cy="1839148"/>
          </a:xfrm>
          <a:prstGeom prst="rect">
            <a:avLst/>
          </a:prstGeom>
        </p:spPr>
      </p:pic>
    </p:spTree>
    <p:extLst>
      <p:ext uri="{BB962C8B-B14F-4D97-AF65-F5344CB8AC3E}">
        <p14:creationId xmlns:p14="http://schemas.microsoft.com/office/powerpoint/2010/main" val="2835150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99282" y="502140"/>
            <a:ext cx="5204392" cy="877774"/>
          </a:xfrm>
        </p:spPr>
        <p:txBody>
          <a:bodyPr/>
          <a:lstStyle/>
          <a:p>
            <a:r>
              <a:rPr lang="en-US" dirty="0" smtClean="0">
                <a:latin typeface="Arial Black" panose="020B0A04020102020204" pitchFamily="34" charset="0"/>
              </a:rPr>
              <a:t>TATADOCOMO</a:t>
            </a:r>
            <a:endParaRPr lang="en-IN" dirty="0">
              <a:latin typeface="Arial Black" panose="020B0A04020102020204" pitchFamily="34" charset="0"/>
            </a:endParaRPr>
          </a:p>
        </p:txBody>
      </p:sp>
      <p:sp>
        <p:nvSpPr>
          <p:cNvPr id="3" name="Content Placeholder 2"/>
          <p:cNvSpPr>
            <a:spLocks noGrp="1"/>
          </p:cNvSpPr>
          <p:nvPr>
            <p:ph sz="quarter" idx="13"/>
          </p:nvPr>
        </p:nvSpPr>
        <p:spPr>
          <a:xfrm>
            <a:off x="819565" y="1477630"/>
            <a:ext cx="7002711" cy="4873294"/>
          </a:xfrm>
        </p:spPr>
        <p:txBody>
          <a:bodyPr>
            <a:normAutofit/>
          </a:bodyPr>
          <a:lstStyle/>
          <a:p>
            <a:r>
              <a:rPr lang="en-US" sz="1800" b="1" cap="none" dirty="0" smtClean="0">
                <a:latin typeface="Times New Roman" panose="02020603050405020304" pitchFamily="18" charset="0"/>
                <a:cs typeface="Times New Roman" panose="02020603050405020304" pitchFamily="18" charset="0"/>
              </a:rPr>
              <a:t>Founder: </a:t>
            </a:r>
            <a:r>
              <a:rPr lang="en-US" sz="1600" cap="none" dirty="0" err="1" smtClean="0">
                <a:latin typeface="Times New Roman" panose="02020603050405020304" pitchFamily="18" charset="0"/>
                <a:cs typeface="Times New Roman" panose="02020603050405020304" pitchFamily="18" charset="0"/>
              </a:rPr>
              <a:t>Ratan</a:t>
            </a:r>
            <a:r>
              <a:rPr lang="en-US" sz="1600" cap="none" dirty="0" smtClean="0">
                <a:latin typeface="Times New Roman" panose="02020603050405020304" pitchFamily="18" charset="0"/>
                <a:cs typeface="Times New Roman" panose="02020603050405020304" pitchFamily="18" charset="0"/>
              </a:rPr>
              <a:t> Tata</a:t>
            </a:r>
            <a:endParaRPr lang="en-IN" sz="1600" cap="none" dirty="0" smtClean="0">
              <a:latin typeface="Times New Roman" panose="02020603050405020304" pitchFamily="18" charset="0"/>
              <a:cs typeface="Times New Roman" panose="02020603050405020304" pitchFamily="18" charset="0"/>
            </a:endParaRPr>
          </a:p>
          <a:p>
            <a:r>
              <a:rPr lang="en-IN" sz="1800" b="1" cap="none" dirty="0" smtClean="0">
                <a:latin typeface="Times New Roman" panose="02020603050405020304" pitchFamily="18" charset="0"/>
                <a:cs typeface="Times New Roman" panose="02020603050405020304" pitchFamily="18" charset="0"/>
              </a:rPr>
              <a:t>Founded:</a:t>
            </a:r>
            <a:r>
              <a:rPr lang="en-IN" b="1" cap="none" dirty="0" smtClean="0">
                <a:latin typeface="Times New Roman" panose="02020603050405020304" pitchFamily="18" charset="0"/>
                <a:cs typeface="Times New Roman" panose="02020603050405020304" pitchFamily="18" charset="0"/>
              </a:rPr>
              <a:t> </a:t>
            </a:r>
            <a:r>
              <a:rPr lang="en-US" sz="1600" cap="none" dirty="0" smtClean="0">
                <a:latin typeface="Times New Roman" panose="02020603050405020304" pitchFamily="18" charset="0"/>
                <a:cs typeface="Times New Roman" panose="02020603050405020304" pitchFamily="18" charset="0"/>
              </a:rPr>
              <a:t>November 2008; 16 Years Ago</a:t>
            </a:r>
          </a:p>
          <a:p>
            <a:r>
              <a:rPr lang="en-IN" sz="1800" b="1" cap="none" dirty="0" smtClean="0">
                <a:latin typeface="Times New Roman" panose="02020603050405020304" pitchFamily="18" charset="0"/>
                <a:cs typeface="Times New Roman" panose="02020603050405020304" pitchFamily="18" charset="0"/>
              </a:rPr>
              <a:t>Headquarters: </a:t>
            </a:r>
            <a:r>
              <a:rPr lang="en-IN" sz="1600" cap="none" dirty="0" smtClean="0">
                <a:latin typeface="Times New Roman" panose="02020603050405020304" pitchFamily="18" charset="0"/>
                <a:cs typeface="Times New Roman" panose="02020603050405020304" pitchFamily="18" charset="0"/>
              </a:rPr>
              <a:t>Mumbai, Maharashtra, India</a:t>
            </a:r>
          </a:p>
          <a:p>
            <a:r>
              <a:rPr lang="en-US" sz="1800" b="1" cap="none" dirty="0" smtClean="0">
                <a:latin typeface="Times New Roman" panose="02020603050405020304" pitchFamily="18" charset="0"/>
                <a:cs typeface="Times New Roman" panose="02020603050405020304" pitchFamily="18" charset="0"/>
              </a:rPr>
              <a:t>Failure</a:t>
            </a:r>
            <a:r>
              <a:rPr lang="en-US" sz="1600" b="1" cap="none" dirty="0" smtClean="0">
                <a:latin typeface="Times New Roman" panose="02020603050405020304" pitchFamily="18" charset="0"/>
                <a:cs typeface="Times New Roman" panose="02020603050405020304" pitchFamily="18" charset="0"/>
              </a:rPr>
              <a:t>: </a:t>
            </a:r>
            <a:r>
              <a:rPr lang="en-US" sz="1600" cap="none" dirty="0" smtClean="0">
                <a:latin typeface="Times New Roman" panose="02020603050405020304" pitchFamily="18" charset="0"/>
                <a:cs typeface="Times New Roman" panose="02020603050405020304" pitchFamily="18" charset="0"/>
              </a:rPr>
              <a:t>In 2017, </a:t>
            </a:r>
            <a:r>
              <a:rPr lang="en-US" sz="1600" b="1" cap="none" dirty="0" err="1" smtClean="0">
                <a:latin typeface="Times New Roman" panose="02020603050405020304" pitchFamily="18" charset="0"/>
                <a:cs typeface="Times New Roman" panose="02020603050405020304" pitchFamily="18" charset="0"/>
              </a:rPr>
              <a:t>tata</a:t>
            </a:r>
            <a:r>
              <a:rPr lang="en-US" sz="1600" b="1" cap="none" dirty="0" smtClean="0">
                <a:latin typeface="Times New Roman" panose="02020603050405020304" pitchFamily="18" charset="0"/>
                <a:cs typeface="Times New Roman" panose="02020603050405020304" pitchFamily="18" charset="0"/>
              </a:rPr>
              <a:t> </a:t>
            </a:r>
            <a:r>
              <a:rPr lang="en-US" sz="1600" b="1" cap="none" dirty="0" err="1" smtClean="0">
                <a:latin typeface="Times New Roman" panose="02020603050405020304" pitchFamily="18" charset="0"/>
                <a:cs typeface="Times New Roman" panose="02020603050405020304" pitchFamily="18" charset="0"/>
              </a:rPr>
              <a:t>docomo</a:t>
            </a:r>
            <a:r>
              <a:rPr lang="en-US" sz="1600" cap="none" dirty="0" smtClean="0">
                <a:latin typeface="Times New Roman" panose="02020603050405020304" pitchFamily="18" charset="0"/>
                <a:cs typeface="Times New Roman" panose="02020603050405020304" pitchFamily="18" charset="0"/>
              </a:rPr>
              <a:t> was absorbed by </a:t>
            </a:r>
            <a:r>
              <a:rPr lang="en-US" sz="1600" b="1" cap="none" dirty="0" err="1" smtClean="0">
                <a:latin typeface="Times New Roman" panose="02020603050405020304" pitchFamily="18" charset="0"/>
                <a:cs typeface="Times New Roman" panose="02020603050405020304" pitchFamily="18" charset="0"/>
              </a:rPr>
              <a:t>airtel</a:t>
            </a:r>
            <a:r>
              <a:rPr lang="en-US" sz="1600" cap="none" dirty="0" smtClean="0">
                <a:latin typeface="Times New Roman" panose="02020603050405020304" pitchFamily="18" charset="0"/>
                <a:cs typeface="Times New Roman" panose="02020603050405020304" pitchFamily="18" charset="0"/>
              </a:rPr>
              <a:t> following the acquisition of </a:t>
            </a:r>
            <a:r>
              <a:rPr lang="en-US" sz="1600" cap="none" dirty="0" err="1" smtClean="0">
                <a:latin typeface="Times New Roman" panose="02020603050405020304" pitchFamily="18" charset="0"/>
                <a:cs typeface="Times New Roman" panose="02020603050405020304" pitchFamily="18" charset="0"/>
              </a:rPr>
              <a:t>tata</a:t>
            </a:r>
            <a:r>
              <a:rPr lang="en-US" sz="1600" cap="none" dirty="0" smtClean="0">
                <a:latin typeface="Times New Roman" panose="02020603050405020304" pitchFamily="18" charset="0"/>
                <a:cs typeface="Times New Roman" panose="02020603050405020304" pitchFamily="18" charset="0"/>
              </a:rPr>
              <a:t> </a:t>
            </a:r>
            <a:r>
              <a:rPr lang="en-US" sz="1600" cap="none" dirty="0" err="1" smtClean="0">
                <a:latin typeface="Times New Roman" panose="02020603050405020304" pitchFamily="18" charset="0"/>
                <a:cs typeface="Times New Roman" panose="02020603050405020304" pitchFamily="18" charset="0"/>
              </a:rPr>
              <a:t>teleservices</a:t>
            </a:r>
            <a:r>
              <a:rPr lang="en-US" sz="1600" cap="none" dirty="0" smtClean="0">
                <a:latin typeface="Times New Roman" panose="02020603050405020304" pitchFamily="18" charset="0"/>
                <a:cs typeface="Times New Roman" panose="02020603050405020304" pitchFamily="18" charset="0"/>
              </a:rPr>
              <a:t> (the parent company of </a:t>
            </a:r>
            <a:r>
              <a:rPr lang="en-US" sz="1600" cap="none" dirty="0" err="1" smtClean="0">
                <a:latin typeface="Times New Roman" panose="02020603050405020304" pitchFamily="18" charset="0"/>
                <a:cs typeface="Times New Roman" panose="02020603050405020304" pitchFamily="18" charset="0"/>
              </a:rPr>
              <a:t>tata</a:t>
            </a:r>
            <a:r>
              <a:rPr lang="en-US" sz="1600" cap="none" dirty="0" smtClean="0">
                <a:latin typeface="Times New Roman" panose="02020603050405020304" pitchFamily="18" charset="0"/>
                <a:cs typeface="Times New Roman" panose="02020603050405020304" pitchFamily="18" charset="0"/>
              </a:rPr>
              <a:t> </a:t>
            </a:r>
            <a:r>
              <a:rPr lang="en-US" sz="1600" cap="none" dirty="0" err="1" smtClean="0">
                <a:latin typeface="Times New Roman" panose="02020603050405020304" pitchFamily="18" charset="0"/>
                <a:cs typeface="Times New Roman" panose="02020603050405020304" pitchFamily="18" charset="0"/>
              </a:rPr>
              <a:t>docomo</a:t>
            </a:r>
            <a:r>
              <a:rPr lang="en-US" sz="1600" cap="none" dirty="0" smtClean="0">
                <a:latin typeface="Times New Roman" panose="02020603050405020304" pitchFamily="18" charset="0"/>
                <a:cs typeface="Times New Roman" panose="02020603050405020304" pitchFamily="18" charset="0"/>
              </a:rPr>
              <a:t>) by </a:t>
            </a:r>
            <a:r>
              <a:rPr lang="en-US" sz="1600" cap="none" dirty="0" err="1" smtClean="0">
                <a:latin typeface="Times New Roman" panose="02020603050405020304" pitchFamily="18" charset="0"/>
                <a:cs typeface="Times New Roman" panose="02020603050405020304" pitchFamily="18" charset="0"/>
              </a:rPr>
              <a:t>bharti</a:t>
            </a:r>
            <a:r>
              <a:rPr lang="en-US" sz="1600" cap="none" dirty="0" smtClean="0">
                <a:latin typeface="Times New Roman" panose="02020603050405020304" pitchFamily="18" charset="0"/>
                <a:cs typeface="Times New Roman" panose="02020603050405020304" pitchFamily="18" charset="0"/>
              </a:rPr>
              <a:t> </a:t>
            </a:r>
            <a:r>
              <a:rPr lang="en-US" sz="1600" cap="none" dirty="0" err="1" smtClean="0">
                <a:latin typeface="Times New Roman" panose="02020603050405020304" pitchFamily="18" charset="0"/>
                <a:cs typeface="Times New Roman" panose="02020603050405020304" pitchFamily="18" charset="0"/>
              </a:rPr>
              <a:t>airtel</a:t>
            </a:r>
            <a:r>
              <a:rPr lang="en-US" sz="1600" cap="none" dirty="0" smtClean="0">
                <a:latin typeface="Times New Roman" panose="02020603050405020304" pitchFamily="18" charset="0"/>
                <a:cs typeface="Times New Roman" panose="02020603050405020304" pitchFamily="18" charset="0"/>
              </a:rPr>
              <a:t>. This merger marked the end of </a:t>
            </a:r>
            <a:r>
              <a:rPr lang="en-US" sz="1600" cap="none" dirty="0" err="1" smtClean="0">
                <a:latin typeface="Times New Roman" panose="02020603050405020304" pitchFamily="18" charset="0"/>
                <a:cs typeface="Times New Roman" panose="02020603050405020304" pitchFamily="18" charset="0"/>
              </a:rPr>
              <a:t>tata</a:t>
            </a:r>
            <a:r>
              <a:rPr lang="en-US" sz="1600" cap="none" dirty="0" smtClean="0">
                <a:latin typeface="Times New Roman" panose="02020603050405020304" pitchFamily="18" charset="0"/>
                <a:cs typeface="Times New Roman" panose="02020603050405020304" pitchFamily="18" charset="0"/>
              </a:rPr>
              <a:t> </a:t>
            </a:r>
            <a:r>
              <a:rPr lang="en-US" sz="1600" cap="none" dirty="0" err="1" smtClean="0">
                <a:latin typeface="Times New Roman" panose="02020603050405020304" pitchFamily="18" charset="0"/>
                <a:cs typeface="Times New Roman" panose="02020603050405020304" pitchFamily="18" charset="0"/>
              </a:rPr>
              <a:t>docomo</a:t>
            </a:r>
            <a:r>
              <a:rPr lang="en-US" sz="1600" cap="none" dirty="0" smtClean="0">
                <a:latin typeface="Times New Roman" panose="02020603050405020304" pitchFamily="18" charset="0"/>
                <a:cs typeface="Times New Roman" panose="02020603050405020304" pitchFamily="18" charset="0"/>
              </a:rPr>
              <a:t> as an independent entity, largely due to its inability to compete in A market dominated by larger, more financially stable players. In summary, </a:t>
            </a:r>
            <a:r>
              <a:rPr lang="en-US" sz="1600" cap="none" dirty="0" err="1" smtClean="0">
                <a:latin typeface="Times New Roman" panose="02020603050405020304" pitchFamily="18" charset="0"/>
                <a:cs typeface="Times New Roman" panose="02020603050405020304" pitchFamily="18" charset="0"/>
              </a:rPr>
              <a:t>tata</a:t>
            </a:r>
            <a:r>
              <a:rPr lang="en-US" sz="1600" cap="none" dirty="0" smtClean="0">
                <a:latin typeface="Times New Roman" panose="02020603050405020304" pitchFamily="18" charset="0"/>
                <a:cs typeface="Times New Roman" panose="02020603050405020304" pitchFamily="18" charset="0"/>
              </a:rPr>
              <a:t> </a:t>
            </a:r>
            <a:r>
              <a:rPr lang="en-US" sz="1600" cap="none" dirty="0" err="1" smtClean="0">
                <a:latin typeface="Times New Roman" panose="02020603050405020304" pitchFamily="18" charset="0"/>
                <a:cs typeface="Times New Roman" panose="02020603050405020304" pitchFamily="18" charset="0"/>
              </a:rPr>
              <a:t>docomo's</a:t>
            </a:r>
            <a:r>
              <a:rPr lang="en-US" sz="1600" cap="none" dirty="0" smtClean="0">
                <a:latin typeface="Times New Roman" panose="02020603050405020304" pitchFamily="18" charset="0"/>
                <a:cs typeface="Times New Roman" panose="02020603050405020304" pitchFamily="18" charset="0"/>
              </a:rPr>
              <a:t> failure can be attributed to A combination of aggressive pricing without sustainability, poor network infrastructure, inability to innovate, intense competition, and management issues. These factors led to its eventual merger with </a:t>
            </a:r>
            <a:r>
              <a:rPr lang="en-US" sz="1600" cap="none" dirty="0" err="1" smtClean="0">
                <a:latin typeface="Times New Roman" panose="02020603050405020304" pitchFamily="18" charset="0"/>
                <a:cs typeface="Times New Roman" panose="02020603050405020304" pitchFamily="18" charset="0"/>
              </a:rPr>
              <a:t>airtel</a:t>
            </a:r>
            <a:r>
              <a:rPr lang="en-US" sz="1600" cap="none" dirty="0" smtClean="0">
                <a:latin typeface="Times New Roman" panose="02020603050405020304" pitchFamily="18" charset="0"/>
                <a:cs typeface="Times New Roman" panose="02020603050405020304" pitchFamily="18" charset="0"/>
              </a:rPr>
              <a:t>.</a:t>
            </a:r>
          </a:p>
          <a:p>
            <a:endParaRPr lang="en-IN" sz="1600" cap="none"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8008315" y="1379914"/>
            <a:ext cx="3209666" cy="1820486"/>
          </a:xfrm>
          <a:prstGeom prst="rect">
            <a:avLst/>
          </a:prstGeom>
        </p:spPr>
      </p:pic>
      <p:pic>
        <p:nvPicPr>
          <p:cNvPr id="7" name="Picture 6"/>
          <p:cNvPicPr>
            <a:picLocks noChangeAspect="1"/>
          </p:cNvPicPr>
          <p:nvPr/>
        </p:nvPicPr>
        <p:blipFill>
          <a:blip r:embed="rId3"/>
          <a:stretch>
            <a:fillRect/>
          </a:stretch>
        </p:blipFill>
        <p:spPr>
          <a:xfrm>
            <a:off x="8008315" y="3754496"/>
            <a:ext cx="3209666" cy="1743075"/>
          </a:xfrm>
          <a:prstGeom prst="rect">
            <a:avLst/>
          </a:prstGeom>
        </p:spPr>
      </p:pic>
    </p:spTree>
    <p:extLst>
      <p:ext uri="{BB962C8B-B14F-4D97-AF65-F5344CB8AC3E}">
        <p14:creationId xmlns:p14="http://schemas.microsoft.com/office/powerpoint/2010/main" val="1910957335"/>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F1D8D1B7-B93A-4CF9-B01F-FB88EEFFCD24}">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Droplet</Template>
  <TotalTime>886</TotalTime>
  <Words>271</Words>
  <Application>Microsoft Office PowerPoint</Application>
  <PresentationFormat>Widescreen</PresentationFormat>
  <Paragraphs>69</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Arial Black</vt:lpstr>
      <vt:lpstr>Times New Roman</vt:lpstr>
      <vt:lpstr>Tw Cen MT</vt:lpstr>
      <vt:lpstr>Droplet</vt:lpstr>
      <vt:lpstr>PowerPoint Presentation</vt:lpstr>
      <vt:lpstr>AMAZON</vt:lpstr>
      <vt:lpstr>LUDO KING</vt:lpstr>
      <vt:lpstr>Spotify</vt:lpstr>
      <vt:lpstr>Candy  crush</vt:lpstr>
      <vt:lpstr>Nokia</vt:lpstr>
      <vt:lpstr>HMT watch</vt:lpstr>
      <vt:lpstr> Vine </vt:lpstr>
      <vt:lpstr>TATADOCOMO</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22</cp:revision>
  <dcterms:created xsi:type="dcterms:W3CDTF">2024-12-30T05:58:47Z</dcterms:created>
  <dcterms:modified xsi:type="dcterms:W3CDTF">2024-12-31T05:43:28Z</dcterms:modified>
</cp:coreProperties>
</file>