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78" r:id="rId3"/>
    <p:sldId id="256" r:id="rId5"/>
    <p:sldId id="257" r:id="rId6"/>
    <p:sldId id="258" r:id="rId7"/>
    <p:sldId id="259" r:id="rId8"/>
    <p:sldId id="260" r:id="rId9"/>
    <p:sldId id="261" r:id="rId10"/>
    <p:sldId id="262" r:id="rId11"/>
    <p:sldId id="263" r:id="rId12"/>
    <p:sldId id="264" r:id="rId13"/>
    <p:sldId id="265" r:id="rId14"/>
    <p:sldId id="267" r:id="rId15"/>
  </p:sldIdLst>
  <p:sldSz cx="14630400" cy="8229600"/>
  <p:notesSz cx="8229600" cy="14630400"/>
  <p:embeddedFontLst>
    <p:embeddedFont>
      <p:font typeface="Libre Baskerville" panose="02000000000000000000" pitchFamily="34" charset="0"/>
      <p:regular r:id="rId19"/>
      <p:bold r:id="rId20"/>
    </p:embeddedFont>
    <p:embeddedFont>
      <p:font typeface="Libre Baskerville" panose="02000000000000000000" pitchFamily="34" charset="-122"/>
      <p:regular r:id="rId21"/>
    </p:embeddedFont>
    <p:embeddedFont>
      <p:font typeface="Libre Baskerville" panose="02000000000000000000" pitchFamily="34" charset="-120"/>
      <p:regular r:id="rId22"/>
    </p:embeddedFont>
    <p:embeddedFont>
      <p:font typeface="Open Sans" panose="020B0606030504020204" pitchFamily="34" charset="0"/>
      <p:regular r:id="rId23"/>
      <p:bold r:id="rId24"/>
    </p:embeddedFont>
    <p:embeddedFont>
      <p:font typeface="Open Sans" panose="020B0606030504020204" pitchFamily="34" charset="-122"/>
      <p:regular r:id="rId25"/>
    </p:embeddedFont>
    <p:embeddedFont>
      <p:font typeface="Open Sans" panose="020B0606030504020204" pitchFamily="34" charset="-120"/>
      <p:regular r:id="rId26"/>
    </p:embeddedFont>
    <p:embeddedFont>
      <p:font typeface="Calibri" panose="020F0502020204030204" charset="0"/>
      <p:regular r:id="rId27"/>
      <p:bold r:id="rId28"/>
      <p:italic r:id="rId29"/>
      <p:boldItalic r:id="rId30"/>
    </p:embeddedFont>
    <p:embeddedFont>
      <p:font typeface="Calibri Light" panose="020F030202020403020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10"/>
  </p:normalViewPr>
  <p:slideViewPr>
    <p:cSldViewPr snapToGrid="0" snapToObjects="1">
      <p:cViewPr varScale="1">
        <p:scale>
          <a:sx n="100" d="100"/>
          <a:sy n="100"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4.fntdata"/><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6357314" y="395020"/>
            <a:ext cx="7501332" cy="2139696"/>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4600">
                <a:latin typeface="+mj-lt"/>
                <a:ea typeface="+mj-ea"/>
                <a:cs typeface="+mj-cs"/>
              </a:rPr>
              <a:t>Contextual Text Augmentation: Enhancing NLP Performance with Paraphrasing</a:t>
            </a:r>
            <a:endParaRPr lang="en-US" sz="4600">
              <a:latin typeface="+mj-lt"/>
              <a:ea typeface="+mj-ea"/>
              <a:cs typeface="+mj-cs"/>
            </a:endParaRPr>
          </a:p>
        </p:txBody>
      </p:sp>
      <p:pic>
        <p:nvPicPr>
          <p:cNvPr id="2" name="Image 0" descr="preencoded.png"/>
          <p:cNvPicPr>
            <a:picLocks noChangeAspect="1"/>
          </p:cNvPicPr>
          <p:nvPr/>
        </p:nvPicPr>
        <p:blipFill>
          <a:blip r:embed="rId1"/>
          <a:srcRect r="1" b="1710"/>
          <a:stretch>
            <a:fillRect/>
          </a:stretch>
        </p:blipFill>
        <p:spPr>
          <a:xfrm>
            <a:off x="1" y="10"/>
            <a:ext cx="5588813" cy="82295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p:cNvSpPr>
            <a:spLocks noGrp="1" noRot="1" noChangeAspect="1" noMove="1" noResize="1" noEditPoints="1" noAdjustHandles="1" noChangeArrowheads="1" noChangeShapeType="1" noTextEdit="1"/>
          </p:cNvSpPr>
          <p:nvPr/>
        </p:nvSpPr>
        <p:spPr>
          <a:xfrm>
            <a:off x="6357314" y="2849936"/>
            <a:ext cx="5092307" cy="21946"/>
          </a:xfrm>
          <a:custGeom>
            <a:avLst/>
            <a:gdLst>
              <a:gd name="connsiteX0" fmla="*/ 0 w 5092307"/>
              <a:gd name="connsiteY0" fmla="*/ 0 h 21946"/>
              <a:gd name="connsiteX1" fmla="*/ 483769 w 5092307"/>
              <a:gd name="connsiteY1" fmla="*/ 0 h 21946"/>
              <a:gd name="connsiteX2" fmla="*/ 1222154 w 5092307"/>
              <a:gd name="connsiteY2" fmla="*/ 0 h 21946"/>
              <a:gd name="connsiteX3" fmla="*/ 1756846 w 5092307"/>
              <a:gd name="connsiteY3" fmla="*/ 0 h 21946"/>
              <a:gd name="connsiteX4" fmla="*/ 2291538 w 5092307"/>
              <a:gd name="connsiteY4" fmla="*/ 0 h 21946"/>
              <a:gd name="connsiteX5" fmla="*/ 2979000 w 5092307"/>
              <a:gd name="connsiteY5" fmla="*/ 0 h 21946"/>
              <a:gd name="connsiteX6" fmla="*/ 3666461 w 5092307"/>
              <a:gd name="connsiteY6" fmla="*/ 0 h 21946"/>
              <a:gd name="connsiteX7" fmla="*/ 4252076 w 5092307"/>
              <a:gd name="connsiteY7" fmla="*/ 0 h 21946"/>
              <a:gd name="connsiteX8" fmla="*/ 5092307 w 5092307"/>
              <a:gd name="connsiteY8" fmla="*/ 0 h 21946"/>
              <a:gd name="connsiteX9" fmla="*/ 5092307 w 5092307"/>
              <a:gd name="connsiteY9" fmla="*/ 21946 h 21946"/>
              <a:gd name="connsiteX10" fmla="*/ 4455769 w 5092307"/>
              <a:gd name="connsiteY10" fmla="*/ 21946 h 21946"/>
              <a:gd name="connsiteX11" fmla="*/ 3717384 w 5092307"/>
              <a:gd name="connsiteY11" fmla="*/ 21946 h 21946"/>
              <a:gd name="connsiteX12" fmla="*/ 3233615 w 5092307"/>
              <a:gd name="connsiteY12" fmla="*/ 21946 h 21946"/>
              <a:gd name="connsiteX13" fmla="*/ 2546154 w 5092307"/>
              <a:gd name="connsiteY13" fmla="*/ 21946 h 21946"/>
              <a:gd name="connsiteX14" fmla="*/ 1960538 w 5092307"/>
              <a:gd name="connsiteY14" fmla="*/ 21946 h 21946"/>
              <a:gd name="connsiteX15" fmla="*/ 1374923 w 5092307"/>
              <a:gd name="connsiteY15" fmla="*/ 21946 h 21946"/>
              <a:gd name="connsiteX16" fmla="*/ 738385 w 5092307"/>
              <a:gd name="connsiteY16" fmla="*/ 21946 h 21946"/>
              <a:gd name="connsiteX17" fmla="*/ 0 w 5092307"/>
              <a:gd name="connsiteY17" fmla="*/ 21946 h 21946"/>
              <a:gd name="connsiteX18" fmla="*/ 0 w 5092307"/>
              <a:gd name="connsiteY18"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92307" h="21946" fill="none" extrusionOk="0">
                <a:moveTo>
                  <a:pt x="0" y="0"/>
                </a:moveTo>
                <a:cubicBezTo>
                  <a:pt x="126622" y="2207"/>
                  <a:pt x="310281" y="-9618"/>
                  <a:pt x="483769" y="0"/>
                </a:cubicBezTo>
                <a:cubicBezTo>
                  <a:pt x="657257" y="9618"/>
                  <a:pt x="962372" y="-35609"/>
                  <a:pt x="1222154" y="0"/>
                </a:cubicBezTo>
                <a:cubicBezTo>
                  <a:pt x="1481937" y="35609"/>
                  <a:pt x="1599378" y="20188"/>
                  <a:pt x="1756846" y="0"/>
                </a:cubicBezTo>
                <a:cubicBezTo>
                  <a:pt x="1914314" y="-20188"/>
                  <a:pt x="2080092" y="-5105"/>
                  <a:pt x="2291538" y="0"/>
                </a:cubicBezTo>
                <a:cubicBezTo>
                  <a:pt x="2502984" y="5105"/>
                  <a:pt x="2714641" y="617"/>
                  <a:pt x="2979000" y="0"/>
                </a:cubicBezTo>
                <a:cubicBezTo>
                  <a:pt x="3243359" y="-617"/>
                  <a:pt x="3339677" y="-32878"/>
                  <a:pt x="3666461" y="0"/>
                </a:cubicBezTo>
                <a:cubicBezTo>
                  <a:pt x="3993245" y="32878"/>
                  <a:pt x="3959356" y="10646"/>
                  <a:pt x="4252076" y="0"/>
                </a:cubicBezTo>
                <a:cubicBezTo>
                  <a:pt x="4544797" y="-10646"/>
                  <a:pt x="4803806" y="-6208"/>
                  <a:pt x="5092307" y="0"/>
                </a:cubicBezTo>
                <a:cubicBezTo>
                  <a:pt x="5092586" y="4631"/>
                  <a:pt x="5092360" y="16862"/>
                  <a:pt x="5092307" y="21946"/>
                </a:cubicBezTo>
                <a:cubicBezTo>
                  <a:pt x="4963024" y="39542"/>
                  <a:pt x="4769693" y="24041"/>
                  <a:pt x="4455769" y="21946"/>
                </a:cubicBezTo>
                <a:cubicBezTo>
                  <a:pt x="4141845" y="19851"/>
                  <a:pt x="3943439" y="-13029"/>
                  <a:pt x="3717384" y="21946"/>
                </a:cubicBezTo>
                <a:cubicBezTo>
                  <a:pt x="3491329" y="56921"/>
                  <a:pt x="3361256" y="34282"/>
                  <a:pt x="3233615" y="21946"/>
                </a:cubicBezTo>
                <a:cubicBezTo>
                  <a:pt x="3105974" y="9610"/>
                  <a:pt x="2872163" y="30197"/>
                  <a:pt x="2546154" y="21946"/>
                </a:cubicBezTo>
                <a:cubicBezTo>
                  <a:pt x="2220145" y="13695"/>
                  <a:pt x="2168829" y="22450"/>
                  <a:pt x="1960538" y="21946"/>
                </a:cubicBezTo>
                <a:cubicBezTo>
                  <a:pt x="1752247" y="21442"/>
                  <a:pt x="1523678" y="13932"/>
                  <a:pt x="1374923" y="21946"/>
                </a:cubicBezTo>
                <a:cubicBezTo>
                  <a:pt x="1226168" y="29960"/>
                  <a:pt x="928094" y="36837"/>
                  <a:pt x="738385" y="21946"/>
                </a:cubicBezTo>
                <a:cubicBezTo>
                  <a:pt x="548676" y="7055"/>
                  <a:pt x="168941" y="-5592"/>
                  <a:pt x="0" y="21946"/>
                </a:cubicBezTo>
                <a:cubicBezTo>
                  <a:pt x="287" y="12071"/>
                  <a:pt x="-113" y="6250"/>
                  <a:pt x="0" y="0"/>
                </a:cubicBezTo>
                <a:close/>
              </a:path>
              <a:path w="5092307" h="21946" stroke="0" extrusionOk="0">
                <a:moveTo>
                  <a:pt x="0" y="0"/>
                </a:moveTo>
                <a:cubicBezTo>
                  <a:pt x="123076" y="8408"/>
                  <a:pt x="290804" y="2227"/>
                  <a:pt x="534692" y="0"/>
                </a:cubicBezTo>
                <a:cubicBezTo>
                  <a:pt x="778580" y="-2227"/>
                  <a:pt x="855490" y="-16962"/>
                  <a:pt x="1018461" y="0"/>
                </a:cubicBezTo>
                <a:cubicBezTo>
                  <a:pt x="1181432" y="16962"/>
                  <a:pt x="1320664" y="19870"/>
                  <a:pt x="1553154" y="0"/>
                </a:cubicBezTo>
                <a:cubicBezTo>
                  <a:pt x="1785644" y="-19870"/>
                  <a:pt x="2036509" y="-20672"/>
                  <a:pt x="2189692" y="0"/>
                </a:cubicBezTo>
                <a:cubicBezTo>
                  <a:pt x="2342875" y="20672"/>
                  <a:pt x="2544654" y="-33332"/>
                  <a:pt x="2877153" y="0"/>
                </a:cubicBezTo>
                <a:cubicBezTo>
                  <a:pt x="3209652" y="33332"/>
                  <a:pt x="3394712" y="30818"/>
                  <a:pt x="3615538" y="0"/>
                </a:cubicBezTo>
                <a:cubicBezTo>
                  <a:pt x="3836364" y="-30818"/>
                  <a:pt x="4201667" y="-30590"/>
                  <a:pt x="4353922" y="0"/>
                </a:cubicBezTo>
                <a:cubicBezTo>
                  <a:pt x="4506177" y="30590"/>
                  <a:pt x="4855479" y="18332"/>
                  <a:pt x="5092307" y="0"/>
                </a:cubicBezTo>
                <a:cubicBezTo>
                  <a:pt x="5091574" y="4400"/>
                  <a:pt x="5092005" y="11744"/>
                  <a:pt x="5092307" y="21946"/>
                </a:cubicBezTo>
                <a:cubicBezTo>
                  <a:pt x="4864916" y="7468"/>
                  <a:pt x="4690539" y="13687"/>
                  <a:pt x="4557615" y="21946"/>
                </a:cubicBezTo>
                <a:cubicBezTo>
                  <a:pt x="4424691" y="30205"/>
                  <a:pt x="4076201" y="51864"/>
                  <a:pt x="3819230" y="21946"/>
                </a:cubicBezTo>
                <a:cubicBezTo>
                  <a:pt x="3562259" y="-7972"/>
                  <a:pt x="3498341" y="13372"/>
                  <a:pt x="3335461" y="21946"/>
                </a:cubicBezTo>
                <a:cubicBezTo>
                  <a:pt x="3172581" y="30520"/>
                  <a:pt x="2979939" y="3719"/>
                  <a:pt x="2648000" y="21946"/>
                </a:cubicBezTo>
                <a:cubicBezTo>
                  <a:pt x="2316061" y="40173"/>
                  <a:pt x="2286972" y="9792"/>
                  <a:pt x="2062384" y="21946"/>
                </a:cubicBezTo>
                <a:cubicBezTo>
                  <a:pt x="1837796" y="34100"/>
                  <a:pt x="1672241" y="1952"/>
                  <a:pt x="1476769" y="21946"/>
                </a:cubicBezTo>
                <a:cubicBezTo>
                  <a:pt x="1281297" y="41940"/>
                  <a:pt x="975566" y="5945"/>
                  <a:pt x="738385" y="21946"/>
                </a:cubicBezTo>
                <a:cubicBezTo>
                  <a:pt x="501204" y="37947"/>
                  <a:pt x="163670" y="-14697"/>
                  <a:pt x="0" y="21946"/>
                </a:cubicBezTo>
                <a:cubicBezTo>
                  <a:pt x="-116" y="15135"/>
                  <a:pt x="-209" y="796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1"/>
          <p:cNvSpPr/>
          <p:nvPr/>
        </p:nvSpPr>
        <p:spPr>
          <a:xfrm>
            <a:off x="6357314" y="3247948"/>
            <a:ext cx="7501332" cy="4180637"/>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2600" b="1" dirty="0">
                <a:solidFill>
                  <a:srgbClr val="7030A0"/>
                </a:solidFill>
                <a:latin typeface="Times New Roman" panose="02020603050405020304" pitchFamily="18" charset="0"/>
                <a:cs typeface="Times New Roman" panose="02020603050405020304" pitchFamily="18" charset="0"/>
                <a:sym typeface="+mn-ea"/>
              </a:rPr>
              <a:t>Team Members:</a:t>
            </a:r>
            <a:br>
              <a:rPr lang="en-US" sz="2600" b="1" dirty="0">
                <a:solidFill>
                  <a:srgbClr val="7030A0"/>
                </a:solidFill>
                <a:latin typeface="Times New Roman" panose="02020603050405020304" pitchFamily="18" charset="0"/>
                <a:cs typeface="Times New Roman" panose="02020603050405020304" pitchFamily="18" charset="0"/>
                <a:sym typeface="+mn-ea"/>
              </a:rPr>
            </a:br>
            <a:r>
              <a:rPr lang="en-US" sz="2600" b="1" dirty="0">
                <a:solidFill>
                  <a:srgbClr val="7030A0"/>
                </a:solidFill>
                <a:latin typeface="Times New Roman" panose="02020603050405020304" pitchFamily="18" charset="0"/>
                <a:cs typeface="Times New Roman" panose="02020603050405020304" pitchFamily="18" charset="0"/>
                <a:sym typeface="+mn-ea"/>
              </a:rPr>
              <a:t>	</a:t>
            </a:r>
            <a:r>
              <a:rPr lang="en-US" sz="2600" b="1" dirty="0" err="1">
                <a:solidFill>
                  <a:srgbClr val="7030A0"/>
                </a:solidFill>
                <a:latin typeface="Times New Roman" panose="02020603050405020304" pitchFamily="18" charset="0"/>
                <a:cs typeface="Times New Roman" panose="02020603050405020304" pitchFamily="18" charset="0"/>
                <a:sym typeface="+mn-ea"/>
              </a:rPr>
              <a:t>Saikrishna</a:t>
            </a:r>
            <a:r>
              <a:rPr lang="en-US" sz="2600" b="1" dirty="0">
                <a:solidFill>
                  <a:srgbClr val="7030A0"/>
                </a:solidFill>
                <a:latin typeface="Times New Roman" panose="02020603050405020304" pitchFamily="18" charset="0"/>
                <a:cs typeface="Times New Roman" panose="02020603050405020304" pitchFamily="18" charset="0"/>
                <a:sym typeface="+mn-ea"/>
              </a:rPr>
              <a:t> </a:t>
            </a:r>
            <a:r>
              <a:rPr lang="en-US" sz="2600" b="1" dirty="0" err="1">
                <a:solidFill>
                  <a:srgbClr val="7030A0"/>
                </a:solidFill>
                <a:latin typeface="Times New Roman" panose="02020603050405020304" pitchFamily="18" charset="0"/>
                <a:cs typeface="Times New Roman" panose="02020603050405020304" pitchFamily="18" charset="0"/>
                <a:sym typeface="+mn-ea"/>
              </a:rPr>
              <a:t>Gudipati</a:t>
            </a:r>
            <a:br>
              <a:rPr lang="en-US" sz="2600" b="1" dirty="0">
                <a:solidFill>
                  <a:srgbClr val="7030A0"/>
                </a:solidFill>
                <a:latin typeface="Times New Roman" panose="02020603050405020304" pitchFamily="18" charset="0"/>
                <a:cs typeface="Times New Roman" panose="02020603050405020304" pitchFamily="18" charset="0"/>
                <a:sym typeface="+mn-ea"/>
              </a:rPr>
            </a:br>
            <a:r>
              <a:rPr lang="en-US" sz="2600" b="1" dirty="0">
                <a:solidFill>
                  <a:srgbClr val="7030A0"/>
                </a:solidFill>
                <a:latin typeface="Times New Roman" panose="02020603050405020304" pitchFamily="18" charset="0"/>
                <a:cs typeface="Times New Roman" panose="02020603050405020304" pitchFamily="18" charset="0"/>
                <a:sym typeface="+mn-ea"/>
              </a:rPr>
              <a:t>	Mamatha </a:t>
            </a:r>
            <a:r>
              <a:rPr lang="en-US" sz="2600" b="1" dirty="0" err="1">
                <a:solidFill>
                  <a:srgbClr val="7030A0"/>
                </a:solidFill>
                <a:latin typeface="Times New Roman" panose="02020603050405020304" pitchFamily="18" charset="0"/>
                <a:cs typeface="Times New Roman" panose="02020603050405020304" pitchFamily="18" charset="0"/>
                <a:sym typeface="+mn-ea"/>
              </a:rPr>
              <a:t>Thippani</a:t>
            </a:r>
            <a:br>
              <a:rPr lang="en-US" sz="2600" b="1" dirty="0">
                <a:solidFill>
                  <a:srgbClr val="7030A0"/>
                </a:solidFill>
                <a:latin typeface="Times New Roman" panose="02020603050405020304" pitchFamily="18" charset="0"/>
                <a:cs typeface="Times New Roman" panose="02020603050405020304" pitchFamily="18" charset="0"/>
                <a:sym typeface="+mn-ea"/>
              </a:rPr>
            </a:br>
            <a:r>
              <a:rPr lang="en-US" sz="2600" b="1" dirty="0">
                <a:solidFill>
                  <a:srgbClr val="7030A0"/>
                </a:solidFill>
                <a:latin typeface="Times New Roman" panose="02020603050405020304" pitchFamily="18" charset="0"/>
                <a:cs typeface="Times New Roman" panose="02020603050405020304" pitchFamily="18" charset="0"/>
                <a:sym typeface="+mn-ea"/>
              </a:rPr>
              <a:t>	</a:t>
            </a:r>
            <a:r>
              <a:rPr lang="en-US" sz="2600" b="1" dirty="0" err="1">
                <a:solidFill>
                  <a:srgbClr val="7030A0"/>
                </a:solidFill>
                <a:latin typeface="Times New Roman" panose="02020603050405020304" pitchFamily="18" charset="0"/>
                <a:cs typeface="Times New Roman" panose="02020603050405020304" pitchFamily="18" charset="0"/>
                <a:sym typeface="+mn-ea"/>
              </a:rPr>
              <a:t>Manasa</a:t>
            </a:r>
            <a:r>
              <a:rPr lang="en-US" sz="2600" b="1" dirty="0">
                <a:solidFill>
                  <a:srgbClr val="7030A0"/>
                </a:solidFill>
                <a:latin typeface="Times New Roman" panose="02020603050405020304" pitchFamily="18" charset="0"/>
                <a:cs typeface="Times New Roman" panose="02020603050405020304" pitchFamily="18" charset="0"/>
                <a:sym typeface="+mn-ea"/>
              </a:rPr>
              <a:t> </a:t>
            </a:r>
            <a:r>
              <a:rPr lang="en-US" sz="2600" b="1" dirty="0" err="1">
                <a:solidFill>
                  <a:srgbClr val="7030A0"/>
                </a:solidFill>
                <a:latin typeface="Times New Roman" panose="02020603050405020304" pitchFamily="18" charset="0"/>
                <a:cs typeface="Times New Roman" panose="02020603050405020304" pitchFamily="18" charset="0"/>
                <a:sym typeface="+mn-ea"/>
              </a:rPr>
              <a:t>Inturi</a:t>
            </a:r>
            <a:endParaRPr lang="en-US" sz="2600"/>
          </a:p>
        </p:txBody>
      </p:sp>
      <p:sp>
        <p:nvSpPr>
          <p:cNvPr id="5" name="Shape 2"/>
          <p:cNvSpPr/>
          <p:nvPr/>
        </p:nvSpPr>
        <p:spPr>
          <a:xfrm>
            <a:off x="785098" y="6887528"/>
            <a:ext cx="358854" cy="358854"/>
          </a:xfrm>
          <a:prstGeom prst="roundRect">
            <a:avLst>
              <a:gd name="adj" fmla="val 25478567"/>
            </a:avLst>
          </a:prstGeom>
          <a:noFill/>
          <a:ln w="7620">
            <a:solidFill>
              <a:srgbClr val="FFFFFF"/>
            </a:solidFill>
            <a:prstDash val="soli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872978"/>
            <a:ext cx="130428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The Importance of Context-Aware Augmentation</a:t>
            </a:r>
            <a:endParaRPr lang="en-US" sz="4450" dirty="0"/>
          </a:p>
        </p:txBody>
      </p:sp>
      <p:sp>
        <p:nvSpPr>
          <p:cNvPr id="3" name="Text 1"/>
          <p:cNvSpPr/>
          <p:nvPr/>
        </p:nvSpPr>
        <p:spPr>
          <a:xfrm>
            <a:off x="793790" y="4630698"/>
            <a:ext cx="13042821"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Context-aware augmentation provides high-quality variations of existing data, improving model generalization and reducing overfitting. This is crucial for modern NLP architectures to achieve optimal performance.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864525"/>
            <a:ext cx="5670590" cy="708779"/>
          </a:xfrm>
          <a:prstGeom prst="rect">
            <a:avLst/>
          </a:prstGeom>
          <a:noFill/>
        </p:spPr>
        <p:txBody>
          <a:bodyPr wrap="non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Conclusion: </a:t>
            </a:r>
            <a:endParaRPr lang="en-US" sz="4450" dirty="0"/>
          </a:p>
        </p:txBody>
      </p:sp>
      <p:sp>
        <p:nvSpPr>
          <p:cNvPr id="3" name="Text 1"/>
          <p:cNvSpPr/>
          <p:nvPr/>
        </p:nvSpPr>
        <p:spPr>
          <a:xfrm>
            <a:off x="793790" y="3913465"/>
            <a:ext cx="13042821" cy="1451610"/>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This project highlighted the significant impact of contextual text augmentation in enhancing NLP performance. </a:t>
            </a:r>
            <a:r>
              <a:rPr lang="en-US" alt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The LSTM takes the sequence of word embeddings as input and processes the words in order, updating its internal state (memory cell) as it goes through each word. After processing the entire sequence, the final hidden state or output is used to make a prediction.</a:t>
            </a: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Future work can explore the application of text augmentation to other NLP tasks like machine translation and text summarization, utilizing advanced models like BERT, GPT and T5.</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2393950" y="2152650"/>
            <a:ext cx="9133840" cy="4541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6357314" y="395020"/>
            <a:ext cx="7501332" cy="2139696"/>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4600">
                <a:latin typeface="+mj-lt"/>
                <a:ea typeface="+mj-ea"/>
                <a:cs typeface="+mj-cs"/>
              </a:rPr>
              <a:t>Contextual Text Augmentation: Enhancing NLP Performance with Paraphrasing</a:t>
            </a:r>
            <a:endParaRPr lang="en-US" sz="4600">
              <a:latin typeface="+mj-lt"/>
              <a:ea typeface="+mj-ea"/>
              <a:cs typeface="+mj-cs"/>
            </a:endParaRPr>
          </a:p>
        </p:txBody>
      </p:sp>
      <p:pic>
        <p:nvPicPr>
          <p:cNvPr id="2" name="Image 0" descr="preencoded.png"/>
          <p:cNvPicPr>
            <a:picLocks noChangeAspect="1"/>
          </p:cNvPicPr>
          <p:nvPr/>
        </p:nvPicPr>
        <p:blipFill>
          <a:blip r:embed="rId1"/>
          <a:srcRect r="1" b="1710"/>
          <a:stretch>
            <a:fillRect/>
          </a:stretch>
        </p:blipFill>
        <p:spPr>
          <a:xfrm>
            <a:off x="1" y="10"/>
            <a:ext cx="5588813" cy="82295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p:cNvSpPr>
            <a:spLocks noGrp="1" noRot="1" noChangeAspect="1" noMove="1" noResize="1" noEditPoints="1" noAdjustHandles="1" noChangeArrowheads="1" noChangeShapeType="1" noTextEdit="1"/>
          </p:cNvSpPr>
          <p:nvPr/>
        </p:nvSpPr>
        <p:spPr>
          <a:xfrm>
            <a:off x="6357314" y="2849936"/>
            <a:ext cx="5092307" cy="21946"/>
          </a:xfrm>
          <a:custGeom>
            <a:avLst/>
            <a:gdLst>
              <a:gd name="connsiteX0" fmla="*/ 0 w 5092307"/>
              <a:gd name="connsiteY0" fmla="*/ 0 h 21946"/>
              <a:gd name="connsiteX1" fmla="*/ 483769 w 5092307"/>
              <a:gd name="connsiteY1" fmla="*/ 0 h 21946"/>
              <a:gd name="connsiteX2" fmla="*/ 1222154 w 5092307"/>
              <a:gd name="connsiteY2" fmla="*/ 0 h 21946"/>
              <a:gd name="connsiteX3" fmla="*/ 1756846 w 5092307"/>
              <a:gd name="connsiteY3" fmla="*/ 0 h 21946"/>
              <a:gd name="connsiteX4" fmla="*/ 2291538 w 5092307"/>
              <a:gd name="connsiteY4" fmla="*/ 0 h 21946"/>
              <a:gd name="connsiteX5" fmla="*/ 2979000 w 5092307"/>
              <a:gd name="connsiteY5" fmla="*/ 0 h 21946"/>
              <a:gd name="connsiteX6" fmla="*/ 3666461 w 5092307"/>
              <a:gd name="connsiteY6" fmla="*/ 0 h 21946"/>
              <a:gd name="connsiteX7" fmla="*/ 4252076 w 5092307"/>
              <a:gd name="connsiteY7" fmla="*/ 0 h 21946"/>
              <a:gd name="connsiteX8" fmla="*/ 5092307 w 5092307"/>
              <a:gd name="connsiteY8" fmla="*/ 0 h 21946"/>
              <a:gd name="connsiteX9" fmla="*/ 5092307 w 5092307"/>
              <a:gd name="connsiteY9" fmla="*/ 21946 h 21946"/>
              <a:gd name="connsiteX10" fmla="*/ 4455769 w 5092307"/>
              <a:gd name="connsiteY10" fmla="*/ 21946 h 21946"/>
              <a:gd name="connsiteX11" fmla="*/ 3717384 w 5092307"/>
              <a:gd name="connsiteY11" fmla="*/ 21946 h 21946"/>
              <a:gd name="connsiteX12" fmla="*/ 3233615 w 5092307"/>
              <a:gd name="connsiteY12" fmla="*/ 21946 h 21946"/>
              <a:gd name="connsiteX13" fmla="*/ 2546154 w 5092307"/>
              <a:gd name="connsiteY13" fmla="*/ 21946 h 21946"/>
              <a:gd name="connsiteX14" fmla="*/ 1960538 w 5092307"/>
              <a:gd name="connsiteY14" fmla="*/ 21946 h 21946"/>
              <a:gd name="connsiteX15" fmla="*/ 1374923 w 5092307"/>
              <a:gd name="connsiteY15" fmla="*/ 21946 h 21946"/>
              <a:gd name="connsiteX16" fmla="*/ 738385 w 5092307"/>
              <a:gd name="connsiteY16" fmla="*/ 21946 h 21946"/>
              <a:gd name="connsiteX17" fmla="*/ 0 w 5092307"/>
              <a:gd name="connsiteY17" fmla="*/ 21946 h 21946"/>
              <a:gd name="connsiteX18" fmla="*/ 0 w 5092307"/>
              <a:gd name="connsiteY18"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92307" h="21946" fill="none" extrusionOk="0">
                <a:moveTo>
                  <a:pt x="0" y="0"/>
                </a:moveTo>
                <a:cubicBezTo>
                  <a:pt x="126622" y="2207"/>
                  <a:pt x="310281" y="-9618"/>
                  <a:pt x="483769" y="0"/>
                </a:cubicBezTo>
                <a:cubicBezTo>
                  <a:pt x="657257" y="9618"/>
                  <a:pt x="962372" y="-35609"/>
                  <a:pt x="1222154" y="0"/>
                </a:cubicBezTo>
                <a:cubicBezTo>
                  <a:pt x="1481937" y="35609"/>
                  <a:pt x="1599378" y="20188"/>
                  <a:pt x="1756846" y="0"/>
                </a:cubicBezTo>
                <a:cubicBezTo>
                  <a:pt x="1914314" y="-20188"/>
                  <a:pt x="2080092" y="-5105"/>
                  <a:pt x="2291538" y="0"/>
                </a:cubicBezTo>
                <a:cubicBezTo>
                  <a:pt x="2502984" y="5105"/>
                  <a:pt x="2714641" y="617"/>
                  <a:pt x="2979000" y="0"/>
                </a:cubicBezTo>
                <a:cubicBezTo>
                  <a:pt x="3243359" y="-617"/>
                  <a:pt x="3339677" y="-32878"/>
                  <a:pt x="3666461" y="0"/>
                </a:cubicBezTo>
                <a:cubicBezTo>
                  <a:pt x="3993245" y="32878"/>
                  <a:pt x="3959356" y="10646"/>
                  <a:pt x="4252076" y="0"/>
                </a:cubicBezTo>
                <a:cubicBezTo>
                  <a:pt x="4544797" y="-10646"/>
                  <a:pt x="4803806" y="-6208"/>
                  <a:pt x="5092307" y="0"/>
                </a:cubicBezTo>
                <a:cubicBezTo>
                  <a:pt x="5092586" y="4631"/>
                  <a:pt x="5092360" y="16862"/>
                  <a:pt x="5092307" y="21946"/>
                </a:cubicBezTo>
                <a:cubicBezTo>
                  <a:pt x="4963024" y="39542"/>
                  <a:pt x="4769693" y="24041"/>
                  <a:pt x="4455769" y="21946"/>
                </a:cubicBezTo>
                <a:cubicBezTo>
                  <a:pt x="4141845" y="19851"/>
                  <a:pt x="3943439" y="-13029"/>
                  <a:pt x="3717384" y="21946"/>
                </a:cubicBezTo>
                <a:cubicBezTo>
                  <a:pt x="3491329" y="56921"/>
                  <a:pt x="3361256" y="34282"/>
                  <a:pt x="3233615" y="21946"/>
                </a:cubicBezTo>
                <a:cubicBezTo>
                  <a:pt x="3105974" y="9610"/>
                  <a:pt x="2872163" y="30197"/>
                  <a:pt x="2546154" y="21946"/>
                </a:cubicBezTo>
                <a:cubicBezTo>
                  <a:pt x="2220145" y="13695"/>
                  <a:pt x="2168829" y="22450"/>
                  <a:pt x="1960538" y="21946"/>
                </a:cubicBezTo>
                <a:cubicBezTo>
                  <a:pt x="1752247" y="21442"/>
                  <a:pt x="1523678" y="13932"/>
                  <a:pt x="1374923" y="21946"/>
                </a:cubicBezTo>
                <a:cubicBezTo>
                  <a:pt x="1226168" y="29960"/>
                  <a:pt x="928094" y="36837"/>
                  <a:pt x="738385" y="21946"/>
                </a:cubicBezTo>
                <a:cubicBezTo>
                  <a:pt x="548676" y="7055"/>
                  <a:pt x="168941" y="-5592"/>
                  <a:pt x="0" y="21946"/>
                </a:cubicBezTo>
                <a:cubicBezTo>
                  <a:pt x="287" y="12071"/>
                  <a:pt x="-113" y="6250"/>
                  <a:pt x="0" y="0"/>
                </a:cubicBezTo>
                <a:close/>
              </a:path>
              <a:path w="5092307" h="21946" stroke="0" extrusionOk="0">
                <a:moveTo>
                  <a:pt x="0" y="0"/>
                </a:moveTo>
                <a:cubicBezTo>
                  <a:pt x="123076" y="8408"/>
                  <a:pt x="290804" y="2227"/>
                  <a:pt x="534692" y="0"/>
                </a:cubicBezTo>
                <a:cubicBezTo>
                  <a:pt x="778580" y="-2227"/>
                  <a:pt x="855490" y="-16962"/>
                  <a:pt x="1018461" y="0"/>
                </a:cubicBezTo>
                <a:cubicBezTo>
                  <a:pt x="1181432" y="16962"/>
                  <a:pt x="1320664" y="19870"/>
                  <a:pt x="1553154" y="0"/>
                </a:cubicBezTo>
                <a:cubicBezTo>
                  <a:pt x="1785644" y="-19870"/>
                  <a:pt x="2036509" y="-20672"/>
                  <a:pt x="2189692" y="0"/>
                </a:cubicBezTo>
                <a:cubicBezTo>
                  <a:pt x="2342875" y="20672"/>
                  <a:pt x="2544654" y="-33332"/>
                  <a:pt x="2877153" y="0"/>
                </a:cubicBezTo>
                <a:cubicBezTo>
                  <a:pt x="3209652" y="33332"/>
                  <a:pt x="3394712" y="30818"/>
                  <a:pt x="3615538" y="0"/>
                </a:cubicBezTo>
                <a:cubicBezTo>
                  <a:pt x="3836364" y="-30818"/>
                  <a:pt x="4201667" y="-30590"/>
                  <a:pt x="4353922" y="0"/>
                </a:cubicBezTo>
                <a:cubicBezTo>
                  <a:pt x="4506177" y="30590"/>
                  <a:pt x="4855479" y="18332"/>
                  <a:pt x="5092307" y="0"/>
                </a:cubicBezTo>
                <a:cubicBezTo>
                  <a:pt x="5091574" y="4400"/>
                  <a:pt x="5092005" y="11744"/>
                  <a:pt x="5092307" y="21946"/>
                </a:cubicBezTo>
                <a:cubicBezTo>
                  <a:pt x="4864916" y="7468"/>
                  <a:pt x="4690539" y="13687"/>
                  <a:pt x="4557615" y="21946"/>
                </a:cubicBezTo>
                <a:cubicBezTo>
                  <a:pt x="4424691" y="30205"/>
                  <a:pt x="4076201" y="51864"/>
                  <a:pt x="3819230" y="21946"/>
                </a:cubicBezTo>
                <a:cubicBezTo>
                  <a:pt x="3562259" y="-7972"/>
                  <a:pt x="3498341" y="13372"/>
                  <a:pt x="3335461" y="21946"/>
                </a:cubicBezTo>
                <a:cubicBezTo>
                  <a:pt x="3172581" y="30520"/>
                  <a:pt x="2979939" y="3719"/>
                  <a:pt x="2648000" y="21946"/>
                </a:cubicBezTo>
                <a:cubicBezTo>
                  <a:pt x="2316061" y="40173"/>
                  <a:pt x="2286972" y="9792"/>
                  <a:pt x="2062384" y="21946"/>
                </a:cubicBezTo>
                <a:cubicBezTo>
                  <a:pt x="1837796" y="34100"/>
                  <a:pt x="1672241" y="1952"/>
                  <a:pt x="1476769" y="21946"/>
                </a:cubicBezTo>
                <a:cubicBezTo>
                  <a:pt x="1281297" y="41940"/>
                  <a:pt x="975566" y="5945"/>
                  <a:pt x="738385" y="21946"/>
                </a:cubicBezTo>
                <a:cubicBezTo>
                  <a:pt x="501204" y="37947"/>
                  <a:pt x="163670" y="-14697"/>
                  <a:pt x="0" y="21946"/>
                </a:cubicBezTo>
                <a:cubicBezTo>
                  <a:pt x="-116" y="15135"/>
                  <a:pt x="-209" y="796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1"/>
          <p:cNvSpPr/>
          <p:nvPr/>
        </p:nvSpPr>
        <p:spPr>
          <a:xfrm>
            <a:off x="6357314" y="3247948"/>
            <a:ext cx="7501332" cy="4180637"/>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2600"/>
              <a:t>This presentation explores the use of contextual text augmentation, a technique to improve the performance of Natural Language Processing (NLP) models. We'll delve into the key principles of text augmentation, examine the use of Bi-Directional LSTM models for generating paraphrased text, and compare its performance against other models like Simple RNN . We'll also discuss the impact of augmented datasets on downstream tasks like sentiment analysis.</a:t>
            </a:r>
            <a:endParaRPr lang="en-US" sz="2600"/>
          </a:p>
        </p:txBody>
      </p:sp>
      <p:sp>
        <p:nvSpPr>
          <p:cNvPr id="5" name="Shape 2"/>
          <p:cNvSpPr/>
          <p:nvPr/>
        </p:nvSpPr>
        <p:spPr>
          <a:xfrm>
            <a:off x="785098" y="6887528"/>
            <a:ext cx="358854" cy="358854"/>
          </a:xfrm>
          <a:prstGeom prst="roundRect">
            <a:avLst>
              <a:gd name="adj" fmla="val 25478567"/>
            </a:avLst>
          </a:prstGeom>
          <a:noFill/>
          <a:ln w="7620">
            <a:solidFill>
              <a:srgbClr val="FFFFFF"/>
            </a:solidFill>
            <a:prstDash val="soli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573893"/>
            <a:ext cx="11191042" cy="708779"/>
          </a:xfrm>
          <a:prstGeom prst="rect">
            <a:avLst/>
          </a:prstGeom>
          <a:noFill/>
        </p:spPr>
        <p:txBody>
          <a:bodyPr wrap="non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The Challenge of Data Scarcity in NLP</a:t>
            </a:r>
            <a:endParaRPr lang="en-US" sz="4450" dirty="0"/>
          </a:p>
        </p:txBody>
      </p:sp>
      <p:sp>
        <p:nvSpPr>
          <p:cNvPr id="3" name="Shape 1"/>
          <p:cNvSpPr/>
          <p:nvPr/>
        </p:nvSpPr>
        <p:spPr>
          <a:xfrm>
            <a:off x="793790" y="3622834"/>
            <a:ext cx="4196358" cy="2032754"/>
          </a:xfrm>
          <a:prstGeom prst="roundRect">
            <a:avLst>
              <a:gd name="adj" fmla="val 1674"/>
            </a:avLst>
          </a:prstGeom>
          <a:solidFill>
            <a:srgbClr val="EAE8F3"/>
          </a:solidFill>
        </p:spPr>
        <p:txBody>
          <a:bodyPr/>
          <a:lstStyle/>
          <a:p>
            <a:endParaRPr lang="en-US"/>
          </a:p>
        </p:txBody>
      </p:sp>
      <p:sp>
        <p:nvSpPr>
          <p:cNvPr id="4" name="Text 2"/>
          <p:cNvSpPr/>
          <p:nvPr/>
        </p:nvSpPr>
        <p:spPr>
          <a:xfrm>
            <a:off x="1020604" y="3849648"/>
            <a:ext cx="2835235" cy="354330"/>
          </a:xfrm>
          <a:prstGeom prst="rect">
            <a:avLst/>
          </a:prstGeom>
          <a:noFill/>
        </p:spPr>
        <p:txBody>
          <a:bodyPr wrap="none" lIns="0" tIns="0" rIns="0" bIns="0" rtlCol="0" anchor="t"/>
          <a:lstStyle/>
          <a:p>
            <a:pPr marL="0" indent="0">
              <a:lnSpc>
                <a:spcPts val="2750"/>
              </a:lnSpc>
              <a:buNone/>
            </a:pPr>
            <a:r>
              <a:rPr lang="en-US" sz="220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Overfitting</a:t>
            </a:r>
            <a:endParaRPr lang="en-US" sz="2200" dirty="0"/>
          </a:p>
        </p:txBody>
      </p:sp>
      <p:sp>
        <p:nvSpPr>
          <p:cNvPr id="5" name="Text 3"/>
          <p:cNvSpPr/>
          <p:nvPr/>
        </p:nvSpPr>
        <p:spPr>
          <a:xfrm>
            <a:off x="1020604" y="4340066"/>
            <a:ext cx="3742730" cy="1088708"/>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Limited data leads to models learning the training data too well, failing to generalize to new data.</a:t>
            </a:r>
            <a:endParaRPr lang="en-US" sz="1750" dirty="0"/>
          </a:p>
        </p:txBody>
      </p:sp>
      <p:sp>
        <p:nvSpPr>
          <p:cNvPr id="6" name="Shape 4"/>
          <p:cNvSpPr/>
          <p:nvPr/>
        </p:nvSpPr>
        <p:spPr>
          <a:xfrm>
            <a:off x="5216962" y="3622834"/>
            <a:ext cx="4196358" cy="2032754"/>
          </a:xfrm>
          <a:prstGeom prst="roundRect">
            <a:avLst>
              <a:gd name="adj" fmla="val 1674"/>
            </a:avLst>
          </a:prstGeom>
          <a:solidFill>
            <a:srgbClr val="EAE8F3"/>
          </a:solidFill>
        </p:spPr>
        <p:txBody>
          <a:bodyPr/>
          <a:lstStyle/>
          <a:p>
            <a:endParaRPr lang="en-US"/>
          </a:p>
        </p:txBody>
      </p:sp>
      <p:sp>
        <p:nvSpPr>
          <p:cNvPr id="7" name="Text 5"/>
          <p:cNvSpPr/>
          <p:nvPr/>
        </p:nvSpPr>
        <p:spPr>
          <a:xfrm>
            <a:off x="5443776" y="3849648"/>
            <a:ext cx="2912507" cy="354330"/>
          </a:xfrm>
          <a:prstGeom prst="rect">
            <a:avLst/>
          </a:prstGeom>
          <a:noFill/>
        </p:spPr>
        <p:txBody>
          <a:bodyPr wrap="none" lIns="0" tIns="0" rIns="0" bIns="0" rtlCol="0" anchor="t"/>
          <a:lstStyle/>
          <a:p>
            <a:pPr marL="0" indent="0">
              <a:lnSpc>
                <a:spcPts val="2750"/>
              </a:lnSpc>
              <a:buNone/>
            </a:pPr>
            <a:r>
              <a:rPr lang="en-US" sz="220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Poor Generalization</a:t>
            </a:r>
            <a:endParaRPr lang="en-US" sz="2200" dirty="0"/>
          </a:p>
        </p:txBody>
      </p:sp>
      <p:sp>
        <p:nvSpPr>
          <p:cNvPr id="8" name="Text 6"/>
          <p:cNvSpPr/>
          <p:nvPr/>
        </p:nvSpPr>
        <p:spPr>
          <a:xfrm>
            <a:off x="5443776" y="4340066"/>
            <a:ext cx="3742730" cy="1088708"/>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Models fail to perform well on unseen data, hindering their real-world applications.</a:t>
            </a:r>
            <a:endParaRPr lang="en-US" sz="1750" dirty="0"/>
          </a:p>
        </p:txBody>
      </p:sp>
      <p:sp>
        <p:nvSpPr>
          <p:cNvPr id="9" name="Shape 7"/>
          <p:cNvSpPr/>
          <p:nvPr/>
        </p:nvSpPr>
        <p:spPr>
          <a:xfrm>
            <a:off x="9640133" y="3622834"/>
            <a:ext cx="4196358" cy="2032754"/>
          </a:xfrm>
          <a:prstGeom prst="roundRect">
            <a:avLst>
              <a:gd name="adj" fmla="val 1674"/>
            </a:avLst>
          </a:prstGeom>
          <a:solidFill>
            <a:srgbClr val="EAE8F3"/>
          </a:solidFill>
        </p:spPr>
        <p:txBody>
          <a:bodyPr/>
          <a:lstStyle/>
          <a:p>
            <a:endParaRPr lang="en-US"/>
          </a:p>
        </p:txBody>
      </p:sp>
      <p:sp>
        <p:nvSpPr>
          <p:cNvPr id="10" name="Text 8"/>
          <p:cNvSpPr/>
          <p:nvPr/>
        </p:nvSpPr>
        <p:spPr>
          <a:xfrm>
            <a:off x="9866948" y="3849648"/>
            <a:ext cx="2835235" cy="354330"/>
          </a:xfrm>
          <a:prstGeom prst="rect">
            <a:avLst/>
          </a:prstGeom>
          <a:noFill/>
        </p:spPr>
        <p:txBody>
          <a:bodyPr wrap="none" lIns="0" tIns="0" rIns="0" bIns="0" rtlCol="0" anchor="t"/>
          <a:lstStyle/>
          <a:p>
            <a:pPr marL="0" indent="0">
              <a:lnSpc>
                <a:spcPts val="2750"/>
              </a:lnSpc>
              <a:buNone/>
            </a:pPr>
            <a:r>
              <a:rPr lang="en-US" sz="220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Data Augmentation</a:t>
            </a:r>
            <a:endParaRPr lang="en-US" sz="2200" dirty="0"/>
          </a:p>
        </p:txBody>
      </p:sp>
      <p:sp>
        <p:nvSpPr>
          <p:cNvPr id="11" name="Text 9"/>
          <p:cNvSpPr/>
          <p:nvPr/>
        </p:nvSpPr>
        <p:spPr>
          <a:xfrm>
            <a:off x="9866948" y="4340066"/>
            <a:ext cx="3742730" cy="1088708"/>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Enhances data diversity by creating new variations of existing data, improving generalization.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721412"/>
            <a:ext cx="12661225" cy="708779"/>
          </a:xfrm>
          <a:prstGeom prst="rect">
            <a:avLst/>
          </a:prstGeom>
          <a:noFill/>
        </p:spPr>
        <p:txBody>
          <a:bodyPr wrap="non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Traditional Text Augmentation: Limitations</a:t>
            </a:r>
            <a:endParaRPr lang="en-US" sz="4450" dirty="0"/>
          </a:p>
        </p:txBody>
      </p:sp>
      <p:sp>
        <p:nvSpPr>
          <p:cNvPr id="3" name="Text 1"/>
          <p:cNvSpPr/>
          <p:nvPr/>
        </p:nvSpPr>
        <p:spPr>
          <a:xfrm>
            <a:off x="793790" y="3997166"/>
            <a:ext cx="2835235" cy="354330"/>
          </a:xfrm>
          <a:prstGeom prst="rect">
            <a:avLst/>
          </a:prstGeom>
          <a:noFill/>
        </p:spPr>
        <p:txBody>
          <a:bodyPr wrap="none" lIns="0" tIns="0" rIns="0" bIns="0" rtlCol="0" anchor="t"/>
          <a:lstStyle/>
          <a:p>
            <a:pPr marL="0" indent="0">
              <a:lnSpc>
                <a:spcPts val="2750"/>
              </a:lnSpc>
              <a:buNone/>
            </a:pPr>
            <a:r>
              <a:rPr lang="en-US" sz="220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Word Replacement</a:t>
            </a:r>
            <a:endParaRPr lang="en-US" sz="2200" dirty="0"/>
          </a:p>
        </p:txBody>
      </p:sp>
      <p:sp>
        <p:nvSpPr>
          <p:cNvPr id="4" name="Text 2"/>
          <p:cNvSpPr/>
          <p:nvPr/>
        </p:nvSpPr>
        <p:spPr>
          <a:xfrm>
            <a:off x="793790" y="4578310"/>
            <a:ext cx="6244709"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Replaces words with synonyms, often ignoring context and semantic relations.</a:t>
            </a:r>
            <a:endParaRPr lang="en-US" sz="1750" dirty="0"/>
          </a:p>
        </p:txBody>
      </p:sp>
      <p:sp>
        <p:nvSpPr>
          <p:cNvPr id="5" name="Text 3"/>
          <p:cNvSpPr/>
          <p:nvPr/>
        </p:nvSpPr>
        <p:spPr>
          <a:xfrm>
            <a:off x="7599521" y="3997166"/>
            <a:ext cx="3709392" cy="354330"/>
          </a:xfrm>
          <a:prstGeom prst="rect">
            <a:avLst/>
          </a:prstGeom>
          <a:noFill/>
        </p:spPr>
        <p:txBody>
          <a:bodyPr wrap="none" lIns="0" tIns="0" rIns="0" bIns="0" rtlCol="0" anchor="t"/>
          <a:lstStyle/>
          <a:p>
            <a:pPr marL="0" indent="0">
              <a:lnSpc>
                <a:spcPts val="2750"/>
              </a:lnSpc>
              <a:buNone/>
            </a:pPr>
            <a:r>
              <a:rPr lang="en-US" sz="220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Unrealistic Augmentation</a:t>
            </a:r>
            <a:endParaRPr lang="en-US" sz="2200" dirty="0"/>
          </a:p>
        </p:txBody>
      </p:sp>
      <p:sp>
        <p:nvSpPr>
          <p:cNvPr id="6" name="Text 4"/>
          <p:cNvSpPr/>
          <p:nvPr/>
        </p:nvSpPr>
        <p:spPr>
          <a:xfrm>
            <a:off x="7599521" y="4578310"/>
            <a:ext cx="6244709"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Results in unnatural or irrelevant sentence variations, hindering model training.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872978"/>
            <a:ext cx="130428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Context-Aware Paraphrasing with Bi-Directional LSTM</a:t>
            </a:r>
            <a:endParaRPr lang="en-US" sz="4450" dirty="0"/>
          </a:p>
        </p:txBody>
      </p:sp>
      <p:sp>
        <p:nvSpPr>
          <p:cNvPr id="3" name="Text 1"/>
          <p:cNvSpPr/>
          <p:nvPr/>
        </p:nvSpPr>
        <p:spPr>
          <a:xfrm>
            <a:off x="793790" y="4630698"/>
            <a:ext cx="13042821"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Bi-Directional LSTMs leverage past and future contexts to understand the meaning of words and generate contextually relevant synonyms. This helps avoid the pitfalls of traditional word replacement methods.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Evaluating Paraphrasing Quality: BLEU Score</a:t>
            </a:r>
            <a:endParaRPr lang="en-US" sz="4450" dirty="0"/>
          </a:p>
        </p:txBody>
      </p:sp>
      <p:sp>
        <p:nvSpPr>
          <p:cNvPr id="4" name="Text 1"/>
          <p:cNvSpPr/>
          <p:nvPr/>
        </p:nvSpPr>
        <p:spPr>
          <a:xfrm>
            <a:off x="793790" y="4267795"/>
            <a:ext cx="7556421" cy="1451610"/>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BLEU score, a metric for evaluating the quality of paraphrases, measures the similarity between the original and paraphrased sentences. A higher BLEU score indicates better semantic retention and context awareness.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1873806"/>
            <a:ext cx="130428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Benchmarking LSTM and RNN</a:t>
            </a:r>
            <a:endParaRPr lang="en-US" sz="4450" dirty="0"/>
          </a:p>
        </p:txBody>
      </p:sp>
      <p:sp>
        <p:nvSpPr>
          <p:cNvPr id="6" name="Text 4"/>
          <p:cNvSpPr/>
          <p:nvPr/>
        </p:nvSpPr>
        <p:spPr>
          <a:xfrm>
            <a:off x="2354024" y="3744873"/>
            <a:ext cx="4120872" cy="748427"/>
          </a:xfrm>
          <a:prstGeom prst="rect">
            <a:avLst/>
          </a:prstGeom>
          <a:noFill/>
        </p:spPr>
        <p:txBody>
          <a:bodyPr wrap="none" lIns="0" tIns="0" rIns="0" bIns="0" rtlCol="0" anchor="t"/>
          <a:lstStyle/>
          <a:p>
            <a:pPr marL="0" indent="0" algn="ctr">
              <a:lnSpc>
                <a:spcPts val="5850"/>
              </a:lnSpc>
              <a:buNone/>
            </a:pPr>
            <a:r>
              <a:rPr lang="en-US" sz="585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0.838</a:t>
            </a:r>
            <a:endParaRPr lang="en-US" sz="5850" dirty="0"/>
          </a:p>
        </p:txBody>
      </p:sp>
      <p:sp>
        <p:nvSpPr>
          <p:cNvPr id="7" name="Text 5"/>
          <p:cNvSpPr/>
          <p:nvPr/>
        </p:nvSpPr>
        <p:spPr>
          <a:xfrm>
            <a:off x="2881273" y="4776668"/>
            <a:ext cx="2835235" cy="354330"/>
          </a:xfrm>
          <a:prstGeom prst="rect">
            <a:avLst/>
          </a:prstGeom>
          <a:noFill/>
        </p:spPr>
        <p:txBody>
          <a:bodyPr wrap="none" lIns="0" tIns="0" rIns="0" bIns="0" rtlCol="0" anchor="t"/>
          <a:lstStyle/>
          <a:p>
            <a:pPr marL="0" indent="0" algn="ctr">
              <a:lnSpc>
                <a:spcPts val="2750"/>
              </a:lnSpc>
              <a:buNone/>
            </a:pPr>
            <a:r>
              <a:rPr lang="en-US" sz="220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LSTM</a:t>
            </a:r>
            <a:endParaRPr lang="en-US" sz="2200" dirty="0"/>
          </a:p>
        </p:txBody>
      </p:sp>
      <p:sp>
        <p:nvSpPr>
          <p:cNvPr id="8" name="Text 6"/>
          <p:cNvSpPr/>
          <p:nvPr/>
        </p:nvSpPr>
        <p:spPr>
          <a:xfrm>
            <a:off x="2086054" y="5267087"/>
            <a:ext cx="4120872" cy="1088708"/>
          </a:xfrm>
          <a:prstGeom prst="rect">
            <a:avLst/>
          </a:prstGeom>
          <a:noFill/>
        </p:spPr>
        <p:txBody>
          <a:bodyPr wrap="square" lIns="0" tIns="0" rIns="0" bIns="0" rtlCol="0" anchor="t"/>
          <a:lstStyle/>
          <a:p>
            <a:pPr marL="0" indent="0" algn="ctr">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Outperforms the simple RNN, demonstrating the importance of capturing context.</a:t>
            </a:r>
            <a:endParaRPr lang="en-US" sz="1750" dirty="0"/>
          </a:p>
        </p:txBody>
      </p:sp>
      <p:sp>
        <p:nvSpPr>
          <p:cNvPr id="9" name="Text 7"/>
          <p:cNvSpPr/>
          <p:nvPr/>
        </p:nvSpPr>
        <p:spPr>
          <a:xfrm>
            <a:off x="8259048" y="3744873"/>
            <a:ext cx="4120753" cy="748427"/>
          </a:xfrm>
          <a:prstGeom prst="rect">
            <a:avLst/>
          </a:prstGeom>
          <a:noFill/>
        </p:spPr>
        <p:txBody>
          <a:bodyPr wrap="none" lIns="0" tIns="0" rIns="0" bIns="0" rtlCol="0" anchor="t"/>
          <a:lstStyle/>
          <a:p>
            <a:pPr marL="0" indent="0" algn="ctr">
              <a:lnSpc>
                <a:spcPts val="5850"/>
              </a:lnSpc>
              <a:buNone/>
            </a:pPr>
            <a:r>
              <a:rPr lang="en-US" sz="585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0.107</a:t>
            </a:r>
            <a:endParaRPr lang="en-US" sz="5850" dirty="0"/>
          </a:p>
        </p:txBody>
      </p:sp>
      <p:sp>
        <p:nvSpPr>
          <p:cNvPr id="10" name="Text 8"/>
          <p:cNvSpPr/>
          <p:nvPr/>
        </p:nvSpPr>
        <p:spPr>
          <a:xfrm>
            <a:off x="8901748" y="4776668"/>
            <a:ext cx="2835235" cy="354330"/>
          </a:xfrm>
          <a:prstGeom prst="rect">
            <a:avLst/>
          </a:prstGeom>
          <a:noFill/>
        </p:spPr>
        <p:txBody>
          <a:bodyPr wrap="none" lIns="0" tIns="0" rIns="0" bIns="0" rtlCol="0" anchor="t"/>
          <a:lstStyle/>
          <a:p>
            <a:pPr marL="0" indent="0" algn="ctr">
              <a:lnSpc>
                <a:spcPts val="2750"/>
              </a:lnSpc>
              <a:buNone/>
            </a:pPr>
            <a:r>
              <a:rPr lang="en-US" sz="2200" dirty="0">
                <a:solidFill>
                  <a:srgbClr val="49495A"/>
                </a:solidFill>
                <a:latin typeface="Libre Baskerville" panose="02000000000000000000" pitchFamily="34" charset="0"/>
                <a:ea typeface="Libre Baskerville" panose="02000000000000000000" pitchFamily="34" charset="-122"/>
                <a:cs typeface="Libre Baskerville" panose="02000000000000000000" pitchFamily="34" charset="-120"/>
              </a:rPr>
              <a:t>RNN</a:t>
            </a:r>
            <a:endParaRPr lang="en-US" sz="2200" dirty="0"/>
          </a:p>
        </p:txBody>
      </p:sp>
      <p:sp>
        <p:nvSpPr>
          <p:cNvPr id="11" name="Text 9"/>
          <p:cNvSpPr/>
          <p:nvPr/>
        </p:nvSpPr>
        <p:spPr>
          <a:xfrm>
            <a:off x="8144113" y="5267087"/>
            <a:ext cx="4120753" cy="1088708"/>
          </a:xfrm>
          <a:prstGeom prst="rect">
            <a:avLst/>
          </a:prstGeom>
          <a:noFill/>
        </p:spPr>
        <p:txBody>
          <a:bodyPr wrap="square" lIns="0" tIns="0" rIns="0" bIns="0" rtlCol="0" anchor="t"/>
          <a:lstStyle/>
          <a:p>
            <a:pPr marL="0" indent="0" algn="ctr">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Struggles to handle longer sequences due to the vanishing gradient problem, resulting in lower BLEU scores.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872978"/>
            <a:ext cx="130428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Augmented Datasets: Boosting Downstream Task Performance</a:t>
            </a:r>
            <a:endParaRPr lang="en-US" sz="4450" dirty="0"/>
          </a:p>
        </p:txBody>
      </p:sp>
      <p:sp>
        <p:nvSpPr>
          <p:cNvPr id="3" name="Text 1"/>
          <p:cNvSpPr/>
          <p:nvPr/>
        </p:nvSpPr>
        <p:spPr>
          <a:xfrm>
            <a:off x="793790" y="4630698"/>
            <a:ext cx="13042821"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Augmented datasets, generated using context-aware paraphrasing methods like LSTM, significantly enhance the performance of downstream NLP tasks, such as sentiment analysis.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793790" y="2185511"/>
            <a:ext cx="13042821" cy="1417558"/>
          </a:xfrm>
          <a:prstGeom prst="rect">
            <a:avLst/>
          </a:prstGeom>
          <a:noFill/>
        </p:spPr>
        <p:txBody>
          <a:bodyPr wrap="square" lIns="0" tIns="0" rIns="0" bIns="0" rtlCol="0" anchor="t"/>
          <a:lstStyle/>
          <a:p>
            <a:pPr marL="0" indent="0">
              <a:lnSpc>
                <a:spcPts val="5550"/>
              </a:lnSpc>
              <a:buNone/>
            </a:pPr>
            <a:r>
              <a:rPr lang="en-US" sz="445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Comparing Model Strengths and Weaknesses</a:t>
            </a:r>
            <a:endParaRPr lang="en-US" sz="4450" dirty="0"/>
          </a:p>
        </p:txBody>
      </p:sp>
      <p:sp>
        <p:nvSpPr>
          <p:cNvPr id="5" name="Text 3"/>
          <p:cNvSpPr/>
          <p:nvPr/>
        </p:nvSpPr>
        <p:spPr>
          <a:xfrm>
            <a:off x="1972508" y="4170045"/>
            <a:ext cx="2835235" cy="354330"/>
          </a:xfrm>
          <a:prstGeom prst="rect">
            <a:avLst/>
          </a:prstGeom>
          <a:noFill/>
        </p:spPr>
        <p:txBody>
          <a:bodyPr wrap="none" lIns="0" tIns="0" rIns="0" bIns="0" rtlCol="0" anchor="t"/>
          <a:lstStyle/>
          <a:p>
            <a:pPr marL="0" indent="0">
              <a:lnSpc>
                <a:spcPts val="2750"/>
              </a:lnSpc>
              <a:buNone/>
            </a:pPr>
            <a:r>
              <a:rPr lang="en-US" sz="220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LSTM</a:t>
            </a:r>
            <a:endParaRPr lang="en-US" sz="2200" dirty="0"/>
          </a:p>
        </p:txBody>
      </p:sp>
      <p:sp>
        <p:nvSpPr>
          <p:cNvPr id="6" name="Text 4"/>
          <p:cNvSpPr/>
          <p:nvPr/>
        </p:nvSpPr>
        <p:spPr>
          <a:xfrm>
            <a:off x="1401008" y="4751189"/>
            <a:ext cx="3978116" cy="725805"/>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Effective for capturing context than RNN</a:t>
            </a:r>
            <a:endParaRPr lang="en-US" sz="1750" dirty="0"/>
          </a:p>
        </p:txBody>
      </p:sp>
      <p:sp>
        <p:nvSpPr>
          <p:cNvPr id="7" name="Text 5"/>
          <p:cNvSpPr/>
          <p:nvPr/>
        </p:nvSpPr>
        <p:spPr>
          <a:xfrm>
            <a:off x="8287107" y="4170045"/>
            <a:ext cx="2835235" cy="354330"/>
          </a:xfrm>
          <a:prstGeom prst="rect">
            <a:avLst/>
          </a:prstGeom>
          <a:noFill/>
        </p:spPr>
        <p:txBody>
          <a:bodyPr wrap="none" lIns="0" tIns="0" rIns="0" bIns="0" rtlCol="0" anchor="t"/>
          <a:lstStyle/>
          <a:p>
            <a:pPr marL="0" indent="0">
              <a:lnSpc>
                <a:spcPts val="2750"/>
              </a:lnSpc>
              <a:buNone/>
            </a:pPr>
            <a:r>
              <a:rPr lang="en-US" sz="2200" dirty="0">
                <a:solidFill>
                  <a:srgbClr val="403CCF"/>
                </a:solidFill>
                <a:latin typeface="Libre Baskerville" panose="02000000000000000000" pitchFamily="34" charset="0"/>
                <a:ea typeface="Libre Baskerville" panose="02000000000000000000" pitchFamily="34" charset="-122"/>
                <a:cs typeface="Libre Baskerville" panose="02000000000000000000" pitchFamily="34" charset="-120"/>
              </a:rPr>
              <a:t>RNN</a:t>
            </a:r>
            <a:endParaRPr lang="en-US" sz="2200" dirty="0"/>
          </a:p>
        </p:txBody>
      </p:sp>
      <p:sp>
        <p:nvSpPr>
          <p:cNvPr id="8" name="Text 6"/>
          <p:cNvSpPr/>
          <p:nvPr/>
        </p:nvSpPr>
        <p:spPr>
          <a:xfrm>
            <a:off x="7393027" y="4751189"/>
            <a:ext cx="3978116" cy="1088708"/>
          </a:xfrm>
          <a:prstGeom prst="rect">
            <a:avLst/>
          </a:prstGeom>
          <a:noFill/>
        </p:spPr>
        <p:txBody>
          <a:bodyPr wrap="square" lIns="0" tIns="0" rIns="0" bIns="0" rtlCol="0" anchor="t"/>
          <a:lstStyle/>
          <a:p>
            <a:pPr marL="0" indent="0">
              <a:lnSpc>
                <a:spcPts val="2850"/>
              </a:lnSpc>
              <a:buNone/>
            </a:pPr>
            <a:r>
              <a:rPr lang="en-US" sz="1750" dirty="0">
                <a:solidFill>
                  <a:srgbClr val="49495A"/>
                </a:solidFill>
                <a:latin typeface="Open Sans" panose="020B0606030504020204" pitchFamily="34" charset="0"/>
                <a:ea typeface="Open Sans" panose="020B0606030504020204" pitchFamily="34" charset="-122"/>
                <a:cs typeface="Open Sans" panose="020B0606030504020204" pitchFamily="34" charset="-120"/>
              </a:rPr>
              <a:t>Simplest model, but struggles with long sequences and context understanding.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3213</Words>
  <Application>WPS Presentation</Application>
  <PresentationFormat>Custom</PresentationFormat>
  <Paragraphs>76</Paragraphs>
  <Slides>12</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Times New Roman</vt:lpstr>
      <vt:lpstr>Libre Baskerville</vt:lpstr>
      <vt:lpstr>Libre Baskerville</vt:lpstr>
      <vt:lpstr>Libre Baskerville</vt:lpstr>
      <vt:lpstr>Open Sans</vt:lpstr>
      <vt:lpstr>Open Sans</vt:lpstr>
      <vt:lpstr>Open Sans</vt:lpstr>
      <vt:lpstr>Calibri</vt:lpstr>
      <vt:lpstr>Calibri Light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mamatha reddy</cp:lastModifiedBy>
  <cp:revision>13</cp:revision>
  <dcterms:created xsi:type="dcterms:W3CDTF">2024-12-06T19:45:00Z</dcterms:created>
  <dcterms:modified xsi:type="dcterms:W3CDTF">2024-12-07T04:26:13Z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BFEB2E86E6B54098A45505F56A3B5760_12</vt:lpwstr>
  </property>
  <property fmtid="{D5CDD505-2E9C-101B-9397-08002B2CF9AE}" pid="3" name="KSOProductBuildVer">
    <vt:lpwstr>1033-12.2.0.19307</vt:lpwstr>
  </property>
</Properties>
</file>