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D069C-7F11-4511-A0EE-C54DBC1A6D7F}" type="datetimeFigureOut">
              <a:rPr lang="en-US" smtClean="0"/>
              <a:t>2/20/2017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AA6AF-F73A-4C89-80A0-3BBBC06A076D}" type="slidenum">
              <a:rPr lang="en-US" smtClean="0"/>
              <a:t>‹#›</a:t>
            </a:fld>
            <a:endParaRPr lang="en-US"/>
          </a:p>
        </p:txBody>
      </p:sp>
    </p:spTree>
    <p:extLst>
      <p:ext uri="{BB962C8B-B14F-4D97-AF65-F5344CB8AC3E}">
        <p14:creationId xmlns:p14="http://schemas.microsoft.com/office/powerpoint/2010/main" val="638221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 page that shows up after they submit their autonomous data. It can lead to the gear score page, the fuel score page, the climb page, or the misc. page. When they click “gear acquire, the paths and path buttons show up to allow the scout to chose the path. Once the path is chosen, the other two paths and their buttons disappear. Once the scout goes the </a:t>
            </a:r>
            <a:r>
              <a:rPr lang="en-US" dirty="0" err="1"/>
              <a:t>the</a:t>
            </a:r>
            <a:r>
              <a:rPr lang="en-US" dirty="0"/>
              <a:t> “gear placed” page and picks a location, the paths all disappear until they pick up another gear. Depending on the alliance color, the ‘gear placed,’ ‘fuel shot,’ ‘fuel acquire’ and ‘gear acquire’ buttons will switch sides. Also, the paths that show up will be from the correct feeder stations to the correct towers.</a:t>
            </a:r>
          </a:p>
        </p:txBody>
      </p:sp>
      <p:sp>
        <p:nvSpPr>
          <p:cNvPr id="4" name="Slide Number Placeholder 3"/>
          <p:cNvSpPr>
            <a:spLocks noGrp="1"/>
          </p:cNvSpPr>
          <p:nvPr>
            <p:ph type="sldNum" sz="quarter" idx="10"/>
          </p:nvPr>
        </p:nvSpPr>
        <p:spPr/>
        <p:txBody>
          <a:bodyPr/>
          <a:lstStyle/>
          <a:p>
            <a:fld id="{419AA6AF-F73A-4C89-80A0-3BBBC06A076D}" type="slidenum">
              <a:rPr lang="en-US" smtClean="0"/>
              <a:t>1</a:t>
            </a:fld>
            <a:endParaRPr lang="en-US"/>
          </a:p>
        </p:txBody>
      </p:sp>
    </p:spTree>
    <p:extLst>
      <p:ext uri="{BB962C8B-B14F-4D97-AF65-F5344CB8AC3E}">
        <p14:creationId xmlns:p14="http://schemas.microsoft.com/office/powerpoint/2010/main" val="3486821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“Gear Placed” page. Depending on alliance, the airship flips to the other side along with the buttons, the boiler, and feeder station. Once the “placed here” or “gear dropped” buttons are pressed, the gear cycle (which includes total time, place location, dropped, and path taken) object is saved and it automatically goes back to the main </a:t>
            </a:r>
            <a:r>
              <a:rPr lang="en-US" dirty="0" err="1"/>
              <a:t>teleop</a:t>
            </a:r>
            <a:r>
              <a:rPr lang="en-US" dirty="0"/>
              <a:t> page. The faint outline of the tower wont be on the actual picture.</a:t>
            </a:r>
          </a:p>
        </p:txBody>
      </p:sp>
      <p:sp>
        <p:nvSpPr>
          <p:cNvPr id="4" name="Slide Number Placeholder 3"/>
          <p:cNvSpPr>
            <a:spLocks noGrp="1"/>
          </p:cNvSpPr>
          <p:nvPr>
            <p:ph type="sldNum" sz="quarter" idx="10"/>
          </p:nvPr>
        </p:nvSpPr>
        <p:spPr/>
        <p:txBody>
          <a:bodyPr/>
          <a:lstStyle/>
          <a:p>
            <a:fld id="{419AA6AF-F73A-4C89-80A0-3BBBC06A076D}" type="slidenum">
              <a:rPr lang="en-US" smtClean="0"/>
              <a:t>2</a:t>
            </a:fld>
            <a:endParaRPr lang="en-US"/>
          </a:p>
        </p:txBody>
      </p:sp>
    </p:spTree>
    <p:extLst>
      <p:ext uri="{BB962C8B-B14F-4D97-AF65-F5344CB8AC3E}">
        <p14:creationId xmlns:p14="http://schemas.microsoft.com/office/powerpoint/2010/main" val="15388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“Fuel Shot” page. They drag-and-drop a “shot location” icon to roughly estimate where they shoot from, and the center of the icon is stored through a grid system. If they do a low-goal dump, their location is right by the boiler. Each time they come to this page, the counters are at ‘0’ so that we can have accuracy data for different locations to see where they are the most accurate. The field image and the other half would switch sides depending on the alliance. The “back to main” button takes you back to the main page once the robot stops shooting.</a:t>
            </a:r>
          </a:p>
        </p:txBody>
      </p:sp>
      <p:sp>
        <p:nvSpPr>
          <p:cNvPr id="4" name="Slide Number Placeholder 3"/>
          <p:cNvSpPr>
            <a:spLocks noGrp="1"/>
          </p:cNvSpPr>
          <p:nvPr>
            <p:ph type="sldNum" sz="quarter" idx="10"/>
          </p:nvPr>
        </p:nvSpPr>
        <p:spPr/>
        <p:txBody>
          <a:bodyPr/>
          <a:lstStyle/>
          <a:p>
            <a:fld id="{419AA6AF-F73A-4C89-80A0-3BBBC06A076D}" type="slidenum">
              <a:rPr lang="en-US" smtClean="0"/>
              <a:t>3</a:t>
            </a:fld>
            <a:endParaRPr lang="en-US"/>
          </a:p>
        </p:txBody>
      </p:sp>
    </p:spTree>
    <p:extLst>
      <p:ext uri="{BB962C8B-B14F-4D97-AF65-F5344CB8AC3E}">
        <p14:creationId xmlns:p14="http://schemas.microsoft.com/office/powerpoint/2010/main" val="3618036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Miscellaneous page. Boxes are checked if the bot </a:t>
            </a:r>
            <a:r>
              <a:rPr lang="en-US" i="1" dirty="0"/>
              <a:t>ever </a:t>
            </a:r>
            <a:r>
              <a:rPr lang="en-US" i="0" dirty="0"/>
              <a:t>died, even if it wakes back up. If the robot </a:t>
            </a:r>
            <a:r>
              <a:rPr lang="en-US" i="1" dirty="0"/>
              <a:t>ever </a:t>
            </a:r>
            <a:r>
              <a:rPr lang="en-US" i="0" dirty="0"/>
              <a:t>played defense (more than a push before resuming to score) they check that box, too. If yellow/red cards are announced, those boxes are checked. If it can be determined that they were charged with fouls, 25 points are added for a tech foul and 5 points are added for regular fouls </a:t>
            </a:r>
            <a:r>
              <a:rPr lang="en-US" i="1" dirty="0"/>
              <a:t>that this team committed. </a:t>
            </a:r>
            <a:endParaRPr lang="en-US" dirty="0"/>
          </a:p>
        </p:txBody>
      </p:sp>
      <p:sp>
        <p:nvSpPr>
          <p:cNvPr id="4" name="Slide Number Placeholder 3"/>
          <p:cNvSpPr>
            <a:spLocks noGrp="1"/>
          </p:cNvSpPr>
          <p:nvPr>
            <p:ph type="sldNum" sz="quarter" idx="10"/>
          </p:nvPr>
        </p:nvSpPr>
        <p:spPr/>
        <p:txBody>
          <a:bodyPr/>
          <a:lstStyle/>
          <a:p>
            <a:fld id="{419AA6AF-F73A-4C89-80A0-3BBBC06A076D}" type="slidenum">
              <a:rPr lang="en-US" smtClean="0"/>
              <a:t>4</a:t>
            </a:fld>
            <a:endParaRPr lang="en-US"/>
          </a:p>
        </p:txBody>
      </p:sp>
    </p:spTree>
    <p:extLst>
      <p:ext uri="{BB962C8B-B14F-4D97-AF65-F5344CB8AC3E}">
        <p14:creationId xmlns:p14="http://schemas.microsoft.com/office/powerpoint/2010/main" val="1987937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they come to this page, they hit “start climb” (one of the three, based on position) when the robot starts to climb. It starts a timer which ends when the light at the top of the climb rope lights up and the scout hits the “climb finished” button. At the end of the match, they can come back and check “climb success” once it is sure that they got the points. They check the “free climb” box if they were fouled and awarded a free climb.</a:t>
            </a:r>
          </a:p>
        </p:txBody>
      </p:sp>
      <p:sp>
        <p:nvSpPr>
          <p:cNvPr id="4" name="Slide Number Placeholder 3"/>
          <p:cNvSpPr>
            <a:spLocks noGrp="1"/>
          </p:cNvSpPr>
          <p:nvPr>
            <p:ph type="sldNum" sz="quarter" idx="10"/>
          </p:nvPr>
        </p:nvSpPr>
        <p:spPr/>
        <p:txBody>
          <a:bodyPr/>
          <a:lstStyle/>
          <a:p>
            <a:fld id="{419AA6AF-F73A-4C89-80A0-3BBBC06A076D}" type="slidenum">
              <a:rPr lang="en-US" smtClean="0"/>
              <a:t>5</a:t>
            </a:fld>
            <a:endParaRPr lang="en-US"/>
          </a:p>
        </p:txBody>
      </p:sp>
    </p:spTree>
    <p:extLst>
      <p:ext uri="{BB962C8B-B14F-4D97-AF65-F5344CB8AC3E}">
        <p14:creationId xmlns:p14="http://schemas.microsoft.com/office/powerpoint/2010/main" val="2610914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A7C63B-53B1-448C-837D-AFB173B0094E}"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4A68B-0DAE-4C8F-A3D2-A6B6E1A7E10A}" type="slidenum">
              <a:rPr lang="en-US" smtClean="0"/>
              <a:t>‹#›</a:t>
            </a:fld>
            <a:endParaRPr lang="en-US"/>
          </a:p>
        </p:txBody>
      </p:sp>
    </p:spTree>
    <p:extLst>
      <p:ext uri="{BB962C8B-B14F-4D97-AF65-F5344CB8AC3E}">
        <p14:creationId xmlns:p14="http://schemas.microsoft.com/office/powerpoint/2010/main" val="233803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A7C63B-53B1-448C-837D-AFB173B0094E}"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4A68B-0DAE-4C8F-A3D2-A6B6E1A7E10A}" type="slidenum">
              <a:rPr lang="en-US" smtClean="0"/>
              <a:t>‹#›</a:t>
            </a:fld>
            <a:endParaRPr lang="en-US"/>
          </a:p>
        </p:txBody>
      </p:sp>
    </p:spTree>
    <p:extLst>
      <p:ext uri="{BB962C8B-B14F-4D97-AF65-F5344CB8AC3E}">
        <p14:creationId xmlns:p14="http://schemas.microsoft.com/office/powerpoint/2010/main" val="381006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A7C63B-53B1-448C-837D-AFB173B0094E}"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4A68B-0DAE-4C8F-A3D2-A6B6E1A7E10A}" type="slidenum">
              <a:rPr lang="en-US" smtClean="0"/>
              <a:t>‹#›</a:t>
            </a:fld>
            <a:endParaRPr lang="en-US"/>
          </a:p>
        </p:txBody>
      </p:sp>
    </p:spTree>
    <p:extLst>
      <p:ext uri="{BB962C8B-B14F-4D97-AF65-F5344CB8AC3E}">
        <p14:creationId xmlns:p14="http://schemas.microsoft.com/office/powerpoint/2010/main" val="148926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A7C63B-53B1-448C-837D-AFB173B0094E}"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4A68B-0DAE-4C8F-A3D2-A6B6E1A7E10A}" type="slidenum">
              <a:rPr lang="en-US" smtClean="0"/>
              <a:t>‹#›</a:t>
            </a:fld>
            <a:endParaRPr lang="en-US"/>
          </a:p>
        </p:txBody>
      </p:sp>
    </p:spTree>
    <p:extLst>
      <p:ext uri="{BB962C8B-B14F-4D97-AF65-F5344CB8AC3E}">
        <p14:creationId xmlns:p14="http://schemas.microsoft.com/office/powerpoint/2010/main" val="357747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A7C63B-53B1-448C-837D-AFB173B0094E}"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4A68B-0DAE-4C8F-A3D2-A6B6E1A7E10A}" type="slidenum">
              <a:rPr lang="en-US" smtClean="0"/>
              <a:t>‹#›</a:t>
            </a:fld>
            <a:endParaRPr lang="en-US"/>
          </a:p>
        </p:txBody>
      </p:sp>
    </p:spTree>
    <p:extLst>
      <p:ext uri="{BB962C8B-B14F-4D97-AF65-F5344CB8AC3E}">
        <p14:creationId xmlns:p14="http://schemas.microsoft.com/office/powerpoint/2010/main" val="203447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A7C63B-53B1-448C-837D-AFB173B0094E}"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4A68B-0DAE-4C8F-A3D2-A6B6E1A7E10A}" type="slidenum">
              <a:rPr lang="en-US" smtClean="0"/>
              <a:t>‹#›</a:t>
            </a:fld>
            <a:endParaRPr lang="en-US"/>
          </a:p>
        </p:txBody>
      </p:sp>
    </p:spTree>
    <p:extLst>
      <p:ext uri="{BB962C8B-B14F-4D97-AF65-F5344CB8AC3E}">
        <p14:creationId xmlns:p14="http://schemas.microsoft.com/office/powerpoint/2010/main" val="340947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A7C63B-53B1-448C-837D-AFB173B0094E}" type="datetimeFigureOut">
              <a:rPr lang="en-US" smtClean="0"/>
              <a:t>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B4A68B-0DAE-4C8F-A3D2-A6B6E1A7E10A}" type="slidenum">
              <a:rPr lang="en-US" smtClean="0"/>
              <a:t>‹#›</a:t>
            </a:fld>
            <a:endParaRPr lang="en-US"/>
          </a:p>
        </p:txBody>
      </p:sp>
    </p:spTree>
    <p:extLst>
      <p:ext uri="{BB962C8B-B14F-4D97-AF65-F5344CB8AC3E}">
        <p14:creationId xmlns:p14="http://schemas.microsoft.com/office/powerpoint/2010/main" val="273211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A7C63B-53B1-448C-837D-AFB173B0094E}" type="datetimeFigureOut">
              <a:rPr lang="en-US" smtClean="0"/>
              <a:t>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B4A68B-0DAE-4C8F-A3D2-A6B6E1A7E10A}" type="slidenum">
              <a:rPr lang="en-US" smtClean="0"/>
              <a:t>‹#›</a:t>
            </a:fld>
            <a:endParaRPr lang="en-US"/>
          </a:p>
        </p:txBody>
      </p:sp>
    </p:spTree>
    <p:extLst>
      <p:ext uri="{BB962C8B-B14F-4D97-AF65-F5344CB8AC3E}">
        <p14:creationId xmlns:p14="http://schemas.microsoft.com/office/powerpoint/2010/main" val="209069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7C63B-53B1-448C-837D-AFB173B0094E}" type="datetimeFigureOut">
              <a:rPr lang="en-US" smtClean="0"/>
              <a:t>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B4A68B-0DAE-4C8F-A3D2-A6B6E1A7E10A}" type="slidenum">
              <a:rPr lang="en-US" smtClean="0"/>
              <a:t>‹#›</a:t>
            </a:fld>
            <a:endParaRPr lang="en-US"/>
          </a:p>
        </p:txBody>
      </p:sp>
    </p:spTree>
    <p:extLst>
      <p:ext uri="{BB962C8B-B14F-4D97-AF65-F5344CB8AC3E}">
        <p14:creationId xmlns:p14="http://schemas.microsoft.com/office/powerpoint/2010/main" val="92387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A7C63B-53B1-448C-837D-AFB173B0094E}"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4A68B-0DAE-4C8F-A3D2-A6B6E1A7E10A}" type="slidenum">
              <a:rPr lang="en-US" smtClean="0"/>
              <a:t>‹#›</a:t>
            </a:fld>
            <a:endParaRPr lang="en-US"/>
          </a:p>
        </p:txBody>
      </p:sp>
    </p:spTree>
    <p:extLst>
      <p:ext uri="{BB962C8B-B14F-4D97-AF65-F5344CB8AC3E}">
        <p14:creationId xmlns:p14="http://schemas.microsoft.com/office/powerpoint/2010/main" val="124618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A7C63B-53B1-448C-837D-AFB173B0094E}"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4A68B-0DAE-4C8F-A3D2-A6B6E1A7E10A}" type="slidenum">
              <a:rPr lang="en-US" smtClean="0"/>
              <a:t>‹#›</a:t>
            </a:fld>
            <a:endParaRPr lang="en-US"/>
          </a:p>
        </p:txBody>
      </p:sp>
    </p:spTree>
    <p:extLst>
      <p:ext uri="{BB962C8B-B14F-4D97-AF65-F5344CB8AC3E}">
        <p14:creationId xmlns:p14="http://schemas.microsoft.com/office/powerpoint/2010/main" val="253086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7C63B-53B1-448C-837D-AFB173B0094E}" type="datetimeFigureOut">
              <a:rPr lang="en-US" smtClean="0"/>
              <a:t>2/20/2017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4A68B-0DAE-4C8F-A3D2-A6B6E1A7E10A}" type="slidenum">
              <a:rPr lang="en-US" smtClean="0"/>
              <a:t>‹#›</a:t>
            </a:fld>
            <a:endParaRPr lang="en-US"/>
          </a:p>
        </p:txBody>
      </p:sp>
    </p:spTree>
    <p:extLst>
      <p:ext uri="{BB962C8B-B14F-4D97-AF65-F5344CB8AC3E}">
        <p14:creationId xmlns:p14="http://schemas.microsoft.com/office/powerpoint/2010/main" val="2391902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14326" y="37322"/>
            <a:ext cx="10938558" cy="685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0563" y="1538123"/>
            <a:ext cx="8912321" cy="4927989"/>
          </a:xfrm>
          <a:prstGeom prst="rect">
            <a:avLst/>
          </a:prstGeom>
        </p:spPr>
      </p:pic>
      <p:sp>
        <p:nvSpPr>
          <p:cNvPr id="8" name="TextBox 7"/>
          <p:cNvSpPr txBox="1"/>
          <p:nvPr/>
        </p:nvSpPr>
        <p:spPr>
          <a:xfrm>
            <a:off x="10294775" y="101199"/>
            <a:ext cx="1138335" cy="830997"/>
          </a:xfrm>
          <a:prstGeom prst="rect">
            <a:avLst/>
          </a:prstGeom>
          <a:solidFill>
            <a:schemeClr val="bg2">
              <a:lumMod val="75000"/>
            </a:schemeClr>
          </a:solidFill>
          <a:ln w="19050">
            <a:solidFill>
              <a:schemeClr val="tx1"/>
            </a:solidFill>
          </a:ln>
        </p:spPr>
        <p:txBody>
          <a:bodyPr wrap="square" rtlCol="0">
            <a:spAutoFit/>
          </a:bodyPr>
          <a:lstStyle/>
          <a:p>
            <a:pPr algn="ctr"/>
            <a:r>
              <a:rPr lang="en-US" sz="2400" dirty="0"/>
              <a:t>Fuel Acquire</a:t>
            </a:r>
          </a:p>
        </p:txBody>
      </p:sp>
      <p:sp>
        <p:nvSpPr>
          <p:cNvPr id="9" name="TextBox 8"/>
          <p:cNvSpPr txBox="1"/>
          <p:nvPr/>
        </p:nvSpPr>
        <p:spPr>
          <a:xfrm>
            <a:off x="10294775" y="1018725"/>
            <a:ext cx="1138335" cy="830997"/>
          </a:xfrm>
          <a:prstGeom prst="rect">
            <a:avLst/>
          </a:prstGeom>
          <a:solidFill>
            <a:schemeClr val="bg2">
              <a:lumMod val="75000"/>
            </a:schemeClr>
          </a:solidFill>
          <a:ln w="19050">
            <a:solidFill>
              <a:schemeClr val="tx1"/>
            </a:solidFill>
          </a:ln>
        </p:spPr>
        <p:txBody>
          <a:bodyPr wrap="square" rtlCol="0">
            <a:spAutoFit/>
          </a:bodyPr>
          <a:lstStyle/>
          <a:p>
            <a:pPr algn="ctr"/>
            <a:r>
              <a:rPr lang="en-US" sz="2400" dirty="0"/>
              <a:t>Gear</a:t>
            </a:r>
          </a:p>
          <a:p>
            <a:pPr algn="ctr"/>
            <a:r>
              <a:rPr lang="en-US" sz="2400" dirty="0"/>
              <a:t>Acquire</a:t>
            </a:r>
            <a:endParaRPr lang="en-US" dirty="0"/>
          </a:p>
        </p:txBody>
      </p:sp>
      <p:sp>
        <p:nvSpPr>
          <p:cNvPr id="12" name="TextBox 11"/>
          <p:cNvSpPr txBox="1"/>
          <p:nvPr/>
        </p:nvSpPr>
        <p:spPr>
          <a:xfrm>
            <a:off x="8172092" y="1108913"/>
            <a:ext cx="968844" cy="738664"/>
          </a:xfrm>
          <a:prstGeom prst="rect">
            <a:avLst/>
          </a:prstGeom>
          <a:solidFill>
            <a:schemeClr val="bg2">
              <a:lumMod val="75000"/>
            </a:schemeClr>
          </a:solidFill>
          <a:ln w="19050">
            <a:solidFill>
              <a:schemeClr val="tx1"/>
            </a:solidFill>
          </a:ln>
        </p:spPr>
        <p:txBody>
          <a:bodyPr wrap="square" rtlCol="0">
            <a:spAutoFit/>
          </a:bodyPr>
          <a:lstStyle/>
          <a:p>
            <a:pPr algn="ctr"/>
            <a:r>
              <a:rPr lang="en-US" sz="2400" dirty="0"/>
              <a:t>Dump</a:t>
            </a:r>
          </a:p>
          <a:p>
            <a:endParaRPr lang="en-US" dirty="0"/>
          </a:p>
        </p:txBody>
      </p:sp>
      <p:sp>
        <p:nvSpPr>
          <p:cNvPr id="13" name="TextBox 12"/>
          <p:cNvSpPr txBox="1"/>
          <p:nvPr/>
        </p:nvSpPr>
        <p:spPr>
          <a:xfrm>
            <a:off x="9325931" y="6117374"/>
            <a:ext cx="968844" cy="738664"/>
          </a:xfrm>
          <a:prstGeom prst="rect">
            <a:avLst/>
          </a:prstGeom>
          <a:solidFill>
            <a:schemeClr val="bg2">
              <a:lumMod val="75000"/>
            </a:schemeClr>
          </a:solidFill>
          <a:ln w="19050">
            <a:solidFill>
              <a:schemeClr val="tx1"/>
            </a:solidFill>
          </a:ln>
        </p:spPr>
        <p:txBody>
          <a:bodyPr wrap="square" rtlCol="0">
            <a:spAutoFit/>
          </a:bodyPr>
          <a:lstStyle/>
          <a:p>
            <a:pPr algn="ctr"/>
            <a:r>
              <a:rPr lang="en-US" sz="2400" dirty="0"/>
              <a:t>Dump</a:t>
            </a:r>
          </a:p>
          <a:p>
            <a:endParaRPr lang="en-US" dirty="0"/>
          </a:p>
        </p:txBody>
      </p:sp>
      <p:sp>
        <p:nvSpPr>
          <p:cNvPr id="14" name="TextBox 13"/>
          <p:cNvSpPr txBox="1"/>
          <p:nvPr/>
        </p:nvSpPr>
        <p:spPr>
          <a:xfrm>
            <a:off x="5061202" y="1082560"/>
            <a:ext cx="968844" cy="738664"/>
          </a:xfrm>
          <a:prstGeom prst="rect">
            <a:avLst/>
          </a:prstGeom>
          <a:solidFill>
            <a:schemeClr val="bg2">
              <a:lumMod val="75000"/>
            </a:schemeClr>
          </a:solidFill>
          <a:ln w="19050">
            <a:solidFill>
              <a:schemeClr val="tx1"/>
            </a:solidFill>
          </a:ln>
        </p:spPr>
        <p:txBody>
          <a:bodyPr wrap="square" rtlCol="0">
            <a:spAutoFit/>
          </a:bodyPr>
          <a:lstStyle/>
          <a:p>
            <a:pPr algn="ctr"/>
            <a:r>
              <a:rPr lang="en-US" sz="2400" dirty="0"/>
              <a:t>Dump</a:t>
            </a:r>
          </a:p>
          <a:p>
            <a:endParaRPr lang="en-US" dirty="0"/>
          </a:p>
        </p:txBody>
      </p:sp>
      <p:sp>
        <p:nvSpPr>
          <p:cNvPr id="15" name="TextBox 14"/>
          <p:cNvSpPr txBox="1"/>
          <p:nvPr/>
        </p:nvSpPr>
        <p:spPr>
          <a:xfrm>
            <a:off x="3938324" y="6117809"/>
            <a:ext cx="968844" cy="738664"/>
          </a:xfrm>
          <a:prstGeom prst="rect">
            <a:avLst/>
          </a:prstGeom>
          <a:solidFill>
            <a:schemeClr val="bg2">
              <a:lumMod val="75000"/>
            </a:schemeClr>
          </a:solidFill>
          <a:ln w="19050">
            <a:solidFill>
              <a:schemeClr val="tx1"/>
            </a:solidFill>
          </a:ln>
        </p:spPr>
        <p:txBody>
          <a:bodyPr wrap="square" rtlCol="0">
            <a:spAutoFit/>
          </a:bodyPr>
          <a:lstStyle/>
          <a:p>
            <a:pPr algn="ctr"/>
            <a:r>
              <a:rPr lang="en-US" sz="2400" dirty="0"/>
              <a:t>Dump</a:t>
            </a:r>
          </a:p>
          <a:p>
            <a:endParaRPr lang="en-US" dirty="0"/>
          </a:p>
        </p:txBody>
      </p:sp>
      <p:sp>
        <p:nvSpPr>
          <p:cNvPr id="16" name="TextBox 15"/>
          <p:cNvSpPr txBox="1"/>
          <p:nvPr/>
        </p:nvSpPr>
        <p:spPr>
          <a:xfrm>
            <a:off x="6612301" y="6132900"/>
            <a:ext cx="968844" cy="738664"/>
          </a:xfrm>
          <a:prstGeom prst="rect">
            <a:avLst/>
          </a:prstGeom>
          <a:solidFill>
            <a:schemeClr val="bg2">
              <a:lumMod val="75000"/>
            </a:schemeClr>
          </a:solidFill>
          <a:ln w="19050">
            <a:solidFill>
              <a:schemeClr val="tx1"/>
            </a:solidFill>
          </a:ln>
        </p:spPr>
        <p:txBody>
          <a:bodyPr wrap="square" rtlCol="0">
            <a:spAutoFit/>
          </a:bodyPr>
          <a:lstStyle/>
          <a:p>
            <a:pPr algn="ctr"/>
            <a:r>
              <a:rPr lang="en-US" sz="2400" dirty="0"/>
              <a:t>Dump</a:t>
            </a:r>
          </a:p>
          <a:p>
            <a:endParaRPr lang="en-US" dirty="0"/>
          </a:p>
        </p:txBody>
      </p:sp>
      <p:sp>
        <p:nvSpPr>
          <p:cNvPr id="17" name="TextBox 16"/>
          <p:cNvSpPr txBox="1"/>
          <p:nvPr/>
        </p:nvSpPr>
        <p:spPr>
          <a:xfrm>
            <a:off x="4167673" y="3678951"/>
            <a:ext cx="1138335" cy="646331"/>
          </a:xfrm>
          <a:prstGeom prst="rect">
            <a:avLst/>
          </a:prstGeom>
          <a:solidFill>
            <a:schemeClr val="bg2">
              <a:lumMod val="75000"/>
            </a:schemeClr>
          </a:solidFill>
          <a:ln w="19050">
            <a:solidFill>
              <a:schemeClr val="tx1"/>
            </a:solidFill>
          </a:ln>
        </p:spPr>
        <p:txBody>
          <a:bodyPr wrap="square" rtlCol="0">
            <a:spAutoFit/>
          </a:bodyPr>
          <a:lstStyle/>
          <a:p>
            <a:pPr algn="ctr"/>
            <a:r>
              <a:rPr lang="en-US" dirty="0"/>
              <a:t>Gear</a:t>
            </a:r>
          </a:p>
          <a:p>
            <a:pPr algn="ctr"/>
            <a:r>
              <a:rPr lang="en-US" dirty="0"/>
              <a:t>Placed</a:t>
            </a:r>
          </a:p>
        </p:txBody>
      </p:sp>
      <p:sp>
        <p:nvSpPr>
          <p:cNvPr id="18" name="TextBox 17"/>
          <p:cNvSpPr txBox="1"/>
          <p:nvPr/>
        </p:nvSpPr>
        <p:spPr>
          <a:xfrm>
            <a:off x="2850517" y="5171178"/>
            <a:ext cx="1138335" cy="646331"/>
          </a:xfrm>
          <a:prstGeom prst="rect">
            <a:avLst/>
          </a:prstGeom>
          <a:solidFill>
            <a:schemeClr val="bg2">
              <a:lumMod val="75000"/>
            </a:schemeClr>
          </a:solidFill>
          <a:ln w="19050">
            <a:solidFill>
              <a:schemeClr val="tx1"/>
            </a:solidFill>
          </a:ln>
        </p:spPr>
        <p:txBody>
          <a:bodyPr wrap="square" rtlCol="0">
            <a:spAutoFit/>
          </a:bodyPr>
          <a:lstStyle/>
          <a:p>
            <a:pPr algn="ctr"/>
            <a:r>
              <a:rPr lang="en-US" dirty="0"/>
              <a:t>Fuel</a:t>
            </a:r>
          </a:p>
          <a:p>
            <a:pPr algn="ctr"/>
            <a:r>
              <a:rPr lang="en-US" dirty="0"/>
              <a:t>Shot</a:t>
            </a:r>
          </a:p>
        </p:txBody>
      </p:sp>
      <p:cxnSp>
        <p:nvCxnSpPr>
          <p:cNvPr id="20" name="Straight Connector 19"/>
          <p:cNvCxnSpPr/>
          <p:nvPr/>
        </p:nvCxnSpPr>
        <p:spPr>
          <a:xfrm flipH="1">
            <a:off x="3938324" y="2304661"/>
            <a:ext cx="6791880" cy="50385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flipH="1">
            <a:off x="3708919" y="2826835"/>
            <a:ext cx="229406" cy="11581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flipH="1">
            <a:off x="4107782" y="4930842"/>
            <a:ext cx="2209043" cy="2318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p:cNvCxnSpPr>
          <p:nvPr/>
        </p:nvCxnSpPr>
        <p:spPr>
          <a:xfrm flipH="1">
            <a:off x="4283497" y="5421311"/>
            <a:ext cx="6008975" cy="88188"/>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flipH="1">
            <a:off x="10294775" y="2304661"/>
            <a:ext cx="512378" cy="3087298"/>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p:cNvCxnSpPr>
          <p:nvPr/>
        </p:nvCxnSpPr>
        <p:spPr>
          <a:xfrm flipH="1">
            <a:off x="7661631" y="2331014"/>
            <a:ext cx="3068573" cy="9774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a:off x="6316824" y="3308437"/>
            <a:ext cx="1344807" cy="1628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88970" y="2159863"/>
            <a:ext cx="447870" cy="707886"/>
          </a:xfrm>
          <a:prstGeom prst="rect">
            <a:avLst/>
          </a:prstGeom>
          <a:noFill/>
        </p:spPr>
        <p:txBody>
          <a:bodyPr wrap="square" rtlCol="0">
            <a:spAutoFit/>
          </a:bodyPr>
          <a:lstStyle/>
          <a:p>
            <a:r>
              <a:rPr lang="en-US" sz="4000" b="1" dirty="0">
                <a:solidFill>
                  <a:srgbClr val="FF0000"/>
                </a:solidFill>
              </a:rPr>
              <a:t>A</a:t>
            </a:r>
            <a:endParaRPr lang="en-US" b="1" dirty="0">
              <a:solidFill>
                <a:srgbClr val="FF0000"/>
              </a:solidFill>
            </a:endParaRPr>
          </a:p>
        </p:txBody>
      </p:sp>
      <p:sp>
        <p:nvSpPr>
          <p:cNvPr id="40" name="TextBox 39"/>
          <p:cNvSpPr txBox="1"/>
          <p:nvPr/>
        </p:nvSpPr>
        <p:spPr>
          <a:xfrm>
            <a:off x="6468582" y="3695387"/>
            <a:ext cx="447870" cy="707886"/>
          </a:xfrm>
          <a:prstGeom prst="rect">
            <a:avLst/>
          </a:prstGeom>
          <a:noFill/>
        </p:spPr>
        <p:txBody>
          <a:bodyPr wrap="square" rtlCol="0">
            <a:spAutoFit/>
          </a:bodyPr>
          <a:lstStyle/>
          <a:p>
            <a:r>
              <a:rPr lang="en-US" sz="4000" b="1" dirty="0">
                <a:solidFill>
                  <a:srgbClr val="00B050"/>
                </a:solidFill>
              </a:rPr>
              <a:t>B</a:t>
            </a:r>
            <a:endParaRPr lang="en-US" sz="2800" b="1" dirty="0">
              <a:solidFill>
                <a:srgbClr val="00B050"/>
              </a:solidFill>
            </a:endParaRPr>
          </a:p>
        </p:txBody>
      </p:sp>
      <p:sp>
        <p:nvSpPr>
          <p:cNvPr id="41" name="TextBox 40"/>
          <p:cNvSpPr txBox="1"/>
          <p:nvPr/>
        </p:nvSpPr>
        <p:spPr>
          <a:xfrm>
            <a:off x="9840291" y="4804153"/>
            <a:ext cx="447870" cy="707886"/>
          </a:xfrm>
          <a:prstGeom prst="rect">
            <a:avLst/>
          </a:prstGeom>
          <a:noFill/>
        </p:spPr>
        <p:txBody>
          <a:bodyPr wrap="square" rtlCol="0">
            <a:spAutoFit/>
          </a:bodyPr>
          <a:lstStyle/>
          <a:p>
            <a:r>
              <a:rPr lang="en-US" sz="4000" b="1" dirty="0">
                <a:solidFill>
                  <a:srgbClr val="0070C0"/>
                </a:solidFill>
              </a:rPr>
              <a:t>C</a:t>
            </a:r>
            <a:endParaRPr lang="en-US" b="1" dirty="0">
              <a:solidFill>
                <a:srgbClr val="0070C0"/>
              </a:solidFill>
            </a:endParaRPr>
          </a:p>
        </p:txBody>
      </p:sp>
      <p:sp>
        <p:nvSpPr>
          <p:cNvPr id="42" name="TextBox 41"/>
          <p:cNvSpPr txBox="1"/>
          <p:nvPr/>
        </p:nvSpPr>
        <p:spPr>
          <a:xfrm>
            <a:off x="1043474" y="3999547"/>
            <a:ext cx="1138335" cy="830997"/>
          </a:xfrm>
          <a:prstGeom prst="rect">
            <a:avLst/>
          </a:prstGeom>
          <a:solidFill>
            <a:schemeClr val="bg2">
              <a:lumMod val="75000"/>
            </a:schemeClr>
          </a:solidFill>
          <a:ln w="19050">
            <a:solidFill>
              <a:schemeClr val="tx1"/>
            </a:solidFill>
          </a:ln>
        </p:spPr>
        <p:txBody>
          <a:bodyPr wrap="square" rtlCol="0">
            <a:spAutoFit/>
          </a:bodyPr>
          <a:lstStyle/>
          <a:p>
            <a:pPr algn="ctr"/>
            <a:r>
              <a:rPr lang="en-US" sz="2400" b="1" dirty="0">
                <a:solidFill>
                  <a:srgbClr val="FF0000"/>
                </a:solidFill>
              </a:rPr>
              <a:t>PATH</a:t>
            </a:r>
          </a:p>
          <a:p>
            <a:pPr algn="ctr"/>
            <a:r>
              <a:rPr lang="en-US" sz="2400" b="1" dirty="0">
                <a:solidFill>
                  <a:srgbClr val="FF0000"/>
                </a:solidFill>
              </a:rPr>
              <a:t>A</a:t>
            </a:r>
          </a:p>
        </p:txBody>
      </p:sp>
      <p:sp>
        <p:nvSpPr>
          <p:cNvPr id="43" name="TextBox 42"/>
          <p:cNvSpPr txBox="1"/>
          <p:nvPr/>
        </p:nvSpPr>
        <p:spPr>
          <a:xfrm>
            <a:off x="1052803" y="4925088"/>
            <a:ext cx="1138335" cy="830997"/>
          </a:xfrm>
          <a:prstGeom prst="rect">
            <a:avLst/>
          </a:prstGeom>
          <a:solidFill>
            <a:schemeClr val="bg2">
              <a:lumMod val="75000"/>
            </a:schemeClr>
          </a:solidFill>
          <a:ln w="19050">
            <a:solidFill>
              <a:schemeClr val="tx1"/>
            </a:solidFill>
          </a:ln>
        </p:spPr>
        <p:txBody>
          <a:bodyPr wrap="square" rtlCol="0">
            <a:spAutoFit/>
          </a:bodyPr>
          <a:lstStyle/>
          <a:p>
            <a:pPr algn="ctr"/>
            <a:r>
              <a:rPr lang="en-US" sz="2400" b="1" dirty="0">
                <a:solidFill>
                  <a:srgbClr val="00B050"/>
                </a:solidFill>
              </a:rPr>
              <a:t>PATH</a:t>
            </a:r>
          </a:p>
          <a:p>
            <a:pPr algn="ctr"/>
            <a:r>
              <a:rPr lang="en-US" sz="2400" b="1" dirty="0">
                <a:solidFill>
                  <a:srgbClr val="00B050"/>
                </a:solidFill>
              </a:rPr>
              <a:t>B</a:t>
            </a:r>
          </a:p>
        </p:txBody>
      </p:sp>
      <p:sp>
        <p:nvSpPr>
          <p:cNvPr id="44" name="TextBox 43"/>
          <p:cNvSpPr txBox="1"/>
          <p:nvPr/>
        </p:nvSpPr>
        <p:spPr>
          <a:xfrm>
            <a:off x="1058277" y="5850629"/>
            <a:ext cx="1138335" cy="830997"/>
          </a:xfrm>
          <a:prstGeom prst="rect">
            <a:avLst/>
          </a:prstGeom>
          <a:solidFill>
            <a:schemeClr val="bg2">
              <a:lumMod val="75000"/>
            </a:schemeClr>
          </a:solidFill>
          <a:ln w="19050">
            <a:solidFill>
              <a:schemeClr val="tx1"/>
            </a:solidFill>
          </a:ln>
        </p:spPr>
        <p:txBody>
          <a:bodyPr wrap="square" rtlCol="0">
            <a:spAutoFit/>
          </a:bodyPr>
          <a:lstStyle/>
          <a:p>
            <a:pPr algn="ctr"/>
            <a:r>
              <a:rPr lang="en-US" sz="2400" b="1" dirty="0">
                <a:solidFill>
                  <a:srgbClr val="0070C0"/>
                </a:solidFill>
              </a:rPr>
              <a:t>PATH</a:t>
            </a:r>
          </a:p>
          <a:p>
            <a:pPr algn="ctr"/>
            <a:r>
              <a:rPr lang="en-US" sz="2400" b="1" dirty="0">
                <a:solidFill>
                  <a:srgbClr val="0070C0"/>
                </a:solidFill>
              </a:rPr>
              <a:t>C</a:t>
            </a:r>
          </a:p>
        </p:txBody>
      </p:sp>
      <p:sp>
        <p:nvSpPr>
          <p:cNvPr id="45" name="TextBox 44"/>
          <p:cNvSpPr txBox="1"/>
          <p:nvPr/>
        </p:nvSpPr>
        <p:spPr>
          <a:xfrm>
            <a:off x="650840" y="70473"/>
            <a:ext cx="1923601" cy="1015663"/>
          </a:xfrm>
          <a:prstGeom prst="rect">
            <a:avLst/>
          </a:prstGeom>
          <a:solidFill>
            <a:schemeClr val="bg2">
              <a:lumMod val="75000"/>
            </a:schemeClr>
          </a:solidFill>
          <a:ln w="19050">
            <a:solidFill>
              <a:schemeClr val="tx1"/>
            </a:solidFill>
          </a:ln>
        </p:spPr>
        <p:txBody>
          <a:bodyPr wrap="square" rtlCol="0">
            <a:spAutoFit/>
          </a:bodyPr>
          <a:lstStyle/>
          <a:p>
            <a:endParaRPr lang="en-US" dirty="0"/>
          </a:p>
          <a:p>
            <a:pPr algn="ctr"/>
            <a:r>
              <a:rPr lang="en-US" sz="2400" b="1" dirty="0"/>
              <a:t>CLIMB</a:t>
            </a:r>
          </a:p>
          <a:p>
            <a:pPr algn="ctr"/>
            <a:endParaRPr lang="en-US" dirty="0"/>
          </a:p>
        </p:txBody>
      </p:sp>
      <p:sp>
        <p:nvSpPr>
          <p:cNvPr id="46" name="TextBox 45"/>
          <p:cNvSpPr txBox="1"/>
          <p:nvPr/>
        </p:nvSpPr>
        <p:spPr>
          <a:xfrm>
            <a:off x="650840" y="1183658"/>
            <a:ext cx="1923601" cy="1015663"/>
          </a:xfrm>
          <a:prstGeom prst="rect">
            <a:avLst/>
          </a:prstGeom>
          <a:solidFill>
            <a:schemeClr val="bg2">
              <a:lumMod val="75000"/>
            </a:schemeClr>
          </a:solidFill>
          <a:ln w="19050">
            <a:solidFill>
              <a:schemeClr val="tx1"/>
            </a:solidFill>
          </a:ln>
        </p:spPr>
        <p:txBody>
          <a:bodyPr wrap="square" rtlCol="0">
            <a:spAutoFit/>
          </a:bodyPr>
          <a:lstStyle/>
          <a:p>
            <a:endParaRPr lang="en-US" dirty="0"/>
          </a:p>
          <a:p>
            <a:pPr algn="ctr"/>
            <a:r>
              <a:rPr lang="en-US" sz="2400" b="1" dirty="0"/>
              <a:t>MISC.</a:t>
            </a:r>
          </a:p>
          <a:p>
            <a:pPr algn="ctr"/>
            <a:endParaRPr lang="en-US" dirty="0"/>
          </a:p>
        </p:txBody>
      </p:sp>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8970" y="101434"/>
            <a:ext cx="5587936" cy="583089"/>
          </a:xfrm>
          <a:prstGeom prst="rect">
            <a:avLst/>
          </a:prstGeom>
        </p:spPr>
      </p:pic>
      <p:cxnSp>
        <p:nvCxnSpPr>
          <p:cNvPr id="49" name="Straight Connector 48"/>
          <p:cNvCxnSpPr>
            <a:cxnSpLocks/>
          </p:cNvCxnSpPr>
          <p:nvPr/>
        </p:nvCxnSpPr>
        <p:spPr>
          <a:xfrm flipH="1" flipV="1">
            <a:off x="3802205" y="4375369"/>
            <a:ext cx="305577" cy="5554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a:off x="3658357" y="4472220"/>
            <a:ext cx="625140" cy="1037279"/>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43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26721" y="0"/>
            <a:ext cx="10938558" cy="685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344436" y="0"/>
            <a:ext cx="6458168" cy="6858000"/>
          </a:xfrm>
          <a:prstGeom prst="rect">
            <a:avLst/>
          </a:prstGeom>
          <a:ln>
            <a:solidFill>
              <a:schemeClr val="bg1"/>
            </a:solidFill>
          </a:ln>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721" y="38660"/>
            <a:ext cx="3276600" cy="1790700"/>
          </a:xfrm>
          <a:prstGeom prst="rect">
            <a:avLst/>
          </a:prstGeom>
        </p:spPr>
      </p:pic>
      <p:sp>
        <p:nvSpPr>
          <p:cNvPr id="6" name="TextBox 5"/>
          <p:cNvSpPr txBox="1"/>
          <p:nvPr/>
        </p:nvSpPr>
        <p:spPr>
          <a:xfrm>
            <a:off x="5867296" y="3087643"/>
            <a:ext cx="1575008" cy="954107"/>
          </a:xfrm>
          <a:prstGeom prst="rect">
            <a:avLst/>
          </a:prstGeom>
          <a:solidFill>
            <a:schemeClr val="bg2"/>
          </a:solidFill>
          <a:ln w="19050">
            <a:solidFill>
              <a:schemeClr val="tx1"/>
            </a:solidFill>
          </a:ln>
        </p:spPr>
        <p:txBody>
          <a:bodyPr wrap="square" rtlCol="0">
            <a:spAutoFit/>
          </a:bodyPr>
          <a:lstStyle/>
          <a:p>
            <a:pPr algn="ctr"/>
            <a:r>
              <a:rPr lang="en-US" sz="2800" dirty="0"/>
              <a:t>Gear Dropped</a:t>
            </a:r>
          </a:p>
        </p:txBody>
      </p:sp>
      <p:sp>
        <p:nvSpPr>
          <p:cNvPr id="7" name="TextBox 6"/>
          <p:cNvSpPr txBox="1"/>
          <p:nvPr/>
        </p:nvSpPr>
        <p:spPr>
          <a:xfrm>
            <a:off x="4015894" y="5827087"/>
            <a:ext cx="1138335" cy="830997"/>
          </a:xfrm>
          <a:prstGeom prst="rect">
            <a:avLst/>
          </a:prstGeom>
          <a:solidFill>
            <a:schemeClr val="bg2">
              <a:lumMod val="75000"/>
            </a:schemeClr>
          </a:solidFill>
          <a:ln w="19050">
            <a:solidFill>
              <a:schemeClr val="tx1"/>
            </a:solidFill>
          </a:ln>
        </p:spPr>
        <p:txBody>
          <a:bodyPr wrap="square" rtlCol="0">
            <a:spAutoFit/>
          </a:bodyPr>
          <a:lstStyle/>
          <a:p>
            <a:pPr algn="ctr"/>
            <a:r>
              <a:rPr lang="en-US" sz="2400" dirty="0"/>
              <a:t>Placed Here</a:t>
            </a:r>
          </a:p>
        </p:txBody>
      </p:sp>
      <p:sp>
        <p:nvSpPr>
          <p:cNvPr id="8" name="TextBox 7"/>
          <p:cNvSpPr txBox="1"/>
          <p:nvPr/>
        </p:nvSpPr>
        <p:spPr>
          <a:xfrm>
            <a:off x="2481735" y="3149199"/>
            <a:ext cx="1138335" cy="830997"/>
          </a:xfrm>
          <a:prstGeom prst="rect">
            <a:avLst/>
          </a:prstGeom>
          <a:solidFill>
            <a:schemeClr val="bg2">
              <a:lumMod val="75000"/>
            </a:schemeClr>
          </a:solidFill>
          <a:ln w="19050">
            <a:solidFill>
              <a:schemeClr val="tx1"/>
            </a:solidFill>
          </a:ln>
        </p:spPr>
        <p:txBody>
          <a:bodyPr wrap="square" rtlCol="0">
            <a:spAutoFit/>
          </a:bodyPr>
          <a:lstStyle/>
          <a:p>
            <a:pPr algn="ctr"/>
            <a:r>
              <a:rPr lang="en-US" sz="2400" dirty="0"/>
              <a:t>Placed Here</a:t>
            </a:r>
          </a:p>
        </p:txBody>
      </p:sp>
      <p:sp>
        <p:nvSpPr>
          <p:cNvPr id="9" name="TextBox 8"/>
          <p:cNvSpPr txBox="1"/>
          <p:nvPr/>
        </p:nvSpPr>
        <p:spPr>
          <a:xfrm>
            <a:off x="4015895" y="405998"/>
            <a:ext cx="1138335" cy="830997"/>
          </a:xfrm>
          <a:prstGeom prst="rect">
            <a:avLst/>
          </a:prstGeom>
          <a:solidFill>
            <a:schemeClr val="bg2">
              <a:lumMod val="75000"/>
            </a:schemeClr>
          </a:solidFill>
          <a:ln w="19050">
            <a:solidFill>
              <a:schemeClr val="tx1"/>
            </a:solidFill>
          </a:ln>
        </p:spPr>
        <p:txBody>
          <a:bodyPr wrap="square" rtlCol="0">
            <a:spAutoFit/>
          </a:bodyPr>
          <a:lstStyle/>
          <a:p>
            <a:pPr algn="ctr"/>
            <a:r>
              <a:rPr lang="en-US" sz="2400" dirty="0"/>
              <a:t>Placed Here</a:t>
            </a: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721" y="4829175"/>
            <a:ext cx="2095500" cy="2028825"/>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14581" y="63525"/>
            <a:ext cx="2871898" cy="3085674"/>
          </a:xfrm>
          <a:prstGeom prst="rect">
            <a:avLst/>
          </a:prstGeom>
        </p:spPr>
      </p:pic>
    </p:spTree>
    <p:extLst>
      <p:ext uri="{BB962C8B-B14F-4D97-AF65-F5344CB8AC3E}">
        <p14:creationId xmlns:p14="http://schemas.microsoft.com/office/powerpoint/2010/main" val="341056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26721" y="0"/>
            <a:ext cx="10938558" cy="6858000"/>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3202" t="4818" r="4597"/>
          <a:stretch/>
        </p:blipFill>
        <p:spPr>
          <a:xfrm>
            <a:off x="626721" y="15539"/>
            <a:ext cx="4064133" cy="6842461"/>
          </a:xfrm>
          <a:prstGeom prst="rect">
            <a:avLst/>
          </a:prstGeom>
        </p:spPr>
      </p:pic>
      <p:sp>
        <p:nvSpPr>
          <p:cNvPr id="8" name="TextBox 7"/>
          <p:cNvSpPr txBox="1"/>
          <p:nvPr/>
        </p:nvSpPr>
        <p:spPr>
          <a:xfrm>
            <a:off x="1548319" y="4128217"/>
            <a:ext cx="1300480" cy="830997"/>
          </a:xfrm>
          <a:prstGeom prst="rect">
            <a:avLst/>
          </a:prstGeom>
          <a:solidFill>
            <a:schemeClr val="bg2">
              <a:lumMod val="75000"/>
            </a:schemeClr>
          </a:solidFill>
          <a:ln>
            <a:solidFill>
              <a:schemeClr val="tx1"/>
            </a:solidFill>
          </a:ln>
        </p:spPr>
        <p:txBody>
          <a:bodyPr wrap="square" rtlCol="0">
            <a:spAutoFit/>
          </a:bodyPr>
          <a:lstStyle/>
          <a:p>
            <a:pPr algn="ctr"/>
            <a:r>
              <a:rPr lang="en-US" sz="2400" dirty="0"/>
              <a:t>Shot</a:t>
            </a:r>
          </a:p>
          <a:p>
            <a:pPr algn="ctr"/>
            <a:r>
              <a:rPr lang="en-US" sz="2400" dirty="0"/>
              <a:t>Location</a:t>
            </a:r>
          </a:p>
        </p:txBody>
      </p:sp>
      <p:sp>
        <p:nvSpPr>
          <p:cNvPr id="9" name="TextBox 8"/>
          <p:cNvSpPr txBox="1"/>
          <p:nvPr/>
        </p:nvSpPr>
        <p:spPr>
          <a:xfrm>
            <a:off x="6486748" y="1078958"/>
            <a:ext cx="660400" cy="369332"/>
          </a:xfrm>
          <a:prstGeom prst="rect">
            <a:avLst/>
          </a:prstGeom>
          <a:solidFill>
            <a:schemeClr val="bg2">
              <a:lumMod val="75000"/>
            </a:schemeClr>
          </a:solidFill>
          <a:ln>
            <a:solidFill>
              <a:schemeClr val="tx1"/>
            </a:solidFill>
          </a:ln>
        </p:spPr>
        <p:txBody>
          <a:bodyPr wrap="square" rtlCol="0">
            <a:spAutoFit/>
          </a:bodyPr>
          <a:lstStyle/>
          <a:p>
            <a:r>
              <a:rPr lang="en-US" dirty="0"/>
              <a:t>+10</a:t>
            </a:r>
          </a:p>
        </p:txBody>
      </p:sp>
      <p:sp>
        <p:nvSpPr>
          <p:cNvPr id="13" name="TextBox 12"/>
          <p:cNvSpPr txBox="1"/>
          <p:nvPr/>
        </p:nvSpPr>
        <p:spPr>
          <a:xfrm>
            <a:off x="8783191" y="1078958"/>
            <a:ext cx="1113696" cy="369332"/>
          </a:xfrm>
          <a:prstGeom prst="rect">
            <a:avLst/>
          </a:prstGeom>
          <a:solidFill>
            <a:schemeClr val="bg2"/>
          </a:solidFill>
          <a:ln>
            <a:solidFill>
              <a:schemeClr val="tx1"/>
            </a:solidFill>
          </a:ln>
        </p:spPr>
        <p:txBody>
          <a:bodyPr wrap="square" rtlCol="0">
            <a:spAutoFit/>
          </a:bodyPr>
          <a:lstStyle/>
          <a:p>
            <a:r>
              <a:rPr lang="en-US" dirty="0"/>
              <a:t>0</a:t>
            </a:r>
          </a:p>
        </p:txBody>
      </p:sp>
      <p:sp>
        <p:nvSpPr>
          <p:cNvPr id="14" name="TextBox 13"/>
          <p:cNvSpPr txBox="1"/>
          <p:nvPr/>
        </p:nvSpPr>
        <p:spPr>
          <a:xfrm>
            <a:off x="10767449" y="1078958"/>
            <a:ext cx="660400" cy="369332"/>
          </a:xfrm>
          <a:prstGeom prst="rect">
            <a:avLst/>
          </a:prstGeom>
          <a:solidFill>
            <a:schemeClr val="bg2">
              <a:lumMod val="75000"/>
            </a:schemeClr>
          </a:solidFill>
          <a:ln>
            <a:solidFill>
              <a:schemeClr val="tx1"/>
            </a:solidFill>
          </a:ln>
        </p:spPr>
        <p:txBody>
          <a:bodyPr wrap="square" rtlCol="0">
            <a:spAutoFit/>
          </a:bodyPr>
          <a:lstStyle/>
          <a:p>
            <a:r>
              <a:rPr lang="en-US" dirty="0"/>
              <a:t>-1</a:t>
            </a:r>
          </a:p>
        </p:txBody>
      </p:sp>
      <p:sp>
        <p:nvSpPr>
          <p:cNvPr id="15" name="TextBox 14"/>
          <p:cNvSpPr txBox="1"/>
          <p:nvPr/>
        </p:nvSpPr>
        <p:spPr>
          <a:xfrm>
            <a:off x="10001968" y="1078958"/>
            <a:ext cx="660400" cy="369332"/>
          </a:xfrm>
          <a:prstGeom prst="rect">
            <a:avLst/>
          </a:prstGeom>
          <a:solidFill>
            <a:schemeClr val="bg2">
              <a:lumMod val="75000"/>
            </a:schemeClr>
          </a:solidFill>
          <a:ln>
            <a:solidFill>
              <a:schemeClr val="tx1"/>
            </a:solidFill>
          </a:ln>
        </p:spPr>
        <p:txBody>
          <a:bodyPr wrap="square" rtlCol="0">
            <a:spAutoFit/>
          </a:bodyPr>
          <a:lstStyle/>
          <a:p>
            <a:r>
              <a:rPr lang="en-US" dirty="0"/>
              <a:t>-5</a:t>
            </a:r>
          </a:p>
        </p:txBody>
      </p:sp>
      <p:sp>
        <p:nvSpPr>
          <p:cNvPr id="19" name="TextBox 18"/>
          <p:cNvSpPr txBox="1"/>
          <p:nvPr/>
        </p:nvSpPr>
        <p:spPr>
          <a:xfrm>
            <a:off x="8033608" y="1542746"/>
            <a:ext cx="660400" cy="369332"/>
          </a:xfrm>
          <a:prstGeom prst="rect">
            <a:avLst/>
          </a:prstGeom>
          <a:solidFill>
            <a:schemeClr val="bg2">
              <a:lumMod val="75000"/>
            </a:schemeClr>
          </a:solidFill>
          <a:ln>
            <a:solidFill>
              <a:schemeClr val="tx1"/>
            </a:solidFill>
          </a:ln>
        </p:spPr>
        <p:txBody>
          <a:bodyPr wrap="square" rtlCol="0">
            <a:spAutoFit/>
          </a:bodyPr>
          <a:lstStyle/>
          <a:p>
            <a:r>
              <a:rPr lang="en-US" dirty="0"/>
              <a:t>+1</a:t>
            </a:r>
          </a:p>
        </p:txBody>
      </p:sp>
      <p:sp>
        <p:nvSpPr>
          <p:cNvPr id="20" name="TextBox 19"/>
          <p:cNvSpPr txBox="1"/>
          <p:nvPr/>
        </p:nvSpPr>
        <p:spPr>
          <a:xfrm>
            <a:off x="7270950" y="1542746"/>
            <a:ext cx="660400" cy="369332"/>
          </a:xfrm>
          <a:prstGeom prst="rect">
            <a:avLst/>
          </a:prstGeom>
          <a:solidFill>
            <a:schemeClr val="bg2">
              <a:lumMod val="75000"/>
            </a:schemeClr>
          </a:solidFill>
          <a:ln>
            <a:solidFill>
              <a:schemeClr val="tx1"/>
            </a:solidFill>
          </a:ln>
        </p:spPr>
        <p:txBody>
          <a:bodyPr wrap="square" rtlCol="0">
            <a:spAutoFit/>
          </a:bodyPr>
          <a:lstStyle/>
          <a:p>
            <a:r>
              <a:rPr lang="en-US" dirty="0"/>
              <a:t>+5</a:t>
            </a:r>
          </a:p>
        </p:txBody>
      </p:sp>
      <p:sp>
        <p:nvSpPr>
          <p:cNvPr id="21" name="TextBox 20"/>
          <p:cNvSpPr txBox="1"/>
          <p:nvPr/>
        </p:nvSpPr>
        <p:spPr>
          <a:xfrm>
            <a:off x="6485149" y="1542746"/>
            <a:ext cx="660400" cy="369332"/>
          </a:xfrm>
          <a:prstGeom prst="rect">
            <a:avLst/>
          </a:prstGeom>
          <a:solidFill>
            <a:schemeClr val="bg2">
              <a:lumMod val="75000"/>
            </a:schemeClr>
          </a:solidFill>
          <a:ln>
            <a:solidFill>
              <a:schemeClr val="tx1"/>
            </a:solidFill>
          </a:ln>
        </p:spPr>
        <p:txBody>
          <a:bodyPr wrap="square" rtlCol="0">
            <a:spAutoFit/>
          </a:bodyPr>
          <a:lstStyle/>
          <a:p>
            <a:r>
              <a:rPr lang="en-US" dirty="0"/>
              <a:t>+10</a:t>
            </a:r>
          </a:p>
        </p:txBody>
      </p:sp>
      <p:sp>
        <p:nvSpPr>
          <p:cNvPr id="22" name="TextBox 21"/>
          <p:cNvSpPr txBox="1"/>
          <p:nvPr/>
        </p:nvSpPr>
        <p:spPr>
          <a:xfrm>
            <a:off x="8017710" y="1078958"/>
            <a:ext cx="660400" cy="369332"/>
          </a:xfrm>
          <a:prstGeom prst="rect">
            <a:avLst/>
          </a:prstGeom>
          <a:solidFill>
            <a:schemeClr val="bg2">
              <a:lumMod val="75000"/>
            </a:schemeClr>
          </a:solidFill>
          <a:ln>
            <a:solidFill>
              <a:schemeClr val="tx1"/>
            </a:solidFill>
          </a:ln>
        </p:spPr>
        <p:txBody>
          <a:bodyPr wrap="square" rtlCol="0">
            <a:spAutoFit/>
          </a:bodyPr>
          <a:lstStyle/>
          <a:p>
            <a:r>
              <a:rPr lang="en-US" dirty="0"/>
              <a:t>+1</a:t>
            </a:r>
          </a:p>
        </p:txBody>
      </p:sp>
      <p:sp>
        <p:nvSpPr>
          <p:cNvPr id="23" name="TextBox 22"/>
          <p:cNvSpPr txBox="1"/>
          <p:nvPr/>
        </p:nvSpPr>
        <p:spPr>
          <a:xfrm>
            <a:off x="7252229" y="1078958"/>
            <a:ext cx="660400" cy="369332"/>
          </a:xfrm>
          <a:prstGeom prst="rect">
            <a:avLst/>
          </a:prstGeom>
          <a:solidFill>
            <a:schemeClr val="bg2">
              <a:lumMod val="75000"/>
            </a:schemeClr>
          </a:solidFill>
          <a:ln>
            <a:solidFill>
              <a:schemeClr val="tx1"/>
            </a:solidFill>
          </a:ln>
        </p:spPr>
        <p:txBody>
          <a:bodyPr wrap="square" rtlCol="0">
            <a:spAutoFit/>
          </a:bodyPr>
          <a:lstStyle/>
          <a:p>
            <a:r>
              <a:rPr lang="en-US" dirty="0"/>
              <a:t>+5</a:t>
            </a:r>
          </a:p>
        </p:txBody>
      </p:sp>
      <p:sp>
        <p:nvSpPr>
          <p:cNvPr id="24" name="TextBox 23"/>
          <p:cNvSpPr txBox="1"/>
          <p:nvPr/>
        </p:nvSpPr>
        <p:spPr>
          <a:xfrm>
            <a:off x="8033608" y="2002962"/>
            <a:ext cx="660400" cy="369332"/>
          </a:xfrm>
          <a:prstGeom prst="rect">
            <a:avLst/>
          </a:prstGeom>
          <a:solidFill>
            <a:schemeClr val="bg2">
              <a:lumMod val="75000"/>
            </a:schemeClr>
          </a:solidFill>
          <a:ln>
            <a:solidFill>
              <a:schemeClr val="tx1"/>
            </a:solidFill>
          </a:ln>
        </p:spPr>
        <p:txBody>
          <a:bodyPr wrap="square" rtlCol="0">
            <a:spAutoFit/>
          </a:bodyPr>
          <a:lstStyle/>
          <a:p>
            <a:r>
              <a:rPr lang="en-US" dirty="0"/>
              <a:t>+1</a:t>
            </a:r>
          </a:p>
        </p:txBody>
      </p:sp>
      <p:sp>
        <p:nvSpPr>
          <p:cNvPr id="25" name="TextBox 24"/>
          <p:cNvSpPr txBox="1"/>
          <p:nvPr/>
        </p:nvSpPr>
        <p:spPr>
          <a:xfrm>
            <a:off x="7270950" y="2002962"/>
            <a:ext cx="660400" cy="369332"/>
          </a:xfrm>
          <a:prstGeom prst="rect">
            <a:avLst/>
          </a:prstGeom>
          <a:solidFill>
            <a:schemeClr val="bg2">
              <a:lumMod val="75000"/>
            </a:schemeClr>
          </a:solidFill>
          <a:ln>
            <a:solidFill>
              <a:schemeClr val="tx1"/>
            </a:solidFill>
          </a:ln>
        </p:spPr>
        <p:txBody>
          <a:bodyPr wrap="square" rtlCol="0">
            <a:spAutoFit/>
          </a:bodyPr>
          <a:lstStyle/>
          <a:p>
            <a:r>
              <a:rPr lang="en-US" dirty="0"/>
              <a:t>+5</a:t>
            </a:r>
          </a:p>
        </p:txBody>
      </p:sp>
      <p:sp>
        <p:nvSpPr>
          <p:cNvPr id="26" name="TextBox 25"/>
          <p:cNvSpPr txBox="1"/>
          <p:nvPr/>
        </p:nvSpPr>
        <p:spPr>
          <a:xfrm>
            <a:off x="6485149" y="2002962"/>
            <a:ext cx="660400" cy="369332"/>
          </a:xfrm>
          <a:prstGeom prst="rect">
            <a:avLst/>
          </a:prstGeom>
          <a:solidFill>
            <a:schemeClr val="bg2">
              <a:lumMod val="75000"/>
            </a:schemeClr>
          </a:solidFill>
          <a:ln>
            <a:solidFill>
              <a:schemeClr val="tx1"/>
            </a:solidFill>
          </a:ln>
        </p:spPr>
        <p:txBody>
          <a:bodyPr wrap="square" rtlCol="0">
            <a:spAutoFit/>
          </a:bodyPr>
          <a:lstStyle/>
          <a:p>
            <a:r>
              <a:rPr lang="en-US" dirty="0"/>
              <a:t>+10</a:t>
            </a:r>
          </a:p>
        </p:txBody>
      </p:sp>
      <p:sp>
        <p:nvSpPr>
          <p:cNvPr id="27" name="TextBox 26"/>
          <p:cNvSpPr txBox="1"/>
          <p:nvPr/>
        </p:nvSpPr>
        <p:spPr>
          <a:xfrm>
            <a:off x="10767449" y="1542746"/>
            <a:ext cx="660400" cy="369332"/>
          </a:xfrm>
          <a:prstGeom prst="rect">
            <a:avLst/>
          </a:prstGeom>
          <a:solidFill>
            <a:schemeClr val="bg2">
              <a:lumMod val="75000"/>
            </a:schemeClr>
          </a:solidFill>
          <a:ln>
            <a:solidFill>
              <a:schemeClr val="tx1"/>
            </a:solidFill>
          </a:ln>
        </p:spPr>
        <p:txBody>
          <a:bodyPr wrap="square" rtlCol="0">
            <a:spAutoFit/>
          </a:bodyPr>
          <a:lstStyle/>
          <a:p>
            <a:r>
              <a:rPr lang="en-US" dirty="0"/>
              <a:t>-1</a:t>
            </a:r>
          </a:p>
        </p:txBody>
      </p:sp>
      <p:sp>
        <p:nvSpPr>
          <p:cNvPr id="28" name="TextBox 27"/>
          <p:cNvSpPr txBox="1"/>
          <p:nvPr/>
        </p:nvSpPr>
        <p:spPr>
          <a:xfrm>
            <a:off x="10001968" y="1542746"/>
            <a:ext cx="660400" cy="369332"/>
          </a:xfrm>
          <a:prstGeom prst="rect">
            <a:avLst/>
          </a:prstGeom>
          <a:solidFill>
            <a:schemeClr val="bg2">
              <a:lumMod val="75000"/>
            </a:schemeClr>
          </a:solidFill>
          <a:ln>
            <a:solidFill>
              <a:schemeClr val="tx1"/>
            </a:solidFill>
          </a:ln>
        </p:spPr>
        <p:txBody>
          <a:bodyPr wrap="square" rtlCol="0">
            <a:spAutoFit/>
          </a:bodyPr>
          <a:lstStyle/>
          <a:p>
            <a:r>
              <a:rPr lang="en-US" dirty="0"/>
              <a:t>-5</a:t>
            </a:r>
          </a:p>
        </p:txBody>
      </p:sp>
      <p:sp>
        <p:nvSpPr>
          <p:cNvPr id="29" name="TextBox 28"/>
          <p:cNvSpPr txBox="1"/>
          <p:nvPr/>
        </p:nvSpPr>
        <p:spPr>
          <a:xfrm>
            <a:off x="10767449" y="2002962"/>
            <a:ext cx="660400" cy="369332"/>
          </a:xfrm>
          <a:prstGeom prst="rect">
            <a:avLst/>
          </a:prstGeom>
          <a:solidFill>
            <a:schemeClr val="bg2">
              <a:lumMod val="75000"/>
            </a:schemeClr>
          </a:solidFill>
          <a:ln>
            <a:solidFill>
              <a:schemeClr val="tx1"/>
            </a:solidFill>
          </a:ln>
        </p:spPr>
        <p:txBody>
          <a:bodyPr wrap="square" rtlCol="0">
            <a:spAutoFit/>
          </a:bodyPr>
          <a:lstStyle/>
          <a:p>
            <a:r>
              <a:rPr lang="en-US" dirty="0"/>
              <a:t>-1</a:t>
            </a:r>
          </a:p>
        </p:txBody>
      </p:sp>
      <p:sp>
        <p:nvSpPr>
          <p:cNvPr id="30" name="TextBox 29"/>
          <p:cNvSpPr txBox="1"/>
          <p:nvPr/>
        </p:nvSpPr>
        <p:spPr>
          <a:xfrm>
            <a:off x="10001968" y="2002962"/>
            <a:ext cx="660400" cy="369332"/>
          </a:xfrm>
          <a:prstGeom prst="rect">
            <a:avLst/>
          </a:prstGeom>
          <a:solidFill>
            <a:schemeClr val="bg2">
              <a:lumMod val="75000"/>
            </a:schemeClr>
          </a:solidFill>
          <a:ln>
            <a:solidFill>
              <a:schemeClr val="tx1"/>
            </a:solidFill>
          </a:ln>
        </p:spPr>
        <p:txBody>
          <a:bodyPr wrap="square" rtlCol="0">
            <a:spAutoFit/>
          </a:bodyPr>
          <a:lstStyle/>
          <a:p>
            <a:r>
              <a:rPr lang="en-US" dirty="0"/>
              <a:t>-5</a:t>
            </a:r>
          </a:p>
        </p:txBody>
      </p:sp>
      <p:sp>
        <p:nvSpPr>
          <p:cNvPr id="32" name="TextBox 31"/>
          <p:cNvSpPr txBox="1"/>
          <p:nvPr/>
        </p:nvSpPr>
        <p:spPr>
          <a:xfrm>
            <a:off x="8791140" y="1542746"/>
            <a:ext cx="1113696" cy="369332"/>
          </a:xfrm>
          <a:prstGeom prst="rect">
            <a:avLst/>
          </a:prstGeom>
          <a:solidFill>
            <a:schemeClr val="bg2"/>
          </a:solidFill>
          <a:ln>
            <a:solidFill>
              <a:schemeClr val="tx1"/>
            </a:solidFill>
          </a:ln>
        </p:spPr>
        <p:txBody>
          <a:bodyPr wrap="square" rtlCol="0">
            <a:spAutoFit/>
          </a:bodyPr>
          <a:lstStyle/>
          <a:p>
            <a:r>
              <a:rPr lang="en-US" dirty="0"/>
              <a:t>0</a:t>
            </a:r>
          </a:p>
        </p:txBody>
      </p:sp>
      <p:sp>
        <p:nvSpPr>
          <p:cNvPr id="33" name="TextBox 32"/>
          <p:cNvSpPr txBox="1"/>
          <p:nvPr/>
        </p:nvSpPr>
        <p:spPr>
          <a:xfrm>
            <a:off x="8783191" y="2006534"/>
            <a:ext cx="1113696" cy="369332"/>
          </a:xfrm>
          <a:prstGeom prst="rect">
            <a:avLst/>
          </a:prstGeom>
          <a:solidFill>
            <a:schemeClr val="bg2"/>
          </a:solidFill>
          <a:ln>
            <a:solidFill>
              <a:schemeClr val="tx1"/>
            </a:solidFill>
          </a:ln>
        </p:spPr>
        <p:txBody>
          <a:bodyPr wrap="square" rtlCol="0">
            <a:spAutoFit/>
          </a:bodyPr>
          <a:lstStyle/>
          <a:p>
            <a:r>
              <a:rPr lang="en-US" dirty="0"/>
              <a:t>0</a:t>
            </a:r>
          </a:p>
        </p:txBody>
      </p:sp>
      <p:pic>
        <p:nvPicPr>
          <p:cNvPr id="63" name="Picture 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2756" y="219472"/>
            <a:ext cx="5466985" cy="570468"/>
          </a:xfrm>
          <a:prstGeom prst="rect">
            <a:avLst/>
          </a:prstGeom>
        </p:spPr>
      </p:pic>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7191" y="2917580"/>
            <a:ext cx="3256315" cy="3498706"/>
          </a:xfrm>
          <a:prstGeom prst="rect">
            <a:avLst/>
          </a:prstGeom>
        </p:spPr>
      </p:pic>
      <p:sp>
        <p:nvSpPr>
          <p:cNvPr id="77" name="TextBox 76"/>
          <p:cNvSpPr txBox="1"/>
          <p:nvPr/>
        </p:nvSpPr>
        <p:spPr>
          <a:xfrm>
            <a:off x="9163062" y="4401118"/>
            <a:ext cx="1899920" cy="1815882"/>
          </a:xfrm>
          <a:prstGeom prst="rect">
            <a:avLst/>
          </a:prstGeom>
          <a:solidFill>
            <a:schemeClr val="bg2">
              <a:lumMod val="75000"/>
            </a:schemeClr>
          </a:solidFill>
          <a:ln>
            <a:solidFill>
              <a:schemeClr val="tx1"/>
            </a:solidFill>
          </a:ln>
        </p:spPr>
        <p:txBody>
          <a:bodyPr wrap="square" rtlCol="0">
            <a:spAutoFit/>
          </a:bodyPr>
          <a:lstStyle/>
          <a:p>
            <a:endParaRPr lang="en-US" sz="2800" dirty="0"/>
          </a:p>
          <a:p>
            <a:pPr algn="ctr"/>
            <a:r>
              <a:rPr lang="en-US" sz="2800" b="1" dirty="0"/>
              <a:t>Back to Main</a:t>
            </a:r>
          </a:p>
          <a:p>
            <a:pPr algn="ctr"/>
            <a:endParaRPr lang="en-US" sz="2800" dirty="0"/>
          </a:p>
        </p:txBody>
      </p:sp>
      <p:sp>
        <p:nvSpPr>
          <p:cNvPr id="3" name="TextBox 2"/>
          <p:cNvSpPr txBox="1"/>
          <p:nvPr/>
        </p:nvSpPr>
        <p:spPr>
          <a:xfrm>
            <a:off x="4795935" y="1021938"/>
            <a:ext cx="1780845" cy="461665"/>
          </a:xfrm>
          <a:prstGeom prst="rect">
            <a:avLst/>
          </a:prstGeom>
          <a:noFill/>
        </p:spPr>
        <p:txBody>
          <a:bodyPr wrap="square" rtlCol="0">
            <a:spAutoFit/>
          </a:bodyPr>
          <a:lstStyle/>
          <a:p>
            <a:r>
              <a:rPr lang="en-US" sz="2400" b="1" dirty="0"/>
              <a:t>High Scores:</a:t>
            </a:r>
          </a:p>
        </p:txBody>
      </p:sp>
      <p:sp>
        <p:nvSpPr>
          <p:cNvPr id="31" name="TextBox 30"/>
          <p:cNvSpPr txBox="1"/>
          <p:nvPr/>
        </p:nvSpPr>
        <p:spPr>
          <a:xfrm>
            <a:off x="4698803" y="1474078"/>
            <a:ext cx="1871757" cy="461665"/>
          </a:xfrm>
          <a:prstGeom prst="rect">
            <a:avLst/>
          </a:prstGeom>
          <a:noFill/>
        </p:spPr>
        <p:txBody>
          <a:bodyPr wrap="square" rtlCol="0">
            <a:spAutoFit/>
          </a:bodyPr>
          <a:lstStyle/>
          <a:p>
            <a:r>
              <a:rPr lang="en-US" sz="2400" b="1" dirty="0"/>
              <a:t>High Misses:</a:t>
            </a:r>
          </a:p>
        </p:txBody>
      </p:sp>
      <p:sp>
        <p:nvSpPr>
          <p:cNvPr id="34" name="TextBox 33"/>
          <p:cNvSpPr txBox="1"/>
          <p:nvPr/>
        </p:nvSpPr>
        <p:spPr>
          <a:xfrm>
            <a:off x="4793112" y="1962415"/>
            <a:ext cx="1780845" cy="461665"/>
          </a:xfrm>
          <a:prstGeom prst="rect">
            <a:avLst/>
          </a:prstGeom>
          <a:noFill/>
        </p:spPr>
        <p:txBody>
          <a:bodyPr wrap="square" rtlCol="0">
            <a:spAutoFit/>
          </a:bodyPr>
          <a:lstStyle/>
          <a:p>
            <a:r>
              <a:rPr lang="en-US" sz="2400" b="1" dirty="0"/>
              <a:t>Low Scores:</a:t>
            </a:r>
          </a:p>
        </p:txBody>
      </p:sp>
    </p:spTree>
    <p:extLst>
      <p:ext uri="{BB962C8B-B14F-4D97-AF65-F5344CB8AC3E}">
        <p14:creationId xmlns:p14="http://schemas.microsoft.com/office/powerpoint/2010/main" val="419741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26720" y="0"/>
            <a:ext cx="10938558"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0" y="125963"/>
            <a:ext cx="8763000" cy="914400"/>
          </a:xfrm>
          <a:prstGeom prst="rect">
            <a:avLst/>
          </a:prstGeom>
        </p:spPr>
      </p:pic>
      <p:sp>
        <p:nvSpPr>
          <p:cNvPr id="5" name="Rectangle 4"/>
          <p:cNvSpPr/>
          <p:nvPr/>
        </p:nvSpPr>
        <p:spPr>
          <a:xfrm>
            <a:off x="6929666" y="1649315"/>
            <a:ext cx="482082" cy="4659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t>
            </a:r>
            <a:endParaRPr lang="en-US" dirty="0">
              <a:solidFill>
                <a:sysClr val="windowText" lastClr="000000"/>
              </a:solidFill>
            </a:endParaRPr>
          </a:p>
        </p:txBody>
      </p:sp>
      <p:sp>
        <p:nvSpPr>
          <p:cNvPr id="6" name="TextBox 5"/>
          <p:cNvSpPr txBox="1"/>
          <p:nvPr/>
        </p:nvSpPr>
        <p:spPr>
          <a:xfrm>
            <a:off x="3937668" y="2343674"/>
            <a:ext cx="3684023" cy="707886"/>
          </a:xfrm>
          <a:prstGeom prst="rect">
            <a:avLst/>
          </a:prstGeom>
          <a:noFill/>
          <a:ln>
            <a:noFill/>
          </a:ln>
        </p:spPr>
        <p:txBody>
          <a:bodyPr wrap="square" rtlCol="0">
            <a:spAutoFit/>
          </a:bodyPr>
          <a:lstStyle/>
          <a:p>
            <a:r>
              <a:rPr lang="en-US" sz="4000" b="1" dirty="0"/>
              <a:t>Played Defense:</a:t>
            </a:r>
          </a:p>
        </p:txBody>
      </p:sp>
      <p:sp>
        <p:nvSpPr>
          <p:cNvPr id="7" name="Rectangle 6"/>
          <p:cNvSpPr/>
          <p:nvPr/>
        </p:nvSpPr>
        <p:spPr>
          <a:xfrm>
            <a:off x="7551710" y="2464662"/>
            <a:ext cx="482082" cy="4659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t>
            </a:r>
            <a:endParaRPr lang="en-US" dirty="0">
              <a:solidFill>
                <a:sysClr val="windowText" lastClr="000000"/>
              </a:solidFill>
            </a:endParaRPr>
          </a:p>
        </p:txBody>
      </p:sp>
      <p:sp>
        <p:nvSpPr>
          <p:cNvPr id="8" name="TextBox 7"/>
          <p:cNvSpPr txBox="1"/>
          <p:nvPr/>
        </p:nvSpPr>
        <p:spPr>
          <a:xfrm>
            <a:off x="4432177" y="3145387"/>
            <a:ext cx="2818622" cy="707886"/>
          </a:xfrm>
          <a:prstGeom prst="rect">
            <a:avLst/>
          </a:prstGeom>
          <a:noFill/>
          <a:ln>
            <a:noFill/>
          </a:ln>
        </p:spPr>
        <p:txBody>
          <a:bodyPr wrap="square" rtlCol="0">
            <a:spAutoFit/>
          </a:bodyPr>
          <a:lstStyle/>
          <a:p>
            <a:r>
              <a:rPr lang="en-US" sz="4000" b="1" dirty="0"/>
              <a:t>Yellow Card:</a:t>
            </a:r>
          </a:p>
        </p:txBody>
      </p:sp>
      <p:sp>
        <p:nvSpPr>
          <p:cNvPr id="9" name="Rectangle 8"/>
          <p:cNvSpPr/>
          <p:nvPr/>
        </p:nvSpPr>
        <p:spPr>
          <a:xfrm>
            <a:off x="7139609" y="3270736"/>
            <a:ext cx="482082" cy="4659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t>
            </a:r>
            <a:endParaRPr lang="en-US" dirty="0">
              <a:solidFill>
                <a:sysClr val="windowText" lastClr="000000"/>
              </a:solidFill>
            </a:endParaRPr>
          </a:p>
        </p:txBody>
      </p:sp>
      <p:sp>
        <p:nvSpPr>
          <p:cNvPr id="10" name="TextBox 9"/>
          <p:cNvSpPr txBox="1"/>
          <p:nvPr/>
        </p:nvSpPr>
        <p:spPr>
          <a:xfrm>
            <a:off x="4844278" y="3993233"/>
            <a:ext cx="2295331" cy="707886"/>
          </a:xfrm>
          <a:prstGeom prst="rect">
            <a:avLst/>
          </a:prstGeom>
          <a:noFill/>
          <a:ln>
            <a:noFill/>
          </a:ln>
        </p:spPr>
        <p:txBody>
          <a:bodyPr wrap="square" rtlCol="0">
            <a:spAutoFit/>
          </a:bodyPr>
          <a:lstStyle/>
          <a:p>
            <a:r>
              <a:rPr lang="en-US" sz="4000" b="1" dirty="0"/>
              <a:t>Red Card:</a:t>
            </a:r>
          </a:p>
        </p:txBody>
      </p:sp>
      <p:sp>
        <p:nvSpPr>
          <p:cNvPr id="11" name="Rectangle 10"/>
          <p:cNvSpPr/>
          <p:nvPr/>
        </p:nvSpPr>
        <p:spPr>
          <a:xfrm>
            <a:off x="6999647" y="4147111"/>
            <a:ext cx="482082" cy="4659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t>
            </a:r>
            <a:endParaRPr lang="en-US" dirty="0">
              <a:solidFill>
                <a:sysClr val="windowText" lastClr="000000"/>
              </a:solidFill>
            </a:endParaRPr>
          </a:p>
        </p:txBody>
      </p:sp>
      <p:sp>
        <p:nvSpPr>
          <p:cNvPr id="12" name="TextBox 11"/>
          <p:cNvSpPr txBox="1"/>
          <p:nvPr/>
        </p:nvSpPr>
        <p:spPr>
          <a:xfrm>
            <a:off x="4704316" y="1531285"/>
            <a:ext cx="2295331" cy="707886"/>
          </a:xfrm>
          <a:prstGeom prst="rect">
            <a:avLst/>
          </a:prstGeom>
          <a:noFill/>
          <a:ln>
            <a:noFill/>
          </a:ln>
        </p:spPr>
        <p:txBody>
          <a:bodyPr wrap="square" rtlCol="0">
            <a:spAutoFit/>
          </a:bodyPr>
          <a:lstStyle/>
          <a:p>
            <a:r>
              <a:rPr lang="en-US" sz="4000" b="1" dirty="0"/>
              <a:t>Dead Bot:</a:t>
            </a:r>
          </a:p>
        </p:txBody>
      </p:sp>
      <p:sp>
        <p:nvSpPr>
          <p:cNvPr id="13" name="TextBox 12"/>
          <p:cNvSpPr txBox="1"/>
          <p:nvPr/>
        </p:nvSpPr>
        <p:spPr>
          <a:xfrm>
            <a:off x="4340692" y="4946645"/>
            <a:ext cx="874619" cy="523220"/>
          </a:xfrm>
          <a:prstGeom prst="rect">
            <a:avLst/>
          </a:prstGeom>
          <a:solidFill>
            <a:schemeClr val="bg2">
              <a:lumMod val="75000"/>
            </a:schemeClr>
          </a:solidFill>
          <a:ln>
            <a:solidFill>
              <a:schemeClr val="tx1"/>
            </a:solidFill>
          </a:ln>
        </p:spPr>
        <p:txBody>
          <a:bodyPr wrap="square" rtlCol="0">
            <a:spAutoFit/>
          </a:bodyPr>
          <a:lstStyle/>
          <a:p>
            <a:r>
              <a:rPr lang="en-US" sz="2800" dirty="0"/>
              <a:t>+25</a:t>
            </a:r>
          </a:p>
        </p:txBody>
      </p:sp>
      <p:sp>
        <p:nvSpPr>
          <p:cNvPr id="14" name="TextBox 13"/>
          <p:cNvSpPr txBox="1"/>
          <p:nvPr/>
        </p:nvSpPr>
        <p:spPr>
          <a:xfrm>
            <a:off x="6150486" y="4946645"/>
            <a:ext cx="1261842" cy="523220"/>
          </a:xfrm>
          <a:prstGeom prst="rect">
            <a:avLst/>
          </a:prstGeom>
          <a:solidFill>
            <a:schemeClr val="bg2"/>
          </a:solidFill>
          <a:ln>
            <a:solidFill>
              <a:schemeClr val="tx1"/>
            </a:solidFill>
          </a:ln>
        </p:spPr>
        <p:txBody>
          <a:bodyPr wrap="square" rtlCol="0">
            <a:spAutoFit/>
          </a:bodyPr>
          <a:lstStyle/>
          <a:p>
            <a:r>
              <a:rPr lang="en-US" sz="2800" dirty="0"/>
              <a:t>0</a:t>
            </a:r>
          </a:p>
        </p:txBody>
      </p:sp>
      <p:sp>
        <p:nvSpPr>
          <p:cNvPr id="15" name="TextBox 14"/>
          <p:cNvSpPr txBox="1"/>
          <p:nvPr/>
        </p:nvSpPr>
        <p:spPr>
          <a:xfrm>
            <a:off x="8415354" y="4959545"/>
            <a:ext cx="705693" cy="523220"/>
          </a:xfrm>
          <a:prstGeom prst="rect">
            <a:avLst/>
          </a:prstGeom>
          <a:solidFill>
            <a:schemeClr val="bg2">
              <a:lumMod val="75000"/>
            </a:schemeClr>
          </a:solidFill>
          <a:ln>
            <a:solidFill>
              <a:schemeClr val="tx1"/>
            </a:solidFill>
          </a:ln>
        </p:spPr>
        <p:txBody>
          <a:bodyPr wrap="square" rtlCol="0">
            <a:spAutoFit/>
          </a:bodyPr>
          <a:lstStyle/>
          <a:p>
            <a:r>
              <a:rPr lang="en-US" sz="2800" dirty="0"/>
              <a:t>-5</a:t>
            </a:r>
          </a:p>
        </p:txBody>
      </p:sp>
      <p:sp>
        <p:nvSpPr>
          <p:cNvPr id="16" name="TextBox 15"/>
          <p:cNvSpPr txBox="1"/>
          <p:nvPr/>
        </p:nvSpPr>
        <p:spPr>
          <a:xfrm>
            <a:off x="7532488" y="4956697"/>
            <a:ext cx="765481" cy="523220"/>
          </a:xfrm>
          <a:prstGeom prst="rect">
            <a:avLst/>
          </a:prstGeom>
          <a:solidFill>
            <a:schemeClr val="bg2">
              <a:lumMod val="75000"/>
            </a:schemeClr>
          </a:solidFill>
          <a:ln>
            <a:solidFill>
              <a:schemeClr val="tx1"/>
            </a:solidFill>
          </a:ln>
        </p:spPr>
        <p:txBody>
          <a:bodyPr wrap="square" rtlCol="0">
            <a:spAutoFit/>
          </a:bodyPr>
          <a:lstStyle/>
          <a:p>
            <a:r>
              <a:rPr lang="en-US" sz="2800" dirty="0"/>
              <a:t>-25</a:t>
            </a:r>
          </a:p>
        </p:txBody>
      </p:sp>
      <p:sp>
        <p:nvSpPr>
          <p:cNvPr id="18" name="TextBox 17"/>
          <p:cNvSpPr txBox="1"/>
          <p:nvPr/>
        </p:nvSpPr>
        <p:spPr>
          <a:xfrm>
            <a:off x="5326661" y="4946645"/>
            <a:ext cx="705413" cy="523220"/>
          </a:xfrm>
          <a:prstGeom prst="rect">
            <a:avLst/>
          </a:prstGeom>
          <a:solidFill>
            <a:schemeClr val="bg2">
              <a:lumMod val="75000"/>
            </a:schemeClr>
          </a:solidFill>
          <a:ln>
            <a:solidFill>
              <a:schemeClr val="tx1"/>
            </a:solidFill>
          </a:ln>
        </p:spPr>
        <p:txBody>
          <a:bodyPr wrap="square" rtlCol="0">
            <a:spAutoFit/>
          </a:bodyPr>
          <a:lstStyle/>
          <a:p>
            <a:r>
              <a:rPr lang="en-US" sz="2800" dirty="0"/>
              <a:t>+5</a:t>
            </a:r>
          </a:p>
        </p:txBody>
      </p:sp>
      <p:sp>
        <p:nvSpPr>
          <p:cNvPr id="19" name="TextBox 18"/>
          <p:cNvSpPr txBox="1"/>
          <p:nvPr/>
        </p:nvSpPr>
        <p:spPr>
          <a:xfrm>
            <a:off x="2912880" y="4885089"/>
            <a:ext cx="1306286" cy="646331"/>
          </a:xfrm>
          <a:prstGeom prst="rect">
            <a:avLst/>
          </a:prstGeom>
          <a:noFill/>
        </p:spPr>
        <p:txBody>
          <a:bodyPr wrap="square" rtlCol="0">
            <a:spAutoFit/>
          </a:bodyPr>
          <a:lstStyle/>
          <a:p>
            <a:r>
              <a:rPr lang="en-US" sz="3600" b="1" dirty="0"/>
              <a:t>Fouls:</a:t>
            </a: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200626" y="1495456"/>
            <a:ext cx="2654152" cy="2851720"/>
          </a:xfrm>
          <a:prstGeom prst="rect">
            <a:avLst/>
          </a:prstGeom>
        </p:spPr>
      </p:pic>
      <p:pic>
        <p:nvPicPr>
          <p:cNvPr id="38" name="Picture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0003" y="1490754"/>
            <a:ext cx="2654152" cy="2851720"/>
          </a:xfrm>
          <a:prstGeom prst="rect">
            <a:avLst/>
          </a:prstGeom>
        </p:spPr>
      </p:pic>
      <p:sp>
        <p:nvSpPr>
          <p:cNvPr id="39" name="TextBox 38"/>
          <p:cNvSpPr txBox="1"/>
          <p:nvPr/>
        </p:nvSpPr>
        <p:spPr>
          <a:xfrm>
            <a:off x="9435826" y="4846327"/>
            <a:ext cx="1899920" cy="1815882"/>
          </a:xfrm>
          <a:prstGeom prst="rect">
            <a:avLst/>
          </a:prstGeom>
          <a:solidFill>
            <a:schemeClr val="bg2">
              <a:lumMod val="75000"/>
            </a:schemeClr>
          </a:solidFill>
          <a:ln>
            <a:solidFill>
              <a:schemeClr val="tx1"/>
            </a:solidFill>
          </a:ln>
        </p:spPr>
        <p:txBody>
          <a:bodyPr wrap="square" rtlCol="0">
            <a:spAutoFit/>
          </a:bodyPr>
          <a:lstStyle/>
          <a:p>
            <a:endParaRPr lang="en-US" sz="2800" dirty="0"/>
          </a:p>
          <a:p>
            <a:pPr algn="ctr"/>
            <a:r>
              <a:rPr lang="en-US" sz="2800" b="1" dirty="0"/>
              <a:t>Back to Main</a:t>
            </a:r>
          </a:p>
          <a:p>
            <a:pPr algn="ctr"/>
            <a:endParaRPr lang="en-US" sz="2800" dirty="0"/>
          </a:p>
        </p:txBody>
      </p:sp>
      <p:sp>
        <p:nvSpPr>
          <p:cNvPr id="41" name="TextBox 40"/>
          <p:cNvSpPr txBox="1"/>
          <p:nvPr/>
        </p:nvSpPr>
        <p:spPr>
          <a:xfrm>
            <a:off x="795973" y="5277214"/>
            <a:ext cx="1899920" cy="1384995"/>
          </a:xfrm>
          <a:prstGeom prst="rect">
            <a:avLst/>
          </a:prstGeom>
          <a:solidFill>
            <a:schemeClr val="bg2">
              <a:lumMod val="75000"/>
            </a:schemeClr>
          </a:solidFill>
          <a:ln w="38100">
            <a:solidFill>
              <a:srgbClr val="FF0000"/>
            </a:solidFill>
          </a:ln>
        </p:spPr>
        <p:txBody>
          <a:bodyPr wrap="square" rtlCol="0">
            <a:spAutoFit/>
          </a:bodyPr>
          <a:lstStyle/>
          <a:p>
            <a:endParaRPr lang="en-US" sz="2800" dirty="0">
              <a:solidFill>
                <a:srgbClr val="FF0000"/>
              </a:solidFill>
            </a:endParaRPr>
          </a:p>
          <a:p>
            <a:pPr algn="ctr"/>
            <a:r>
              <a:rPr lang="en-US" sz="2800" b="1" dirty="0">
                <a:solidFill>
                  <a:srgbClr val="FF0000"/>
                </a:solidFill>
              </a:rPr>
              <a:t>Submit</a:t>
            </a:r>
          </a:p>
          <a:p>
            <a:pPr algn="ctr"/>
            <a:endParaRPr lang="en-US" sz="2800" dirty="0"/>
          </a:p>
        </p:txBody>
      </p:sp>
    </p:spTree>
    <p:extLst>
      <p:ext uri="{BB962C8B-B14F-4D97-AF65-F5344CB8AC3E}">
        <p14:creationId xmlns:p14="http://schemas.microsoft.com/office/powerpoint/2010/main" val="1305648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26721" y="0"/>
            <a:ext cx="10938558" cy="68580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441598" y="0"/>
            <a:ext cx="6458168" cy="6858000"/>
          </a:xfrm>
          <a:prstGeom prst="rect">
            <a:avLst/>
          </a:prstGeom>
          <a:ln>
            <a:solidFill>
              <a:schemeClr val="bg1"/>
            </a:solidFill>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721" y="38660"/>
            <a:ext cx="3276600" cy="179070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721" y="4829175"/>
            <a:ext cx="2095500" cy="2028825"/>
          </a:xfrm>
          <a:prstGeom prst="rect">
            <a:avLst/>
          </a:prstGeom>
        </p:spPr>
      </p:pic>
      <p:sp>
        <p:nvSpPr>
          <p:cNvPr id="7" name="TextBox 6"/>
          <p:cNvSpPr txBox="1"/>
          <p:nvPr/>
        </p:nvSpPr>
        <p:spPr>
          <a:xfrm>
            <a:off x="7674431" y="206063"/>
            <a:ext cx="1352939" cy="1077218"/>
          </a:xfrm>
          <a:prstGeom prst="rect">
            <a:avLst/>
          </a:prstGeom>
          <a:solidFill>
            <a:schemeClr val="bg2">
              <a:lumMod val="75000"/>
            </a:schemeClr>
          </a:solidFill>
          <a:ln w="19050">
            <a:solidFill>
              <a:schemeClr val="tx1"/>
            </a:solidFill>
          </a:ln>
        </p:spPr>
        <p:txBody>
          <a:bodyPr wrap="square" rtlCol="0">
            <a:spAutoFit/>
          </a:bodyPr>
          <a:lstStyle/>
          <a:p>
            <a:pPr algn="ctr"/>
            <a:r>
              <a:rPr lang="en-US" sz="3200" b="1" dirty="0"/>
              <a:t>Start</a:t>
            </a:r>
          </a:p>
          <a:p>
            <a:pPr algn="ctr"/>
            <a:r>
              <a:rPr lang="en-US" sz="3200" b="1" dirty="0"/>
              <a:t>Climb</a:t>
            </a:r>
          </a:p>
        </p:txBody>
      </p:sp>
      <p:sp>
        <p:nvSpPr>
          <p:cNvPr id="8" name="TextBox 7"/>
          <p:cNvSpPr txBox="1"/>
          <p:nvPr/>
        </p:nvSpPr>
        <p:spPr>
          <a:xfrm>
            <a:off x="7674431" y="5680824"/>
            <a:ext cx="1352939" cy="1077218"/>
          </a:xfrm>
          <a:prstGeom prst="rect">
            <a:avLst/>
          </a:prstGeom>
          <a:solidFill>
            <a:schemeClr val="bg2">
              <a:lumMod val="75000"/>
            </a:schemeClr>
          </a:solidFill>
          <a:ln w="19050">
            <a:solidFill>
              <a:schemeClr val="tx1"/>
            </a:solidFill>
          </a:ln>
        </p:spPr>
        <p:txBody>
          <a:bodyPr wrap="square" rtlCol="0">
            <a:spAutoFit/>
          </a:bodyPr>
          <a:lstStyle/>
          <a:p>
            <a:pPr algn="ctr"/>
            <a:r>
              <a:rPr lang="en-US" sz="3200" b="1" dirty="0"/>
              <a:t>Start</a:t>
            </a:r>
          </a:p>
          <a:p>
            <a:pPr algn="ctr"/>
            <a:r>
              <a:rPr lang="en-US" sz="3200" b="1" dirty="0"/>
              <a:t>Climb</a:t>
            </a:r>
          </a:p>
        </p:txBody>
      </p:sp>
      <p:sp>
        <p:nvSpPr>
          <p:cNvPr id="9" name="TextBox 8"/>
          <p:cNvSpPr txBox="1"/>
          <p:nvPr/>
        </p:nvSpPr>
        <p:spPr>
          <a:xfrm>
            <a:off x="888743" y="3013542"/>
            <a:ext cx="1352939" cy="1077218"/>
          </a:xfrm>
          <a:prstGeom prst="rect">
            <a:avLst/>
          </a:prstGeom>
          <a:solidFill>
            <a:schemeClr val="bg2">
              <a:lumMod val="75000"/>
            </a:schemeClr>
          </a:solidFill>
          <a:ln w="19050">
            <a:solidFill>
              <a:schemeClr val="tx1"/>
            </a:solidFill>
          </a:ln>
        </p:spPr>
        <p:txBody>
          <a:bodyPr wrap="square" rtlCol="0">
            <a:spAutoFit/>
          </a:bodyPr>
          <a:lstStyle/>
          <a:p>
            <a:pPr algn="ctr"/>
            <a:r>
              <a:rPr lang="en-US" sz="3200" b="1" dirty="0"/>
              <a:t>Start</a:t>
            </a:r>
          </a:p>
          <a:p>
            <a:pPr algn="ctr"/>
            <a:r>
              <a:rPr lang="en-US" sz="3200" b="1" dirty="0"/>
              <a:t>Climb</a:t>
            </a:r>
          </a:p>
        </p:txBody>
      </p:sp>
      <p:sp>
        <p:nvSpPr>
          <p:cNvPr id="10" name="TextBox 9"/>
          <p:cNvSpPr txBox="1"/>
          <p:nvPr/>
        </p:nvSpPr>
        <p:spPr>
          <a:xfrm>
            <a:off x="4830148" y="3013542"/>
            <a:ext cx="1681067" cy="1077218"/>
          </a:xfrm>
          <a:prstGeom prst="rect">
            <a:avLst/>
          </a:prstGeom>
          <a:solidFill>
            <a:schemeClr val="bg2"/>
          </a:solidFill>
          <a:ln w="19050">
            <a:solidFill>
              <a:schemeClr val="tx1"/>
            </a:solidFill>
          </a:ln>
        </p:spPr>
        <p:txBody>
          <a:bodyPr wrap="square" rtlCol="0">
            <a:spAutoFit/>
          </a:bodyPr>
          <a:lstStyle/>
          <a:p>
            <a:pPr algn="ctr"/>
            <a:r>
              <a:rPr lang="en-US" sz="3200" b="1" dirty="0"/>
              <a:t>Finished</a:t>
            </a:r>
          </a:p>
          <a:p>
            <a:pPr algn="ctr"/>
            <a:r>
              <a:rPr lang="en-US" sz="3200" b="1" dirty="0"/>
              <a:t>Climb</a:t>
            </a:r>
          </a:p>
        </p:txBody>
      </p:sp>
      <p:sp>
        <p:nvSpPr>
          <p:cNvPr id="14" name="TextBox 13"/>
          <p:cNvSpPr txBox="1"/>
          <p:nvPr/>
        </p:nvSpPr>
        <p:spPr>
          <a:xfrm>
            <a:off x="8528173" y="3275246"/>
            <a:ext cx="2341990" cy="523220"/>
          </a:xfrm>
          <a:prstGeom prst="rect">
            <a:avLst/>
          </a:prstGeom>
          <a:solidFill>
            <a:schemeClr val="bg2"/>
          </a:solidFill>
          <a:ln>
            <a:solidFill>
              <a:schemeClr val="tx1"/>
            </a:solidFill>
          </a:ln>
        </p:spPr>
        <p:txBody>
          <a:bodyPr wrap="square" rtlCol="0">
            <a:spAutoFit/>
          </a:bodyPr>
          <a:lstStyle/>
          <a:p>
            <a:r>
              <a:rPr lang="en-US" sz="2800" b="1" dirty="0"/>
              <a:t>Climb Success:</a:t>
            </a:r>
          </a:p>
        </p:txBody>
      </p:sp>
      <p:sp>
        <p:nvSpPr>
          <p:cNvPr id="15" name="Rectangle 14"/>
          <p:cNvSpPr/>
          <p:nvPr/>
        </p:nvSpPr>
        <p:spPr>
          <a:xfrm>
            <a:off x="10945510" y="3290046"/>
            <a:ext cx="544421" cy="49361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a:t>
            </a:r>
            <a:endParaRPr lang="en-US" sz="1600" dirty="0">
              <a:solidFill>
                <a:sysClr val="windowText" lastClr="000000"/>
              </a:solidFill>
            </a:endParaRPr>
          </a:p>
        </p:txBody>
      </p:sp>
      <p:sp>
        <p:nvSpPr>
          <p:cNvPr id="16" name="TextBox 15"/>
          <p:cNvSpPr txBox="1"/>
          <p:nvPr/>
        </p:nvSpPr>
        <p:spPr>
          <a:xfrm>
            <a:off x="9602592" y="5012675"/>
            <a:ext cx="1899920" cy="1815882"/>
          </a:xfrm>
          <a:prstGeom prst="rect">
            <a:avLst/>
          </a:prstGeom>
          <a:solidFill>
            <a:schemeClr val="bg2">
              <a:lumMod val="75000"/>
            </a:schemeClr>
          </a:solidFill>
          <a:ln>
            <a:solidFill>
              <a:schemeClr val="tx1"/>
            </a:solidFill>
          </a:ln>
        </p:spPr>
        <p:txBody>
          <a:bodyPr wrap="square" rtlCol="0">
            <a:spAutoFit/>
          </a:bodyPr>
          <a:lstStyle/>
          <a:p>
            <a:endParaRPr lang="en-US" sz="2800" dirty="0"/>
          </a:p>
          <a:p>
            <a:pPr algn="ctr"/>
            <a:r>
              <a:rPr lang="en-US" sz="2800" b="1" dirty="0"/>
              <a:t>Back to Main</a:t>
            </a:r>
          </a:p>
          <a:p>
            <a:pPr algn="ctr"/>
            <a:endParaRPr lang="en-US" sz="2800" dirty="0"/>
          </a:p>
        </p:txBody>
      </p:sp>
    </p:spTree>
    <p:extLst>
      <p:ext uri="{BB962C8B-B14F-4D97-AF65-F5344CB8AC3E}">
        <p14:creationId xmlns:p14="http://schemas.microsoft.com/office/powerpoint/2010/main" val="2358034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683</Words>
  <Application>Microsoft Office PowerPoint</Application>
  <PresentationFormat>Widescreen</PresentationFormat>
  <Paragraphs>94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Eaton</dc:creator>
  <cp:lastModifiedBy>Patrick Eaton</cp:lastModifiedBy>
  <cp:revision>20</cp:revision>
  <dcterms:created xsi:type="dcterms:W3CDTF">2017-02-19T00:01:31Z</dcterms:created>
  <dcterms:modified xsi:type="dcterms:W3CDTF">2017-02-20T21:33:41Z</dcterms:modified>
</cp:coreProperties>
</file>