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11" autoAdjust="0"/>
  </p:normalViewPr>
  <p:slideViewPr>
    <p:cSldViewPr snapToGrid="0" snapToObjects="1">
      <p:cViewPr varScale="1">
        <p:scale>
          <a:sx n="62" d="100"/>
          <a:sy n="62" d="100"/>
        </p:scale>
        <p:origin x="16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2328D-84C3-46EE-81F2-B875B8C35EA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B20E7-42CE-49BE-AA4C-B1305A978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23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Channel and Region were encoded only for interpretation, not for distance calculation.</a:t>
            </a:r>
          </a:p>
          <a:p>
            <a:r>
              <a:rPr lang="en-US" sz="1200" dirty="0"/>
              <a:t>This ensured the dataset was ready for clustering analysis.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B20E7-42CE-49BE-AA4C-B1305A9783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98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Skewness is a measure of the asymmetry of a distribution. A distribution is asymmetrical when its left and right side are not mirror images.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distribution can have right (or positive), left (or negative), or zero skewness.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B20E7-42CE-49BE-AA4C-B1305A9783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5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Spend: Add up all categories to get total money spent by each customer.</a:t>
            </a:r>
          </a:p>
          <a:p>
            <a:pPr lvl="0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Proportion Fresh: How much of their total spending goes to fresh food.</a:t>
            </a:r>
          </a:p>
          <a:p>
            <a:pPr lvl="0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Total Spend: The log (smoothed version) of the total spend.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Goal: Make your dataset more useful and more meaningful for clustering.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B20E7-42CE-49BE-AA4C-B1305A9783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00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B20E7-42CE-49BE-AA4C-B1305A9783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4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18FA7E-C104-2889-0BDB-734A53E63739}"/>
              </a:ext>
            </a:extLst>
          </p:cNvPr>
          <p:cNvSpPr txBox="1"/>
          <p:nvPr/>
        </p:nvSpPr>
        <p:spPr>
          <a:xfrm>
            <a:off x="469257" y="3259444"/>
            <a:ext cx="6925954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28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two Members.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US" sz="2400" b="1" dirty="0"/>
              <a:t>Kato Joseph Bwanika         Reg:2023-B291-11709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/>
              <a:t>Kayooro</a:t>
            </a:r>
            <a:r>
              <a:rPr lang="en-US" sz="2400" b="1" dirty="0"/>
              <a:t> P. Paul.                  Reg:2023-B291-13203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/>
              <a:t>Ssenkaayi</a:t>
            </a:r>
            <a:r>
              <a:rPr lang="en-US" sz="2400" b="1" dirty="0"/>
              <a:t> Vianney             Reg:2023-B291-11360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US" sz="2400" b="1" dirty="0"/>
              <a:t>Kutosi Mark                           Reg:2023-B291-11708 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/>
              <a:t>Lubangakene</a:t>
            </a:r>
            <a:r>
              <a:rPr lang="en-US" sz="2400" b="1" dirty="0"/>
              <a:t> Jonathan	 Reg:2023-B291-13195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1C4D551-6324-0894-EC28-FCBD2D6E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0" y="429093"/>
            <a:ext cx="8721847" cy="11430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K-means vs DBSCAN UCI Wholesale Customers Dataset </a:t>
            </a:r>
          </a:p>
        </p:txBody>
      </p:sp>
      <p:pic>
        <p:nvPicPr>
          <p:cNvPr id="1028" name="Picture 4" descr="Uganda Martyrs University | E4Impact">
            <a:extLst>
              <a:ext uri="{FF2B5EF4-FFF2-40B4-BE49-F238E27FC236}">
                <a16:creationId xmlns:a16="http://schemas.microsoft.com/office/drawing/2014/main" id="{07FFF60C-FCD7-8EE7-0774-745C37E3B1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t="15422" r="15737" b="14760"/>
          <a:stretch>
            <a:fillRect/>
          </a:stretch>
        </p:blipFill>
        <p:spPr bwMode="auto">
          <a:xfrm>
            <a:off x="7224730" y="4988006"/>
            <a:ext cx="1748789" cy="186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314273" y="2231244"/>
            <a:ext cx="8229600" cy="733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/>
              <a:t>Wholesale Customers Clustering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762"/>
            <a:ext cx="8229600" cy="688578"/>
          </a:xfrm>
        </p:spPr>
        <p:txBody>
          <a:bodyPr>
            <a:normAutofit fontScale="90000"/>
          </a:bodyPr>
          <a:lstStyle/>
          <a:p>
            <a:r>
              <a:rPr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Loading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8393"/>
            <a:ext cx="2714171" cy="5500464"/>
          </a:xfrm>
        </p:spPr>
        <p:txBody>
          <a:bodyPr>
            <a:noAutofit/>
          </a:bodyPr>
          <a:lstStyle/>
          <a:p>
            <a:r>
              <a:rPr sz="2000" b="1" dirty="0"/>
              <a:t>In this section, we loaded the Wholesale Customers dataset and inspected its structure. </a:t>
            </a:r>
            <a:endParaRPr lang="en-US" sz="2000" b="1" dirty="0"/>
          </a:p>
          <a:p>
            <a:r>
              <a:rPr sz="2000" b="1" dirty="0"/>
              <a:t>We displayed the first 10 rows to understand the data, checked for missing values, and dropped duplicates. </a:t>
            </a:r>
            <a:endParaRPr lang="en-US" sz="2000" b="1" dirty="0"/>
          </a:p>
          <a:p>
            <a:r>
              <a:rPr sz="2000" b="1" dirty="0"/>
              <a:t>After that, we applied </a:t>
            </a:r>
            <a:r>
              <a:rPr sz="2000" b="1" dirty="0" err="1"/>
              <a:t>RobustScaler</a:t>
            </a:r>
            <a:r>
              <a:rPr sz="2000" b="1" dirty="0"/>
              <a:t> to handle outliers and scaled all numerical features.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F94B7-FD04-AFD9-CCAB-F9333E285D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805"/>
          <a:stretch>
            <a:fillRect/>
          </a:stretch>
        </p:blipFill>
        <p:spPr>
          <a:xfrm>
            <a:off x="3062378" y="4307683"/>
            <a:ext cx="5624422" cy="23219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DEFDD08-D82F-607B-72E5-E047E5728B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57"/>
          <a:stretch>
            <a:fillRect/>
          </a:stretch>
        </p:blipFill>
        <p:spPr bwMode="auto">
          <a:xfrm>
            <a:off x="2714171" y="256682"/>
            <a:ext cx="6132422" cy="378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92" y="274638"/>
            <a:ext cx="7111751" cy="423862"/>
          </a:xfrm>
        </p:spPr>
        <p:txBody>
          <a:bodyPr>
            <a:normAutofit fontScale="90000"/>
          </a:bodyPr>
          <a:lstStyle/>
          <a:p>
            <a:r>
              <a:rPr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92" y="990849"/>
            <a:ext cx="8636000" cy="254929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dirty="0"/>
              <a:t>The goal here was to explore patterns in the spending categories. We generated summary statistics, boxplots, and histograms to check for skewness and identify outliers.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Log transformation was applied to normalize highly skewed data.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We then visualized a correlation heatmap to examine relationships between variables like Milk, Grocery, and </a:t>
            </a:r>
            <a:r>
              <a:rPr dirty="0" err="1"/>
              <a:t>Detergents_Paper</a:t>
            </a:r>
            <a:r>
              <a:rPr dirty="0"/>
              <a:t>, which showed strong co-purchasing patterns</a:t>
            </a:r>
            <a:r>
              <a:rPr lang="en-US" dirty="0"/>
              <a:t> </a:t>
            </a:r>
            <a:r>
              <a:rPr dirty="0"/>
              <a:t>per category. 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The correlation heatmap highlights co-purchasing relationships among variables.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AFA8A2-9AF7-E045-9AF5-2FE26CFC5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1" y="3373942"/>
            <a:ext cx="4260191" cy="32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F931589-8CE6-7FDD-26FC-89D8B1AFA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92" y="3483978"/>
            <a:ext cx="4883809" cy="262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64" y="150504"/>
            <a:ext cx="7609116" cy="447995"/>
          </a:xfrm>
        </p:spPr>
        <p:txBody>
          <a:bodyPr>
            <a:normAutofit fontScale="90000"/>
          </a:bodyPr>
          <a:lstStyle/>
          <a:p>
            <a:pPr algn="l"/>
            <a:r>
              <a:rPr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Engineering &amp; Aggregation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0C895-9600-7504-4D9C-92FB29BA9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1" y="1154691"/>
            <a:ext cx="7609116" cy="11430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FD86FBB-EDAE-E93C-3FC6-AD1A91FCDE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6" r="10337" b="7105"/>
          <a:stretch>
            <a:fillRect/>
          </a:stretch>
        </p:blipFill>
        <p:spPr bwMode="auto">
          <a:xfrm>
            <a:off x="3239415" y="2462050"/>
            <a:ext cx="5904585" cy="407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974708-4F3D-D9E0-075C-809CCA913543}"/>
              </a:ext>
            </a:extLst>
          </p:cNvPr>
          <p:cNvSpPr txBox="1"/>
          <p:nvPr/>
        </p:nvSpPr>
        <p:spPr>
          <a:xfrm>
            <a:off x="106563" y="2352477"/>
            <a:ext cx="38993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US" dirty="0"/>
              <a:t>To improve the clustering model, we created additional features: </a:t>
            </a:r>
            <a:r>
              <a:rPr lang="en-US" dirty="0" err="1"/>
              <a:t>TotalSpend</a:t>
            </a:r>
            <a:r>
              <a:rPr lang="en-US" dirty="0"/>
              <a:t> (sum of all categories) and </a:t>
            </a:r>
            <a:r>
              <a:rPr lang="en-US" dirty="0" err="1"/>
              <a:t>ProportionFresh</a:t>
            </a:r>
            <a:r>
              <a:rPr lang="en-US" dirty="0"/>
              <a:t> (Fresh divided by </a:t>
            </a:r>
            <a:r>
              <a:rPr lang="en-US" dirty="0" err="1"/>
              <a:t>TotalSpend</a:t>
            </a:r>
            <a:r>
              <a:rPr lang="en-US" dirty="0"/>
              <a:t>). 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US" dirty="0"/>
              <a:t>These derived features capture overall and relative spending behavior, helping to distinguish heavy spenders from occasional buyers. 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US" dirty="0"/>
              <a:t>We justified their inclusion since they improve cluster interpretability and separate customers based on total expenditure patterns.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808"/>
            <a:ext cx="9144000" cy="915097"/>
          </a:xfrm>
        </p:spPr>
        <p:txBody>
          <a:bodyPr>
            <a:normAutofit fontScale="90000"/>
          </a:bodyPr>
          <a:lstStyle/>
          <a:p>
            <a:r>
              <a:rPr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 Modelling &amp; Parameter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6978"/>
            <a:ext cx="9144000" cy="166359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sz="1600" dirty="0"/>
              <a:t>We implemented both K-means and DBSCAN. </a:t>
            </a: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sz="1600" dirty="0"/>
              <a:t>For K-means, values of k ranging from 2 to 8 were tested, and silhouette scores were used to find the optimal number of clusters. The elbow method supported this selection. </a:t>
            </a: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sz="1600" dirty="0"/>
              <a:t>For DBSCAN, we used a k-distance plot to select eps (radius) and </a:t>
            </a:r>
            <a:r>
              <a:rPr sz="1600" dirty="0" err="1"/>
              <a:t>min_samples</a:t>
            </a:r>
            <a:r>
              <a:rPr sz="1600" dirty="0"/>
              <a:t>. Multiple combinations were tested to balance the number of clusters and noise points. A comparison was made between K-means and DBSCAN results.</a:t>
            </a:r>
            <a:br>
              <a:rPr sz="1600" dirty="0"/>
            </a:br>
            <a:endParaRPr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029F0-FE5D-D55C-50FA-983543321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65" y="3022383"/>
            <a:ext cx="4720935" cy="3067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C76540-3A4D-A7E3-D133-7F0B9A90121B}"/>
              </a:ext>
            </a:extLst>
          </p:cNvPr>
          <p:cNvSpPr txBox="1"/>
          <p:nvPr/>
        </p:nvSpPr>
        <p:spPr>
          <a:xfrm>
            <a:off x="0" y="6211669"/>
            <a:ext cx="9143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Silhouette plot showing K-means performance and K-distance curve used to determine DBSCAN parameters.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2978F1-ABE3-6E6E-3A86-12E42AABA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815086"/>
            <a:ext cx="3312886" cy="3274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7671" y="33338"/>
            <a:ext cx="8229600" cy="698500"/>
          </a:xfrm>
        </p:spPr>
        <p:txBody>
          <a:bodyPr>
            <a:normAutofit fontScale="90000"/>
          </a:bodyPr>
          <a:lstStyle/>
          <a:p>
            <a:r>
              <a:rPr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EDA &amp; 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25285"/>
            <a:ext cx="9144000" cy="158449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sz="1800" dirty="0"/>
              <a:t>After clustering, we analyzed the resulting cluster centroids from K-means and DBSCAN.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sz="1800" dirty="0"/>
              <a:t> We compared them using ANOVA</a:t>
            </a:r>
            <a:r>
              <a:rPr lang="en-US" sz="1800" dirty="0"/>
              <a:t> (</a:t>
            </a:r>
            <a:r>
              <a:rPr lang="en-US" altLang="en-US" sz="1800" dirty="0">
                <a:latin typeface="Arial" panose="020B0604020202020204" pitchFamily="34" charset="0"/>
              </a:rPr>
              <a:t>Kruskal–Wallis test)</a:t>
            </a:r>
            <a:r>
              <a:rPr sz="1800" dirty="0"/>
              <a:t> to test if Total Spend significantly differed across clusters. 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sz="1800" dirty="0"/>
              <a:t>Chi-square tests were used to check associations between clusters and categorical features like Region and Channel.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7C27A49-8379-6CCC-E47E-B4B5E13596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75"/>
          <a:stretch>
            <a:fillRect/>
          </a:stretch>
        </p:blipFill>
        <p:spPr bwMode="auto">
          <a:xfrm>
            <a:off x="5243242" y="2602605"/>
            <a:ext cx="3900758" cy="265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F94649-D2D5-B48F-B34E-D9C9B1FA6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21" y="2443336"/>
            <a:ext cx="5277904" cy="3193018"/>
          </a:xfrm>
          <a:prstGeom prst="rect">
            <a:avLst/>
          </a:prstGeom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E9C8C567-EFEE-9E74-B4DF-A9456974B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21" y="5636354"/>
            <a:ext cx="900217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Added cluster labels 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K-Means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DBSCAN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the dataset.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Kruskal–Wallis 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check if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Spend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varies significantly across clusters.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Obtained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p-values (&lt; 0.05)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showing clusters differ in spending behavior.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Chi-square 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examine the relationship between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Channel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K-Means clusters.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association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confirming that the clusters are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statistically meaningful and distinct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2177"/>
            <a:ext cx="5960484" cy="457199"/>
          </a:xfrm>
        </p:spPr>
        <p:txBody>
          <a:bodyPr>
            <a:normAutofit fontScale="90000"/>
          </a:bodyPr>
          <a:lstStyle/>
          <a:p>
            <a:r>
              <a:rPr b="1" dirty="0">
                <a:solidFill>
                  <a:srgbClr val="0070C0"/>
                </a:solidFill>
              </a:rPr>
              <a:t>Visualization &amp;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3" y="735232"/>
            <a:ext cx="9097007" cy="163448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sz="1400" dirty="0"/>
              <a:t>Using PCA (Principal Component Analysis), we reduced the dataset to two components and visualized the clusters. DBSCAN's noise points were marked distinctly. </a:t>
            </a:r>
            <a:endParaRPr lang="en-US" sz="1400" dirty="0"/>
          </a:p>
          <a:p>
            <a:pPr>
              <a:buFont typeface="Wingdings" panose="05000000000000000000" pitchFamily="2" charset="2"/>
              <a:buChar char="v"/>
            </a:pPr>
            <a:r>
              <a:rPr sz="1400" dirty="0"/>
              <a:t>We observed that K-means produced compact spherical clusters, while DBSCAN identified irregular clusters and outliers. </a:t>
            </a:r>
            <a:endParaRPr lang="en-US" sz="1400" dirty="0"/>
          </a:p>
          <a:p>
            <a:pPr>
              <a:buFont typeface="Wingdings" panose="05000000000000000000" pitchFamily="2" charset="2"/>
              <a:buChar char="v"/>
            </a:pPr>
            <a:r>
              <a:rPr sz="1400" dirty="0"/>
              <a:t>In reflection, DBSCAN was more flexible but sensitive to eps and </a:t>
            </a:r>
            <a:r>
              <a:rPr sz="1400" dirty="0" err="1"/>
              <a:t>min_samples</a:t>
            </a:r>
            <a:r>
              <a:rPr sz="1400" dirty="0"/>
              <a:t>, whereas K-means worked better for balanced, dense groups. </a:t>
            </a:r>
            <a:endParaRPr lang="en-US" sz="1400" dirty="0"/>
          </a:p>
          <a:p>
            <a:pPr>
              <a:buFont typeface="Wingdings" panose="05000000000000000000" pitchFamily="2" charset="2"/>
              <a:buChar char="v"/>
            </a:pPr>
            <a:r>
              <a:rPr sz="1400" dirty="0"/>
              <a:t>Insights from both algorithms can guide targeted marketing and segmentation strategies.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C5367-2F86-D829-2552-F50BE77F7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3" y="2453426"/>
            <a:ext cx="9050013" cy="14670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EC9204-BDDF-B86D-9C4C-3D9040778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896" y="4004194"/>
            <a:ext cx="5706035" cy="28538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59" y="249926"/>
            <a:ext cx="7786914" cy="686526"/>
          </a:xfrm>
        </p:spPr>
        <p:txBody>
          <a:bodyPr>
            <a:normAutofit fontScale="90000"/>
          </a:bodyPr>
          <a:lstStyle/>
          <a:p>
            <a:r>
              <a:rPr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9" y="1113767"/>
            <a:ext cx="4651828" cy="55916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sz="2000" dirty="0"/>
              <a:t>Both algorithms provided useful insights. 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sz="2000" dirty="0"/>
              <a:t>K-means gave clear and interpretable clusters, while DBSCAN helped uncover hidden patterns and outliers. 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sz="2000" dirty="0"/>
              <a:t>The analysis revealed three main customer segments based on spending behavior: bulk buyers, mixed-category spenders, and low-volume customers. </a:t>
            </a:r>
            <a:endParaRPr lang="en-US" sz="2000" dirty="0"/>
          </a:p>
          <a:p>
            <a:pPr marL="0" indent="0">
              <a:buNone/>
            </a:pPr>
            <a:r>
              <a:rPr sz="2000" b="1" dirty="0"/>
              <a:t>Recommendations: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000" dirty="0"/>
              <a:t>1. Use K-means for general segmentation in structured datasets.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000" dirty="0"/>
              <a:t>2. Apply DBSCAN when expecting irregular, noise-prone patterns.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000" dirty="0"/>
              <a:t>3. Develop marketing strategies based on cluster characteristics to improve customer retention and sales.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D4CE7AD-7468-70C1-98A9-F9882ED32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6"/>
          <a:stretch>
            <a:fillRect/>
          </a:stretch>
        </p:blipFill>
        <p:spPr bwMode="auto">
          <a:xfrm>
            <a:off x="4339771" y="759137"/>
            <a:ext cx="4991327" cy="614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782</Words>
  <Application>Microsoft Office PowerPoint</Application>
  <PresentationFormat>On-screen Show (4:3)</PresentationFormat>
  <Paragraphs>62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K-means vs DBSCAN UCI Wholesale Customers Dataset </vt:lpstr>
      <vt:lpstr>Data Loading &amp; Preprocessing</vt:lpstr>
      <vt:lpstr> Exploratory Data Analysis (EDA)</vt:lpstr>
      <vt:lpstr>Feature Engineering &amp; Aggregation</vt:lpstr>
      <vt:lpstr>Clustering Modelling &amp; Parameter Selection</vt:lpstr>
      <vt:lpstr>Second EDA &amp; Statistical Inference</vt:lpstr>
      <vt:lpstr>Visualization &amp; Reflection</vt:lpstr>
      <vt:lpstr>Conclusion and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Kato Joseph Bwanika</dc:creator>
  <cp:keywords/>
  <dc:description>generated using python-pptx</dc:description>
  <cp:lastModifiedBy>Kato Joseph Bwanika</cp:lastModifiedBy>
  <cp:revision>12</cp:revision>
  <dcterms:created xsi:type="dcterms:W3CDTF">2013-01-27T09:14:16Z</dcterms:created>
  <dcterms:modified xsi:type="dcterms:W3CDTF">2025-10-15T08:06:07Z</dcterms:modified>
  <cp:category/>
</cp:coreProperties>
</file>