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p:scale>
          <a:sx n="64" d="100"/>
          <a:sy n="64" d="100"/>
        </p:scale>
        <p:origin x="297"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EE60B-4F0E-4B85-A350-C2EB35A413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4920CD-4CFF-4137-8C30-356EA4134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0128E1-B013-4E1D-B602-CB3E31FCEB20}"/>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5" name="页脚占位符 4">
            <a:extLst>
              <a:ext uri="{FF2B5EF4-FFF2-40B4-BE49-F238E27FC236}">
                <a16:creationId xmlns:a16="http://schemas.microsoft.com/office/drawing/2014/main" id="{9077E45E-7C09-4433-BAF5-5B5152903C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7E0639-2948-473C-864C-2FDD34F3024E}"/>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3322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9F50E-BC67-4D37-A8F9-907F1C42AC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B69AA3-35E7-423D-BE44-A3722FA0737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0FB30C-B2B9-480B-B261-4F6049DF2262}"/>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5" name="页脚占位符 4">
            <a:extLst>
              <a:ext uri="{FF2B5EF4-FFF2-40B4-BE49-F238E27FC236}">
                <a16:creationId xmlns:a16="http://schemas.microsoft.com/office/drawing/2014/main" id="{7D890A8E-44B5-4351-BBFE-D4A5371B91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643205-02F0-460F-B3E4-FC7B83B4CEBB}"/>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19948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213F27-C30A-4921-935B-BDE9F7D5A8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8199CA-B018-495F-8879-E0FFD66DE3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3F6424-9F41-4AA9-9A76-798721A7D651}"/>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5" name="页脚占位符 4">
            <a:extLst>
              <a:ext uri="{FF2B5EF4-FFF2-40B4-BE49-F238E27FC236}">
                <a16:creationId xmlns:a16="http://schemas.microsoft.com/office/drawing/2014/main" id="{C0595DE1-A33C-4FFA-9BD9-414C5F62A7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072701-0611-477A-810C-A912DFB7DFB2}"/>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95601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897A0-E6C2-4DD2-9CC3-A400CECF35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1173F4-719B-48E3-BBE6-C1C46AE8B6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D58208-8BCD-428C-BAC5-11E305E60625}"/>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5" name="页脚占位符 4">
            <a:extLst>
              <a:ext uri="{FF2B5EF4-FFF2-40B4-BE49-F238E27FC236}">
                <a16:creationId xmlns:a16="http://schemas.microsoft.com/office/drawing/2014/main" id="{6112AA9C-205B-4B6C-8722-961E9E0C5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2E61F2-926B-4D83-9D7C-7ACEEBA0D30F}"/>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321098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7A3CB-1DFB-44E6-B040-0114520E9E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0BBE01-03F3-4F47-B3E7-5944918A4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13EC9B-1A4C-49C0-92FC-9BEF131F880F}"/>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5" name="页脚占位符 4">
            <a:extLst>
              <a:ext uri="{FF2B5EF4-FFF2-40B4-BE49-F238E27FC236}">
                <a16:creationId xmlns:a16="http://schemas.microsoft.com/office/drawing/2014/main" id="{CED7E130-8407-4F8C-8554-BDE82AC041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80C972-A309-4755-AE6E-01CD000266D1}"/>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400908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6D6EA-D674-4055-ACCB-CB764B95E4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7C8CA6-13E6-4BB5-8E19-CD69AB673E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6740FE-8AD8-4100-9AC3-78AE3A2E80F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E68142B-DD4B-499D-9EB9-CE999C5ADC70}"/>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6" name="页脚占位符 5">
            <a:extLst>
              <a:ext uri="{FF2B5EF4-FFF2-40B4-BE49-F238E27FC236}">
                <a16:creationId xmlns:a16="http://schemas.microsoft.com/office/drawing/2014/main" id="{C55C1731-917F-45EF-A51F-0883DAB49F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B48C74-7A62-442C-9D3E-924D2F3DA382}"/>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307063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CFA5D-B339-402C-89CD-0A9F8B700C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1522AB-8AE1-48CF-A3D6-C0F8C18A1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50BFD3-94CE-44C6-B080-500E04D1BB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66F1A4-BD18-498E-9B6B-AD5E96B8B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21F7D0-AA6B-4111-ACAB-06AB5D4A50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9C2ED3-21A3-4A0E-A7F7-329C7EFC4045}"/>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8" name="页脚占位符 7">
            <a:extLst>
              <a:ext uri="{FF2B5EF4-FFF2-40B4-BE49-F238E27FC236}">
                <a16:creationId xmlns:a16="http://schemas.microsoft.com/office/drawing/2014/main" id="{C977AA9E-F8BD-4C19-81C8-351C80FC61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F0C052-E345-4D96-B346-5561F0E69159}"/>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181915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DF467-B8CE-4EAD-8C55-C79C613A04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942CE-814A-45B0-8469-F05DB43543D1}"/>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4" name="页脚占位符 3">
            <a:extLst>
              <a:ext uri="{FF2B5EF4-FFF2-40B4-BE49-F238E27FC236}">
                <a16:creationId xmlns:a16="http://schemas.microsoft.com/office/drawing/2014/main" id="{22104382-6465-45F9-AEC2-25984CDE26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90EF884-FFED-4BE7-82DF-A278B18E4BC2}"/>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325541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D24A0B-C583-477D-826A-2DB5A1CE016B}"/>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3" name="页脚占位符 2">
            <a:extLst>
              <a:ext uri="{FF2B5EF4-FFF2-40B4-BE49-F238E27FC236}">
                <a16:creationId xmlns:a16="http://schemas.microsoft.com/office/drawing/2014/main" id="{28A934C4-1A74-46B5-AFEB-2292AF8390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C1BA98-CEC7-4CC0-B9A9-7A0F19707802}"/>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199171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2FEF5-DDA5-47D6-88C1-7BE824A67B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E23C9C-455A-48D4-B69A-DEF7E6A14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CAA813-0B67-40DE-93A2-9474CC847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9FBB39-863A-4BFB-A808-B33366052E29}"/>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6" name="页脚占位符 5">
            <a:extLst>
              <a:ext uri="{FF2B5EF4-FFF2-40B4-BE49-F238E27FC236}">
                <a16:creationId xmlns:a16="http://schemas.microsoft.com/office/drawing/2014/main" id="{142D2322-1BF2-4B38-BEBC-29A2FFC25C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833E72-BFE9-4247-889D-50E2ACDD6A58}"/>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254833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68FDB-7322-408F-BF80-18A232A99B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047163-0DC6-4A7A-B8B7-6136BD529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3FEC03-653F-4133-A502-5FDEF396C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F44BD6-6BB3-42D2-906E-2C4BA2BEB6DE}"/>
              </a:ext>
            </a:extLst>
          </p:cNvPr>
          <p:cNvSpPr>
            <a:spLocks noGrp="1"/>
          </p:cNvSpPr>
          <p:nvPr>
            <p:ph type="dt" sz="half" idx="10"/>
          </p:nvPr>
        </p:nvSpPr>
        <p:spPr/>
        <p:txBody>
          <a:bodyPr/>
          <a:lstStyle/>
          <a:p>
            <a:fld id="{6B06B588-0E8C-4741-89DA-57A4D7FC11FB}" type="datetimeFigureOut">
              <a:rPr lang="zh-CN" altLang="en-US" smtClean="0"/>
              <a:t>2021/4/10</a:t>
            </a:fld>
            <a:endParaRPr lang="zh-CN" altLang="en-US"/>
          </a:p>
        </p:txBody>
      </p:sp>
      <p:sp>
        <p:nvSpPr>
          <p:cNvPr id="6" name="页脚占位符 5">
            <a:extLst>
              <a:ext uri="{FF2B5EF4-FFF2-40B4-BE49-F238E27FC236}">
                <a16:creationId xmlns:a16="http://schemas.microsoft.com/office/drawing/2014/main" id="{7C84D900-4950-4885-87D8-C017C2CD7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FBAA57-5450-46C5-A622-ADBCF91B55C0}"/>
              </a:ext>
            </a:extLst>
          </p:cNvPr>
          <p:cNvSpPr>
            <a:spLocks noGrp="1"/>
          </p:cNvSpPr>
          <p:nvPr>
            <p:ph type="sldNum" sz="quarter" idx="12"/>
          </p:nvPr>
        </p:nvSpPr>
        <p:spPr/>
        <p:txBody>
          <a:body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293873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23CA8F-FC73-4C37-A427-E7968DAFB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935B0EA-0DBB-4C6C-B3E7-D69513262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AC8B5B-D57B-4636-ABD2-F153FC08D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6B588-0E8C-4741-89DA-57A4D7FC11FB}" type="datetimeFigureOut">
              <a:rPr lang="zh-CN" altLang="en-US" smtClean="0"/>
              <a:t>2021/4/10</a:t>
            </a:fld>
            <a:endParaRPr lang="zh-CN" altLang="en-US"/>
          </a:p>
        </p:txBody>
      </p:sp>
      <p:sp>
        <p:nvSpPr>
          <p:cNvPr id="5" name="页脚占位符 4">
            <a:extLst>
              <a:ext uri="{FF2B5EF4-FFF2-40B4-BE49-F238E27FC236}">
                <a16:creationId xmlns:a16="http://schemas.microsoft.com/office/drawing/2014/main" id="{BA6F39DB-B8A0-4538-83B5-F3DBD4F3D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6FDCDB-045C-400D-BC8E-514197D8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24DF9-53E1-4F5F-90CF-83820CF1E138}" type="slidenum">
              <a:rPr lang="zh-CN" altLang="en-US" smtClean="0"/>
              <a:t>‹#›</a:t>
            </a:fld>
            <a:endParaRPr lang="zh-CN" altLang="en-US"/>
          </a:p>
        </p:txBody>
      </p:sp>
    </p:spTree>
    <p:extLst>
      <p:ext uri="{BB962C8B-B14F-4D97-AF65-F5344CB8AC3E}">
        <p14:creationId xmlns:p14="http://schemas.microsoft.com/office/powerpoint/2010/main" val="43649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C61C7-C93C-4E61-B5C8-1E5FDEB9CA87}"/>
              </a:ext>
            </a:extLst>
          </p:cNvPr>
          <p:cNvSpPr>
            <a:spLocks noGrp="1"/>
          </p:cNvSpPr>
          <p:nvPr>
            <p:ph type="ctrTitle"/>
          </p:nvPr>
        </p:nvSpPr>
        <p:spPr/>
        <p:txBody>
          <a:bodyPr/>
          <a:lstStyle/>
          <a:p>
            <a:r>
              <a:rPr lang="en-US" altLang="zh-CN" dirty="0"/>
              <a:t>SE-Lab4</a:t>
            </a:r>
            <a:endParaRPr lang="zh-CN" altLang="en-US" dirty="0"/>
          </a:p>
        </p:txBody>
      </p:sp>
      <p:sp>
        <p:nvSpPr>
          <p:cNvPr id="3" name="副标题 2">
            <a:extLst>
              <a:ext uri="{FF2B5EF4-FFF2-40B4-BE49-F238E27FC236}">
                <a16:creationId xmlns:a16="http://schemas.microsoft.com/office/drawing/2014/main" id="{315C87AE-516B-4F6E-86E3-78F009B3E383}"/>
              </a:ext>
            </a:extLst>
          </p:cNvPr>
          <p:cNvSpPr>
            <a:spLocks noGrp="1"/>
          </p:cNvSpPr>
          <p:nvPr>
            <p:ph type="subTitle" idx="1"/>
          </p:nvPr>
        </p:nvSpPr>
        <p:spPr/>
        <p:txBody>
          <a:bodyPr/>
          <a:lstStyle/>
          <a:p>
            <a:r>
              <a:rPr lang="en-US" altLang="zh-CN" dirty="0"/>
              <a:t>10195101418 </a:t>
            </a:r>
            <a:r>
              <a:rPr lang="zh-CN" altLang="en-US" dirty="0"/>
              <a:t>黄杉</a:t>
            </a:r>
          </a:p>
        </p:txBody>
      </p:sp>
    </p:spTree>
    <p:extLst>
      <p:ext uri="{BB962C8B-B14F-4D97-AF65-F5344CB8AC3E}">
        <p14:creationId xmlns:p14="http://schemas.microsoft.com/office/powerpoint/2010/main" val="173402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C3796-D34E-4CC6-B41D-097797325E29}"/>
              </a:ext>
            </a:extLst>
          </p:cNvPr>
          <p:cNvSpPr>
            <a:spLocks noGrp="1"/>
          </p:cNvSpPr>
          <p:nvPr>
            <p:ph type="title"/>
          </p:nvPr>
        </p:nvSpPr>
        <p:spPr/>
        <p:txBody>
          <a:bodyPr/>
          <a:lstStyle/>
          <a:p>
            <a:r>
              <a:rPr lang="en-US" altLang="zh-CN" dirty="0">
                <a:ea typeface="华文仿宋" panose="02010600040101010101" pitchFamily="2" charset="-122"/>
              </a:rPr>
              <a:t>Google Chrome</a:t>
            </a:r>
            <a:r>
              <a:rPr lang="zh-CN" altLang="en-US" dirty="0">
                <a:ea typeface="华文仿宋" panose="02010600040101010101" pitchFamily="2" charset="-122"/>
              </a:rPr>
              <a:t>浏览器</a:t>
            </a:r>
          </a:p>
        </p:txBody>
      </p:sp>
      <p:sp>
        <p:nvSpPr>
          <p:cNvPr id="3" name="内容占位符 2">
            <a:extLst>
              <a:ext uri="{FF2B5EF4-FFF2-40B4-BE49-F238E27FC236}">
                <a16:creationId xmlns:a16="http://schemas.microsoft.com/office/drawing/2014/main" id="{82A1AAB3-4CAD-4FC0-B47A-4951A33C9AA0}"/>
              </a:ext>
            </a:extLst>
          </p:cNvPr>
          <p:cNvSpPr>
            <a:spLocks noGrp="1"/>
          </p:cNvSpPr>
          <p:nvPr>
            <p:ph idx="1"/>
          </p:nvPr>
        </p:nvSpPr>
        <p:spPr>
          <a:xfrm>
            <a:off x="4152275" y="1825625"/>
            <a:ext cx="7487587" cy="4351338"/>
          </a:xfrm>
        </p:spPr>
        <p:txBody>
          <a:bodyPr/>
          <a:lstStyle/>
          <a:p>
            <a:pPr algn="just"/>
            <a:r>
              <a:rPr lang="en-US" altLang="zh-CN" dirty="0">
                <a:ea typeface="华文仿宋" panose="02010600040101010101" pitchFamily="2" charset="-122"/>
              </a:rPr>
              <a:t>Google Chrome</a:t>
            </a:r>
            <a:r>
              <a:rPr lang="zh-CN" altLang="en-US" dirty="0">
                <a:ea typeface="华文仿宋" panose="02010600040101010101" pitchFamily="2" charset="-122"/>
              </a:rPr>
              <a:t>浏览器是由</a:t>
            </a:r>
            <a:r>
              <a:rPr lang="en-US" altLang="zh-CN" dirty="0">
                <a:ea typeface="华文仿宋" panose="02010600040101010101" pitchFamily="2" charset="-122"/>
              </a:rPr>
              <a:t>Google</a:t>
            </a:r>
            <a:r>
              <a:rPr lang="zh-CN" altLang="en-US" dirty="0">
                <a:ea typeface="华文仿宋" panose="02010600040101010101" pitchFamily="2" charset="-122"/>
              </a:rPr>
              <a:t>公司开发的网页浏览器，该软件基于其他开源软件撰写，包括</a:t>
            </a:r>
            <a:r>
              <a:rPr lang="en-US" altLang="zh-CN" dirty="0" err="1">
                <a:ea typeface="华文仿宋" panose="02010600040101010101" pitchFamily="2" charset="-122"/>
              </a:rPr>
              <a:t>WebKit</a:t>
            </a:r>
            <a:r>
              <a:rPr lang="zh-CN" altLang="en-US" dirty="0">
                <a:ea typeface="华文仿宋" panose="02010600040101010101" pitchFamily="2" charset="-122"/>
              </a:rPr>
              <a:t>，</a:t>
            </a:r>
            <a:r>
              <a:rPr lang="en-US" altLang="zh-CN" dirty="0">
                <a:ea typeface="华文仿宋" panose="02010600040101010101" pitchFamily="2" charset="-122"/>
              </a:rPr>
              <a:t>Blink</a:t>
            </a:r>
            <a:r>
              <a:rPr lang="zh-CN" altLang="en-US" dirty="0">
                <a:ea typeface="华文仿宋" panose="02010600040101010101" pitchFamily="2" charset="-122"/>
              </a:rPr>
              <a:t>和谷歌</a:t>
            </a:r>
            <a:r>
              <a:rPr lang="en-US" altLang="zh-CN" dirty="0">
                <a:ea typeface="华文仿宋" panose="02010600040101010101" pitchFamily="2" charset="-122"/>
              </a:rPr>
              <a:t>Gears</a:t>
            </a:r>
            <a:r>
              <a:rPr lang="zh-CN" altLang="en-US" dirty="0">
                <a:ea typeface="华文仿宋" panose="02010600040101010101" pitchFamily="2" charset="-122"/>
              </a:rPr>
              <a:t>。软件的名称来自称。作</a:t>
            </a:r>
            <a:r>
              <a:rPr lang="en-US" altLang="zh-CN" dirty="0">
                <a:ea typeface="华文仿宋" panose="02010600040101010101" pitchFamily="2" charset="-122"/>
              </a:rPr>
              <a:t>Chrome</a:t>
            </a:r>
            <a:r>
              <a:rPr lang="zh-CN" altLang="en-US" dirty="0">
                <a:ea typeface="华文仿宋" panose="02010600040101010101" pitchFamily="2" charset="-122"/>
              </a:rPr>
              <a:t>的网络浏览器</a:t>
            </a:r>
            <a:r>
              <a:rPr lang="en-US" altLang="zh-CN" dirty="0">
                <a:ea typeface="华文仿宋" panose="02010600040101010101" pitchFamily="2" charset="-122"/>
              </a:rPr>
              <a:t>GUI</a:t>
            </a:r>
            <a:r>
              <a:rPr lang="zh-CN" altLang="en-US" dirty="0">
                <a:ea typeface="华文仿宋" panose="02010600040101010101" pitchFamily="2" charset="-122"/>
              </a:rPr>
              <a:t>。</a:t>
            </a:r>
            <a:endParaRPr lang="en-US" altLang="zh-CN" dirty="0">
              <a:ea typeface="华文仿宋" panose="02010600040101010101" pitchFamily="2" charset="-122"/>
            </a:endParaRPr>
          </a:p>
          <a:p>
            <a:pPr algn="just"/>
            <a:r>
              <a:rPr lang="en-US" altLang="zh-CN" dirty="0">
                <a:ea typeface="华文仿宋" panose="02010600040101010101" pitchFamily="2" charset="-122"/>
              </a:rPr>
              <a:t>Google Chrome</a:t>
            </a:r>
            <a:r>
              <a:rPr lang="zh-CN" altLang="en-US" dirty="0">
                <a:ea typeface="华文仿宋" panose="02010600040101010101" pitchFamily="2" charset="-122"/>
              </a:rPr>
              <a:t>具有</a:t>
            </a:r>
            <a:r>
              <a:rPr lang="zh-CN" altLang="en-US" b="1" dirty="0">
                <a:ea typeface="华文仿宋" panose="02010600040101010101" pitchFamily="2" charset="-122"/>
              </a:rPr>
              <a:t>不易崩溃</a:t>
            </a:r>
            <a:r>
              <a:rPr lang="zh-CN" altLang="en-US" dirty="0">
                <a:ea typeface="华文仿宋" panose="02010600040101010101" pitchFamily="2" charset="-122"/>
              </a:rPr>
              <a:t>、</a:t>
            </a:r>
            <a:r>
              <a:rPr lang="zh-CN" altLang="en-US" b="1" dirty="0">
                <a:ea typeface="华文仿宋" panose="02010600040101010101" pitchFamily="2" charset="-122"/>
              </a:rPr>
              <a:t>速度快</a:t>
            </a:r>
            <a:r>
              <a:rPr lang="zh-CN" altLang="en-US" dirty="0">
                <a:ea typeface="华文仿宋" panose="02010600040101010101" pitchFamily="2" charset="-122"/>
              </a:rPr>
              <a:t>和</a:t>
            </a:r>
            <a:r>
              <a:rPr lang="zh-CN" altLang="en-US" b="1" dirty="0">
                <a:ea typeface="华文仿宋" panose="02010600040101010101" pitchFamily="2" charset="-122"/>
              </a:rPr>
              <a:t>使用安全</a:t>
            </a:r>
            <a:r>
              <a:rPr lang="zh-CN" altLang="en-US" dirty="0">
                <a:ea typeface="华文仿宋" panose="02010600040101010101" pitchFamily="2" charset="-122"/>
              </a:rPr>
              <a:t>等优点。</a:t>
            </a:r>
            <a:endParaRPr lang="en-US" altLang="zh-CN" dirty="0">
              <a:ea typeface="华文仿宋" panose="02010600040101010101" pitchFamily="2" charset="-122"/>
            </a:endParaRPr>
          </a:p>
          <a:p>
            <a:pPr algn="just"/>
            <a:endParaRPr lang="zh-CN" altLang="en-US" dirty="0">
              <a:ea typeface="华文仿宋" panose="02010600040101010101" pitchFamily="2" charset="-122"/>
            </a:endParaRPr>
          </a:p>
        </p:txBody>
      </p:sp>
      <p:pic>
        <p:nvPicPr>
          <p:cNvPr id="5" name="图片 4">
            <a:extLst>
              <a:ext uri="{FF2B5EF4-FFF2-40B4-BE49-F238E27FC236}">
                <a16:creationId xmlns:a16="http://schemas.microsoft.com/office/drawing/2014/main" id="{DFF711A2-A5CC-4FF6-ABB3-E0C349B70E00}"/>
              </a:ext>
            </a:extLst>
          </p:cNvPr>
          <p:cNvPicPr>
            <a:picLocks noChangeAspect="1"/>
          </p:cNvPicPr>
          <p:nvPr/>
        </p:nvPicPr>
        <p:blipFill>
          <a:blip r:embed="rId2"/>
          <a:stretch>
            <a:fillRect/>
          </a:stretch>
        </p:blipFill>
        <p:spPr>
          <a:xfrm>
            <a:off x="838199" y="1825625"/>
            <a:ext cx="2771633" cy="3048796"/>
          </a:xfrm>
          <a:prstGeom prst="rect">
            <a:avLst/>
          </a:prstGeom>
        </p:spPr>
      </p:pic>
    </p:spTree>
    <p:extLst>
      <p:ext uri="{BB962C8B-B14F-4D97-AF65-F5344CB8AC3E}">
        <p14:creationId xmlns:p14="http://schemas.microsoft.com/office/powerpoint/2010/main" val="297951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D38CE-BA25-4F1E-B2BE-8FB7CBB1FCF5}"/>
              </a:ext>
            </a:extLst>
          </p:cNvPr>
          <p:cNvSpPr>
            <a:spLocks noGrp="1"/>
          </p:cNvSpPr>
          <p:nvPr>
            <p:ph type="title"/>
          </p:nvPr>
        </p:nvSpPr>
        <p:spPr/>
        <p:txBody>
          <a:bodyPr/>
          <a:lstStyle/>
          <a:p>
            <a:r>
              <a:rPr lang="zh-CN" altLang="en-US" dirty="0"/>
              <a:t>通用浏览器架构</a:t>
            </a:r>
          </a:p>
        </p:txBody>
      </p:sp>
      <p:sp>
        <p:nvSpPr>
          <p:cNvPr id="3" name="内容占位符 2">
            <a:extLst>
              <a:ext uri="{FF2B5EF4-FFF2-40B4-BE49-F238E27FC236}">
                <a16:creationId xmlns:a16="http://schemas.microsoft.com/office/drawing/2014/main" id="{A6600213-6E16-461F-A974-59B8CEBA037F}"/>
              </a:ext>
            </a:extLst>
          </p:cNvPr>
          <p:cNvSpPr>
            <a:spLocks noGrp="1"/>
          </p:cNvSpPr>
          <p:nvPr>
            <p:ph idx="1"/>
          </p:nvPr>
        </p:nvSpPr>
        <p:spPr>
          <a:xfrm>
            <a:off x="7030385" y="1764848"/>
            <a:ext cx="4323413" cy="4351338"/>
          </a:xfrm>
        </p:spPr>
        <p:txBody>
          <a:bodyPr/>
          <a:lstStyle/>
          <a:p>
            <a:r>
              <a:rPr lang="zh-CN" altLang="en-US" dirty="0"/>
              <a:t>一般的浏览器架构和多数普通软件一样，浏览器进程中包含多个子线程，不同的子线程通过线程通信来协作。</a:t>
            </a:r>
          </a:p>
        </p:txBody>
      </p:sp>
      <p:pic>
        <p:nvPicPr>
          <p:cNvPr id="5" name="图片 4">
            <a:extLst>
              <a:ext uri="{FF2B5EF4-FFF2-40B4-BE49-F238E27FC236}">
                <a16:creationId xmlns:a16="http://schemas.microsoft.com/office/drawing/2014/main" id="{BC261B2F-3A3D-470B-8EA3-4EDA5F0BA4A5}"/>
              </a:ext>
            </a:extLst>
          </p:cNvPr>
          <p:cNvPicPr>
            <a:picLocks noChangeAspect="1"/>
          </p:cNvPicPr>
          <p:nvPr/>
        </p:nvPicPr>
        <p:blipFill>
          <a:blip r:embed="rId2"/>
          <a:stretch>
            <a:fillRect/>
          </a:stretch>
        </p:blipFill>
        <p:spPr>
          <a:xfrm>
            <a:off x="532720" y="1764848"/>
            <a:ext cx="6497665" cy="3677924"/>
          </a:xfrm>
          <a:prstGeom prst="rect">
            <a:avLst/>
          </a:prstGeom>
        </p:spPr>
      </p:pic>
    </p:spTree>
    <p:extLst>
      <p:ext uri="{BB962C8B-B14F-4D97-AF65-F5344CB8AC3E}">
        <p14:creationId xmlns:p14="http://schemas.microsoft.com/office/powerpoint/2010/main" val="365149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C72CC-0F88-4F83-BA1A-B2A6D163B8F1}"/>
              </a:ext>
            </a:extLst>
          </p:cNvPr>
          <p:cNvSpPr>
            <a:spLocks noGrp="1"/>
          </p:cNvSpPr>
          <p:nvPr>
            <p:ph type="title"/>
          </p:nvPr>
        </p:nvSpPr>
        <p:spPr/>
        <p:txBody>
          <a:bodyPr/>
          <a:lstStyle/>
          <a:p>
            <a:r>
              <a:rPr lang="en-US" altLang="zh-CN" dirty="0"/>
              <a:t>Google Chrome</a:t>
            </a:r>
            <a:r>
              <a:rPr lang="zh-CN" altLang="en-US" dirty="0"/>
              <a:t>的多进程架构</a:t>
            </a:r>
          </a:p>
        </p:txBody>
      </p:sp>
      <p:sp>
        <p:nvSpPr>
          <p:cNvPr id="3" name="内容占位符 2">
            <a:extLst>
              <a:ext uri="{FF2B5EF4-FFF2-40B4-BE49-F238E27FC236}">
                <a16:creationId xmlns:a16="http://schemas.microsoft.com/office/drawing/2014/main" id="{C3652ED6-3AA0-4920-81B3-63D01EB9CA67}"/>
              </a:ext>
            </a:extLst>
          </p:cNvPr>
          <p:cNvSpPr>
            <a:spLocks noGrp="1"/>
          </p:cNvSpPr>
          <p:nvPr>
            <p:ph idx="1"/>
          </p:nvPr>
        </p:nvSpPr>
        <p:spPr>
          <a:xfrm>
            <a:off x="7513521" y="1690688"/>
            <a:ext cx="3800007" cy="4351338"/>
          </a:xfrm>
        </p:spPr>
        <p:txBody>
          <a:bodyPr/>
          <a:lstStyle/>
          <a:p>
            <a:pPr algn="just"/>
            <a:r>
              <a:rPr lang="zh-CN" altLang="en-US" dirty="0"/>
              <a:t>在</a:t>
            </a:r>
            <a:r>
              <a:rPr lang="en-US" altLang="zh-CN" dirty="0"/>
              <a:t>2018</a:t>
            </a:r>
            <a:r>
              <a:rPr lang="zh-CN" altLang="en-US" dirty="0"/>
              <a:t>年时，</a:t>
            </a:r>
            <a:r>
              <a:rPr lang="en-US" altLang="zh-CN" dirty="0"/>
              <a:t>Google Chrome</a:t>
            </a:r>
            <a:r>
              <a:rPr lang="zh-CN" altLang="en-US" dirty="0"/>
              <a:t>的官方架构图显示，他们使用的仍然是类似于多线程模型的多进程模型，将应用整体划分成多个功能各异的进程，通过</a:t>
            </a:r>
            <a:r>
              <a:rPr lang="en-US" altLang="zh-CN" dirty="0"/>
              <a:t>IPC</a:t>
            </a:r>
            <a:r>
              <a:rPr lang="zh-CN" altLang="en-US" dirty="0"/>
              <a:t>来进行进程协作。</a:t>
            </a:r>
          </a:p>
        </p:txBody>
      </p:sp>
      <p:pic>
        <p:nvPicPr>
          <p:cNvPr id="5" name="图片 4">
            <a:extLst>
              <a:ext uri="{FF2B5EF4-FFF2-40B4-BE49-F238E27FC236}">
                <a16:creationId xmlns:a16="http://schemas.microsoft.com/office/drawing/2014/main" id="{C5C6CD33-3722-49AF-AB35-CD6393280187}"/>
              </a:ext>
            </a:extLst>
          </p:cNvPr>
          <p:cNvPicPr>
            <a:picLocks noChangeAspect="1"/>
          </p:cNvPicPr>
          <p:nvPr/>
        </p:nvPicPr>
        <p:blipFill>
          <a:blip r:embed="rId2"/>
          <a:stretch>
            <a:fillRect/>
          </a:stretch>
        </p:blipFill>
        <p:spPr>
          <a:xfrm>
            <a:off x="838200" y="1495216"/>
            <a:ext cx="6796137" cy="4062442"/>
          </a:xfrm>
          <a:prstGeom prst="rect">
            <a:avLst/>
          </a:prstGeom>
        </p:spPr>
      </p:pic>
    </p:spTree>
    <p:extLst>
      <p:ext uri="{BB962C8B-B14F-4D97-AF65-F5344CB8AC3E}">
        <p14:creationId xmlns:p14="http://schemas.microsoft.com/office/powerpoint/2010/main" val="28466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328B9-38A8-4EC5-AA3E-05265028E2E5}"/>
              </a:ext>
            </a:extLst>
          </p:cNvPr>
          <p:cNvSpPr>
            <a:spLocks noGrp="1"/>
          </p:cNvSpPr>
          <p:nvPr>
            <p:ph type="title"/>
          </p:nvPr>
        </p:nvSpPr>
        <p:spPr/>
        <p:txBody>
          <a:bodyPr/>
          <a:lstStyle/>
          <a:p>
            <a:r>
              <a:rPr lang="zh-CN" altLang="en-US" dirty="0"/>
              <a:t>多进程模型的优缺点</a:t>
            </a:r>
          </a:p>
        </p:txBody>
      </p:sp>
      <p:sp>
        <p:nvSpPr>
          <p:cNvPr id="3" name="内容占位符 2">
            <a:extLst>
              <a:ext uri="{FF2B5EF4-FFF2-40B4-BE49-F238E27FC236}">
                <a16:creationId xmlns:a16="http://schemas.microsoft.com/office/drawing/2014/main" id="{90476655-317B-4A44-A76B-880181E0E0FD}"/>
              </a:ext>
            </a:extLst>
          </p:cNvPr>
          <p:cNvSpPr>
            <a:spLocks noGrp="1"/>
          </p:cNvSpPr>
          <p:nvPr>
            <p:ph idx="1"/>
          </p:nvPr>
        </p:nvSpPr>
        <p:spPr/>
        <p:txBody>
          <a:bodyPr/>
          <a:lstStyle/>
          <a:p>
            <a:r>
              <a:rPr lang="zh-CN" altLang="en-US" dirty="0"/>
              <a:t>优点</a:t>
            </a:r>
            <a:endParaRPr lang="en-US" altLang="zh-CN" dirty="0"/>
          </a:p>
          <a:p>
            <a:pPr lvl="1"/>
            <a:r>
              <a:rPr lang="zh-CN" altLang="en-US" dirty="0"/>
              <a:t>具有更好的稳定性。因为使用了不同的渲染进程，一个页面崩溃不会影响到其他页面。</a:t>
            </a:r>
            <a:endParaRPr lang="en-US" altLang="zh-CN" dirty="0"/>
          </a:p>
          <a:p>
            <a:pPr lvl="1"/>
            <a:r>
              <a:rPr lang="zh-CN" altLang="en-US" dirty="0"/>
              <a:t>安全性和沙盒处理，浏览器可以从某些功能中沙漏某些进程。</a:t>
            </a:r>
            <a:endParaRPr lang="en-US" altLang="zh-CN" sz="2000" dirty="0"/>
          </a:p>
          <a:p>
            <a:r>
              <a:rPr lang="zh-CN" altLang="en-US" dirty="0"/>
              <a:t>缺点</a:t>
            </a:r>
            <a:endParaRPr lang="en-US" altLang="zh-CN" dirty="0"/>
          </a:p>
          <a:p>
            <a:pPr lvl="1"/>
            <a:r>
              <a:rPr lang="zh-CN" altLang="en-US" dirty="0"/>
              <a:t>更高的资源占用。因为每个进程都会包含公共基础结构的副本这就意味着浏览器会消耗更多的内存资源。</a:t>
            </a:r>
            <a:endParaRPr lang="en-US" altLang="zh-CN" dirty="0"/>
          </a:p>
          <a:p>
            <a:pPr lvl="1"/>
            <a:r>
              <a:rPr lang="zh-CN" altLang="en-US" dirty="0"/>
              <a:t>更复杂的体系结构。浏览器各模块之间耦合性高、扩展性差等问题。</a:t>
            </a:r>
            <a:endParaRPr lang="en-US" altLang="zh-CN" dirty="0"/>
          </a:p>
        </p:txBody>
      </p:sp>
    </p:spTree>
    <p:extLst>
      <p:ext uri="{BB962C8B-B14F-4D97-AF65-F5344CB8AC3E}">
        <p14:creationId xmlns:p14="http://schemas.microsoft.com/office/powerpoint/2010/main" val="249408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5CBDE96-CDB4-42D7-889D-EBCC0383FFD9}"/>
              </a:ext>
            </a:extLst>
          </p:cNvPr>
          <p:cNvPicPr>
            <a:picLocks noChangeAspect="1"/>
          </p:cNvPicPr>
          <p:nvPr/>
        </p:nvPicPr>
        <p:blipFill>
          <a:blip r:embed="rId2"/>
          <a:stretch>
            <a:fillRect/>
          </a:stretch>
        </p:blipFill>
        <p:spPr>
          <a:xfrm>
            <a:off x="373504" y="1690688"/>
            <a:ext cx="8815467" cy="4366776"/>
          </a:xfrm>
          <a:prstGeom prst="rect">
            <a:avLst/>
          </a:prstGeom>
        </p:spPr>
      </p:pic>
      <p:sp>
        <p:nvSpPr>
          <p:cNvPr id="2" name="标题 1">
            <a:extLst>
              <a:ext uri="{FF2B5EF4-FFF2-40B4-BE49-F238E27FC236}">
                <a16:creationId xmlns:a16="http://schemas.microsoft.com/office/drawing/2014/main" id="{CF2B9779-7798-432E-98FC-0759E942AEF2}"/>
              </a:ext>
            </a:extLst>
          </p:cNvPr>
          <p:cNvSpPr>
            <a:spLocks noGrp="1"/>
          </p:cNvSpPr>
          <p:nvPr>
            <p:ph type="title"/>
          </p:nvPr>
        </p:nvSpPr>
        <p:spPr/>
        <p:txBody>
          <a:bodyPr/>
          <a:lstStyle/>
          <a:p>
            <a:r>
              <a:rPr lang="en-US" altLang="zh-CN" dirty="0"/>
              <a:t>Google Chrome</a:t>
            </a:r>
            <a:r>
              <a:rPr lang="zh-CN" altLang="en-US" dirty="0"/>
              <a:t>的</a:t>
            </a:r>
            <a:r>
              <a:rPr lang="en-US" altLang="zh-CN" dirty="0"/>
              <a:t>SOA</a:t>
            </a:r>
            <a:r>
              <a:rPr lang="zh-CN" altLang="en-US" dirty="0"/>
              <a:t>架构</a:t>
            </a:r>
          </a:p>
        </p:txBody>
      </p:sp>
      <p:sp>
        <p:nvSpPr>
          <p:cNvPr id="3" name="内容占位符 2">
            <a:extLst>
              <a:ext uri="{FF2B5EF4-FFF2-40B4-BE49-F238E27FC236}">
                <a16:creationId xmlns:a16="http://schemas.microsoft.com/office/drawing/2014/main" id="{C1362391-6055-46C0-8C8F-C11C8B360EDE}"/>
              </a:ext>
            </a:extLst>
          </p:cNvPr>
          <p:cNvSpPr>
            <a:spLocks noGrp="1"/>
          </p:cNvSpPr>
          <p:nvPr>
            <p:ph idx="1"/>
          </p:nvPr>
        </p:nvSpPr>
        <p:spPr>
          <a:xfrm>
            <a:off x="8866682" y="1690688"/>
            <a:ext cx="2809407" cy="4351338"/>
          </a:xfrm>
        </p:spPr>
        <p:txBody>
          <a:bodyPr>
            <a:normAutofit/>
          </a:bodyPr>
          <a:lstStyle/>
          <a:p>
            <a:pPr algn="just"/>
            <a:r>
              <a:rPr lang="zh-CN" altLang="en-US" sz="2000" dirty="0"/>
              <a:t>为了解决之前的架构带来的一系列问题，早在</a:t>
            </a:r>
            <a:r>
              <a:rPr lang="en-US" altLang="zh-CN" sz="2000" dirty="0"/>
              <a:t>2016</a:t>
            </a:r>
            <a:r>
              <a:rPr lang="zh-CN" altLang="en-US" sz="2000" dirty="0"/>
              <a:t>年，</a:t>
            </a:r>
            <a:r>
              <a:rPr lang="en-US" altLang="zh-CN" sz="2000" dirty="0"/>
              <a:t>Chrome</a:t>
            </a:r>
            <a:r>
              <a:rPr lang="zh-CN" altLang="en-US" sz="2000" dirty="0"/>
              <a:t>官方团队使用</a:t>
            </a:r>
            <a:r>
              <a:rPr lang="en-US" altLang="zh-CN" sz="2000" dirty="0"/>
              <a:t>SOA</a:t>
            </a:r>
            <a:r>
              <a:rPr lang="zh-CN" altLang="en-US" sz="2000" dirty="0"/>
              <a:t>的思想重新设计了新的</a:t>
            </a:r>
            <a:r>
              <a:rPr lang="en-US" altLang="zh-CN" sz="2000" dirty="0"/>
              <a:t>Chrome</a:t>
            </a:r>
            <a:r>
              <a:rPr lang="zh-CN" altLang="en-US" sz="2000" dirty="0"/>
              <a:t>架构。</a:t>
            </a:r>
            <a:endParaRPr lang="en-US" altLang="zh-CN" sz="2000" dirty="0"/>
          </a:p>
          <a:p>
            <a:pPr algn="just"/>
            <a:r>
              <a:rPr lang="zh-CN" altLang="en-US" sz="2000" dirty="0"/>
              <a:t>原来的各种模块会被重构成独立的</a:t>
            </a:r>
            <a:r>
              <a:rPr lang="en-US" altLang="zh-CN" sz="2000" dirty="0"/>
              <a:t>Services</a:t>
            </a:r>
            <a:r>
              <a:rPr lang="zh-CN" altLang="en-US" sz="2000" dirty="0"/>
              <a:t>，访问</a:t>
            </a:r>
            <a:r>
              <a:rPr lang="en-US" altLang="zh-CN" sz="2000" dirty="0"/>
              <a:t>Services</a:t>
            </a:r>
            <a:r>
              <a:rPr lang="zh-CN" altLang="en-US" sz="2000" dirty="0"/>
              <a:t>必须使用定义好的接口，通过</a:t>
            </a:r>
            <a:r>
              <a:rPr lang="en-US" altLang="zh-CN" sz="2000" dirty="0"/>
              <a:t>IPC</a:t>
            </a:r>
            <a:r>
              <a:rPr lang="zh-CN" altLang="en-US" sz="2000" dirty="0"/>
              <a:t>来通信，每个</a:t>
            </a:r>
            <a:r>
              <a:rPr lang="en-US" altLang="zh-CN" sz="2000" dirty="0"/>
              <a:t>Service</a:t>
            </a:r>
            <a:r>
              <a:rPr lang="zh-CN" altLang="en-US" sz="2000" dirty="0"/>
              <a:t>都可以在独立的进程中运行，并且可以拆分成不同的进程或聚合为一个进程。</a:t>
            </a:r>
          </a:p>
        </p:txBody>
      </p:sp>
    </p:spTree>
    <p:extLst>
      <p:ext uri="{BB962C8B-B14F-4D97-AF65-F5344CB8AC3E}">
        <p14:creationId xmlns:p14="http://schemas.microsoft.com/office/powerpoint/2010/main" val="152472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3CAF993-288B-4788-8ADC-CFB772554A24}"/>
              </a:ext>
            </a:extLst>
          </p:cNvPr>
          <p:cNvPicPr>
            <a:picLocks noChangeAspect="1"/>
          </p:cNvPicPr>
          <p:nvPr/>
        </p:nvPicPr>
        <p:blipFill>
          <a:blip r:embed="rId2"/>
          <a:stretch>
            <a:fillRect/>
          </a:stretch>
        </p:blipFill>
        <p:spPr>
          <a:xfrm>
            <a:off x="545891" y="1690688"/>
            <a:ext cx="8154378" cy="4432794"/>
          </a:xfrm>
          <a:prstGeom prst="rect">
            <a:avLst/>
          </a:prstGeom>
        </p:spPr>
      </p:pic>
      <p:sp>
        <p:nvSpPr>
          <p:cNvPr id="2" name="标题 1">
            <a:extLst>
              <a:ext uri="{FF2B5EF4-FFF2-40B4-BE49-F238E27FC236}">
                <a16:creationId xmlns:a16="http://schemas.microsoft.com/office/drawing/2014/main" id="{1743282B-AF46-44EF-8D9B-9B5A488A0645}"/>
              </a:ext>
            </a:extLst>
          </p:cNvPr>
          <p:cNvSpPr>
            <a:spLocks noGrp="1"/>
          </p:cNvSpPr>
          <p:nvPr>
            <p:ph type="title"/>
          </p:nvPr>
        </p:nvSpPr>
        <p:spPr/>
        <p:txBody>
          <a:bodyPr/>
          <a:lstStyle/>
          <a:p>
            <a:r>
              <a:rPr lang="en-US" altLang="zh-CN" dirty="0"/>
              <a:t>Google Chrome</a:t>
            </a:r>
            <a:r>
              <a:rPr lang="zh-CN" altLang="en-US" dirty="0"/>
              <a:t>的</a:t>
            </a:r>
            <a:r>
              <a:rPr lang="en-US" altLang="zh-CN" dirty="0"/>
              <a:t>SOA</a:t>
            </a:r>
            <a:r>
              <a:rPr lang="zh-CN" altLang="en-US" dirty="0"/>
              <a:t>架构（续）</a:t>
            </a:r>
          </a:p>
        </p:txBody>
      </p:sp>
      <p:sp>
        <p:nvSpPr>
          <p:cNvPr id="3" name="内容占位符 2">
            <a:extLst>
              <a:ext uri="{FF2B5EF4-FFF2-40B4-BE49-F238E27FC236}">
                <a16:creationId xmlns:a16="http://schemas.microsoft.com/office/drawing/2014/main" id="{B62A9C5F-2E94-4295-BEB2-956F20449D71}"/>
              </a:ext>
            </a:extLst>
          </p:cNvPr>
          <p:cNvSpPr>
            <a:spLocks noGrp="1"/>
          </p:cNvSpPr>
          <p:nvPr>
            <p:ph idx="1"/>
          </p:nvPr>
        </p:nvSpPr>
        <p:spPr>
          <a:xfrm>
            <a:off x="8715531" y="1690688"/>
            <a:ext cx="3149184" cy="4351338"/>
          </a:xfrm>
        </p:spPr>
        <p:txBody>
          <a:bodyPr>
            <a:normAutofit/>
          </a:bodyPr>
          <a:lstStyle/>
          <a:p>
            <a:pPr algn="just"/>
            <a:r>
              <a:rPr lang="zh-CN" altLang="en-US" sz="2400" dirty="0"/>
              <a:t>当</a:t>
            </a:r>
            <a:r>
              <a:rPr lang="en-US" altLang="zh-CN" sz="2400" dirty="0"/>
              <a:t>Chrome</a:t>
            </a:r>
            <a:r>
              <a:rPr lang="zh-CN" altLang="en-US" sz="2400" dirty="0"/>
              <a:t>在功能强大的硬件上运行时，它可能会将每个服务拆分为不同的进程以提供更高的稳定性，但是如果是在资源受限的设备上，</a:t>
            </a:r>
            <a:r>
              <a:rPr lang="en-US" altLang="zh-CN" sz="2400" dirty="0"/>
              <a:t>Chrome</a:t>
            </a:r>
            <a:r>
              <a:rPr lang="zh-CN" altLang="en-US" sz="2400" dirty="0"/>
              <a:t>会将服务整合到一个进程中以节省内存。</a:t>
            </a:r>
          </a:p>
        </p:txBody>
      </p:sp>
    </p:spTree>
    <p:extLst>
      <p:ext uri="{BB962C8B-B14F-4D97-AF65-F5344CB8AC3E}">
        <p14:creationId xmlns:p14="http://schemas.microsoft.com/office/powerpoint/2010/main" val="310854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C29EA-F014-4BD0-A5FF-210BE378CA7A}"/>
              </a:ext>
            </a:extLst>
          </p:cNvPr>
          <p:cNvSpPr>
            <a:spLocks noGrp="1"/>
          </p:cNvSpPr>
          <p:nvPr>
            <p:ph type="title"/>
          </p:nvPr>
        </p:nvSpPr>
        <p:spPr/>
        <p:txBody>
          <a:bodyPr/>
          <a:lstStyle/>
          <a:p>
            <a:r>
              <a:rPr lang="en-US" altLang="zh-CN" dirty="0"/>
              <a:t>SOA</a:t>
            </a:r>
            <a:r>
              <a:rPr lang="zh-CN" altLang="en-US" dirty="0"/>
              <a:t>的优点和缺点</a:t>
            </a:r>
          </a:p>
        </p:txBody>
      </p:sp>
      <p:sp>
        <p:nvSpPr>
          <p:cNvPr id="3" name="内容占位符 2">
            <a:extLst>
              <a:ext uri="{FF2B5EF4-FFF2-40B4-BE49-F238E27FC236}">
                <a16:creationId xmlns:a16="http://schemas.microsoft.com/office/drawing/2014/main" id="{812D86FC-10D7-4CAA-A248-5C36192D5184}"/>
              </a:ext>
            </a:extLst>
          </p:cNvPr>
          <p:cNvSpPr>
            <a:spLocks noGrp="1"/>
          </p:cNvSpPr>
          <p:nvPr>
            <p:ph idx="1"/>
          </p:nvPr>
        </p:nvSpPr>
        <p:spPr/>
        <p:txBody>
          <a:bodyPr/>
          <a:lstStyle/>
          <a:p>
            <a:r>
              <a:rPr lang="zh-CN" altLang="en-US" dirty="0"/>
              <a:t>优点</a:t>
            </a:r>
            <a:endParaRPr lang="en-US" altLang="zh-CN" dirty="0"/>
          </a:p>
          <a:p>
            <a:pPr lvl="1"/>
            <a:r>
              <a:rPr lang="zh-CN" altLang="en-US" dirty="0"/>
              <a:t>各服务之间低耦合。</a:t>
            </a:r>
            <a:endParaRPr lang="en-US" altLang="zh-CN" dirty="0"/>
          </a:p>
          <a:p>
            <a:pPr lvl="1"/>
            <a:r>
              <a:rPr lang="zh-CN" altLang="en-US" dirty="0"/>
              <a:t>扩展性好。正因为</a:t>
            </a:r>
            <a:r>
              <a:rPr lang="en-US" altLang="zh-CN" dirty="0"/>
              <a:t>SOA</a:t>
            </a:r>
            <a:r>
              <a:rPr lang="zh-CN" altLang="en-US" dirty="0"/>
              <a:t>低耦合的特点，使得向应用中添加新的服务更加容易。</a:t>
            </a:r>
            <a:endParaRPr lang="en-US" altLang="zh-CN" dirty="0"/>
          </a:p>
          <a:p>
            <a:pPr lvl="1"/>
            <a:r>
              <a:rPr lang="zh-CN" altLang="en-US" dirty="0"/>
              <a:t>更易于维护。当应用出现</a:t>
            </a:r>
            <a:r>
              <a:rPr lang="en-US" altLang="zh-CN" dirty="0"/>
              <a:t>bug</a:t>
            </a:r>
            <a:r>
              <a:rPr lang="zh-CN" altLang="en-US" dirty="0"/>
              <a:t>，只需要寻找对应的出现问题的服务。</a:t>
            </a:r>
            <a:endParaRPr lang="en-US" altLang="zh-CN" dirty="0"/>
          </a:p>
          <a:p>
            <a:r>
              <a:rPr lang="zh-CN" altLang="en-US" dirty="0"/>
              <a:t>缺点</a:t>
            </a:r>
            <a:endParaRPr lang="en-US" altLang="zh-CN" dirty="0"/>
          </a:p>
          <a:p>
            <a:pPr lvl="1"/>
            <a:r>
              <a:rPr lang="zh-CN" altLang="en-US" dirty="0"/>
              <a:t>整合难度较大。对于多种多样的服务进行整合存在一定的困难。</a:t>
            </a:r>
            <a:endParaRPr lang="en-US" altLang="zh-CN" dirty="0"/>
          </a:p>
        </p:txBody>
      </p:sp>
    </p:spTree>
    <p:extLst>
      <p:ext uri="{BB962C8B-B14F-4D97-AF65-F5344CB8AC3E}">
        <p14:creationId xmlns:p14="http://schemas.microsoft.com/office/powerpoint/2010/main" val="171927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B8960-ABAA-4182-9517-35CDE647EDB5}"/>
              </a:ext>
            </a:extLst>
          </p:cNvPr>
          <p:cNvSpPr>
            <a:spLocks noGrp="1"/>
          </p:cNvSpPr>
          <p:nvPr>
            <p:ph type="title"/>
          </p:nvPr>
        </p:nvSpPr>
        <p:spPr/>
        <p:txBody>
          <a:bodyPr/>
          <a:lstStyle/>
          <a:p>
            <a:r>
              <a:rPr lang="zh-CN" altLang="en-US" dirty="0"/>
              <a:t>结语</a:t>
            </a:r>
          </a:p>
        </p:txBody>
      </p:sp>
      <p:sp>
        <p:nvSpPr>
          <p:cNvPr id="3" name="内容占位符 2">
            <a:extLst>
              <a:ext uri="{FF2B5EF4-FFF2-40B4-BE49-F238E27FC236}">
                <a16:creationId xmlns:a16="http://schemas.microsoft.com/office/drawing/2014/main" id="{FB7A7F5D-C49F-4124-A971-8B4FD44A751E}"/>
              </a:ext>
            </a:extLst>
          </p:cNvPr>
          <p:cNvSpPr>
            <a:spLocks noGrp="1"/>
          </p:cNvSpPr>
          <p:nvPr>
            <p:ph idx="1"/>
          </p:nvPr>
        </p:nvSpPr>
        <p:spPr/>
        <p:txBody>
          <a:bodyPr/>
          <a:lstStyle/>
          <a:p>
            <a:pPr>
              <a:lnSpc>
                <a:spcPct val="150000"/>
              </a:lnSpc>
            </a:pPr>
            <a:r>
              <a:rPr lang="zh-CN" altLang="en-US" dirty="0"/>
              <a:t>由于自身应用功能繁多、结构复杂，</a:t>
            </a:r>
            <a:r>
              <a:rPr lang="en-US" altLang="zh-CN" dirty="0"/>
              <a:t>Google Chrome</a:t>
            </a:r>
            <a:r>
              <a:rPr lang="zh-CN" altLang="en-US" dirty="0"/>
              <a:t>想要从原来的多进程架构迁移到新的</a:t>
            </a:r>
            <a:r>
              <a:rPr lang="en-US" altLang="zh-CN" dirty="0"/>
              <a:t>SOA</a:t>
            </a:r>
            <a:r>
              <a:rPr lang="zh-CN" altLang="en-US" dirty="0"/>
              <a:t>架构，势必会经过较长的变迁时间。但就</a:t>
            </a:r>
            <a:r>
              <a:rPr lang="en-US" altLang="zh-CN" dirty="0"/>
              <a:t>SOA</a:t>
            </a:r>
            <a:r>
              <a:rPr lang="zh-CN" altLang="en-US" dirty="0"/>
              <a:t>为其带来的好处与优势，这样的变迁是值得的。</a:t>
            </a:r>
          </a:p>
        </p:txBody>
      </p:sp>
    </p:spTree>
    <p:extLst>
      <p:ext uri="{BB962C8B-B14F-4D97-AF65-F5344CB8AC3E}">
        <p14:creationId xmlns:p14="http://schemas.microsoft.com/office/powerpoint/2010/main" val="2459970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503</Words>
  <Application>Microsoft Office PowerPoint</Application>
  <PresentationFormat>宽屏</PresentationFormat>
  <Paragraphs>30</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SE-Lab4</vt:lpstr>
      <vt:lpstr>Google Chrome浏览器</vt:lpstr>
      <vt:lpstr>通用浏览器架构</vt:lpstr>
      <vt:lpstr>Google Chrome的多进程架构</vt:lpstr>
      <vt:lpstr>多进程模型的优缺点</vt:lpstr>
      <vt:lpstr>Google Chrome的SOA架构</vt:lpstr>
      <vt:lpstr>Google Chrome的SOA架构（续）</vt:lpstr>
      <vt:lpstr>SOA的优点和缺点</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SE-Lab4</dc:title>
  <dc:creator>黄 杉</dc:creator>
  <cp:lastModifiedBy>黄 杉</cp:lastModifiedBy>
  <cp:revision>18</cp:revision>
  <dcterms:created xsi:type="dcterms:W3CDTF">2021-04-10T01:47:46Z</dcterms:created>
  <dcterms:modified xsi:type="dcterms:W3CDTF">2021-04-10T02:59:20Z</dcterms:modified>
</cp:coreProperties>
</file>