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p:scale>
          <a:sx n="68" d="100"/>
          <a:sy n="68"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4FCE-92D3-4352-99AC-B6772336C8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18157D-BE7B-40F3-99A9-3ED34A41B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6C483-882B-4EA9-9169-6907BB221DA2}"/>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2BD1A4A2-8E89-46F9-B2DE-E9DE94F9AD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71D70-4CC5-4781-BBF1-C0D853205B97}"/>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194207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94F5C-9BF9-4629-9B85-252B7D751E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BD98802-913A-4295-BD26-1DCC1B1A83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06C466-E09B-42E5-B585-0F8428EF847C}"/>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9E043163-9C7C-4FD5-BA21-4147F856B0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1D2EE-6CDC-455A-8831-0AFE6EC78030}"/>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167220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EC3753-3432-48A7-A0C1-DF1E4097AA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33B346-66A8-4486-80E2-6D45541EC3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DE4650-00A2-4F8B-98BA-E12CA53DF2F6}"/>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7B37E3C1-4187-47D8-B640-5FF5D81B3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91390F-2AC1-49B0-830A-94B99300FC33}"/>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353071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3851B-F6C7-417B-BF89-3BB3D9EB6F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C61CD0-3840-4150-B021-BBFD6BE40F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533B88-4E92-44C7-B0BE-906F70162960}"/>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53B3C63B-1A3C-4E32-AA9C-369BF9680B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4EC7C2-3156-4E11-8274-454BF1B1BAF5}"/>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421502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167C6-32A4-4045-B623-27F1F2A53F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1801C6-1E80-4BEF-9975-8FBDD187B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CC0258-97F1-4B6C-9C5F-7BCA5DD86E30}"/>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26E34661-2A2F-47C1-B330-65F7E537C0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AB6F04-F59B-4805-8228-510BB347633A}"/>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333777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314F3-89ED-4297-A406-BB79EB5891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1A067D-8441-42C6-940B-DD8C1B21F4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D4AEF5-CB84-47E7-9754-B9322E0C0B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45AF7F3-5D15-416A-8823-5BD783ED71D1}"/>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EB57B09B-0E75-48F9-A54F-168F2BB8CF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F2634A-94E3-4CAE-9328-F874984FF797}"/>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170214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A6CF3-6AB5-40A7-82FD-4AFE55CAC2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5A1BBA-EEC0-4A12-A901-24E8AE038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393E99-E242-40EA-AA2C-35E5CE5ED4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BE3AC3-A607-4EED-8804-F6F060BC5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EAB572-C6C1-455F-9FEB-3A64552B49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FC8974-0535-44FF-B37A-A739E0044E15}"/>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8" name="页脚占位符 7">
            <a:extLst>
              <a:ext uri="{FF2B5EF4-FFF2-40B4-BE49-F238E27FC236}">
                <a16:creationId xmlns:a16="http://schemas.microsoft.com/office/drawing/2014/main" id="{368DB3D5-A99A-4B4C-BE9B-92B6F903F6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479074-A409-43C1-BBA8-628FA76BEEB1}"/>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114178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F603A-85BE-4A4E-8FC4-8BD458F343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14A827-1826-4A18-9AA5-B5EB7D30F7C1}"/>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4" name="页脚占位符 3">
            <a:extLst>
              <a:ext uri="{FF2B5EF4-FFF2-40B4-BE49-F238E27FC236}">
                <a16:creationId xmlns:a16="http://schemas.microsoft.com/office/drawing/2014/main" id="{A4324E30-EFF6-4ECE-A7D0-EE1A19C527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95C3B4-733B-4C91-A0E8-F0554079D6ED}"/>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344887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28C225-4E53-4CE0-9C7D-956A5BDA8510}"/>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3" name="页脚占位符 2">
            <a:extLst>
              <a:ext uri="{FF2B5EF4-FFF2-40B4-BE49-F238E27FC236}">
                <a16:creationId xmlns:a16="http://schemas.microsoft.com/office/drawing/2014/main" id="{42B2D9DC-C180-47A7-A473-CAEA2548F3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6BD0D59-BF5A-4626-8E2A-2D39BCC6CB47}"/>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427152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3C565-8ECC-4DDD-B8D2-0FFE18B78E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9E215B-2393-4E80-B5AE-B8F8F0DC5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8534D7-AA24-4DCC-B12B-713E84707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5D39EF-29A1-43B0-BAD9-3972BAF3DFC1}"/>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6E5246B2-2916-4FF7-B6AB-F4800027F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1212F4-6ED5-4B0B-8420-5517F241B5C8}"/>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241042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5851A-3885-47DC-9C98-B4ADEA2DD1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236D8D-5F93-4DE5-9FDB-455FDE348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7D1AE5-C521-46AC-8FE4-C70D2D1FF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7BA32B-160C-4D2C-941B-B4B40B3B1288}"/>
              </a:ext>
            </a:extLst>
          </p:cNvPr>
          <p:cNvSpPr>
            <a:spLocks noGrp="1"/>
          </p:cNvSpPr>
          <p:nvPr>
            <p:ph type="dt" sz="half" idx="10"/>
          </p:nvPr>
        </p:nvSpPr>
        <p:spPr/>
        <p:txBody>
          <a:bodyPr/>
          <a:lstStyle/>
          <a:p>
            <a:fld id="{3C13E9F3-665D-414E-8FA8-DF74E608A2CD}"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E9616A73-164C-45DF-8788-9F9AE35B1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BC4DD7-6268-4E57-A923-94E3FF4F622D}"/>
              </a:ext>
            </a:extLst>
          </p:cNvPr>
          <p:cNvSpPr>
            <a:spLocks noGrp="1"/>
          </p:cNvSpPr>
          <p:nvPr>
            <p:ph type="sldNum" sz="quarter" idx="12"/>
          </p:nvPr>
        </p:nvSpPr>
        <p:spPr/>
        <p:txBody>
          <a:body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7076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BB2378-13A5-48AD-A7E8-B35575037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2CFC62-6285-404F-AD18-640D2C428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F1EC8-F0CD-4621-A3FF-02B54F6B78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3E9F3-665D-414E-8FA8-DF74E608A2CD}"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EAD72F65-C367-47B2-8C46-A609539F9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68699F-2C75-45E2-858A-BBBABF036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A70A8-8550-4910-893C-3C9E428A8B11}" type="slidenum">
              <a:rPr lang="zh-CN" altLang="en-US" smtClean="0"/>
              <a:t>‹#›</a:t>
            </a:fld>
            <a:endParaRPr lang="zh-CN" altLang="en-US"/>
          </a:p>
        </p:txBody>
      </p:sp>
    </p:spTree>
    <p:extLst>
      <p:ext uri="{BB962C8B-B14F-4D97-AF65-F5344CB8AC3E}">
        <p14:creationId xmlns:p14="http://schemas.microsoft.com/office/powerpoint/2010/main" val="416760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4B89-8168-4F0A-91E8-153A5C499836}"/>
              </a:ext>
            </a:extLst>
          </p:cNvPr>
          <p:cNvSpPr>
            <a:spLocks noGrp="1"/>
          </p:cNvSpPr>
          <p:nvPr>
            <p:ph type="ctrTitle"/>
          </p:nvPr>
        </p:nvSpPr>
        <p:spPr/>
        <p:txBody>
          <a:bodyPr/>
          <a:lstStyle/>
          <a:p>
            <a:r>
              <a:rPr lang="en-US" altLang="zh-CN" dirty="0"/>
              <a:t>SE-Lab3</a:t>
            </a:r>
            <a:endParaRPr lang="zh-CN" altLang="en-US" dirty="0"/>
          </a:p>
        </p:txBody>
      </p:sp>
      <p:sp>
        <p:nvSpPr>
          <p:cNvPr id="3" name="副标题 2">
            <a:extLst>
              <a:ext uri="{FF2B5EF4-FFF2-40B4-BE49-F238E27FC236}">
                <a16:creationId xmlns:a16="http://schemas.microsoft.com/office/drawing/2014/main" id="{0156159F-2520-44D5-B513-2792679397F8}"/>
              </a:ext>
            </a:extLst>
          </p:cNvPr>
          <p:cNvSpPr>
            <a:spLocks noGrp="1"/>
          </p:cNvSpPr>
          <p:nvPr>
            <p:ph type="subTitle" idx="1"/>
          </p:nvPr>
        </p:nvSpPr>
        <p:spPr/>
        <p:txBody>
          <a:bodyPr/>
          <a:lstStyle/>
          <a:p>
            <a:r>
              <a:rPr lang="en-US" altLang="zh-CN" dirty="0"/>
              <a:t>10195101418 </a:t>
            </a:r>
            <a:r>
              <a:rPr lang="zh-CN" altLang="en-US" dirty="0"/>
              <a:t>黄杉</a:t>
            </a:r>
            <a:endParaRPr lang="en-US" altLang="zh-CN" dirty="0"/>
          </a:p>
        </p:txBody>
      </p:sp>
    </p:spTree>
    <p:extLst>
      <p:ext uri="{BB962C8B-B14F-4D97-AF65-F5344CB8AC3E}">
        <p14:creationId xmlns:p14="http://schemas.microsoft.com/office/powerpoint/2010/main" val="130538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EACB9-0D24-4920-BF71-71EA9D6D9364}"/>
              </a:ext>
            </a:extLst>
          </p:cNvPr>
          <p:cNvSpPr>
            <a:spLocks noGrp="1"/>
          </p:cNvSpPr>
          <p:nvPr>
            <p:ph type="title"/>
          </p:nvPr>
        </p:nvSpPr>
        <p:spPr/>
        <p:txBody>
          <a:bodyPr/>
          <a:lstStyle/>
          <a:p>
            <a:r>
              <a:rPr lang="en-US" altLang="zh-CN" dirty="0"/>
              <a:t>Derive UC-1 and UC-4</a:t>
            </a:r>
            <a:endParaRPr lang="zh-CN" altLang="en-US" dirty="0"/>
          </a:p>
        </p:txBody>
      </p:sp>
      <p:graphicFrame>
        <p:nvGraphicFramePr>
          <p:cNvPr id="4" name="表格 4">
            <a:extLst>
              <a:ext uri="{FF2B5EF4-FFF2-40B4-BE49-F238E27FC236}">
                <a16:creationId xmlns:a16="http://schemas.microsoft.com/office/drawing/2014/main" id="{A74CD68C-7E45-476D-84E1-7FB36B867D6C}"/>
              </a:ext>
            </a:extLst>
          </p:cNvPr>
          <p:cNvGraphicFramePr>
            <a:graphicFrameLocks noGrp="1"/>
          </p:cNvGraphicFramePr>
          <p:nvPr>
            <p:extLst>
              <p:ext uri="{D42A27DB-BD31-4B8C-83A1-F6EECF244321}">
                <p14:modId xmlns:p14="http://schemas.microsoft.com/office/powerpoint/2010/main" val="1805247786"/>
              </p:ext>
            </p:extLst>
          </p:nvPr>
        </p:nvGraphicFramePr>
        <p:xfrm>
          <a:off x="716106" y="1873056"/>
          <a:ext cx="10843780" cy="16510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418520980"/>
                    </a:ext>
                  </a:extLst>
                </a:gridCol>
                <a:gridCol w="4235162">
                  <a:extLst>
                    <a:ext uri="{9D8B030D-6E8A-4147-A177-3AD203B41FA5}">
                      <a16:colId xmlns:a16="http://schemas.microsoft.com/office/drawing/2014/main" val="2306794870"/>
                    </a:ext>
                  </a:extLst>
                </a:gridCol>
                <a:gridCol w="3183947">
                  <a:extLst>
                    <a:ext uri="{9D8B030D-6E8A-4147-A177-3AD203B41FA5}">
                      <a16:colId xmlns:a16="http://schemas.microsoft.com/office/drawing/2014/main" val="1955005408"/>
                    </a:ext>
                  </a:extLst>
                </a:gridCol>
                <a:gridCol w="2053071">
                  <a:extLst>
                    <a:ext uri="{9D8B030D-6E8A-4147-A177-3AD203B41FA5}">
                      <a16:colId xmlns:a16="http://schemas.microsoft.com/office/drawing/2014/main" val="368441125"/>
                    </a:ext>
                  </a:extLst>
                </a:gridCol>
              </a:tblGrid>
              <a:tr h="370840">
                <a:tc>
                  <a:txBody>
                    <a:bodyPr/>
                    <a:lstStyle/>
                    <a:p>
                      <a:r>
                        <a:rPr lang="en-US" altLang="zh-CN" dirty="0">
                          <a:latin typeface="Comic Sans MS" panose="030F0702030302020204" pitchFamily="66" charset="0"/>
                        </a:rPr>
                        <a:t>Initiator</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Initiator’s</a:t>
                      </a:r>
                      <a:r>
                        <a:rPr lang="zh-CN" altLang="en-US" dirty="0">
                          <a:latin typeface="Comic Sans MS" panose="030F0702030302020204" pitchFamily="66" charset="0"/>
                        </a:rPr>
                        <a:t> </a:t>
                      </a:r>
                      <a:r>
                        <a:rPr lang="en-US" altLang="zh-CN" dirty="0">
                          <a:latin typeface="Comic Sans MS" panose="030F0702030302020204" pitchFamily="66" charset="0"/>
                        </a:rPr>
                        <a:t>Goal</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Participants</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Use Case Name</a:t>
                      </a:r>
                      <a:endParaRPr lang="zh-CN" altLang="en-US" dirty="0">
                        <a:latin typeface="Comic Sans MS" panose="030F0702030302020204" pitchFamily="66" charset="0"/>
                      </a:endParaRPr>
                    </a:p>
                  </a:txBody>
                  <a:tcPr/>
                </a:tc>
                <a:extLst>
                  <a:ext uri="{0D108BD9-81ED-4DB2-BD59-A6C34878D82A}">
                    <a16:rowId xmlns:a16="http://schemas.microsoft.com/office/drawing/2014/main" val="976548596"/>
                  </a:ext>
                </a:extLst>
              </a:tr>
              <a:tr h="370840">
                <a:tc>
                  <a:txBody>
                    <a:bodyPr/>
                    <a:lstStyle/>
                    <a:p>
                      <a:r>
                        <a:rPr lang="en-US" altLang="zh-CN" dirty="0">
                          <a:latin typeface="Comic Sans MS" panose="030F0702030302020204" pitchFamily="66" charset="0"/>
                        </a:rPr>
                        <a:t>Tenant</a:t>
                      </a:r>
                      <a:endParaRPr lang="zh-CN" altLang="en-US" dirty="0">
                        <a:latin typeface="Comic Sans MS" panose="030F0702030302020204" pitchFamily="66" charset="0"/>
                      </a:endParaRPr>
                    </a:p>
                  </a:txBody>
                  <a:tcPr anchor="ctr"/>
                </a:tc>
                <a:tc>
                  <a:txBody>
                    <a:bodyPr/>
                    <a:lstStyle/>
                    <a:p>
                      <a:r>
                        <a:rPr lang="en-US" altLang="zh-CN" dirty="0">
                          <a:latin typeface="Comic Sans MS" panose="030F0702030302020204" pitchFamily="66" charset="0"/>
                        </a:rPr>
                        <a:t>Unlock and enter home</a:t>
                      </a:r>
                      <a:endParaRPr lang="zh-CN" altLang="en-US" dirty="0">
                        <a:latin typeface="Comic Sans MS" panose="030F0702030302020204" pitchFamily="66" charset="0"/>
                      </a:endParaRPr>
                    </a:p>
                  </a:txBody>
                  <a:tcPr anchor="ctr"/>
                </a:tc>
                <a:tc>
                  <a:txBody>
                    <a:bodyPr/>
                    <a:lstStyle/>
                    <a:p>
                      <a:r>
                        <a:rPr lang="en-US" altLang="zh-CN" dirty="0">
                          <a:latin typeface="Comic Sans MS" panose="030F0702030302020204" pitchFamily="66" charset="0"/>
                        </a:rPr>
                        <a:t>Lock, Household Devices, Mobile phone, Database</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Unlock(UC-1)</a:t>
                      </a:r>
                    </a:p>
                  </a:txBody>
                  <a:tcPr anchor="ctr"/>
                </a:tc>
                <a:extLst>
                  <a:ext uri="{0D108BD9-81ED-4DB2-BD59-A6C34878D82A}">
                    <a16:rowId xmlns:a16="http://schemas.microsoft.com/office/drawing/2014/main" val="4181999204"/>
                  </a:ext>
                </a:extLst>
              </a:tr>
              <a:tr h="370840">
                <a:tc>
                  <a:txBody>
                    <a:bodyPr/>
                    <a:lstStyle/>
                    <a:p>
                      <a:r>
                        <a:rPr lang="en-US" altLang="zh-CN" dirty="0">
                          <a:latin typeface="Comic Sans MS" panose="030F0702030302020204" pitchFamily="66" charset="0"/>
                        </a:rPr>
                        <a:t>Landlord</a:t>
                      </a:r>
                      <a:endParaRPr lang="zh-CN" altLang="en-US" dirty="0">
                        <a:latin typeface="Comic Sans MS" panose="030F0702030302020204" pitchFamily="66" charset="0"/>
                      </a:endParaRPr>
                    </a:p>
                  </a:txBody>
                  <a:tcPr anchor="ctr"/>
                </a:tc>
                <a:tc>
                  <a:txBody>
                    <a:bodyPr/>
                    <a:lstStyle/>
                    <a:p>
                      <a:r>
                        <a:rPr lang="en-US" altLang="zh-CN" dirty="0">
                          <a:latin typeface="Comic Sans MS" panose="030F0702030302020204" pitchFamily="66" charset="0"/>
                        </a:rPr>
                        <a:t>Retire an existing user account and disable access.</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Database</a:t>
                      </a:r>
                      <a:endParaRPr lang="zh-CN" altLang="en-US" dirty="0">
                        <a:latin typeface="Comic Sans MS" panose="030F0702030302020204" pitchFamily="66" charset="0"/>
                      </a:endParaRPr>
                    </a:p>
                  </a:txBody>
                  <a:tcPr anchor="ctr"/>
                </a:tc>
                <a:tc>
                  <a:txBody>
                    <a:bodyPr/>
                    <a:lstStyle/>
                    <a:p>
                      <a:pPr algn="l"/>
                      <a:r>
                        <a:rPr lang="en-US" altLang="zh-CN" dirty="0" err="1">
                          <a:latin typeface="Comic Sans MS" panose="030F0702030302020204" pitchFamily="66" charset="0"/>
                        </a:rPr>
                        <a:t>RetireUser</a:t>
                      </a:r>
                      <a:r>
                        <a:rPr lang="en-US" altLang="zh-CN" dirty="0">
                          <a:latin typeface="Comic Sans MS" panose="030F0702030302020204" pitchFamily="66" charset="0"/>
                        </a:rPr>
                        <a:t>(UC-4)</a:t>
                      </a:r>
                      <a:endParaRPr lang="zh-CN" altLang="en-US" dirty="0">
                        <a:latin typeface="Comic Sans MS" panose="030F0702030302020204" pitchFamily="66" charset="0"/>
                      </a:endParaRPr>
                    </a:p>
                  </a:txBody>
                  <a:tcPr anchor="ctr"/>
                </a:tc>
                <a:extLst>
                  <a:ext uri="{0D108BD9-81ED-4DB2-BD59-A6C34878D82A}">
                    <a16:rowId xmlns:a16="http://schemas.microsoft.com/office/drawing/2014/main" val="4226761493"/>
                  </a:ext>
                </a:extLst>
              </a:tr>
            </a:tbl>
          </a:graphicData>
        </a:graphic>
      </p:graphicFrame>
    </p:spTree>
    <p:extLst>
      <p:ext uri="{BB962C8B-B14F-4D97-AF65-F5344CB8AC3E}">
        <p14:creationId xmlns:p14="http://schemas.microsoft.com/office/powerpoint/2010/main" val="25593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DACCB-D981-461C-A430-973DCAFDF39C}"/>
              </a:ext>
            </a:extLst>
          </p:cNvPr>
          <p:cNvSpPr>
            <a:spLocks noGrp="1"/>
          </p:cNvSpPr>
          <p:nvPr>
            <p:ph type="title"/>
          </p:nvPr>
        </p:nvSpPr>
        <p:spPr>
          <a:xfrm>
            <a:off x="423202" y="67973"/>
            <a:ext cx="10515600" cy="1325563"/>
          </a:xfrm>
        </p:spPr>
        <p:txBody>
          <a:bodyPr/>
          <a:lstStyle/>
          <a:p>
            <a:r>
              <a:rPr lang="en-US" altLang="zh-CN" dirty="0"/>
              <a:t>Give the use case schema of UC-1</a:t>
            </a:r>
            <a:endParaRPr lang="zh-CN" altLang="en-US" dirty="0"/>
          </a:p>
        </p:txBody>
      </p:sp>
      <p:graphicFrame>
        <p:nvGraphicFramePr>
          <p:cNvPr id="5" name="表格 5">
            <a:extLst>
              <a:ext uri="{FF2B5EF4-FFF2-40B4-BE49-F238E27FC236}">
                <a16:creationId xmlns:a16="http://schemas.microsoft.com/office/drawing/2014/main" id="{B5F8AE3C-046E-494E-B738-D7534367C10D}"/>
              </a:ext>
            </a:extLst>
          </p:cNvPr>
          <p:cNvGraphicFramePr>
            <a:graphicFrameLocks noGrp="1"/>
          </p:cNvGraphicFramePr>
          <p:nvPr>
            <p:extLst>
              <p:ext uri="{D42A27DB-BD31-4B8C-83A1-F6EECF244321}">
                <p14:modId xmlns:p14="http://schemas.microsoft.com/office/powerpoint/2010/main" val="1513346633"/>
              </p:ext>
            </p:extLst>
          </p:nvPr>
        </p:nvGraphicFramePr>
        <p:xfrm>
          <a:off x="423202" y="1219590"/>
          <a:ext cx="10634003" cy="5228200"/>
        </p:xfrm>
        <a:graphic>
          <a:graphicData uri="http://schemas.openxmlformats.org/drawingml/2006/table">
            <a:tbl>
              <a:tblPr firstRow="1" bandRow="1">
                <a:tableStyleId>{5C22544A-7EE6-4342-B048-85BDC9FD1C3A}</a:tableStyleId>
              </a:tblPr>
              <a:tblGrid>
                <a:gridCol w="3178930">
                  <a:extLst>
                    <a:ext uri="{9D8B030D-6E8A-4147-A177-3AD203B41FA5}">
                      <a16:colId xmlns:a16="http://schemas.microsoft.com/office/drawing/2014/main" val="1404150174"/>
                    </a:ext>
                  </a:extLst>
                </a:gridCol>
                <a:gridCol w="7455073">
                  <a:extLst>
                    <a:ext uri="{9D8B030D-6E8A-4147-A177-3AD203B41FA5}">
                      <a16:colId xmlns:a16="http://schemas.microsoft.com/office/drawing/2014/main" val="2995904884"/>
                    </a:ext>
                  </a:extLst>
                </a:gridCol>
              </a:tblGrid>
              <a:tr h="336903">
                <a:tc>
                  <a:txBody>
                    <a:bodyPr/>
                    <a:lstStyle/>
                    <a:p>
                      <a:r>
                        <a:rPr lang="en-US" altLang="zh-CN" dirty="0"/>
                        <a:t>Use Case UC-1</a:t>
                      </a:r>
                      <a:endParaRPr lang="zh-CN" altLang="en-US" dirty="0"/>
                    </a:p>
                  </a:txBody>
                  <a:tcPr/>
                </a:tc>
                <a:tc>
                  <a:txBody>
                    <a:bodyPr/>
                    <a:lstStyle/>
                    <a:p>
                      <a:r>
                        <a:rPr lang="en-US" altLang="zh-CN" dirty="0"/>
                        <a:t>Unlock</a:t>
                      </a:r>
                      <a:endParaRPr lang="zh-CN" altLang="en-US" dirty="0"/>
                    </a:p>
                  </a:txBody>
                  <a:tcPr/>
                </a:tc>
                <a:extLst>
                  <a:ext uri="{0D108BD9-81ED-4DB2-BD59-A6C34878D82A}">
                    <a16:rowId xmlns:a16="http://schemas.microsoft.com/office/drawing/2014/main" val="3570114122"/>
                  </a:ext>
                </a:extLst>
              </a:tr>
              <a:tr h="342823">
                <a:tc>
                  <a:txBody>
                    <a:bodyPr/>
                    <a:lstStyle/>
                    <a:p>
                      <a:r>
                        <a:rPr lang="en-US" altLang="zh-CN" b="1" dirty="0"/>
                        <a:t>Related Requirements</a:t>
                      </a:r>
                      <a:endParaRPr lang="zh-CN" altLang="en-US" b="1" dirty="0"/>
                    </a:p>
                  </a:txBody>
                  <a:tcPr/>
                </a:tc>
                <a:tc>
                  <a:txBody>
                    <a:bodyPr/>
                    <a:lstStyle/>
                    <a:p>
                      <a:r>
                        <a:rPr lang="en-US" altLang="zh-CN" dirty="0"/>
                        <a:t>REQ-1,</a:t>
                      </a:r>
                      <a:r>
                        <a:rPr lang="zh-CN" altLang="en-US" dirty="0"/>
                        <a:t> </a:t>
                      </a:r>
                      <a:r>
                        <a:rPr lang="en-US" altLang="zh-CN" dirty="0"/>
                        <a:t>REQ-2,</a:t>
                      </a:r>
                      <a:r>
                        <a:rPr lang="zh-CN" altLang="en-US" dirty="0"/>
                        <a:t> </a:t>
                      </a:r>
                      <a:r>
                        <a:rPr lang="en-US" altLang="zh-CN" dirty="0"/>
                        <a:t>REQ-3, REQ-4,</a:t>
                      </a:r>
                      <a:endParaRPr lang="zh-CN" altLang="en-US" dirty="0"/>
                    </a:p>
                  </a:txBody>
                  <a:tcPr anchor="ctr"/>
                </a:tc>
                <a:extLst>
                  <a:ext uri="{0D108BD9-81ED-4DB2-BD59-A6C34878D82A}">
                    <a16:rowId xmlns:a16="http://schemas.microsoft.com/office/drawing/2014/main" val="575967741"/>
                  </a:ext>
                </a:extLst>
              </a:tr>
              <a:tr h="342823">
                <a:tc>
                  <a:txBody>
                    <a:bodyPr/>
                    <a:lstStyle/>
                    <a:p>
                      <a:r>
                        <a:rPr lang="en-US" altLang="zh-CN" b="1" dirty="0"/>
                        <a:t>Initiating Actor</a:t>
                      </a:r>
                      <a:endParaRPr lang="zh-CN" altLang="en-US" b="1" dirty="0"/>
                    </a:p>
                  </a:txBody>
                  <a:tcPr/>
                </a:tc>
                <a:tc>
                  <a:txBody>
                    <a:bodyPr/>
                    <a:lstStyle/>
                    <a:p>
                      <a:r>
                        <a:rPr lang="en-US" altLang="zh-CN" dirty="0"/>
                        <a:t>Any of: Tenant, Landlord</a:t>
                      </a:r>
                      <a:endParaRPr lang="zh-CN" altLang="en-US" dirty="0"/>
                    </a:p>
                  </a:txBody>
                  <a:tcPr/>
                </a:tc>
                <a:extLst>
                  <a:ext uri="{0D108BD9-81ED-4DB2-BD59-A6C34878D82A}">
                    <a16:rowId xmlns:a16="http://schemas.microsoft.com/office/drawing/2014/main" val="2595639343"/>
                  </a:ext>
                </a:extLst>
              </a:tr>
              <a:tr h="336903">
                <a:tc>
                  <a:txBody>
                    <a:bodyPr/>
                    <a:lstStyle/>
                    <a:p>
                      <a:r>
                        <a:rPr lang="en-US" altLang="zh-CN" b="1" dirty="0"/>
                        <a:t>Actor’s Goal</a:t>
                      </a:r>
                      <a:endParaRPr lang="zh-CN" altLang="en-US" b="1" dirty="0"/>
                    </a:p>
                  </a:txBody>
                  <a:tcPr/>
                </a:tc>
                <a:tc>
                  <a:txBody>
                    <a:bodyPr/>
                    <a:lstStyle/>
                    <a:p>
                      <a:r>
                        <a:rPr lang="en-US" altLang="zh-CN" dirty="0"/>
                        <a:t>To disarm the lock and enter.</a:t>
                      </a:r>
                      <a:endParaRPr lang="zh-CN" altLang="en-US" dirty="0"/>
                    </a:p>
                  </a:txBody>
                  <a:tcPr/>
                </a:tc>
                <a:extLst>
                  <a:ext uri="{0D108BD9-81ED-4DB2-BD59-A6C34878D82A}">
                    <a16:rowId xmlns:a16="http://schemas.microsoft.com/office/drawing/2014/main" val="937753621"/>
                  </a:ext>
                </a:extLst>
              </a:tr>
              <a:tr h="342823">
                <a:tc>
                  <a:txBody>
                    <a:bodyPr/>
                    <a:lstStyle/>
                    <a:p>
                      <a:r>
                        <a:rPr lang="en-US" altLang="zh-CN" b="1" dirty="0"/>
                        <a:t>Participating Actors</a:t>
                      </a:r>
                      <a:endParaRPr lang="zh-CN" altLang="en-US" b="1" dirty="0"/>
                    </a:p>
                  </a:txBody>
                  <a:tcPr/>
                </a:tc>
                <a:tc>
                  <a:txBody>
                    <a:bodyPr/>
                    <a:lstStyle/>
                    <a:p>
                      <a:r>
                        <a:rPr lang="en-US" altLang="zh-CN" dirty="0" err="1"/>
                        <a:t>LockDevice</a:t>
                      </a:r>
                      <a:r>
                        <a:rPr lang="en-US" altLang="zh-CN" dirty="0"/>
                        <a:t>, Timer</a:t>
                      </a:r>
                      <a:endParaRPr lang="zh-CN" altLang="en-US" dirty="0"/>
                    </a:p>
                  </a:txBody>
                  <a:tcPr/>
                </a:tc>
                <a:extLst>
                  <a:ext uri="{0D108BD9-81ED-4DB2-BD59-A6C34878D82A}">
                    <a16:rowId xmlns:a16="http://schemas.microsoft.com/office/drawing/2014/main" val="939756820"/>
                  </a:ext>
                </a:extLst>
              </a:tr>
              <a:tr h="930520">
                <a:tc>
                  <a:txBody>
                    <a:bodyPr/>
                    <a:lstStyle/>
                    <a:p>
                      <a:r>
                        <a:rPr lang="en-US" altLang="zh-CN" b="1" dirty="0"/>
                        <a:t>Preconditions</a:t>
                      </a:r>
                      <a:endParaRPr lang="zh-CN" altLang="en-US" b="1" dirty="0"/>
                    </a:p>
                  </a:txBody>
                  <a:tcPr anchor="ctr"/>
                </a:tc>
                <a:tc>
                  <a:txBody>
                    <a:bodyPr/>
                    <a:lstStyle/>
                    <a:p>
                      <a:r>
                        <a:rPr lang="en-US" altLang="zh-CN" dirty="0"/>
                        <a:t>1</a:t>
                      </a:r>
                      <a:r>
                        <a:rPr lang="zh-CN" altLang="en-US" dirty="0"/>
                        <a:t>、存储在数据库中的与移动设备关联的信息集合非空</a:t>
                      </a:r>
                      <a:endParaRPr lang="en-US" altLang="zh-CN" dirty="0"/>
                    </a:p>
                    <a:p>
                      <a:r>
                        <a:rPr lang="en-US" altLang="zh-CN" dirty="0"/>
                        <a:t>2</a:t>
                      </a:r>
                      <a:r>
                        <a:rPr lang="zh-CN" altLang="en-US" dirty="0"/>
                        <a:t>、门锁保持准备与用户移动设备进行连接的状态</a:t>
                      </a:r>
                      <a:endParaRPr lang="en-US" altLang="zh-CN" dirty="0"/>
                    </a:p>
                    <a:p>
                      <a:r>
                        <a:rPr lang="en-US" altLang="zh-CN" dirty="0"/>
                        <a:t>3</a:t>
                      </a:r>
                      <a:r>
                        <a:rPr lang="zh-CN" altLang="en-US" dirty="0"/>
                        <a:t>、用户移动设备保持可与门锁进行连接状态（如蓝牙）</a:t>
                      </a:r>
                    </a:p>
                  </a:txBody>
                  <a:tcPr/>
                </a:tc>
                <a:extLst>
                  <a:ext uri="{0D108BD9-81ED-4DB2-BD59-A6C34878D82A}">
                    <a16:rowId xmlns:a16="http://schemas.microsoft.com/office/drawing/2014/main" val="1998119999"/>
                  </a:ext>
                </a:extLst>
              </a:tr>
              <a:tr h="589580">
                <a:tc>
                  <a:txBody>
                    <a:bodyPr/>
                    <a:lstStyle/>
                    <a:p>
                      <a:r>
                        <a:rPr lang="en-US" altLang="zh-CN" b="1" dirty="0"/>
                        <a:t>Postconditions</a:t>
                      </a:r>
                      <a:endParaRPr lang="zh-CN" altLang="en-US" b="1" dirty="0"/>
                    </a:p>
                  </a:txBody>
                  <a:tcPr anchor="ctr"/>
                </a:tc>
                <a:tc>
                  <a:txBody>
                    <a:bodyPr/>
                    <a:lstStyle/>
                    <a:p>
                      <a:r>
                        <a:rPr lang="en-US" altLang="zh-CN" dirty="0"/>
                        <a:t>1</a:t>
                      </a:r>
                      <a:r>
                        <a:rPr lang="zh-CN" altLang="en-US" dirty="0"/>
                        <a:t>、门锁解锁</a:t>
                      </a:r>
                      <a:endParaRPr lang="en-US" altLang="zh-CN" dirty="0"/>
                    </a:p>
                    <a:p>
                      <a:r>
                        <a:rPr lang="en-US" altLang="zh-CN" dirty="0"/>
                        <a:t>2</a:t>
                      </a:r>
                      <a:r>
                        <a:rPr lang="zh-CN" altLang="en-US" dirty="0"/>
                        <a:t>、计时器开始倒计时</a:t>
                      </a:r>
                    </a:p>
                  </a:txBody>
                  <a:tcPr/>
                </a:tc>
                <a:extLst>
                  <a:ext uri="{0D108BD9-81ED-4DB2-BD59-A6C34878D82A}">
                    <a16:rowId xmlns:a16="http://schemas.microsoft.com/office/drawing/2014/main" val="3812322894"/>
                  </a:ext>
                </a:extLst>
              </a:tr>
              <a:tr h="336903">
                <a:tc gridSpan="2">
                  <a:txBody>
                    <a:bodyPr/>
                    <a:lstStyle/>
                    <a:p>
                      <a:r>
                        <a:rPr lang="en-US" altLang="zh-CN" b="1" dirty="0"/>
                        <a:t>Flow of Events for Main Success Scenario</a:t>
                      </a:r>
                      <a:endParaRPr lang="zh-CN" altLang="en-US" b="1" dirty="0"/>
                    </a:p>
                  </a:txBody>
                  <a:tcPr/>
                </a:tc>
                <a:tc hMerge="1">
                  <a:txBody>
                    <a:bodyPr/>
                    <a:lstStyle/>
                    <a:p>
                      <a:endParaRPr lang="zh-CN" altLang="en-US" dirty="0"/>
                    </a:p>
                  </a:txBody>
                  <a:tcPr/>
                </a:tc>
                <a:extLst>
                  <a:ext uri="{0D108BD9-81ED-4DB2-BD59-A6C34878D82A}">
                    <a16:rowId xmlns:a16="http://schemas.microsoft.com/office/drawing/2014/main" val="882144079"/>
                  </a:ext>
                </a:extLst>
              </a:tr>
              <a:tr h="1347611">
                <a:tc gridSpan="2">
                  <a:txBody>
                    <a:bodyPr/>
                    <a:lstStyle/>
                    <a:p>
                      <a:pPr marL="0" indent="0">
                        <a:buNone/>
                      </a:pPr>
                      <a:r>
                        <a:rPr lang="zh-CN" altLang="en-US" dirty="0"/>
                        <a:t>➡ </a:t>
                      </a:r>
                      <a:r>
                        <a:rPr lang="en-US" altLang="zh-CN" dirty="0"/>
                        <a:t>1. </a:t>
                      </a:r>
                      <a:r>
                        <a:rPr lang="zh-CN" altLang="en-US" dirty="0"/>
                        <a:t>租客或者房东携带移动设备进入以门锁为中心</a:t>
                      </a:r>
                      <a:r>
                        <a:rPr lang="en-US" altLang="zh-CN" dirty="0"/>
                        <a:t>1</a:t>
                      </a:r>
                      <a:r>
                        <a:rPr lang="zh-CN" altLang="en-US" dirty="0"/>
                        <a:t>米的圆形范围内</a:t>
                      </a:r>
                      <a:endParaRPr lang="en-US" altLang="zh-CN" dirty="0"/>
                    </a:p>
                    <a:p>
                      <a:pPr marL="0" indent="0">
                        <a:buNone/>
                      </a:pPr>
                      <a:r>
                        <a:rPr lang="en-US" altLang="zh-CN" dirty="0"/>
                        <a:t>      2. Include::</a:t>
                      </a:r>
                      <a:r>
                        <a:rPr lang="en-US" altLang="zh-CN" dirty="0" err="1"/>
                        <a:t>AuthenticateUser</a:t>
                      </a:r>
                      <a:r>
                        <a:rPr lang="en-US" altLang="zh-CN" dirty="0"/>
                        <a:t>(UC-7)</a:t>
                      </a:r>
                    </a:p>
                    <a:p>
                      <a:pPr marL="0" indent="0">
                        <a:buNone/>
                      </a:pPr>
                      <a:r>
                        <a:rPr lang="zh-CN" altLang="en-US" dirty="0"/>
                        <a:t>⬅ </a:t>
                      </a:r>
                      <a:r>
                        <a:rPr lang="en-US" altLang="zh-CN" dirty="0"/>
                        <a:t>3. </a:t>
                      </a:r>
                      <a:r>
                        <a:rPr lang="zh-CN" altLang="en-US" dirty="0"/>
                        <a:t>系统</a:t>
                      </a:r>
                      <a:r>
                        <a:rPr lang="en-US" altLang="zh-CN" dirty="0"/>
                        <a:t>(a)</a:t>
                      </a:r>
                      <a:r>
                        <a:rPr lang="zh-CN" altLang="en-US" dirty="0"/>
                        <a:t>向租客或者房东的移动设备发送“成功开锁”的信息，</a:t>
                      </a:r>
                      <a:r>
                        <a:rPr lang="en-US" altLang="zh-CN" dirty="0"/>
                        <a:t>(b)</a:t>
                      </a:r>
                      <a:r>
                        <a:rPr lang="zh-CN" altLang="en-US" dirty="0"/>
                        <a:t>向门锁设备发出解锁信号</a:t>
                      </a:r>
                      <a:endParaRPr lang="en-US" altLang="zh-CN" dirty="0"/>
                    </a:p>
                    <a:p>
                      <a:pPr marL="0" indent="0">
                        <a:buNone/>
                      </a:pPr>
                      <a:r>
                        <a:rPr lang="zh-CN" altLang="en-US" dirty="0"/>
                        <a:t>⬅ </a:t>
                      </a:r>
                      <a:r>
                        <a:rPr lang="en-US" altLang="zh-CN" dirty="0"/>
                        <a:t>4. </a:t>
                      </a:r>
                      <a:r>
                        <a:rPr lang="zh-CN" altLang="en-US" dirty="0"/>
                        <a:t>系统向定时器发送信号，使定时器开始倒计时</a:t>
                      </a:r>
                      <a:endParaRPr lang="en-US" altLang="zh-CN" dirty="0"/>
                    </a:p>
                    <a:p>
                      <a:pPr marL="0" indent="0">
                        <a:buNone/>
                      </a:pPr>
                      <a:r>
                        <a:rPr lang="zh-CN" altLang="en-US" dirty="0"/>
                        <a:t>➡ </a:t>
                      </a:r>
                      <a:r>
                        <a:rPr lang="en-US" altLang="zh-CN" dirty="0"/>
                        <a:t>5. </a:t>
                      </a:r>
                      <a:r>
                        <a:rPr lang="zh-CN" altLang="en-US" dirty="0"/>
                        <a:t>租客或者房东打开房门并进入房间内并关闭房门</a:t>
                      </a:r>
                    </a:p>
                  </a:txBody>
                  <a:tcPr/>
                </a:tc>
                <a:tc hMerge="1">
                  <a:txBody>
                    <a:bodyPr/>
                    <a:lstStyle/>
                    <a:p>
                      <a:endParaRPr lang="zh-CN" altLang="en-US" dirty="0"/>
                    </a:p>
                  </a:txBody>
                  <a:tcPr/>
                </a:tc>
                <a:extLst>
                  <a:ext uri="{0D108BD9-81ED-4DB2-BD59-A6C34878D82A}">
                    <a16:rowId xmlns:a16="http://schemas.microsoft.com/office/drawing/2014/main" val="64490517"/>
                  </a:ext>
                </a:extLst>
              </a:tr>
            </a:tbl>
          </a:graphicData>
        </a:graphic>
      </p:graphicFrame>
    </p:spTree>
    <p:extLst>
      <p:ext uri="{BB962C8B-B14F-4D97-AF65-F5344CB8AC3E}">
        <p14:creationId xmlns:p14="http://schemas.microsoft.com/office/powerpoint/2010/main" val="418581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35583-AD87-4421-A641-3E634D54FD90}"/>
              </a:ext>
            </a:extLst>
          </p:cNvPr>
          <p:cNvSpPr>
            <a:spLocks noGrp="1"/>
          </p:cNvSpPr>
          <p:nvPr>
            <p:ph type="title"/>
          </p:nvPr>
        </p:nvSpPr>
        <p:spPr>
          <a:xfrm>
            <a:off x="479473" y="154110"/>
            <a:ext cx="10515600" cy="1325563"/>
          </a:xfrm>
        </p:spPr>
        <p:txBody>
          <a:bodyPr/>
          <a:lstStyle/>
          <a:p>
            <a:r>
              <a:rPr lang="en-US" altLang="zh-CN" dirty="0"/>
              <a:t>Give the use case schema of UC-1(Cont.)</a:t>
            </a:r>
            <a:endParaRPr lang="zh-CN" altLang="en-US" dirty="0"/>
          </a:p>
        </p:txBody>
      </p:sp>
      <p:graphicFrame>
        <p:nvGraphicFramePr>
          <p:cNvPr id="4" name="表格 4">
            <a:extLst>
              <a:ext uri="{FF2B5EF4-FFF2-40B4-BE49-F238E27FC236}">
                <a16:creationId xmlns:a16="http://schemas.microsoft.com/office/drawing/2014/main" id="{CB2F83B0-5F65-4722-B3D8-7D5F233FC9F3}"/>
              </a:ext>
            </a:extLst>
          </p:cNvPr>
          <p:cNvGraphicFramePr>
            <a:graphicFrameLocks noGrp="1"/>
          </p:cNvGraphicFramePr>
          <p:nvPr>
            <p:extLst>
              <p:ext uri="{D42A27DB-BD31-4B8C-83A1-F6EECF244321}">
                <p14:modId xmlns:p14="http://schemas.microsoft.com/office/powerpoint/2010/main" val="1839480993"/>
              </p:ext>
            </p:extLst>
          </p:nvPr>
        </p:nvGraphicFramePr>
        <p:xfrm>
          <a:off x="479473" y="1380847"/>
          <a:ext cx="8128000" cy="1285240"/>
        </p:xfrm>
        <a:graphic>
          <a:graphicData uri="http://schemas.openxmlformats.org/drawingml/2006/table">
            <a:tbl>
              <a:tblPr bandRow="1">
                <a:tableStyleId>{5C22544A-7EE6-4342-B048-85BDC9FD1C3A}</a:tableStyleId>
              </a:tblPr>
              <a:tblGrid>
                <a:gridCol w="8128000">
                  <a:extLst>
                    <a:ext uri="{9D8B030D-6E8A-4147-A177-3AD203B41FA5}">
                      <a16:colId xmlns:a16="http://schemas.microsoft.com/office/drawing/2014/main" val="3744408054"/>
                    </a:ext>
                  </a:extLst>
                </a:gridCol>
              </a:tblGrid>
              <a:tr h="370840">
                <a:tc>
                  <a:txBody>
                    <a:bodyPr/>
                    <a:lstStyle/>
                    <a:p>
                      <a:r>
                        <a:rPr lang="en-US" altLang="zh-CN" b="1" dirty="0"/>
                        <a:t>Flow of Events for Extensions (Alternate Scenarios)</a:t>
                      </a:r>
                      <a:endParaRPr lang="zh-CN" altLang="en-US" b="1" dirty="0"/>
                    </a:p>
                  </a:txBody>
                  <a:tcPr/>
                </a:tc>
                <a:extLst>
                  <a:ext uri="{0D108BD9-81ED-4DB2-BD59-A6C34878D82A}">
                    <a16:rowId xmlns:a16="http://schemas.microsoft.com/office/drawing/2014/main" val="3165671992"/>
                  </a:ext>
                </a:extLst>
              </a:tr>
              <a:tr h="370840">
                <a:tc>
                  <a:txBody>
                    <a:bodyPr/>
                    <a:lstStyle/>
                    <a:p>
                      <a:r>
                        <a:rPr lang="en-US" altLang="zh-CN" dirty="0"/>
                        <a:t>5a. </a:t>
                      </a:r>
                      <a:r>
                        <a:rPr lang="zh-CN" altLang="en-US" dirty="0"/>
                        <a:t>租客或者房东进入房门后没有关闭房门</a:t>
                      </a:r>
                      <a:endParaRPr lang="en-US" altLang="zh-CN" dirty="0"/>
                    </a:p>
                    <a:p>
                      <a:r>
                        <a:rPr lang="zh-CN" altLang="en-US" dirty="0"/>
                        <a:t>⬅</a:t>
                      </a:r>
                      <a:r>
                        <a:rPr lang="en-US" altLang="zh-CN" dirty="0"/>
                        <a:t>      1. </a:t>
                      </a:r>
                      <a:r>
                        <a:rPr lang="zh-CN" altLang="en-US" dirty="0"/>
                        <a:t>计时器倒数结束，房门自动关闭并上锁</a:t>
                      </a:r>
                      <a:endParaRPr lang="en-US" altLang="zh-CN" dirty="0"/>
                    </a:p>
                    <a:p>
                      <a:r>
                        <a:rPr lang="zh-CN" altLang="en-US" dirty="0"/>
                        <a:t>⬅</a:t>
                      </a:r>
                      <a:r>
                        <a:rPr lang="en-US" altLang="zh-CN" dirty="0"/>
                        <a:t>      2. </a:t>
                      </a:r>
                      <a:r>
                        <a:rPr lang="zh-CN" altLang="en-US" dirty="0"/>
                        <a:t>门锁设备向计时器发送信号，计时器重置倒计时</a:t>
                      </a:r>
                    </a:p>
                  </a:txBody>
                  <a:tcPr/>
                </a:tc>
                <a:extLst>
                  <a:ext uri="{0D108BD9-81ED-4DB2-BD59-A6C34878D82A}">
                    <a16:rowId xmlns:a16="http://schemas.microsoft.com/office/drawing/2014/main" val="2911479631"/>
                  </a:ext>
                </a:extLst>
              </a:tr>
            </a:tbl>
          </a:graphicData>
        </a:graphic>
      </p:graphicFrame>
    </p:spTree>
    <p:extLst>
      <p:ext uri="{BB962C8B-B14F-4D97-AF65-F5344CB8AC3E}">
        <p14:creationId xmlns:p14="http://schemas.microsoft.com/office/powerpoint/2010/main" val="109303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E5F3-0FAF-492E-B431-61CA7C5D3C85}"/>
              </a:ext>
            </a:extLst>
          </p:cNvPr>
          <p:cNvSpPr>
            <a:spLocks noGrp="1"/>
          </p:cNvSpPr>
          <p:nvPr>
            <p:ph type="title"/>
          </p:nvPr>
        </p:nvSpPr>
        <p:spPr>
          <a:xfrm>
            <a:off x="409136" y="52290"/>
            <a:ext cx="10515600" cy="1325563"/>
          </a:xfrm>
        </p:spPr>
        <p:txBody>
          <a:bodyPr/>
          <a:lstStyle/>
          <a:p>
            <a:r>
              <a:rPr lang="en-US" altLang="zh-CN" dirty="0"/>
              <a:t>Give the use case schema of UC-4</a:t>
            </a:r>
            <a:endParaRPr lang="zh-CN" altLang="en-US" dirty="0"/>
          </a:p>
        </p:txBody>
      </p:sp>
      <p:graphicFrame>
        <p:nvGraphicFramePr>
          <p:cNvPr id="6" name="表格 5">
            <a:extLst>
              <a:ext uri="{FF2B5EF4-FFF2-40B4-BE49-F238E27FC236}">
                <a16:creationId xmlns:a16="http://schemas.microsoft.com/office/drawing/2014/main" id="{C206FBAF-0BDD-479F-9828-0BF9183FACC4}"/>
              </a:ext>
            </a:extLst>
          </p:cNvPr>
          <p:cNvGraphicFramePr>
            <a:graphicFrameLocks noGrp="1"/>
          </p:cNvGraphicFramePr>
          <p:nvPr>
            <p:extLst>
              <p:ext uri="{D42A27DB-BD31-4B8C-83A1-F6EECF244321}">
                <p14:modId xmlns:p14="http://schemas.microsoft.com/office/powerpoint/2010/main" val="1458060838"/>
              </p:ext>
            </p:extLst>
          </p:nvPr>
        </p:nvGraphicFramePr>
        <p:xfrm>
          <a:off x="409136" y="1138703"/>
          <a:ext cx="10922391" cy="5240995"/>
        </p:xfrm>
        <a:graphic>
          <a:graphicData uri="http://schemas.openxmlformats.org/drawingml/2006/table">
            <a:tbl>
              <a:tblPr firstRow="1" bandRow="1">
                <a:tableStyleId>{5C22544A-7EE6-4342-B048-85BDC9FD1C3A}</a:tableStyleId>
              </a:tblPr>
              <a:tblGrid>
                <a:gridCol w="3202677">
                  <a:extLst>
                    <a:ext uri="{9D8B030D-6E8A-4147-A177-3AD203B41FA5}">
                      <a16:colId xmlns:a16="http://schemas.microsoft.com/office/drawing/2014/main" val="1404150174"/>
                    </a:ext>
                  </a:extLst>
                </a:gridCol>
                <a:gridCol w="7719714">
                  <a:extLst>
                    <a:ext uri="{9D8B030D-6E8A-4147-A177-3AD203B41FA5}">
                      <a16:colId xmlns:a16="http://schemas.microsoft.com/office/drawing/2014/main" val="2995904884"/>
                    </a:ext>
                  </a:extLst>
                </a:gridCol>
              </a:tblGrid>
              <a:tr h="342752">
                <a:tc>
                  <a:txBody>
                    <a:bodyPr/>
                    <a:lstStyle/>
                    <a:p>
                      <a:r>
                        <a:rPr lang="en-US" altLang="zh-CN" dirty="0"/>
                        <a:t>Use Case UC-4</a:t>
                      </a:r>
                      <a:endParaRPr lang="zh-CN" altLang="en-US" dirty="0"/>
                    </a:p>
                  </a:txBody>
                  <a:tcPr/>
                </a:tc>
                <a:tc>
                  <a:txBody>
                    <a:bodyPr/>
                    <a:lstStyle/>
                    <a:p>
                      <a:r>
                        <a:rPr lang="en-US" altLang="zh-CN" dirty="0" err="1"/>
                        <a:t>RetireUser</a:t>
                      </a:r>
                      <a:endParaRPr lang="zh-CN" altLang="en-US" dirty="0"/>
                    </a:p>
                  </a:txBody>
                  <a:tcPr/>
                </a:tc>
                <a:extLst>
                  <a:ext uri="{0D108BD9-81ED-4DB2-BD59-A6C34878D82A}">
                    <a16:rowId xmlns:a16="http://schemas.microsoft.com/office/drawing/2014/main" val="3570114122"/>
                  </a:ext>
                </a:extLst>
              </a:tr>
              <a:tr h="394675">
                <a:tc>
                  <a:txBody>
                    <a:bodyPr/>
                    <a:lstStyle/>
                    <a:p>
                      <a:r>
                        <a:rPr lang="en-US" altLang="zh-CN" b="1" dirty="0"/>
                        <a:t>Related Requirements</a:t>
                      </a:r>
                      <a:endParaRPr lang="zh-CN" altLang="en-US" b="1" dirty="0"/>
                    </a:p>
                  </a:txBody>
                  <a:tcPr anchor="ctr"/>
                </a:tc>
                <a:tc>
                  <a:txBody>
                    <a:bodyPr/>
                    <a:lstStyle/>
                    <a:p>
                      <a:r>
                        <a:rPr lang="en-US" altLang="zh-CN" dirty="0"/>
                        <a:t>REQ-7</a:t>
                      </a:r>
                      <a:endParaRPr lang="zh-CN" altLang="en-US" dirty="0"/>
                    </a:p>
                  </a:txBody>
                  <a:tcPr anchor="ctr"/>
                </a:tc>
                <a:extLst>
                  <a:ext uri="{0D108BD9-81ED-4DB2-BD59-A6C34878D82A}">
                    <a16:rowId xmlns:a16="http://schemas.microsoft.com/office/drawing/2014/main" val="575967741"/>
                  </a:ext>
                </a:extLst>
              </a:tr>
              <a:tr h="361640">
                <a:tc>
                  <a:txBody>
                    <a:bodyPr/>
                    <a:lstStyle/>
                    <a:p>
                      <a:r>
                        <a:rPr lang="en-US" altLang="zh-CN" b="1" dirty="0"/>
                        <a:t>Initiating Actor</a:t>
                      </a:r>
                      <a:endParaRPr lang="zh-CN" altLang="en-US" b="1" dirty="0"/>
                    </a:p>
                  </a:txBody>
                  <a:tcPr/>
                </a:tc>
                <a:tc>
                  <a:txBody>
                    <a:bodyPr/>
                    <a:lstStyle/>
                    <a:p>
                      <a:r>
                        <a:rPr lang="en-US" altLang="zh-CN" dirty="0"/>
                        <a:t>Landlord</a:t>
                      </a:r>
                      <a:endParaRPr lang="zh-CN" altLang="en-US" dirty="0"/>
                    </a:p>
                  </a:txBody>
                  <a:tcPr/>
                </a:tc>
                <a:extLst>
                  <a:ext uri="{0D108BD9-81ED-4DB2-BD59-A6C34878D82A}">
                    <a16:rowId xmlns:a16="http://schemas.microsoft.com/office/drawing/2014/main" val="2595639343"/>
                  </a:ext>
                </a:extLst>
              </a:tr>
              <a:tr h="342752">
                <a:tc>
                  <a:txBody>
                    <a:bodyPr/>
                    <a:lstStyle/>
                    <a:p>
                      <a:r>
                        <a:rPr lang="en-US" altLang="zh-CN" b="1" dirty="0"/>
                        <a:t>Actor’s Goal</a:t>
                      </a:r>
                      <a:endParaRPr lang="zh-CN" altLang="en-US" b="1" dirty="0"/>
                    </a:p>
                  </a:txBody>
                  <a:tcPr/>
                </a:tc>
                <a:tc>
                  <a:txBody>
                    <a:bodyPr/>
                    <a:lstStyle/>
                    <a:p>
                      <a:r>
                        <a:rPr lang="en-US" altLang="zh-CN" dirty="0"/>
                        <a:t>Retire an existing user account and disable access</a:t>
                      </a:r>
                      <a:endParaRPr lang="zh-CN" altLang="en-US" dirty="0"/>
                    </a:p>
                  </a:txBody>
                  <a:tcPr/>
                </a:tc>
                <a:extLst>
                  <a:ext uri="{0D108BD9-81ED-4DB2-BD59-A6C34878D82A}">
                    <a16:rowId xmlns:a16="http://schemas.microsoft.com/office/drawing/2014/main" val="937753621"/>
                  </a:ext>
                </a:extLst>
              </a:tr>
              <a:tr h="342752">
                <a:tc>
                  <a:txBody>
                    <a:bodyPr/>
                    <a:lstStyle/>
                    <a:p>
                      <a:r>
                        <a:rPr lang="en-US" altLang="zh-CN" b="1" dirty="0"/>
                        <a:t>Participating Actors</a:t>
                      </a:r>
                      <a:endParaRPr lang="zh-CN" altLang="en-US" b="1" dirty="0"/>
                    </a:p>
                  </a:txBody>
                  <a:tcPr/>
                </a:tc>
                <a:tc>
                  <a:txBody>
                    <a:bodyPr/>
                    <a:lstStyle/>
                    <a:p>
                      <a:r>
                        <a:rPr lang="en-US" altLang="zh-CN" dirty="0"/>
                        <a:t>database</a:t>
                      </a:r>
                      <a:endParaRPr lang="zh-CN" altLang="en-US" dirty="0"/>
                    </a:p>
                  </a:txBody>
                  <a:tcPr/>
                </a:tc>
                <a:extLst>
                  <a:ext uri="{0D108BD9-81ED-4DB2-BD59-A6C34878D82A}">
                    <a16:rowId xmlns:a16="http://schemas.microsoft.com/office/drawing/2014/main" val="939756820"/>
                  </a:ext>
                </a:extLst>
              </a:tr>
              <a:tr h="591600">
                <a:tc>
                  <a:txBody>
                    <a:bodyPr/>
                    <a:lstStyle/>
                    <a:p>
                      <a:r>
                        <a:rPr lang="en-US" altLang="zh-CN" b="1" dirty="0"/>
                        <a:t>Preconditions</a:t>
                      </a:r>
                      <a:endParaRPr lang="zh-CN" altLang="en-US" b="1" dirty="0"/>
                    </a:p>
                  </a:txBody>
                  <a:tcPr anchor="ctr"/>
                </a:tc>
                <a:tc>
                  <a:txBody>
                    <a:bodyPr/>
                    <a:lstStyle/>
                    <a:p>
                      <a:pPr marL="342900" indent="-342900">
                        <a:buAutoNum type="arabicPeriod"/>
                      </a:pPr>
                      <a:r>
                        <a:rPr lang="zh-CN" altLang="en-US" dirty="0"/>
                        <a:t>存储在数据库中的与用户移动设备相关联的合法信息集合非空</a:t>
                      </a:r>
                      <a:endParaRPr lang="en-US" altLang="zh-CN" dirty="0"/>
                    </a:p>
                    <a:p>
                      <a:pPr marL="342900" indent="-342900">
                        <a:buAutoNum type="arabicPeriod"/>
                      </a:pPr>
                      <a:r>
                        <a:rPr lang="zh-CN" altLang="en-US" dirty="0"/>
                        <a:t>房东拥有访问该数据库的合法账号和密码</a:t>
                      </a:r>
                    </a:p>
                  </a:txBody>
                  <a:tcPr anchor="ctr"/>
                </a:tc>
                <a:extLst>
                  <a:ext uri="{0D108BD9-81ED-4DB2-BD59-A6C34878D82A}">
                    <a16:rowId xmlns:a16="http://schemas.microsoft.com/office/drawing/2014/main" val="1998119999"/>
                  </a:ext>
                </a:extLst>
              </a:tr>
              <a:tr h="591600">
                <a:tc>
                  <a:txBody>
                    <a:bodyPr/>
                    <a:lstStyle/>
                    <a:p>
                      <a:r>
                        <a:rPr lang="en-US" altLang="zh-CN" b="1" dirty="0"/>
                        <a:t>Postconditions</a:t>
                      </a:r>
                      <a:endParaRPr lang="zh-CN" altLang="en-US" b="1" dirty="0"/>
                    </a:p>
                  </a:txBody>
                  <a:tcPr anchor="ctr"/>
                </a:tc>
                <a:tc>
                  <a:txBody>
                    <a:bodyPr/>
                    <a:lstStyle/>
                    <a:p>
                      <a:r>
                        <a:rPr lang="zh-CN" altLang="en-US" dirty="0"/>
                        <a:t>房东指定的某位或多位租户的合法关联信息删去，且被删除信息的租户无法再进入该房间</a:t>
                      </a:r>
                    </a:p>
                  </a:txBody>
                  <a:tcPr/>
                </a:tc>
                <a:extLst>
                  <a:ext uri="{0D108BD9-81ED-4DB2-BD59-A6C34878D82A}">
                    <a16:rowId xmlns:a16="http://schemas.microsoft.com/office/drawing/2014/main" val="3812322894"/>
                  </a:ext>
                </a:extLst>
              </a:tr>
              <a:tr h="342752">
                <a:tc gridSpan="2">
                  <a:txBody>
                    <a:bodyPr/>
                    <a:lstStyle/>
                    <a:p>
                      <a:r>
                        <a:rPr lang="en-US" altLang="zh-CN" b="1" dirty="0"/>
                        <a:t>Flow of Events for Main Success Scenario</a:t>
                      </a:r>
                      <a:endParaRPr lang="zh-CN" altLang="en-US" b="1" dirty="0"/>
                    </a:p>
                  </a:txBody>
                  <a:tcPr/>
                </a:tc>
                <a:tc hMerge="1">
                  <a:txBody>
                    <a:bodyPr/>
                    <a:lstStyle/>
                    <a:p>
                      <a:endParaRPr lang="zh-CN" altLang="en-US" dirty="0"/>
                    </a:p>
                  </a:txBody>
                  <a:tcPr/>
                </a:tc>
                <a:extLst>
                  <a:ext uri="{0D108BD9-81ED-4DB2-BD59-A6C34878D82A}">
                    <a16:rowId xmlns:a16="http://schemas.microsoft.com/office/drawing/2014/main" val="882144079"/>
                  </a:ext>
                </a:extLst>
              </a:tr>
              <a:tr h="342752">
                <a:tc gridSpan="2">
                  <a:txBody>
                    <a:bodyPr/>
                    <a:lstStyle/>
                    <a:p>
                      <a:r>
                        <a:rPr lang="zh-CN" altLang="en-US" dirty="0"/>
                        <a:t>➡ </a:t>
                      </a:r>
                      <a:r>
                        <a:rPr lang="en-US" altLang="zh-CN" dirty="0"/>
                        <a:t>1. </a:t>
                      </a:r>
                      <a:r>
                        <a:rPr lang="zh-CN" altLang="en-US" dirty="0"/>
                        <a:t>房东向数据库提供合法的访问账户和密码，并进入数据库</a:t>
                      </a:r>
                      <a:endParaRPr lang="en-US" altLang="zh-CN" dirty="0"/>
                    </a:p>
                    <a:p>
                      <a:r>
                        <a:rPr lang="zh-CN" altLang="en-US" dirty="0"/>
                        <a:t>➡ </a:t>
                      </a:r>
                      <a:r>
                        <a:rPr lang="en-US" altLang="zh-CN" dirty="0"/>
                        <a:t>2. </a:t>
                      </a:r>
                      <a:r>
                        <a:rPr lang="zh-CN" altLang="en-US" dirty="0"/>
                        <a:t>房东向数据库提供租户</a:t>
                      </a:r>
                      <a:r>
                        <a:rPr lang="en-US" altLang="zh-CN" dirty="0"/>
                        <a:t>ID</a:t>
                      </a:r>
                      <a:r>
                        <a:rPr lang="zh-CN" altLang="en-US" dirty="0"/>
                        <a:t>，查询需要删除的一位或多位租户</a:t>
                      </a:r>
                      <a:endParaRPr lang="en-US" altLang="zh-CN" dirty="0"/>
                    </a:p>
                    <a:p>
                      <a:r>
                        <a:rPr lang="zh-CN" altLang="en-US" dirty="0"/>
                        <a:t>⬅ </a:t>
                      </a:r>
                      <a:r>
                        <a:rPr lang="en-US" altLang="zh-CN" dirty="0"/>
                        <a:t>3. </a:t>
                      </a:r>
                      <a:r>
                        <a:rPr lang="zh-CN" altLang="en-US" dirty="0"/>
                        <a:t>数据库返回这些租户的信息，其中包括了与租户移动设备关联的信息记录</a:t>
                      </a:r>
                      <a:endParaRPr lang="en-US" altLang="zh-CN" dirty="0"/>
                    </a:p>
                    <a:p>
                      <a:r>
                        <a:rPr lang="zh-CN" altLang="en-US" dirty="0"/>
                        <a:t>➡ </a:t>
                      </a:r>
                      <a:r>
                        <a:rPr lang="en-US" altLang="zh-CN" dirty="0"/>
                        <a:t>4. </a:t>
                      </a:r>
                      <a:r>
                        <a:rPr lang="zh-CN" altLang="en-US" dirty="0"/>
                        <a:t>房东选中需要删除的租户并点击“删除”按钮</a:t>
                      </a:r>
                      <a:endParaRPr lang="en-US" altLang="zh-CN" dirty="0"/>
                    </a:p>
                    <a:p>
                      <a:r>
                        <a:rPr lang="zh-CN" altLang="en-US" dirty="0"/>
                        <a:t>⬅ </a:t>
                      </a:r>
                      <a:r>
                        <a:rPr lang="en-US" altLang="zh-CN" dirty="0"/>
                        <a:t>5. </a:t>
                      </a:r>
                      <a:r>
                        <a:rPr lang="zh-CN" altLang="en-US" dirty="0"/>
                        <a:t>数据库</a:t>
                      </a:r>
                      <a:r>
                        <a:rPr lang="en-US" altLang="zh-CN" dirty="0"/>
                        <a:t>(a)</a:t>
                      </a:r>
                      <a:r>
                        <a:rPr lang="zh-CN" altLang="en-US" dirty="0"/>
                        <a:t>将选中的租户信息删除，并</a:t>
                      </a:r>
                      <a:r>
                        <a:rPr lang="en-US" altLang="zh-CN" dirty="0"/>
                        <a:t>(b)</a:t>
                      </a:r>
                      <a:r>
                        <a:rPr lang="zh-CN" altLang="en-US" dirty="0"/>
                        <a:t>返回给房东“删除成功”的消息提醒</a:t>
                      </a:r>
                      <a:endParaRPr lang="en-US" altLang="zh-CN" dirty="0"/>
                    </a:p>
                    <a:p>
                      <a:r>
                        <a:rPr lang="zh-CN" altLang="en-US" dirty="0"/>
                        <a:t>➡ </a:t>
                      </a:r>
                      <a:r>
                        <a:rPr lang="en-US" altLang="zh-CN" dirty="0"/>
                        <a:t>6. </a:t>
                      </a:r>
                      <a:r>
                        <a:rPr lang="zh-CN" altLang="en-US" dirty="0"/>
                        <a:t>房东点击“退出”按钮退出数据库</a:t>
                      </a:r>
                    </a:p>
                  </a:txBody>
                  <a:tcPr/>
                </a:tc>
                <a:tc hMerge="1">
                  <a:txBody>
                    <a:bodyPr/>
                    <a:lstStyle/>
                    <a:p>
                      <a:endParaRPr lang="zh-CN" altLang="en-US" dirty="0"/>
                    </a:p>
                  </a:txBody>
                  <a:tcPr/>
                </a:tc>
                <a:extLst>
                  <a:ext uri="{0D108BD9-81ED-4DB2-BD59-A6C34878D82A}">
                    <a16:rowId xmlns:a16="http://schemas.microsoft.com/office/drawing/2014/main" val="64490517"/>
                  </a:ext>
                </a:extLst>
              </a:tr>
            </a:tbl>
          </a:graphicData>
        </a:graphic>
      </p:graphicFrame>
    </p:spTree>
    <p:extLst>
      <p:ext uri="{BB962C8B-B14F-4D97-AF65-F5344CB8AC3E}">
        <p14:creationId xmlns:p14="http://schemas.microsoft.com/office/powerpoint/2010/main" val="218113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553BE-1C2F-49A3-AE82-C5C52E4A2613}"/>
              </a:ext>
            </a:extLst>
          </p:cNvPr>
          <p:cNvSpPr>
            <a:spLocks noGrp="1"/>
          </p:cNvSpPr>
          <p:nvPr>
            <p:ph type="title"/>
          </p:nvPr>
        </p:nvSpPr>
        <p:spPr>
          <a:xfrm>
            <a:off x="838200" y="365125"/>
            <a:ext cx="11158105" cy="1325563"/>
          </a:xfrm>
        </p:spPr>
        <p:txBody>
          <a:bodyPr/>
          <a:lstStyle/>
          <a:p>
            <a:r>
              <a:rPr lang="en-US" altLang="zh-CN" dirty="0"/>
              <a:t>Give the acceptance tests for UC-1</a:t>
            </a:r>
            <a:endParaRPr lang="zh-CN" altLang="en-US" dirty="0"/>
          </a:p>
        </p:txBody>
      </p:sp>
      <p:graphicFrame>
        <p:nvGraphicFramePr>
          <p:cNvPr id="4" name="表格 4">
            <a:extLst>
              <a:ext uri="{FF2B5EF4-FFF2-40B4-BE49-F238E27FC236}">
                <a16:creationId xmlns:a16="http://schemas.microsoft.com/office/drawing/2014/main" id="{8FC4EFB5-F576-4065-A73C-FF00B3171E14}"/>
              </a:ext>
            </a:extLst>
          </p:cNvPr>
          <p:cNvGraphicFramePr>
            <a:graphicFrameLocks noGrp="1"/>
          </p:cNvGraphicFramePr>
          <p:nvPr>
            <p:ph idx="1"/>
            <p:extLst>
              <p:ext uri="{D42A27DB-BD31-4B8C-83A1-F6EECF244321}">
                <p14:modId xmlns:p14="http://schemas.microsoft.com/office/powerpoint/2010/main" val="442163747"/>
              </p:ext>
            </p:extLst>
          </p:nvPr>
        </p:nvGraphicFramePr>
        <p:xfrm>
          <a:off x="838200" y="1690688"/>
          <a:ext cx="10515600" cy="2021840"/>
        </p:xfrm>
        <a:graphic>
          <a:graphicData uri="http://schemas.openxmlformats.org/drawingml/2006/table">
            <a:tbl>
              <a:tblPr bandRow="1">
                <a:tableStyleId>{5C22544A-7EE6-4342-B048-85BDC9FD1C3A}</a:tableStyleId>
              </a:tblPr>
              <a:tblGrid>
                <a:gridCol w="2502877">
                  <a:extLst>
                    <a:ext uri="{9D8B030D-6E8A-4147-A177-3AD203B41FA5}">
                      <a16:colId xmlns:a16="http://schemas.microsoft.com/office/drawing/2014/main" val="2118882039"/>
                    </a:ext>
                  </a:extLst>
                </a:gridCol>
                <a:gridCol w="8012723">
                  <a:extLst>
                    <a:ext uri="{9D8B030D-6E8A-4147-A177-3AD203B41FA5}">
                      <a16:colId xmlns:a16="http://schemas.microsoft.com/office/drawing/2014/main" val="2959574913"/>
                    </a:ext>
                  </a:extLst>
                </a:gridCol>
              </a:tblGrid>
              <a:tr h="370840">
                <a:tc>
                  <a:txBody>
                    <a:bodyPr/>
                    <a:lstStyle/>
                    <a:p>
                      <a:r>
                        <a:rPr lang="en-US" altLang="zh-CN" b="1" dirty="0"/>
                        <a:t>Test-case Identifier</a:t>
                      </a:r>
                      <a:endParaRPr lang="zh-CN" altLang="en-US" b="1" dirty="0"/>
                    </a:p>
                  </a:txBody>
                  <a:tcPr/>
                </a:tc>
                <a:tc>
                  <a:txBody>
                    <a:bodyPr/>
                    <a:lstStyle/>
                    <a:p>
                      <a:r>
                        <a:rPr lang="en-US" altLang="zh-CN" dirty="0"/>
                        <a:t>TC-1</a:t>
                      </a:r>
                      <a:endParaRPr lang="zh-CN" altLang="en-US" dirty="0"/>
                    </a:p>
                  </a:txBody>
                  <a:tcPr/>
                </a:tc>
                <a:extLst>
                  <a:ext uri="{0D108BD9-81ED-4DB2-BD59-A6C34878D82A}">
                    <a16:rowId xmlns:a16="http://schemas.microsoft.com/office/drawing/2014/main" val="2418690762"/>
                  </a:ext>
                </a:extLst>
              </a:tr>
              <a:tr h="370840">
                <a:tc>
                  <a:txBody>
                    <a:bodyPr/>
                    <a:lstStyle/>
                    <a:p>
                      <a:r>
                        <a:rPr lang="en-US" altLang="zh-CN" b="1" dirty="0"/>
                        <a:t>Use Case Tested</a:t>
                      </a:r>
                      <a:endParaRPr lang="zh-CN" altLang="en-US" b="1" dirty="0"/>
                    </a:p>
                  </a:txBody>
                  <a:tcPr/>
                </a:tc>
                <a:tc>
                  <a:txBody>
                    <a:bodyPr/>
                    <a:lstStyle/>
                    <a:p>
                      <a:r>
                        <a:rPr lang="en-US" altLang="zh-CN" dirty="0"/>
                        <a:t>UC-1,</a:t>
                      </a:r>
                      <a:r>
                        <a:rPr lang="zh-CN" altLang="en-US" dirty="0"/>
                        <a:t> </a:t>
                      </a:r>
                      <a:r>
                        <a:rPr lang="en-US" altLang="zh-CN" dirty="0"/>
                        <a:t>UC-7</a:t>
                      </a:r>
                      <a:endParaRPr lang="zh-CN" altLang="en-US" dirty="0"/>
                    </a:p>
                  </a:txBody>
                  <a:tcPr/>
                </a:tc>
                <a:extLst>
                  <a:ext uri="{0D108BD9-81ED-4DB2-BD59-A6C34878D82A}">
                    <a16:rowId xmlns:a16="http://schemas.microsoft.com/office/drawing/2014/main" val="1700017288"/>
                  </a:ext>
                </a:extLst>
              </a:tr>
              <a:tr h="370840">
                <a:tc>
                  <a:txBody>
                    <a:bodyPr/>
                    <a:lstStyle/>
                    <a:p>
                      <a:r>
                        <a:rPr lang="en-US" altLang="zh-CN" b="1" dirty="0"/>
                        <a:t>Pass/fail Criteria</a:t>
                      </a:r>
                      <a:endParaRPr lang="zh-CN" altLang="en-US" b="1" dirty="0"/>
                    </a:p>
                  </a:txBody>
                  <a:tcPr anchor="ctr"/>
                </a:tc>
                <a:tc>
                  <a:txBody>
                    <a:bodyPr/>
                    <a:lstStyle/>
                    <a:p>
                      <a:r>
                        <a:rPr lang="zh-CN" altLang="en-US" dirty="0"/>
                        <a:t>测试通过，如果用户携带的移动设备在数据库中有对应的关联信息且用户处于以门锁为中心</a:t>
                      </a:r>
                      <a:r>
                        <a:rPr lang="en-US" altLang="zh-CN" dirty="0"/>
                        <a:t>1</a:t>
                      </a:r>
                      <a:r>
                        <a:rPr lang="zh-CN" altLang="en-US" dirty="0"/>
                        <a:t>米的范围内</a:t>
                      </a:r>
                    </a:p>
                  </a:txBody>
                  <a:tcPr/>
                </a:tc>
                <a:extLst>
                  <a:ext uri="{0D108BD9-81ED-4DB2-BD59-A6C34878D82A}">
                    <a16:rowId xmlns:a16="http://schemas.microsoft.com/office/drawing/2014/main" val="3456873282"/>
                  </a:ext>
                </a:extLst>
              </a:tr>
              <a:tr h="370840">
                <a:tc>
                  <a:txBody>
                    <a:bodyPr/>
                    <a:lstStyle/>
                    <a:p>
                      <a:r>
                        <a:rPr lang="en-US" altLang="zh-CN" b="1" dirty="0"/>
                        <a:t>Input Data</a:t>
                      </a:r>
                      <a:endParaRPr lang="zh-CN" altLang="en-US" b="1" dirty="0"/>
                    </a:p>
                  </a:txBody>
                  <a:tcPr anchor="ctr">
                    <a:lnB w="12700" cap="flat" cmpd="sng" algn="ctr">
                      <a:solidFill>
                        <a:schemeClr val="tx1"/>
                      </a:solidFill>
                      <a:prstDash val="solid"/>
                      <a:round/>
                      <a:headEnd type="none" w="med" len="med"/>
                      <a:tailEnd type="none" w="med" len="med"/>
                    </a:lnB>
                  </a:tcPr>
                </a:tc>
                <a:tc>
                  <a:txBody>
                    <a:bodyPr/>
                    <a:lstStyle/>
                    <a:p>
                      <a:r>
                        <a:rPr lang="zh-CN" altLang="en-US" dirty="0"/>
                        <a:t>与用户移动设备对应的数据库中关联信息。如果数据库中没有关联信息，则输入为空</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561199"/>
                  </a:ext>
                </a:extLst>
              </a:tr>
            </a:tbl>
          </a:graphicData>
        </a:graphic>
      </p:graphicFrame>
      <p:graphicFrame>
        <p:nvGraphicFramePr>
          <p:cNvPr id="8" name="表格 8">
            <a:extLst>
              <a:ext uri="{FF2B5EF4-FFF2-40B4-BE49-F238E27FC236}">
                <a16:creationId xmlns:a16="http://schemas.microsoft.com/office/drawing/2014/main" id="{522E29BF-291A-404D-8C5B-36A9677F9765}"/>
              </a:ext>
            </a:extLst>
          </p:cNvPr>
          <p:cNvGraphicFramePr>
            <a:graphicFrameLocks noGrp="1"/>
          </p:cNvGraphicFramePr>
          <p:nvPr>
            <p:extLst>
              <p:ext uri="{D42A27DB-BD31-4B8C-83A1-F6EECF244321}">
                <p14:modId xmlns:p14="http://schemas.microsoft.com/office/powerpoint/2010/main" val="3182958512"/>
              </p:ext>
            </p:extLst>
          </p:nvPr>
        </p:nvGraphicFramePr>
        <p:xfrm>
          <a:off x="838200" y="3723079"/>
          <a:ext cx="10515600" cy="26568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4063293073"/>
                    </a:ext>
                  </a:extLst>
                </a:gridCol>
                <a:gridCol w="5257800">
                  <a:extLst>
                    <a:ext uri="{9D8B030D-6E8A-4147-A177-3AD203B41FA5}">
                      <a16:colId xmlns:a16="http://schemas.microsoft.com/office/drawing/2014/main" val="1857841966"/>
                    </a:ext>
                  </a:extLst>
                </a:gridCol>
              </a:tblGrid>
              <a:tr h="370840">
                <a:tc>
                  <a:txBody>
                    <a:bodyPr/>
                    <a:lstStyle/>
                    <a:p>
                      <a:r>
                        <a:rPr lang="en-US" altLang="zh-CN" b="1" dirty="0"/>
                        <a:t>Test Procedure</a:t>
                      </a:r>
                      <a:endParaRPr lang="zh-CN" altLang="en-US" b="1" dirty="0"/>
                    </a:p>
                  </a:txBody>
                  <a:tcPr/>
                </a:tc>
                <a:tc>
                  <a:txBody>
                    <a:bodyPr/>
                    <a:lstStyle/>
                    <a:p>
                      <a:r>
                        <a:rPr lang="en-US" altLang="zh-CN" b="1" dirty="0"/>
                        <a:t>Expected Result</a:t>
                      </a:r>
                      <a:endParaRPr lang="zh-CN" altLang="en-US" b="1" dirty="0"/>
                    </a:p>
                  </a:txBody>
                  <a:tcPr/>
                </a:tc>
                <a:extLst>
                  <a:ext uri="{0D108BD9-81ED-4DB2-BD59-A6C34878D82A}">
                    <a16:rowId xmlns:a16="http://schemas.microsoft.com/office/drawing/2014/main" val="2140472527"/>
                  </a:ext>
                </a:extLst>
              </a:tr>
              <a:tr h="370840">
                <a:tc>
                  <a:txBody>
                    <a:bodyPr/>
                    <a:lstStyle/>
                    <a:p>
                      <a:pPr marL="342900" indent="-342900">
                        <a:buAutoNum type="arabicPeriod"/>
                      </a:pPr>
                      <a:r>
                        <a:rPr lang="zh-CN" altLang="en-US" dirty="0"/>
                        <a:t>用户携带在数据库中有对应关联信息的移动设备进入以门锁为中心</a:t>
                      </a:r>
                      <a:r>
                        <a:rPr lang="en-US" altLang="zh-CN" dirty="0"/>
                        <a:t>1m</a:t>
                      </a:r>
                      <a:r>
                        <a:rPr lang="zh-CN" altLang="en-US" dirty="0"/>
                        <a:t>的范围内</a:t>
                      </a:r>
                      <a:endParaRPr lang="en-US" altLang="zh-CN" dirty="0"/>
                    </a:p>
                    <a:p>
                      <a:pPr marL="342900" indent="-342900">
                        <a:buAutoNum type="arabicPeriod"/>
                      </a:pPr>
                      <a:endParaRPr lang="en-US" altLang="zh-CN" dirty="0"/>
                    </a:p>
                    <a:p>
                      <a:pPr marL="342900" indent="-342900">
                        <a:buAutoNum type="arabicPeriod"/>
                      </a:pPr>
                      <a:r>
                        <a:rPr lang="zh-CN" altLang="en-US" dirty="0"/>
                        <a:t>用户携带在数据库中没有对应关联信息的移动设备进入以门锁为中心</a:t>
                      </a:r>
                      <a:r>
                        <a:rPr lang="en-US" altLang="zh-CN" dirty="0"/>
                        <a:t>1</a:t>
                      </a:r>
                      <a:r>
                        <a:rPr lang="zh-CN" altLang="en-US" dirty="0"/>
                        <a:t>米的范围内</a:t>
                      </a:r>
                      <a:endParaRPr lang="en-US" altLang="zh-CN" dirty="0"/>
                    </a:p>
                    <a:p>
                      <a:pPr marL="342900" indent="-342900">
                        <a:buAutoNum type="arabicPeriod"/>
                      </a:pPr>
                      <a:endParaRPr lang="en-US" altLang="zh-CN" dirty="0"/>
                    </a:p>
                    <a:p>
                      <a:pPr marL="342900" indent="-342900">
                        <a:buAutoNum type="arabicPeriod"/>
                      </a:pPr>
                      <a:r>
                        <a:rPr lang="zh-CN" altLang="en-US" dirty="0"/>
                        <a:t>用户携带在数据库中有对应关联信息的移动设备，但处于距离门锁</a:t>
                      </a:r>
                      <a:r>
                        <a:rPr lang="en-US" altLang="zh-CN" dirty="0"/>
                        <a:t>1m</a:t>
                      </a:r>
                      <a:r>
                        <a:rPr lang="zh-CN" altLang="en-US" dirty="0"/>
                        <a:t>以外的地方</a:t>
                      </a:r>
                    </a:p>
                  </a:txBody>
                  <a:tcPr/>
                </a:tc>
                <a:tc>
                  <a:txBody>
                    <a:bodyPr/>
                    <a:lstStyle/>
                    <a:p>
                      <a:r>
                        <a:rPr lang="zh-CN" altLang="en-US" dirty="0"/>
                        <a:t>用户移动设备接收到“开锁成功”消息提醒，且门锁打开</a:t>
                      </a:r>
                      <a:endParaRPr lang="en-US" altLang="zh-CN" dirty="0"/>
                    </a:p>
                    <a:p>
                      <a:endParaRPr lang="en-US" altLang="zh-CN" dirty="0"/>
                    </a:p>
                    <a:p>
                      <a:r>
                        <a:rPr lang="zh-CN" altLang="en-US" dirty="0"/>
                        <a:t>用户移动设备并未接收到“开锁成功”的消息提醒，且门锁仍然保持上锁状态</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用户移动设备并未接收到“开锁成功”的消息提醒，且门锁仍然保持上锁状态</a:t>
                      </a:r>
                      <a:endParaRPr lang="en-US" altLang="zh-CN" dirty="0"/>
                    </a:p>
                  </a:txBody>
                  <a:tcPr/>
                </a:tc>
                <a:extLst>
                  <a:ext uri="{0D108BD9-81ED-4DB2-BD59-A6C34878D82A}">
                    <a16:rowId xmlns:a16="http://schemas.microsoft.com/office/drawing/2014/main" val="1710754243"/>
                  </a:ext>
                </a:extLst>
              </a:tr>
            </a:tbl>
          </a:graphicData>
        </a:graphic>
      </p:graphicFrame>
    </p:spTree>
    <p:extLst>
      <p:ext uri="{BB962C8B-B14F-4D97-AF65-F5344CB8AC3E}">
        <p14:creationId xmlns:p14="http://schemas.microsoft.com/office/powerpoint/2010/main" val="193389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85DC3-C36D-4340-BC86-343ABFFBB463}"/>
              </a:ext>
            </a:extLst>
          </p:cNvPr>
          <p:cNvSpPr>
            <a:spLocks noGrp="1"/>
          </p:cNvSpPr>
          <p:nvPr>
            <p:ph type="title"/>
          </p:nvPr>
        </p:nvSpPr>
        <p:spPr/>
        <p:txBody>
          <a:bodyPr/>
          <a:lstStyle/>
          <a:p>
            <a:r>
              <a:rPr lang="en-US" altLang="zh-CN" dirty="0"/>
              <a:t>Give the acceptance tests for UC-4</a:t>
            </a:r>
            <a:endParaRPr lang="zh-CN" altLang="en-US" dirty="0"/>
          </a:p>
        </p:txBody>
      </p:sp>
      <p:graphicFrame>
        <p:nvGraphicFramePr>
          <p:cNvPr id="4" name="表格 4">
            <a:extLst>
              <a:ext uri="{FF2B5EF4-FFF2-40B4-BE49-F238E27FC236}">
                <a16:creationId xmlns:a16="http://schemas.microsoft.com/office/drawing/2014/main" id="{9AC4FB37-039C-4055-961D-289C8D1B7A1C}"/>
              </a:ext>
            </a:extLst>
          </p:cNvPr>
          <p:cNvGraphicFramePr>
            <a:graphicFrameLocks noGrp="1"/>
          </p:cNvGraphicFramePr>
          <p:nvPr>
            <p:ph idx="1"/>
            <p:extLst>
              <p:ext uri="{D42A27DB-BD31-4B8C-83A1-F6EECF244321}">
                <p14:modId xmlns:p14="http://schemas.microsoft.com/office/powerpoint/2010/main" val="1544964094"/>
              </p:ext>
            </p:extLst>
          </p:nvPr>
        </p:nvGraphicFramePr>
        <p:xfrm>
          <a:off x="838200" y="1690688"/>
          <a:ext cx="10515600" cy="1752600"/>
        </p:xfrm>
        <a:graphic>
          <a:graphicData uri="http://schemas.openxmlformats.org/drawingml/2006/table">
            <a:tbl>
              <a:tblPr bandRow="1">
                <a:tableStyleId>{5C22544A-7EE6-4342-B048-85BDC9FD1C3A}</a:tableStyleId>
              </a:tblPr>
              <a:tblGrid>
                <a:gridCol w="2502877">
                  <a:extLst>
                    <a:ext uri="{9D8B030D-6E8A-4147-A177-3AD203B41FA5}">
                      <a16:colId xmlns:a16="http://schemas.microsoft.com/office/drawing/2014/main" val="2118882039"/>
                    </a:ext>
                  </a:extLst>
                </a:gridCol>
                <a:gridCol w="8012723">
                  <a:extLst>
                    <a:ext uri="{9D8B030D-6E8A-4147-A177-3AD203B41FA5}">
                      <a16:colId xmlns:a16="http://schemas.microsoft.com/office/drawing/2014/main" val="2959574913"/>
                    </a:ext>
                  </a:extLst>
                </a:gridCol>
              </a:tblGrid>
              <a:tr h="370840">
                <a:tc>
                  <a:txBody>
                    <a:bodyPr/>
                    <a:lstStyle/>
                    <a:p>
                      <a:r>
                        <a:rPr lang="en-US" altLang="zh-CN" b="1" dirty="0"/>
                        <a:t>Test-case Identifier</a:t>
                      </a:r>
                      <a:endParaRPr lang="zh-CN" altLang="en-US" b="1" dirty="0"/>
                    </a:p>
                  </a:txBody>
                  <a:tcPr/>
                </a:tc>
                <a:tc>
                  <a:txBody>
                    <a:bodyPr/>
                    <a:lstStyle/>
                    <a:p>
                      <a:r>
                        <a:rPr lang="en-US" altLang="zh-CN" dirty="0"/>
                        <a:t>TC-2</a:t>
                      </a:r>
                      <a:endParaRPr lang="zh-CN" altLang="en-US" dirty="0"/>
                    </a:p>
                  </a:txBody>
                  <a:tcPr/>
                </a:tc>
                <a:extLst>
                  <a:ext uri="{0D108BD9-81ED-4DB2-BD59-A6C34878D82A}">
                    <a16:rowId xmlns:a16="http://schemas.microsoft.com/office/drawing/2014/main" val="2418690762"/>
                  </a:ext>
                </a:extLst>
              </a:tr>
              <a:tr h="370840">
                <a:tc>
                  <a:txBody>
                    <a:bodyPr/>
                    <a:lstStyle/>
                    <a:p>
                      <a:r>
                        <a:rPr lang="en-US" altLang="zh-CN" b="1" dirty="0"/>
                        <a:t>Use Case Tested</a:t>
                      </a:r>
                      <a:endParaRPr lang="zh-CN" altLang="en-US" b="1" dirty="0"/>
                    </a:p>
                  </a:txBody>
                  <a:tcPr/>
                </a:tc>
                <a:tc>
                  <a:txBody>
                    <a:bodyPr/>
                    <a:lstStyle/>
                    <a:p>
                      <a:r>
                        <a:rPr lang="en-US" altLang="zh-CN" dirty="0"/>
                        <a:t>UC-4</a:t>
                      </a:r>
                      <a:endParaRPr lang="zh-CN" altLang="en-US" dirty="0"/>
                    </a:p>
                  </a:txBody>
                  <a:tcPr/>
                </a:tc>
                <a:extLst>
                  <a:ext uri="{0D108BD9-81ED-4DB2-BD59-A6C34878D82A}">
                    <a16:rowId xmlns:a16="http://schemas.microsoft.com/office/drawing/2014/main" val="1700017288"/>
                  </a:ext>
                </a:extLst>
              </a:tr>
              <a:tr h="370840">
                <a:tc>
                  <a:txBody>
                    <a:bodyPr/>
                    <a:lstStyle/>
                    <a:p>
                      <a:r>
                        <a:rPr lang="en-US" altLang="zh-CN" b="1" dirty="0"/>
                        <a:t>Pass/fail Criteria</a:t>
                      </a:r>
                      <a:endParaRPr lang="zh-CN" altLang="en-US" b="1" dirty="0"/>
                    </a:p>
                  </a:txBody>
                  <a:tcPr anchor="ctr"/>
                </a:tc>
                <a:tc>
                  <a:txBody>
                    <a:bodyPr/>
                    <a:lstStyle/>
                    <a:p>
                      <a:r>
                        <a:rPr lang="zh-CN" altLang="en-US" dirty="0"/>
                        <a:t>测试成功，如果用户携带被删除信息的移动设备进入以门锁为中心</a:t>
                      </a:r>
                      <a:r>
                        <a:rPr lang="en-US" altLang="zh-CN" dirty="0"/>
                        <a:t>1m</a:t>
                      </a:r>
                      <a:r>
                        <a:rPr lang="zh-CN" altLang="en-US" dirty="0"/>
                        <a:t>的范围内时并未触发门锁的解锁机制</a:t>
                      </a:r>
                    </a:p>
                  </a:txBody>
                  <a:tcPr/>
                </a:tc>
                <a:extLst>
                  <a:ext uri="{0D108BD9-81ED-4DB2-BD59-A6C34878D82A}">
                    <a16:rowId xmlns:a16="http://schemas.microsoft.com/office/drawing/2014/main" val="3456873282"/>
                  </a:ext>
                </a:extLst>
              </a:tr>
              <a:tr h="370840">
                <a:tc>
                  <a:txBody>
                    <a:bodyPr/>
                    <a:lstStyle/>
                    <a:p>
                      <a:r>
                        <a:rPr lang="en-US" altLang="zh-CN" b="1" dirty="0"/>
                        <a:t>Input Data</a:t>
                      </a:r>
                      <a:endParaRPr lang="zh-CN" altLang="en-US" b="1" dirty="0"/>
                    </a:p>
                  </a:txBody>
                  <a:tcPr>
                    <a:lnB w="12700" cap="flat" cmpd="sng" algn="ctr">
                      <a:solidFill>
                        <a:schemeClr val="tx1"/>
                      </a:solidFill>
                      <a:prstDash val="solid"/>
                      <a:round/>
                      <a:headEnd type="none" w="med" len="med"/>
                      <a:tailEnd type="none" w="med" len="med"/>
                    </a:lnB>
                  </a:tcPr>
                </a:tc>
                <a:tc>
                  <a:txBody>
                    <a:bodyPr/>
                    <a:lstStyle/>
                    <a:p>
                      <a:r>
                        <a:rPr lang="zh-CN" altLang="en-US" dirty="0"/>
                        <a:t>如果在数据库中存在用户移动设备的对应关联信息则将其作为输入，反之为空</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561199"/>
                  </a:ext>
                </a:extLst>
              </a:tr>
            </a:tbl>
          </a:graphicData>
        </a:graphic>
      </p:graphicFrame>
      <p:graphicFrame>
        <p:nvGraphicFramePr>
          <p:cNvPr id="5" name="表格 8">
            <a:extLst>
              <a:ext uri="{FF2B5EF4-FFF2-40B4-BE49-F238E27FC236}">
                <a16:creationId xmlns:a16="http://schemas.microsoft.com/office/drawing/2014/main" id="{D19D221F-1129-46DC-A460-58CF9577004F}"/>
              </a:ext>
            </a:extLst>
          </p:cNvPr>
          <p:cNvGraphicFramePr>
            <a:graphicFrameLocks noGrp="1"/>
          </p:cNvGraphicFramePr>
          <p:nvPr>
            <p:extLst>
              <p:ext uri="{D42A27DB-BD31-4B8C-83A1-F6EECF244321}">
                <p14:modId xmlns:p14="http://schemas.microsoft.com/office/powerpoint/2010/main" val="609856623"/>
              </p:ext>
            </p:extLst>
          </p:nvPr>
        </p:nvGraphicFramePr>
        <p:xfrm>
          <a:off x="838200" y="3443288"/>
          <a:ext cx="10515600" cy="26568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4063293073"/>
                    </a:ext>
                  </a:extLst>
                </a:gridCol>
                <a:gridCol w="5257800">
                  <a:extLst>
                    <a:ext uri="{9D8B030D-6E8A-4147-A177-3AD203B41FA5}">
                      <a16:colId xmlns:a16="http://schemas.microsoft.com/office/drawing/2014/main" val="1857841966"/>
                    </a:ext>
                  </a:extLst>
                </a:gridCol>
              </a:tblGrid>
              <a:tr h="370840">
                <a:tc>
                  <a:txBody>
                    <a:bodyPr/>
                    <a:lstStyle/>
                    <a:p>
                      <a:r>
                        <a:rPr lang="en-US" altLang="zh-CN" b="1" dirty="0"/>
                        <a:t>Test Procedure</a:t>
                      </a:r>
                      <a:endParaRPr lang="zh-CN" altLang="en-US" b="1" dirty="0"/>
                    </a:p>
                  </a:txBody>
                  <a:tcPr/>
                </a:tc>
                <a:tc>
                  <a:txBody>
                    <a:bodyPr/>
                    <a:lstStyle/>
                    <a:p>
                      <a:r>
                        <a:rPr lang="en-US" altLang="zh-CN" b="1" dirty="0"/>
                        <a:t>Expected Result</a:t>
                      </a:r>
                      <a:endParaRPr lang="zh-CN" altLang="en-US" b="1" dirty="0"/>
                    </a:p>
                  </a:txBody>
                  <a:tcPr/>
                </a:tc>
                <a:extLst>
                  <a:ext uri="{0D108BD9-81ED-4DB2-BD59-A6C34878D82A}">
                    <a16:rowId xmlns:a16="http://schemas.microsoft.com/office/drawing/2014/main" val="2140472527"/>
                  </a:ext>
                </a:extLst>
              </a:tr>
              <a:tr h="370840">
                <a:tc>
                  <a:txBody>
                    <a:bodyPr/>
                    <a:lstStyle/>
                    <a:p>
                      <a:pPr marL="342900" indent="-342900">
                        <a:buAutoNum type="arabicPeriod"/>
                      </a:pPr>
                      <a:r>
                        <a:rPr lang="zh-CN" altLang="en-US" dirty="0"/>
                        <a:t>用户携带在数据库中有对应关联信息的移动设备进入以门锁为中心</a:t>
                      </a:r>
                      <a:r>
                        <a:rPr lang="en-US" altLang="zh-CN" dirty="0"/>
                        <a:t>1m</a:t>
                      </a:r>
                      <a:r>
                        <a:rPr lang="zh-CN" altLang="en-US" dirty="0"/>
                        <a:t>的范围内</a:t>
                      </a:r>
                      <a:endParaRPr lang="en-US" altLang="zh-CN" dirty="0"/>
                    </a:p>
                    <a:p>
                      <a:pPr marL="342900" indent="-342900">
                        <a:buAutoNum type="arabicPeriod"/>
                      </a:pPr>
                      <a:endParaRPr lang="en-US" altLang="zh-CN" dirty="0"/>
                    </a:p>
                    <a:p>
                      <a:pPr marL="342900" indent="-342900">
                        <a:buAutoNum type="arabicPeriod"/>
                      </a:pPr>
                      <a:r>
                        <a:rPr lang="zh-CN" altLang="en-US" dirty="0"/>
                        <a:t>房东进入数据库将步骤</a:t>
                      </a:r>
                      <a:r>
                        <a:rPr lang="en-US" altLang="zh-CN" dirty="0"/>
                        <a:t>1</a:t>
                      </a:r>
                      <a:r>
                        <a:rPr lang="zh-CN" altLang="en-US" dirty="0"/>
                        <a:t>中用户携带的移动设备在数据库中的关联信息删除</a:t>
                      </a:r>
                      <a:endParaRPr lang="en-US" altLang="zh-CN" dirty="0"/>
                    </a:p>
                    <a:p>
                      <a:pPr marL="342900" indent="-342900">
                        <a:buAutoNum type="arabicPeriod"/>
                      </a:pPr>
                      <a:endParaRPr lang="en-US" altLang="zh-CN" dirty="0"/>
                    </a:p>
                    <a:p>
                      <a:pPr marL="342900" indent="-342900">
                        <a:buAutoNum type="arabicPeriod"/>
                      </a:pPr>
                      <a:r>
                        <a:rPr lang="zh-CN" altLang="en-US" dirty="0"/>
                        <a:t>用户再次携带步骤</a:t>
                      </a:r>
                      <a:r>
                        <a:rPr lang="en-US" altLang="zh-CN" dirty="0"/>
                        <a:t>1</a:t>
                      </a:r>
                      <a:r>
                        <a:rPr lang="zh-CN" altLang="en-US" dirty="0"/>
                        <a:t>中的移动设备重复步骤</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用户移动设备接收到“开锁成功”消息提醒，且门锁打开</a:t>
                      </a:r>
                      <a:endParaRPr lang="en-US" altLang="zh-CN" dirty="0"/>
                    </a:p>
                    <a:p>
                      <a:endParaRPr lang="en-US" altLang="zh-CN" dirty="0"/>
                    </a:p>
                    <a:p>
                      <a:r>
                        <a:rPr lang="zh-CN" altLang="en-US" dirty="0"/>
                        <a:t>数据库删除用户移动设备的关联信息并返回给房东“删除成功”的消息提醒</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用户移动设备并未接收到“开锁成功”的消息提醒，且门锁仍然保持上锁状态</a:t>
                      </a:r>
                      <a:endParaRPr lang="en-US" altLang="zh-CN" dirty="0"/>
                    </a:p>
                  </a:txBody>
                  <a:tcPr/>
                </a:tc>
                <a:extLst>
                  <a:ext uri="{0D108BD9-81ED-4DB2-BD59-A6C34878D82A}">
                    <a16:rowId xmlns:a16="http://schemas.microsoft.com/office/drawing/2014/main" val="1710754243"/>
                  </a:ext>
                </a:extLst>
              </a:tr>
            </a:tbl>
          </a:graphicData>
        </a:graphic>
      </p:graphicFrame>
    </p:spTree>
    <p:extLst>
      <p:ext uri="{BB962C8B-B14F-4D97-AF65-F5344CB8AC3E}">
        <p14:creationId xmlns:p14="http://schemas.microsoft.com/office/powerpoint/2010/main" val="26832174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854</Words>
  <Application>Microsoft Office PowerPoint</Application>
  <PresentationFormat>宽屏</PresentationFormat>
  <Paragraphs>109</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Comic Sans MS</vt:lpstr>
      <vt:lpstr>Office 主题​​</vt:lpstr>
      <vt:lpstr>SE-Lab3</vt:lpstr>
      <vt:lpstr>Derive UC-1 and UC-4</vt:lpstr>
      <vt:lpstr>Give the use case schema of UC-1</vt:lpstr>
      <vt:lpstr>Give the use case schema of UC-1(Cont.)</vt:lpstr>
      <vt:lpstr>Give the use case schema of UC-4</vt:lpstr>
      <vt:lpstr>Give the acceptance tests for UC-1</vt:lpstr>
      <vt:lpstr>Give the acceptance tests for UC-4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SE-Lab3</dc:title>
  <dc:creator>黄 杉</dc:creator>
  <cp:lastModifiedBy>黄 杉</cp:lastModifiedBy>
  <cp:revision>34</cp:revision>
  <dcterms:created xsi:type="dcterms:W3CDTF">2021-03-23T05:29:18Z</dcterms:created>
  <dcterms:modified xsi:type="dcterms:W3CDTF">2021-03-26T03:03:19Z</dcterms:modified>
</cp:coreProperties>
</file>