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12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63B8-FD44-4459-8E67-72153DB15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F254-B50B-44A2-9019-0BE4BA8DD3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SE-Lab3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Requirements And Use Cases of ECNU Helper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79"/>
                <a:gridCol w="92452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Identifier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Story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REQ-1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作为用户，</a:t>
                      </a:r>
                      <a:r>
                        <a:rPr lang="zh-CN" altLang="en-US" dirty="0"/>
                        <a:t>我可以记录自己的学习成绩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9"/>
                <a:gridCol w="3953301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Initiator’s 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Participants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Case 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在成绩板块中记录自己的</a:t>
                      </a:r>
                      <a:r>
                        <a:rPr lang="zh-CN" altLang="en-US" dirty="0"/>
                        <a:t>成绩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数据库，智能手机、</a:t>
                      </a:r>
                      <a:r>
                        <a:rPr lang="en-US" altLang="zh-CN" dirty="0"/>
                        <a:t>ECNU Helper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成绩（</a:t>
                      </a:r>
                      <a:r>
                        <a:rPr lang="en-US" altLang="zh-CN" dirty="0"/>
                        <a:t>UC-1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030525" y="2343007"/>
            <a:ext cx="4772532" cy="336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81183" y="3582485"/>
            <a:ext cx="3031960" cy="505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Diagram For UC-1(</a:t>
            </a:r>
            <a:r>
              <a:rPr lang="zh-CN" altLang="en-US" dirty="0"/>
              <a:t>记录考试成绩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434336" y="3145112"/>
            <a:ext cx="425116" cy="441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34336" y="3770754"/>
            <a:ext cx="425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</p:cNvCxnSpPr>
          <p:nvPr/>
        </p:nvCxnSpPr>
        <p:spPr>
          <a:xfrm>
            <a:off x="1646894" y="3586270"/>
            <a:ext cx="4010" cy="44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434336" y="4035449"/>
            <a:ext cx="208548" cy="20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46894" y="4027428"/>
            <a:ext cx="212558" cy="20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50114" y="4500670"/>
            <a:ext cx="8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25" name="直接连接符 24"/>
          <p:cNvCxnSpPr>
            <a:endCxn id="27" idx="2"/>
          </p:cNvCxnSpPr>
          <p:nvPr/>
        </p:nvCxnSpPr>
        <p:spPr>
          <a:xfrm>
            <a:off x="2112115" y="3810859"/>
            <a:ext cx="1169068" cy="2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2394" y="3638316"/>
            <a:ext cx="28434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UC1: </a:t>
            </a:r>
            <a:r>
              <a:rPr lang="zh-CN" altLang="en-US" dirty="0"/>
              <a:t>记录考试</a:t>
            </a:r>
            <a:r>
              <a:rPr lang="zh-CN" altLang="en-US" dirty="0"/>
              <a:t>成绩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123845" y="3558625"/>
            <a:ext cx="115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&lt;&lt;initiate&gt;&gt;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486920" y="2408748"/>
            <a:ext cx="2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 Boundary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11221" y="3505878"/>
            <a:ext cx="155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&lt;&lt;participate&gt;&gt;</a:t>
            </a:r>
            <a:endParaRPr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346947" y="3810859"/>
            <a:ext cx="2814528" cy="2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161475" y="3079176"/>
            <a:ext cx="2109399" cy="1629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720378" y="3079176"/>
            <a:ext cx="1550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&lt;&lt;actor&gt;&gt;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9720378" y="3465773"/>
            <a:ext cx="10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75" y="0"/>
            <a:ext cx="10515600" cy="1325563"/>
          </a:xfrm>
        </p:spPr>
        <p:txBody>
          <a:bodyPr/>
          <a:lstStyle/>
          <a:p>
            <a:r>
              <a:rPr lang="en-US" altLang="zh-CN" dirty="0"/>
              <a:t>Use Case Schema For UC-1(</a:t>
            </a:r>
            <a:r>
              <a:rPr lang="zh-CN" altLang="en-US" dirty="0"/>
              <a:t>记录考试成绩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0285" y="931769"/>
          <a:ext cx="11212773" cy="566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48"/>
                <a:gridCol w="7860825"/>
              </a:tblGrid>
              <a:tr h="309505">
                <a:tc>
                  <a:txBody>
                    <a:bodyPr/>
                    <a:lstStyle/>
                    <a:p>
                      <a:r>
                        <a:rPr lang="en-US" altLang="zh-CN" dirty="0"/>
                        <a:t>Use Case UC-1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上传图片</a:t>
                      </a:r>
                      <a:endParaRPr lang="zh-CN" altLang="en-US" dirty="0"/>
                    </a:p>
                  </a:txBody>
                  <a:tcPr/>
                </a:tc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Related Requirements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REQ-1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Initiating Actor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 User</a:t>
                      </a:r>
                      <a:endParaRPr lang="zh-CN" altLang="en-US" dirty="0"/>
                    </a:p>
                  </a:txBody>
                  <a:tcPr/>
                </a:tc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Actor’s Goal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在成绩板块中记录自己的成绩</a:t>
                      </a:r>
                      <a:endParaRPr lang="zh-CN" altLang="en-US" dirty="0"/>
                    </a:p>
                  </a:txBody>
                  <a:tcPr/>
                </a:tc>
              </a:tr>
              <a:tr h="3095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Participating Actors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数据库</a:t>
                      </a:r>
                      <a:endParaRPr lang="zh-CN" altLang="en-US" dirty="0"/>
                    </a:p>
                  </a:txBody>
                  <a:tcPr/>
                </a:tc>
              </a:tr>
              <a:tr h="66843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Preconditions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应用能够正常进入成绩功能板块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数据库已经创建好存放</a:t>
                      </a:r>
                      <a:r>
                        <a:rPr lang="zh-CN" altLang="en-US" dirty="0"/>
                        <a:t>成绩的表</a:t>
                      </a:r>
                      <a:endParaRPr lang="zh-CN" altLang="en-US" dirty="0"/>
                    </a:p>
                  </a:txBody>
                  <a:tcPr/>
                </a:tc>
              </a:tr>
              <a:tr h="5416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Postconditions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应用能正确</a:t>
                      </a:r>
                      <a:r>
                        <a:rPr lang="zh-CN" altLang="en-US" dirty="0"/>
                        <a:t>记录用户的</a:t>
                      </a:r>
                      <a:r>
                        <a:rPr lang="zh-CN" altLang="en-US" dirty="0"/>
                        <a:t>成绩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sz="1800" dirty="0">
                          <a:sym typeface="+mn-ea"/>
                        </a:rPr>
                        <a:t>应用的成绩界面的列表中能</a:t>
                      </a:r>
                      <a:r>
                        <a:rPr lang="zh-CN" altLang="en-US" sz="1800" dirty="0">
                          <a:sym typeface="+mn-ea"/>
                        </a:rPr>
                        <a:t>正确显示新添加的</a:t>
                      </a:r>
                      <a:r>
                        <a:rPr lang="zh-CN" altLang="en-US" sz="1800" dirty="0">
                          <a:sym typeface="+mn-ea"/>
                        </a:rPr>
                        <a:t>成绩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309505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Flow of Events for Main Success Scenario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cPr/>
                </a:tc>
              </a:tr>
              <a:tr h="2166533"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用户在手机</a:t>
                      </a:r>
                      <a:r>
                        <a:rPr lang="zh-CN" altLang="en-US" dirty="0"/>
                        <a:t>上点击</a:t>
                      </a:r>
                      <a:r>
                        <a:rPr lang="en-US" altLang="zh-CN" dirty="0"/>
                        <a:t>ECNU Helper</a:t>
                      </a:r>
                      <a:r>
                        <a:rPr lang="zh-CN" altLang="en-US" dirty="0"/>
                        <a:t>，进入应用主界面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dirty="0">
                          <a:sym typeface="+mn-ea"/>
                        </a:rPr>
                        <a:t>用户在主界面中点击“成绩”按钮进入</a:t>
                      </a:r>
                      <a:r>
                        <a:rPr lang="zh-CN" altLang="en-US" sz="1800" dirty="0">
                          <a:sym typeface="+mn-ea"/>
                        </a:rPr>
                        <a:t>成绩列表界面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用户点击上方</a:t>
                      </a:r>
                      <a:r>
                        <a:rPr lang="en-US" altLang="zh-CN" dirty="0"/>
                        <a:t>“</a:t>
                      </a:r>
                      <a:r>
                        <a:rPr lang="zh-CN" altLang="en-US" dirty="0"/>
                        <a:t>记录新成绩</a:t>
                      </a:r>
                      <a:r>
                        <a:rPr lang="en-US" altLang="zh-CN" dirty="0"/>
                        <a:t>”</a:t>
                      </a:r>
                      <a:r>
                        <a:rPr lang="zh-CN" altLang="en-US" dirty="0"/>
                        <a:t>按钮，可以添加新的成绩</a:t>
                      </a:r>
                      <a:endParaRPr lang="zh-CN" alt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dirty="0">
                          <a:sym typeface="+mn-ea"/>
                        </a:rPr>
                        <a:t>用户完成相关内容的填写，并点击</a:t>
                      </a:r>
                      <a:r>
                        <a:rPr lang="en-US" altLang="zh-CN" sz="1800" dirty="0">
                          <a:sym typeface="+mn-ea"/>
                        </a:rPr>
                        <a:t>“</a:t>
                      </a:r>
                      <a:r>
                        <a:rPr lang="zh-CN" altLang="en-US" sz="1800" dirty="0">
                          <a:sym typeface="+mn-ea"/>
                        </a:rPr>
                        <a:t>完成</a:t>
                      </a:r>
                      <a:r>
                        <a:rPr lang="en-US" altLang="zh-CN" sz="1800" dirty="0">
                          <a:sym typeface="+mn-ea"/>
                        </a:rPr>
                        <a:t>”</a:t>
                      </a:r>
                      <a:r>
                        <a:rPr lang="zh-CN" altLang="en-US" sz="1800" dirty="0">
                          <a:sym typeface="+mn-ea"/>
                        </a:rPr>
                        <a:t>按钮</a:t>
                      </a:r>
                      <a:endParaRPr lang="en-US" altLang="zh-CN" sz="18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dirty="0">
                          <a:sym typeface="+mn-ea"/>
                        </a:rPr>
                        <a:t>应用（</a:t>
                      </a:r>
                      <a:r>
                        <a:rPr lang="en-US" altLang="zh-CN" sz="1800" dirty="0">
                          <a:sym typeface="+mn-ea"/>
                        </a:rPr>
                        <a:t>1</a:t>
                      </a:r>
                      <a:r>
                        <a:rPr lang="zh-CN" altLang="en-US" sz="1800" dirty="0">
                          <a:sym typeface="+mn-ea"/>
                        </a:rPr>
                        <a:t>）使用用户提供的信息向数据库中添加对应成绩条目，并（</a:t>
                      </a:r>
                      <a:r>
                        <a:rPr lang="en-US" altLang="zh-CN" sz="1800" dirty="0"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ym typeface="+mn-ea"/>
                        </a:rPr>
                        <a:t>）在成绩列表中显示新添加的成绩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800" dirty="0">
                          <a:sym typeface="+mn-ea"/>
                        </a:rPr>
                        <a:t>用户完成</a:t>
                      </a:r>
                      <a:r>
                        <a:rPr lang="zh-CN" altLang="en-US" sz="1800" dirty="0">
                          <a:sym typeface="+mn-ea"/>
                        </a:rPr>
                        <a:t>成绩添加，退出应用</a:t>
                      </a:r>
                      <a:endParaRPr lang="en-US" altLang="zh-CN" sz="1800" dirty="0"/>
                    </a:p>
                    <a:p>
                      <a:pPr indent="0">
                        <a:buNone/>
                      </a:pPr>
                      <a:endParaRPr lang="en-US" altLang="zh-CN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359" y="214999"/>
            <a:ext cx="10515600" cy="1325563"/>
          </a:xfrm>
        </p:spPr>
        <p:txBody>
          <a:bodyPr/>
          <a:lstStyle/>
          <a:p>
            <a:r>
              <a:rPr lang="en-US" altLang="zh-CN" dirty="0"/>
              <a:t>Acceptance Test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2112062"/>
          <a:ext cx="10515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2877"/>
                <a:gridCol w="8012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Test-case Identifier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Use Case Tested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UC-1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Pass/fail Criteria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用户成绩被正确记录，而且成绩列表能正确显示新添加的</a:t>
                      </a:r>
                      <a:r>
                        <a:rPr lang="zh-CN" altLang="en-US" dirty="0"/>
                        <a:t>成绩，则测试通过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Input Data</a:t>
                      </a:r>
                      <a:endParaRPr lang="zh-CN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用户记录的考试</a:t>
                      </a:r>
                      <a:r>
                        <a:rPr lang="zh-CN" altLang="en-US" dirty="0"/>
                        <a:t>成绩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8200" y="3595422"/>
          <a:ext cx="10515600" cy="1559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 Procedure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Expected Result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800" dirty="0">
                          <a:sym typeface="+mn-ea"/>
                        </a:rPr>
                        <a:t>用户完成添加新的</a:t>
                      </a:r>
                      <a:r>
                        <a:rPr lang="zh-CN" altLang="en-US" sz="1800" dirty="0">
                          <a:sym typeface="+mn-ea"/>
                        </a:rPr>
                        <a:t>考试成绩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2.   </a:t>
                      </a:r>
                      <a:r>
                        <a:rPr lang="zh-CN" altLang="en-US" dirty="0"/>
                        <a:t>检查成绩列表中是否出现用户新添加的考试成</a:t>
                      </a:r>
                      <a:r>
                        <a:rPr lang="en-US" altLang="zh-CN" dirty="0"/>
                        <a:t>        </a:t>
                      </a:r>
                      <a:r>
                        <a:rPr lang="zh-CN" altLang="en-US" dirty="0"/>
                        <a:t>绩，并检查是否与其</a:t>
                      </a:r>
                      <a:r>
                        <a:rPr lang="zh-CN" altLang="en-US" dirty="0"/>
                        <a:t>一致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应用返回到成绩列表界面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成绩列表中出现用户新添加的成绩，并与用户添加的一致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717" y="132362"/>
            <a:ext cx="10515600" cy="1325563"/>
          </a:xfrm>
        </p:spPr>
        <p:txBody>
          <a:bodyPr/>
          <a:lstStyle/>
          <a:p>
            <a:r>
              <a:rPr lang="en-US" altLang="zh-CN" dirty="0"/>
              <a:t>System Sequence Diagram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914400" y="1379621"/>
            <a:ext cx="176283" cy="192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914400" y="1692442"/>
            <a:ext cx="17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4"/>
          </p:cNvCxnSpPr>
          <p:nvPr/>
        </p:nvCxnSpPr>
        <p:spPr>
          <a:xfrm>
            <a:off x="1002542" y="1572126"/>
            <a:ext cx="0" cy="22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914399" y="1786588"/>
            <a:ext cx="88143" cy="12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5" idx="0"/>
          </p:cNvCxnSpPr>
          <p:nvPr/>
        </p:nvCxnSpPr>
        <p:spPr>
          <a:xfrm>
            <a:off x="1002540" y="1792703"/>
            <a:ext cx="88142" cy="12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3797" y="1913020"/>
            <a:ext cx="67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User</a:t>
            </a:r>
            <a:endParaRPr lang="zh-CN" altLang="en-US" sz="14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1010380" y="2220797"/>
            <a:ext cx="0" cy="363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907565" y="1892935"/>
            <a:ext cx="0" cy="394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38395" y="2220846"/>
            <a:ext cx="23488" cy="36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10380" y="2446421"/>
            <a:ext cx="138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5559" y="3264730"/>
            <a:ext cx="138791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051173" y="2638388"/>
            <a:ext cx="226193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002125" y="3637614"/>
            <a:ext cx="138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222524" y="4899359"/>
            <a:ext cx="228600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002125" y="4552348"/>
            <a:ext cx="138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177350" y="1692080"/>
            <a:ext cx="114701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 dirty="0"/>
              <a:t> 数据库</a:t>
            </a:r>
            <a:endParaRPr lang="zh-CN" altLang="en-US" sz="1400" u="sng" dirty="0"/>
          </a:p>
        </p:txBody>
      </p:sp>
      <p:sp>
        <p:nvSpPr>
          <p:cNvPr id="4" name="文本框 3"/>
          <p:cNvSpPr txBox="1"/>
          <p:nvPr/>
        </p:nvSpPr>
        <p:spPr>
          <a:xfrm>
            <a:off x="2465900" y="1538648"/>
            <a:ext cx="114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 dirty="0"/>
              <a:t> System</a:t>
            </a:r>
            <a:endParaRPr lang="zh-CN" altLang="en-US" sz="1400" u="sng" dirty="0"/>
          </a:p>
        </p:txBody>
      </p:sp>
      <p:sp>
        <p:nvSpPr>
          <p:cNvPr id="5" name="文本框 4"/>
          <p:cNvSpPr txBox="1"/>
          <p:nvPr/>
        </p:nvSpPr>
        <p:spPr>
          <a:xfrm>
            <a:off x="1230630" y="2106930"/>
            <a:ext cx="1159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点击成绩</a:t>
            </a:r>
            <a:r>
              <a:rPr lang="zh-CN" altLang="en-US" sz="1200"/>
              <a:t>按钮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115945" y="2262505"/>
            <a:ext cx="2061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获取成绩</a:t>
            </a:r>
            <a:r>
              <a:rPr lang="zh-CN" altLang="en-US" sz="1200"/>
              <a:t>列表</a:t>
            </a:r>
            <a:endParaRPr lang="zh-CN" altLang="en-US" sz="120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3050936" y="3039906"/>
            <a:ext cx="2174763" cy="70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15945" y="2638425"/>
            <a:ext cx="1821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返回成绩</a:t>
            </a:r>
            <a:r>
              <a:rPr lang="zh-CN" altLang="en-US" sz="1200"/>
              <a:t>列表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015365" y="298894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显示成绩</a:t>
            </a:r>
            <a:r>
              <a:rPr lang="zh-CN" altLang="en-US" sz="1200"/>
              <a:t>列表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090930" y="3269615"/>
            <a:ext cx="13125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点击添加</a:t>
            </a:r>
            <a:r>
              <a:rPr lang="zh-CN" altLang="en-US" sz="1200"/>
              <a:t>成绩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02167" y="4030375"/>
            <a:ext cx="138791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38555" y="3637915"/>
            <a:ext cx="1264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返回填写</a:t>
            </a:r>
            <a:r>
              <a:rPr lang="zh-CN" altLang="en-US" sz="1200"/>
              <a:t>界面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1119505" y="4184015"/>
            <a:ext cx="1169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点击</a:t>
            </a:r>
            <a:r>
              <a:rPr lang="zh-CN" altLang="en-US" sz="1200"/>
              <a:t>完成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3248660" y="4559300"/>
            <a:ext cx="2108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输入</a:t>
            </a:r>
            <a:r>
              <a:rPr lang="zh-CN" altLang="en-US" sz="1200"/>
              <a:t>考试成绩</a:t>
            </a:r>
            <a:endParaRPr lang="zh-CN" altLang="en-US" sz="120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15401" y="5380516"/>
            <a:ext cx="2174763" cy="70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19145" y="5019040"/>
            <a:ext cx="1993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返回成绩</a:t>
            </a:r>
            <a:r>
              <a:rPr lang="zh-CN" altLang="en-US" sz="1200"/>
              <a:t>列表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002167" y="5734715"/>
            <a:ext cx="138791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62355" y="5366385"/>
            <a:ext cx="1226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显示成绩</a:t>
            </a:r>
            <a:r>
              <a:rPr lang="zh-CN" altLang="en-US" sz="1200"/>
              <a:t>列表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e7b1b62-d5e1-4f9b-879c-53a60ec4fc67}"/>
</p:tagLst>
</file>

<file path=ppt/tags/tag2.xml><?xml version="1.0" encoding="utf-8"?>
<p:tagLst xmlns:p="http://schemas.openxmlformats.org/presentationml/2006/main">
  <p:tag name="KSO_WM_UNIT_TABLE_BEAUTIFY" val="smartTable{8b5e3e61-fec6-4173-a496-0b65f4cf1fa2}"/>
</p:tagLst>
</file>

<file path=ppt/tags/tag3.xml><?xml version="1.0" encoding="utf-8"?>
<p:tagLst xmlns:p="http://schemas.openxmlformats.org/presentationml/2006/main">
  <p:tag name="KSO_WM_UNIT_TABLE_BEAUTIFY" val="smartTable{9a563986-1d2c-4cf4-9ef6-483a4637de64}"/>
</p:tagLst>
</file>

<file path=ppt/tags/tag4.xml><?xml version="1.0" encoding="utf-8"?>
<p:tagLst xmlns:p="http://schemas.openxmlformats.org/presentationml/2006/main">
  <p:tag name="KSO_WM_UNIT_TABLE_BEAUTIFY" val="smartTable{431411d3-c509-4b14-bc1a-e05359dedf66}"/>
</p:tagLst>
</file>

<file path=ppt/tags/tag5.xml><?xml version="1.0" encoding="utf-8"?>
<p:tagLst xmlns:p="http://schemas.openxmlformats.org/presentationml/2006/main">
  <p:tag name="KSO_WM_UNIT_TABLE_BEAUTIFY" val="smartTable{66fef77c-3fe3-498b-9111-98e0de9b58e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WPS 演示</Application>
  <PresentationFormat>宽屏</PresentationFormat>
  <Paragraphs>157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SE-Lab3</vt:lpstr>
      <vt:lpstr>Requirements</vt:lpstr>
      <vt:lpstr>Use Cases</vt:lpstr>
      <vt:lpstr>Use Case Diagram For UC-1(学习时长记录)</vt:lpstr>
      <vt:lpstr>Use Case Schema For UC-1(学习时长记录)</vt:lpstr>
      <vt:lpstr>Acceptance Test</vt:lpstr>
      <vt:lpstr>System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SE-Lab3</dc:title>
  <dc:creator>黄 杉</dc:creator>
  <cp:lastModifiedBy>。</cp:lastModifiedBy>
  <cp:revision>151</cp:revision>
  <dcterms:created xsi:type="dcterms:W3CDTF">2021-03-28T06:39:00Z</dcterms:created>
  <dcterms:modified xsi:type="dcterms:W3CDTF">2021-04-04T17:02:50Z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2C4FD4D0C4A8448DB5DAED289237F9F1</vt:lpwstr>
  </property>
  <property fmtid="{D5CDD505-2E9C-101B-9397-08002B2CF9AE}" pid="3" name="KSOProductBuildVer">
    <vt:lpwstr>2052-11.1.0.10356</vt:lpwstr>
  </property>
</Properties>
</file>