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-12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6B270-7A97-41EB-8BBD-D6116C9A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45C8B-9AC0-4ACC-8AB1-A3643B923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91209-A75C-405A-98E0-6631416F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AC7B5-9134-41BE-9493-EA24B4B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D0CE8-930B-4029-88F7-985D96B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10A33-AEBE-4151-8302-9DE00B33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14422B-3F28-45A5-B016-FB7EA227D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A4C2F-610C-48FE-BDC1-5F77E760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63CB8-4B72-4F53-9777-A6002BDF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B49A0-CCDE-4FCB-8008-FAE488DB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3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EB472-52C9-48A7-B787-9905918A3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22D224-4B22-4764-A20D-92E800D5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5D73B-B2D9-48BE-B227-3EAE944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3D44B-FB8B-4C25-8881-8FFCDEDD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5DE53-C5CB-4196-A42B-664FB1A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D3F-0A1F-4DC8-A100-08B699A5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B0D19-089C-4BFF-91E5-AE3899BA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0B501-8842-4BF6-9AC8-F6BB4CA7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8B0AC-D09A-4D51-BC02-DC45FA3A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8B31E-E154-47C9-87CF-B3E45A9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7082A-90DE-4126-91DB-41CDF9A3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92984-142B-4587-83B3-70122D88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8B25C-9ADB-408F-B8FF-F0AA73E0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FCB5F-8BE2-40A1-82A9-487305C8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36A9B-F832-4007-B97A-152E71B7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3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55591-E8C1-437D-BDE2-E13EAA49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89067-AA88-47ED-BBF0-067FD27DF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EF922-8F5C-48B3-BC2D-BF405EC8A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96115-FCEE-4DA0-BCB9-583BACB1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C905B-AD8D-4ACF-8500-F2ACB4FB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4277F-B259-4A7B-BF72-96694C13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8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735C-2AF1-4A99-B714-2474E17F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75B90-5CB5-4144-8445-45EBDD10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C1C6F-D2D1-4332-8A70-4A754E835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4E584E-C4E9-4F50-A2B9-5966C86EC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D2423-A2C5-4427-A940-EBA9FA338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AEBEF3-D391-4976-9F4C-A9798F46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D39ED0-8E95-4E54-AB7A-59DC888F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9100C7-5286-4338-A2DD-9E26292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C3818-DEF6-4BE2-AB97-595EF6EE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E7EAA5-018A-4397-A3FC-BF10D67A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74AB1B-AC9E-4EBC-BBFF-C405C6C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24B201-A8AF-4FD4-87BC-19CB2E1F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2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E7D2B0-D94E-462C-A1ED-1F276753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903F44-111B-4E19-8C20-09985AB9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6B3EC-1384-4E50-9E2F-D01AF2C9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9D7D8-5E9B-4555-994B-514AE902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E8A59-A4E9-47A3-9732-8BA94A14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4A8498-3148-4A5E-8ACA-79EB42EA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9E5A9-75CB-4E47-93EF-7A65FA27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D898A-62A2-4758-AF27-8203D330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7BA83-69FA-4489-AF91-6F5C4B69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6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74094-B903-42F4-855E-872DF7BC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6FEF7C-C634-4973-8CC0-3AD89472C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83C0C-B2EC-40F5-B9A6-4422C6E98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993AC-C97E-4713-95F3-D811555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D7F58-9AC0-4D50-8786-364F94DB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65311-2429-4841-8203-20565B9E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8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96920C-A057-4EBE-87F6-1B2DCD2C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7DE99-EAA7-48BB-BDE4-2707EFC4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12853-B66B-4EA9-9936-C6BC6A2D5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63B8-FD44-4459-8E67-72153DB154F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1D410-B311-4FE0-964A-638DE92CE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25B7D-B8B7-4142-91DC-ED701127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F254-B50B-44A2-9019-0BE4BA8D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24BDB-458A-4C61-9476-54822BFC7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SE-Lab3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4BB7A-ADD7-4DAD-8255-860381CC7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Requirements And Use Cases of ECNU Helper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37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FC240-8343-4D6C-9AA8-DE7CD899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6217396-CE8E-40BC-82C8-A29A75D45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34529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79">
                  <a:extLst>
                    <a:ext uri="{9D8B030D-6E8A-4147-A177-3AD203B41FA5}">
                      <a16:colId xmlns:a16="http://schemas.microsoft.com/office/drawing/2014/main" val="1519619551"/>
                    </a:ext>
                  </a:extLst>
                </a:gridCol>
                <a:gridCol w="9245221">
                  <a:extLst>
                    <a:ext uri="{9D8B030D-6E8A-4147-A177-3AD203B41FA5}">
                      <a16:colId xmlns:a16="http://schemas.microsoft.com/office/drawing/2014/main" val="18451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Identifier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 Story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REQ-1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用户可以记录自己的学习时长，并能可视化时长数据并进行统计分析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5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04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1CBC0-67B4-4838-B42E-E1EB720C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3C1D2C-FD71-4F91-9D0B-6B66707AD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467209"/>
              </p:ext>
            </p:extLst>
          </p:nvPr>
        </p:nvGraphicFramePr>
        <p:xfrm>
          <a:off x="838200" y="18256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499">
                  <a:extLst>
                    <a:ext uri="{9D8B030D-6E8A-4147-A177-3AD203B41FA5}">
                      <a16:colId xmlns:a16="http://schemas.microsoft.com/office/drawing/2014/main" val="4035164324"/>
                    </a:ext>
                  </a:extLst>
                </a:gridCol>
                <a:gridCol w="3953301">
                  <a:extLst>
                    <a:ext uri="{9D8B030D-6E8A-4147-A177-3AD203B41FA5}">
                      <a16:colId xmlns:a16="http://schemas.microsoft.com/office/drawing/2014/main" val="16625663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16846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563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Initiator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Initiator’s 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Participants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Case 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5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能够随时开始与停止学习计时，并查看时长统计与分析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数据库，智能手机、</a:t>
                      </a:r>
                      <a:r>
                        <a:rPr lang="en-US" altLang="zh-CN" dirty="0"/>
                        <a:t>ECNU Helper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学习时长记录（</a:t>
                      </a:r>
                      <a:r>
                        <a:rPr lang="en-US" altLang="zh-CN" dirty="0"/>
                        <a:t>UC-1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09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3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3F6C4-DF6F-4808-92BA-25DE5F6E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Traceability 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75A55-C6EC-42F7-BCEE-BF055498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7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A336934D-1EBC-4AF4-A7B9-46EB08D5E186}"/>
              </a:ext>
            </a:extLst>
          </p:cNvPr>
          <p:cNvSpPr/>
          <p:nvPr/>
        </p:nvSpPr>
        <p:spPr>
          <a:xfrm>
            <a:off x="3030525" y="2343007"/>
            <a:ext cx="4772532" cy="336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01BF1D8-6D99-4FE8-ADCE-B72313F146B0}"/>
              </a:ext>
            </a:extLst>
          </p:cNvPr>
          <p:cNvSpPr/>
          <p:nvPr/>
        </p:nvSpPr>
        <p:spPr>
          <a:xfrm>
            <a:off x="3281183" y="3582485"/>
            <a:ext cx="3031960" cy="505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A3055A-674B-4E76-B983-13043B4F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Diagram For UC-1(</a:t>
            </a:r>
            <a:r>
              <a:rPr lang="zh-CN" altLang="en-US" dirty="0"/>
              <a:t>学习时长记录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2685CEC-A4E3-4F55-8706-0989DD829F37}"/>
              </a:ext>
            </a:extLst>
          </p:cNvPr>
          <p:cNvSpPr/>
          <p:nvPr/>
        </p:nvSpPr>
        <p:spPr>
          <a:xfrm>
            <a:off x="1434336" y="3145112"/>
            <a:ext cx="425116" cy="441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649FF4-43A9-4953-B0C1-2F873B993F05}"/>
              </a:ext>
            </a:extLst>
          </p:cNvPr>
          <p:cNvCxnSpPr/>
          <p:nvPr/>
        </p:nvCxnSpPr>
        <p:spPr>
          <a:xfrm>
            <a:off x="1434336" y="3770754"/>
            <a:ext cx="425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A426ED8-A20B-4A24-AA51-27B5FA78020B}"/>
              </a:ext>
            </a:extLst>
          </p:cNvPr>
          <p:cNvCxnSpPr>
            <a:stCxn id="3" idx="4"/>
          </p:cNvCxnSpPr>
          <p:nvPr/>
        </p:nvCxnSpPr>
        <p:spPr>
          <a:xfrm>
            <a:off x="1646894" y="3586270"/>
            <a:ext cx="4010" cy="44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8D128A-261C-4D30-BD2A-FB6ECEE32D85}"/>
              </a:ext>
            </a:extLst>
          </p:cNvPr>
          <p:cNvCxnSpPr>
            <a:cxnSpLocks/>
          </p:cNvCxnSpPr>
          <p:nvPr/>
        </p:nvCxnSpPr>
        <p:spPr>
          <a:xfrm flipH="1">
            <a:off x="1434336" y="4035449"/>
            <a:ext cx="208548" cy="200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D90081-E5EC-46A4-B823-9D667FEF60B4}"/>
              </a:ext>
            </a:extLst>
          </p:cNvPr>
          <p:cNvCxnSpPr>
            <a:cxnSpLocks/>
          </p:cNvCxnSpPr>
          <p:nvPr/>
        </p:nvCxnSpPr>
        <p:spPr>
          <a:xfrm>
            <a:off x="1646894" y="4027428"/>
            <a:ext cx="212558" cy="20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BC277F5-297C-4A6B-B309-DFECAC3F6520}"/>
              </a:ext>
            </a:extLst>
          </p:cNvPr>
          <p:cNvSpPr txBox="1"/>
          <p:nvPr/>
        </p:nvSpPr>
        <p:spPr>
          <a:xfrm>
            <a:off x="1350114" y="4500670"/>
            <a:ext cx="8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EF3A45E-4F83-46D5-BEF0-1C19A9521D98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2112115" y="3810859"/>
            <a:ext cx="1169068" cy="2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2121C9F-E871-40A1-BC90-7C13E16087A6}"/>
              </a:ext>
            </a:extLst>
          </p:cNvPr>
          <p:cNvSpPr txBox="1"/>
          <p:nvPr/>
        </p:nvSpPr>
        <p:spPr>
          <a:xfrm>
            <a:off x="3742394" y="3638316"/>
            <a:ext cx="284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UC1: </a:t>
            </a:r>
            <a:r>
              <a:rPr lang="zh-CN" altLang="en-US" dirty="0"/>
              <a:t>学习时长记录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1B04446-7AA5-4FAC-8F97-5CF98D6B27F2}"/>
              </a:ext>
            </a:extLst>
          </p:cNvPr>
          <p:cNvSpPr txBox="1"/>
          <p:nvPr/>
        </p:nvSpPr>
        <p:spPr>
          <a:xfrm>
            <a:off x="2118130" y="3533860"/>
            <a:ext cx="11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&lt;&lt;initiate&gt;&gt;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2F75746-C771-4A6F-814E-A9B14CA9AA9E}"/>
              </a:ext>
            </a:extLst>
          </p:cNvPr>
          <p:cNvSpPr txBox="1"/>
          <p:nvPr/>
        </p:nvSpPr>
        <p:spPr>
          <a:xfrm>
            <a:off x="4486920" y="2408748"/>
            <a:ext cx="23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 Boundary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1889F1-D70D-4177-B65C-9933FE610FD0}"/>
              </a:ext>
            </a:extLst>
          </p:cNvPr>
          <p:cNvSpPr txBox="1"/>
          <p:nvPr/>
        </p:nvSpPr>
        <p:spPr>
          <a:xfrm>
            <a:off x="7211221" y="3505878"/>
            <a:ext cx="1550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&lt;&lt;participate&gt;&gt;</a:t>
            </a:r>
            <a:endParaRPr lang="zh-CN" altLang="en-US" sz="12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1F13F15-D9B7-4988-B792-ACA35695454B}"/>
              </a:ext>
            </a:extLst>
          </p:cNvPr>
          <p:cNvCxnSpPr>
            <a:cxnSpLocks/>
          </p:cNvCxnSpPr>
          <p:nvPr/>
        </p:nvCxnSpPr>
        <p:spPr>
          <a:xfrm>
            <a:off x="6346947" y="3810859"/>
            <a:ext cx="2814528" cy="2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745DD01-7C9B-4D7C-8050-A096255D0641}"/>
              </a:ext>
            </a:extLst>
          </p:cNvPr>
          <p:cNvSpPr/>
          <p:nvPr/>
        </p:nvSpPr>
        <p:spPr>
          <a:xfrm>
            <a:off x="9161475" y="3079176"/>
            <a:ext cx="2109399" cy="1629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D2972F-F24C-49FF-B2D9-2F487FAE2F81}"/>
              </a:ext>
            </a:extLst>
          </p:cNvPr>
          <p:cNvSpPr txBox="1"/>
          <p:nvPr/>
        </p:nvSpPr>
        <p:spPr>
          <a:xfrm>
            <a:off x="9720378" y="3079176"/>
            <a:ext cx="1550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&lt;&lt;actor&gt;&gt;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0B31BA-5B5A-4D87-8862-E27029E1A08B}"/>
              </a:ext>
            </a:extLst>
          </p:cNvPr>
          <p:cNvSpPr txBox="1"/>
          <p:nvPr/>
        </p:nvSpPr>
        <p:spPr>
          <a:xfrm>
            <a:off x="9720378" y="3465773"/>
            <a:ext cx="10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36577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3A1BE-9F12-43C0-BD8B-AC784CDA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5" y="0"/>
            <a:ext cx="10515600" cy="1325563"/>
          </a:xfrm>
        </p:spPr>
        <p:txBody>
          <a:bodyPr/>
          <a:lstStyle/>
          <a:p>
            <a:r>
              <a:rPr lang="en-US" altLang="zh-CN" dirty="0"/>
              <a:t>Use Case Schema For UC-1(</a:t>
            </a:r>
            <a:r>
              <a:rPr lang="zh-CN" altLang="en-US" dirty="0"/>
              <a:t>学习时长记录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87BA53CD-B298-4C71-A0D9-9BFF7E52A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21810"/>
              </p:ext>
            </p:extLst>
          </p:nvPr>
        </p:nvGraphicFramePr>
        <p:xfrm>
          <a:off x="360285" y="931769"/>
          <a:ext cx="11212773" cy="566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48">
                  <a:extLst>
                    <a:ext uri="{9D8B030D-6E8A-4147-A177-3AD203B41FA5}">
                      <a16:colId xmlns:a16="http://schemas.microsoft.com/office/drawing/2014/main" val="1404150174"/>
                    </a:ext>
                  </a:extLst>
                </a:gridCol>
                <a:gridCol w="7860825">
                  <a:extLst>
                    <a:ext uri="{9D8B030D-6E8A-4147-A177-3AD203B41FA5}">
                      <a16:colId xmlns:a16="http://schemas.microsoft.com/office/drawing/2014/main" val="2995904884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r>
                        <a:rPr lang="en-US" altLang="zh-CN" dirty="0"/>
                        <a:t>Use Case UC-1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上传图片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14122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Related Requirements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REQ-1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967741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Initiating Actor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Any User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39343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Actor’s Goal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记录学习时长并查看时长统计与分析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53621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Participating Actors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56820"/>
                  </a:ext>
                </a:extLst>
              </a:tr>
              <a:tr h="66843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Preconditions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应用正常进入时长记录界面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数据库创建好存放时长记录的表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19999"/>
                  </a:ext>
                </a:extLst>
              </a:tr>
              <a:tr h="541633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Postconditions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用户学习时长被正确记录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展示学习时长的可视化数据与统计分析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22894"/>
                  </a:ext>
                </a:extLst>
              </a:tr>
              <a:tr h="309505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Flow of Events for Main Success Scenario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44079"/>
                  </a:ext>
                </a:extLst>
              </a:tr>
              <a:tr h="2166533"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用户点击</a:t>
                      </a:r>
                      <a:r>
                        <a:rPr lang="en-US" altLang="zh-CN" dirty="0"/>
                        <a:t>ECNU Helper</a:t>
                      </a:r>
                      <a:r>
                        <a:rPr lang="zh-CN" altLang="en-US" dirty="0"/>
                        <a:t>，输入公共数据库用户名密码进入应用主界面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用户进入学习时长记录界面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用户开始时长记录，学习结束后结束时长记录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应用将时长记录及相关信息发送到数据库进行存储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用户查看时长统计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应用向数据库询问时长统计数据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应用向童虎展示时长统计数据</a:t>
                      </a:r>
                      <a:endParaRPr lang="en-US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4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05CF0-8C9F-4639-91E7-5C82CBA0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9" y="214999"/>
            <a:ext cx="10515600" cy="1325563"/>
          </a:xfrm>
        </p:spPr>
        <p:txBody>
          <a:bodyPr/>
          <a:lstStyle/>
          <a:p>
            <a:r>
              <a:rPr lang="en-US" altLang="zh-CN" dirty="0"/>
              <a:t>Acceptance Test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5DFA123-EACD-43C9-B220-B22F3A2A5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939768"/>
              </p:ext>
            </p:extLst>
          </p:nvPr>
        </p:nvGraphicFramePr>
        <p:xfrm>
          <a:off x="838200" y="2112062"/>
          <a:ext cx="10515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2877">
                  <a:extLst>
                    <a:ext uri="{9D8B030D-6E8A-4147-A177-3AD203B41FA5}">
                      <a16:colId xmlns:a16="http://schemas.microsoft.com/office/drawing/2014/main" val="2118882039"/>
                    </a:ext>
                  </a:extLst>
                </a:gridCol>
                <a:gridCol w="8012723">
                  <a:extLst>
                    <a:ext uri="{9D8B030D-6E8A-4147-A177-3AD203B41FA5}">
                      <a16:colId xmlns:a16="http://schemas.microsoft.com/office/drawing/2014/main" val="295957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Test-case Identifier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69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Use Case Tested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UC-1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1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Pass/fail Criteria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用户时长被正确记录，时长统计也正确更新，则测试通过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7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Input Data</a:t>
                      </a:r>
                      <a:endParaRPr lang="zh-CN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用户记录的学习时长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561199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7825E7C6-E809-4609-ADE9-C953D497B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84455"/>
              </p:ext>
            </p:extLst>
          </p:nvPr>
        </p:nvGraphicFramePr>
        <p:xfrm>
          <a:off x="838200" y="3595422"/>
          <a:ext cx="10515600" cy="1559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632930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57841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Test Procedure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Expected Result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7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用户开始时长记录，一段时间后停止记录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用户开始时长记录，长时间不停止记录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时长统计被正确更新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应用提示学习时间过长，并询问是否记录本次时长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5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90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AA55D-CC10-42F8-9586-C9489D4D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17" y="132362"/>
            <a:ext cx="10515600" cy="1325563"/>
          </a:xfrm>
        </p:spPr>
        <p:txBody>
          <a:bodyPr/>
          <a:lstStyle/>
          <a:p>
            <a:r>
              <a:rPr lang="en-US" altLang="zh-CN" dirty="0"/>
              <a:t>System Sequence Diagram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3710D0D-F948-4C67-ACE3-4A5DA2743C26}"/>
              </a:ext>
            </a:extLst>
          </p:cNvPr>
          <p:cNvSpPr/>
          <p:nvPr/>
        </p:nvSpPr>
        <p:spPr>
          <a:xfrm>
            <a:off x="2600587" y="1479330"/>
            <a:ext cx="176283" cy="192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A8AC20-DB9B-494F-A620-301A50859EE9}"/>
              </a:ext>
            </a:extLst>
          </p:cNvPr>
          <p:cNvCxnSpPr>
            <a:cxnSpLocks/>
          </p:cNvCxnSpPr>
          <p:nvPr/>
        </p:nvCxnSpPr>
        <p:spPr>
          <a:xfrm>
            <a:off x="2600587" y="1792151"/>
            <a:ext cx="17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A8F25F0-F5EC-4278-84F8-7219823039CC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688729" y="1671835"/>
            <a:ext cx="0" cy="22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6E1D19D-750A-430A-AAEF-9EA4D900D688}"/>
              </a:ext>
            </a:extLst>
          </p:cNvPr>
          <p:cNvCxnSpPr>
            <a:cxnSpLocks/>
          </p:cNvCxnSpPr>
          <p:nvPr/>
        </p:nvCxnSpPr>
        <p:spPr>
          <a:xfrm flipH="1">
            <a:off x="2600586" y="1886297"/>
            <a:ext cx="88143" cy="12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9ECE0F3-CB7F-4B82-8A68-97DAAF67DEA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688727" y="1892412"/>
            <a:ext cx="88142" cy="12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C7575DC-88BA-4CF6-91AA-1F5B3ECF5878}"/>
              </a:ext>
            </a:extLst>
          </p:cNvPr>
          <p:cNvSpPr txBox="1"/>
          <p:nvPr/>
        </p:nvSpPr>
        <p:spPr>
          <a:xfrm>
            <a:off x="2439984" y="2012729"/>
            <a:ext cx="67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User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B91E05-C968-4696-90D6-11F7F28899DB}"/>
              </a:ext>
            </a:extLst>
          </p:cNvPr>
          <p:cNvSpPr/>
          <p:nvPr/>
        </p:nvSpPr>
        <p:spPr>
          <a:xfrm>
            <a:off x="3691450" y="1698836"/>
            <a:ext cx="78606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86E026-F4EE-4CBE-B08C-65FC1AA46DEE}"/>
              </a:ext>
            </a:extLst>
          </p:cNvPr>
          <p:cNvSpPr txBox="1"/>
          <p:nvPr/>
        </p:nvSpPr>
        <p:spPr>
          <a:xfrm>
            <a:off x="3691450" y="1684698"/>
            <a:ext cx="114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/>
              <a:t> System</a:t>
            </a:r>
            <a:endParaRPr lang="zh-CN" altLang="en-US" sz="1400" u="sng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1069DBC-2750-4308-9E14-96DD9645A676}"/>
              </a:ext>
            </a:extLst>
          </p:cNvPr>
          <p:cNvCxnSpPr>
            <a:cxnSpLocks/>
          </p:cNvCxnSpPr>
          <p:nvPr/>
        </p:nvCxnSpPr>
        <p:spPr>
          <a:xfrm>
            <a:off x="2696567" y="2320506"/>
            <a:ext cx="0" cy="218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DE49F03-4FB1-4E43-9514-332059B84A8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076641" y="2006614"/>
            <a:ext cx="7841" cy="256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ADDE344-8096-4476-9353-0A5B06A66A64}"/>
              </a:ext>
            </a:extLst>
          </p:cNvPr>
          <p:cNvCxnSpPr>
            <a:cxnSpLocks/>
          </p:cNvCxnSpPr>
          <p:nvPr/>
        </p:nvCxnSpPr>
        <p:spPr>
          <a:xfrm flipH="1">
            <a:off x="6377768" y="2012729"/>
            <a:ext cx="16202" cy="255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1B0023A-AE07-4661-A28C-6A2C935CD4B6}"/>
              </a:ext>
            </a:extLst>
          </p:cNvPr>
          <p:cNvCxnSpPr/>
          <p:nvPr/>
        </p:nvCxnSpPr>
        <p:spPr>
          <a:xfrm>
            <a:off x="2696567" y="2546130"/>
            <a:ext cx="138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33BCAA4-403B-409C-9E9B-8B9659A28DB4}"/>
              </a:ext>
            </a:extLst>
          </p:cNvPr>
          <p:cNvSpPr txBox="1"/>
          <p:nvPr/>
        </p:nvSpPr>
        <p:spPr>
          <a:xfrm>
            <a:off x="2881051" y="2273595"/>
            <a:ext cx="1147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记录学习时长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03B8036-1C85-433D-B00E-0E7C9962ACB0}"/>
              </a:ext>
            </a:extLst>
          </p:cNvPr>
          <p:cNvCxnSpPr/>
          <p:nvPr/>
        </p:nvCxnSpPr>
        <p:spPr>
          <a:xfrm flipH="1">
            <a:off x="2688727" y="3980845"/>
            <a:ext cx="138791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4B55CE0-E8DE-4D37-AF36-FFEE7B50FD7B}"/>
              </a:ext>
            </a:extLst>
          </p:cNvPr>
          <p:cNvCxnSpPr/>
          <p:nvPr/>
        </p:nvCxnSpPr>
        <p:spPr>
          <a:xfrm>
            <a:off x="4115831" y="2877797"/>
            <a:ext cx="226193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C0B1712-76FF-44C5-9A9D-E302665B1FF3}"/>
              </a:ext>
            </a:extLst>
          </p:cNvPr>
          <p:cNvSpPr txBox="1"/>
          <p:nvPr/>
        </p:nvSpPr>
        <p:spPr>
          <a:xfrm>
            <a:off x="4539220" y="2598186"/>
            <a:ext cx="1892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发送时长及相关信息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1A390E-5104-41F6-BC1A-BE4B0138EE58}"/>
              </a:ext>
            </a:extLst>
          </p:cNvPr>
          <p:cNvSpPr/>
          <p:nvPr/>
        </p:nvSpPr>
        <p:spPr>
          <a:xfrm>
            <a:off x="6006025" y="1696693"/>
            <a:ext cx="78606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9815880-23F5-4D38-8117-3F315E0E79D4}"/>
              </a:ext>
            </a:extLst>
          </p:cNvPr>
          <p:cNvSpPr txBox="1"/>
          <p:nvPr/>
        </p:nvSpPr>
        <p:spPr>
          <a:xfrm>
            <a:off x="6006025" y="1682555"/>
            <a:ext cx="114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 数据库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64B1EE8-BC6F-4054-87F6-68273CFDE713}"/>
              </a:ext>
            </a:extLst>
          </p:cNvPr>
          <p:cNvCxnSpPr>
            <a:cxnSpLocks/>
          </p:cNvCxnSpPr>
          <p:nvPr/>
        </p:nvCxnSpPr>
        <p:spPr>
          <a:xfrm flipH="1">
            <a:off x="4115831" y="3533301"/>
            <a:ext cx="2174763" cy="70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234B38A-7B0D-42D1-B50B-501393F1BE3B}"/>
              </a:ext>
            </a:extLst>
          </p:cNvPr>
          <p:cNvSpPr txBox="1"/>
          <p:nvPr/>
        </p:nvSpPr>
        <p:spPr>
          <a:xfrm>
            <a:off x="4618864" y="3285031"/>
            <a:ext cx="1892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返回时长统计信息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C0F285A-2BCC-4DF2-AB54-9BA00DB83B04}"/>
              </a:ext>
            </a:extLst>
          </p:cNvPr>
          <p:cNvSpPr txBox="1"/>
          <p:nvPr/>
        </p:nvSpPr>
        <p:spPr>
          <a:xfrm>
            <a:off x="2744120" y="3732366"/>
            <a:ext cx="1387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展示时长统计与分析</a:t>
            </a:r>
          </a:p>
        </p:txBody>
      </p:sp>
    </p:spTree>
    <p:extLst>
      <p:ext uri="{BB962C8B-B14F-4D97-AF65-F5344CB8AC3E}">
        <p14:creationId xmlns:p14="http://schemas.microsoft.com/office/powerpoint/2010/main" val="51758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364</Words>
  <Application>Microsoft Office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SE-Lab3</vt:lpstr>
      <vt:lpstr>Requirements</vt:lpstr>
      <vt:lpstr>Use Cases</vt:lpstr>
      <vt:lpstr>Traceability Matrix</vt:lpstr>
      <vt:lpstr>Use Case Diagram For UC-1(学习时长记录)</vt:lpstr>
      <vt:lpstr>Use Case Schema For UC-1(学习时长记录)</vt:lpstr>
      <vt:lpstr>Acceptance Test</vt:lpstr>
      <vt:lpstr>System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SE-Lab3</dc:title>
  <dc:creator>黄 杉</dc:creator>
  <cp:lastModifiedBy>Ⅱ UncleGrey</cp:lastModifiedBy>
  <cp:revision>149</cp:revision>
  <dcterms:created xsi:type="dcterms:W3CDTF">2021-03-28T06:39:05Z</dcterms:created>
  <dcterms:modified xsi:type="dcterms:W3CDTF">2021-04-04T11:34:56Z</dcterms:modified>
</cp:coreProperties>
</file>