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74" r:id="rId7"/>
    <p:sldId id="269" r:id="rId8"/>
    <p:sldId id="277" r:id="rId9"/>
    <p:sldId id="270" r:id="rId10"/>
    <p:sldId id="279" r:id="rId11"/>
    <p:sldId id="278" r:id="rId12"/>
    <p:sldId id="262" r:id="rId13"/>
    <p:sldId id="263" r:id="rId14"/>
  </p:sldIdLst>
  <p:sldSz cx="18288000" cy="10287000"/>
  <p:notesSz cx="6858000" cy="9144000"/>
  <p:embeddedFontLst>
    <p:embeddedFont>
      <p:font typeface="Montserrat Classic" panose="020B0604020202020204" charset="0"/>
      <p:regular r:id="rId16"/>
    </p:embeddedFont>
    <p:embeddedFont>
      <p:font typeface="Montserrat Classic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43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ED665-5014-44AB-8488-B74C29EE7A72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A9076-67CC-4A2E-BF42-0228B80475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376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A9076-67CC-4A2E-BF42-0228B80475B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873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26633" y="-5468306"/>
            <a:ext cx="12906806" cy="12906806"/>
          </a:xfrm>
          <a:custGeom>
            <a:avLst/>
            <a:gdLst/>
            <a:ahLst/>
            <a:cxnLst/>
            <a:rect l="l" t="t" r="r" b="b"/>
            <a:pathLst>
              <a:path w="12906806" h="12906806">
                <a:moveTo>
                  <a:pt x="0" y="0"/>
                </a:moveTo>
                <a:lnTo>
                  <a:pt x="12906806" y="0"/>
                </a:lnTo>
                <a:lnTo>
                  <a:pt x="12906806" y="12906807"/>
                </a:lnTo>
                <a:lnTo>
                  <a:pt x="0" y="129068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2281574">
            <a:off x="9849516" y="2766381"/>
            <a:ext cx="15975639" cy="12983837"/>
          </a:xfrm>
          <a:custGeom>
            <a:avLst/>
            <a:gdLst/>
            <a:ahLst/>
            <a:cxnLst/>
            <a:rect l="l" t="t" r="r" b="b"/>
            <a:pathLst>
              <a:path w="15975639" h="12983837">
                <a:moveTo>
                  <a:pt x="0" y="0"/>
                </a:moveTo>
                <a:lnTo>
                  <a:pt x="15975638" y="0"/>
                </a:lnTo>
                <a:lnTo>
                  <a:pt x="15975638" y="12983838"/>
                </a:lnTo>
                <a:lnTo>
                  <a:pt x="0" y="129838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710408">
            <a:off x="5486400" y="6629736"/>
            <a:ext cx="7315200" cy="1250234"/>
          </a:xfrm>
          <a:custGeom>
            <a:avLst/>
            <a:gdLst/>
            <a:ahLst/>
            <a:cxnLst/>
            <a:rect l="l" t="t" r="r" b="b"/>
            <a:pathLst>
              <a:path w="7315200" h="1250234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>
            <a:off x="802162" y="8197817"/>
            <a:ext cx="6099525" cy="1330805"/>
          </a:xfrm>
          <a:custGeom>
            <a:avLst/>
            <a:gdLst/>
            <a:ahLst/>
            <a:cxnLst/>
            <a:rect l="l" t="t" r="r" b="b"/>
            <a:pathLst>
              <a:path w="6099525" h="1330805">
                <a:moveTo>
                  <a:pt x="6099525" y="0"/>
                </a:moveTo>
                <a:lnTo>
                  <a:pt x="0" y="0"/>
                </a:lnTo>
                <a:lnTo>
                  <a:pt x="0" y="1330806"/>
                </a:lnTo>
                <a:lnTo>
                  <a:pt x="6099525" y="1330806"/>
                </a:lnTo>
                <a:lnTo>
                  <a:pt x="609952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6" name="Freeform 6"/>
          <p:cNvSpPr/>
          <p:nvPr/>
        </p:nvSpPr>
        <p:spPr>
          <a:xfrm>
            <a:off x="1465044" y="1184310"/>
            <a:ext cx="780159" cy="662426"/>
          </a:xfrm>
          <a:custGeom>
            <a:avLst/>
            <a:gdLst/>
            <a:ahLst/>
            <a:cxnLst/>
            <a:rect l="l" t="t" r="r" b="b"/>
            <a:pathLst>
              <a:path w="780159" h="662426">
                <a:moveTo>
                  <a:pt x="0" y="0"/>
                </a:moveTo>
                <a:lnTo>
                  <a:pt x="780159" y="0"/>
                </a:lnTo>
                <a:lnTo>
                  <a:pt x="780159" y="662426"/>
                </a:lnTo>
                <a:lnTo>
                  <a:pt x="0" y="6624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465044" y="8530629"/>
            <a:ext cx="8110538" cy="332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99"/>
              </a:lnSpc>
            </a:pPr>
            <a:r>
              <a:rPr lang="en-US" sz="2599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Mamdouh , </a:t>
            </a:r>
            <a:r>
              <a:rPr lang="en-US" sz="25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Mohammed and Majid </a:t>
            </a:r>
            <a:endParaRPr lang="en-US" sz="2599" dirty="0">
              <a:solidFill>
                <a:srgbClr val="000000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66907" y="1940941"/>
            <a:ext cx="8738098" cy="3308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99"/>
              </a:lnSpc>
            </a:pPr>
            <a:r>
              <a:rPr lang="en-US" sz="5400" b="1" dirty="0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HONEYPOT</a:t>
            </a:r>
          </a:p>
          <a:p>
            <a:pPr algn="l">
              <a:lnSpc>
                <a:spcPts val="8999"/>
              </a:lnSpc>
            </a:pPr>
            <a:r>
              <a:rPr lang="en-US" sz="5400" b="1" dirty="0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BASED CYBERSECURITY DETECTION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7ECD8-475D-C222-A0FA-E67ADC387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AF886D4D-BDFD-226B-AFD3-C3876CD5BD15}"/>
              </a:ext>
            </a:extLst>
          </p:cNvPr>
          <p:cNvSpPr txBox="1"/>
          <p:nvPr/>
        </p:nvSpPr>
        <p:spPr>
          <a:xfrm>
            <a:off x="1381882" y="3314700"/>
            <a:ext cx="6141865" cy="6261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849F7FBB-7B2A-E464-91FD-54862CCE9267}"/>
              </a:ext>
            </a:extLst>
          </p:cNvPr>
          <p:cNvSpPr/>
          <p:nvPr/>
        </p:nvSpPr>
        <p:spPr>
          <a:xfrm rot="-587700">
            <a:off x="10903122" y="6126941"/>
            <a:ext cx="12426899" cy="10099680"/>
          </a:xfrm>
          <a:custGeom>
            <a:avLst/>
            <a:gdLst/>
            <a:ahLst/>
            <a:cxnLst/>
            <a:rect l="l" t="t" r="r" b="b"/>
            <a:pathLst>
              <a:path w="12426899" h="10099680">
                <a:moveTo>
                  <a:pt x="0" y="0"/>
                </a:moveTo>
                <a:lnTo>
                  <a:pt x="12426899" y="0"/>
                </a:lnTo>
                <a:lnTo>
                  <a:pt x="12426899" y="10099680"/>
                </a:lnTo>
                <a:lnTo>
                  <a:pt x="0" y="10099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D5B5248-4EEE-6940-C89F-F2D127E8D834}"/>
              </a:ext>
            </a:extLst>
          </p:cNvPr>
          <p:cNvSpPr/>
          <p:nvPr/>
        </p:nvSpPr>
        <p:spPr>
          <a:xfrm rot="-2700000">
            <a:off x="-7741802" y="4884762"/>
            <a:ext cx="10762620" cy="8747075"/>
          </a:xfrm>
          <a:custGeom>
            <a:avLst/>
            <a:gdLst/>
            <a:ahLst/>
            <a:cxnLst/>
            <a:rect l="l" t="t" r="r" b="b"/>
            <a:pathLst>
              <a:path w="10762620" h="8747075">
                <a:moveTo>
                  <a:pt x="0" y="0"/>
                </a:moveTo>
                <a:lnTo>
                  <a:pt x="10762620" y="0"/>
                </a:lnTo>
                <a:lnTo>
                  <a:pt x="10762620" y="8747076"/>
                </a:lnTo>
                <a:lnTo>
                  <a:pt x="0" y="8747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F20F0B6-4A51-3BD7-2A21-5A8C967A29B4}"/>
              </a:ext>
            </a:extLst>
          </p:cNvPr>
          <p:cNvSpPr txBox="1"/>
          <p:nvPr/>
        </p:nvSpPr>
        <p:spPr>
          <a:xfrm>
            <a:off x="940188" y="1070851"/>
            <a:ext cx="11937612" cy="11167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 b="1" dirty="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CHARTS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F1A703-28C5-29A8-6DC6-62D4E911B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34086"/>
            <a:ext cx="9329295" cy="68295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0ABC8F-8982-6154-94CA-C51F5F69E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11" y="3227596"/>
            <a:ext cx="7824416" cy="55071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6A8772-D945-8B4E-EBC0-E6F0625A86C1}"/>
              </a:ext>
            </a:extLst>
          </p:cNvPr>
          <p:cNvSpPr txBox="1"/>
          <p:nvPr/>
        </p:nvSpPr>
        <p:spPr>
          <a:xfrm>
            <a:off x="4038853" y="9308431"/>
            <a:ext cx="99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HOST IP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BE21AD-3C24-A4A2-6724-6E20C30CB2E2}"/>
              </a:ext>
            </a:extLst>
          </p:cNvPr>
          <p:cNvSpPr txBox="1"/>
          <p:nvPr/>
        </p:nvSpPr>
        <p:spPr>
          <a:xfrm>
            <a:off x="12163329" y="8937094"/>
            <a:ext cx="223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IP AND AGENT NAME</a:t>
            </a:r>
          </a:p>
        </p:txBody>
      </p:sp>
    </p:spTree>
    <p:extLst>
      <p:ext uri="{BB962C8B-B14F-4D97-AF65-F5344CB8AC3E}">
        <p14:creationId xmlns:p14="http://schemas.microsoft.com/office/powerpoint/2010/main" val="3254184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BABD9-22E7-14A4-4B21-4F0425B66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41FC45E-C900-2F10-898B-0DC21A405F7C}"/>
              </a:ext>
            </a:extLst>
          </p:cNvPr>
          <p:cNvSpPr/>
          <p:nvPr/>
        </p:nvSpPr>
        <p:spPr>
          <a:xfrm rot="4153637">
            <a:off x="-5372820" y="7276379"/>
            <a:ext cx="14990034" cy="14990034"/>
          </a:xfrm>
          <a:custGeom>
            <a:avLst/>
            <a:gdLst/>
            <a:ahLst/>
            <a:cxnLst/>
            <a:rect l="l" t="t" r="r" b="b"/>
            <a:pathLst>
              <a:path w="14990034" h="14990034">
                <a:moveTo>
                  <a:pt x="0" y="0"/>
                </a:moveTo>
                <a:lnTo>
                  <a:pt x="14990034" y="0"/>
                </a:lnTo>
                <a:lnTo>
                  <a:pt x="14990034" y="14990035"/>
                </a:lnTo>
                <a:lnTo>
                  <a:pt x="0" y="14990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004D83A3-0862-7703-D441-991B75F1520C}"/>
              </a:ext>
            </a:extLst>
          </p:cNvPr>
          <p:cNvSpPr/>
          <p:nvPr/>
        </p:nvSpPr>
        <p:spPr>
          <a:xfrm rot="-6202356">
            <a:off x="9317686" y="-7079385"/>
            <a:ext cx="10511311" cy="10511311"/>
          </a:xfrm>
          <a:custGeom>
            <a:avLst/>
            <a:gdLst/>
            <a:ahLst/>
            <a:cxnLst/>
            <a:rect l="l" t="t" r="r" b="b"/>
            <a:pathLst>
              <a:path w="10511311" h="10511311">
                <a:moveTo>
                  <a:pt x="0" y="0"/>
                </a:moveTo>
                <a:lnTo>
                  <a:pt x="10511311" y="0"/>
                </a:lnTo>
                <a:lnTo>
                  <a:pt x="10511311" y="10511311"/>
                </a:lnTo>
                <a:lnTo>
                  <a:pt x="0" y="105113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53B35FD4-A3AB-D268-41A1-0BDA27DAFF29}"/>
              </a:ext>
            </a:extLst>
          </p:cNvPr>
          <p:cNvSpPr/>
          <p:nvPr/>
        </p:nvSpPr>
        <p:spPr>
          <a:xfrm>
            <a:off x="466725" y="1066800"/>
            <a:ext cx="6235262" cy="2828165"/>
          </a:xfrm>
          <a:custGeom>
            <a:avLst/>
            <a:gdLst/>
            <a:ahLst/>
            <a:cxnLst/>
            <a:rect l="l" t="t" r="r" b="b"/>
            <a:pathLst>
              <a:path w="6235262" h="2828165">
                <a:moveTo>
                  <a:pt x="0" y="0"/>
                </a:moveTo>
                <a:lnTo>
                  <a:pt x="6235262" y="0"/>
                </a:lnTo>
                <a:lnTo>
                  <a:pt x="6235262" y="2828165"/>
                </a:lnTo>
                <a:lnTo>
                  <a:pt x="0" y="2828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A920D8D-05E3-5BD1-32EE-B7132C6AB001}"/>
              </a:ext>
            </a:extLst>
          </p:cNvPr>
          <p:cNvSpPr txBox="1"/>
          <p:nvPr/>
        </p:nvSpPr>
        <p:spPr>
          <a:xfrm>
            <a:off x="1219200" y="1232567"/>
            <a:ext cx="5369589" cy="1146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81B17-33D0-CDF8-FF34-325F37026947}"/>
              </a:ext>
            </a:extLst>
          </p:cNvPr>
          <p:cNvSpPr txBox="1"/>
          <p:nvPr/>
        </p:nvSpPr>
        <p:spPr>
          <a:xfrm>
            <a:off x="7162800" y="3314700"/>
            <a:ext cx="14020800" cy="362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Detection Rate: Percentage of successful attack detection.</a:t>
            </a:r>
          </a:p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 Rate: Percentage of incorrect attack alerts.</a:t>
            </a:r>
          </a:p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Performance: Time taken to detect attacks, impact on system resources.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323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153637">
            <a:off x="-5372820" y="7276379"/>
            <a:ext cx="14990034" cy="14990034"/>
          </a:xfrm>
          <a:custGeom>
            <a:avLst/>
            <a:gdLst/>
            <a:ahLst/>
            <a:cxnLst/>
            <a:rect l="l" t="t" r="r" b="b"/>
            <a:pathLst>
              <a:path w="14990034" h="14990034">
                <a:moveTo>
                  <a:pt x="0" y="0"/>
                </a:moveTo>
                <a:lnTo>
                  <a:pt x="14990034" y="0"/>
                </a:lnTo>
                <a:lnTo>
                  <a:pt x="14990034" y="14990035"/>
                </a:lnTo>
                <a:lnTo>
                  <a:pt x="0" y="14990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6202356">
            <a:off x="9317686" y="-7079385"/>
            <a:ext cx="10511311" cy="10511311"/>
          </a:xfrm>
          <a:custGeom>
            <a:avLst/>
            <a:gdLst/>
            <a:ahLst/>
            <a:cxnLst/>
            <a:rect l="l" t="t" r="r" b="b"/>
            <a:pathLst>
              <a:path w="10511311" h="10511311">
                <a:moveTo>
                  <a:pt x="0" y="0"/>
                </a:moveTo>
                <a:lnTo>
                  <a:pt x="10511311" y="0"/>
                </a:lnTo>
                <a:lnTo>
                  <a:pt x="10511311" y="10511311"/>
                </a:lnTo>
                <a:lnTo>
                  <a:pt x="0" y="105113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466725" y="1066800"/>
            <a:ext cx="6235262" cy="2828165"/>
          </a:xfrm>
          <a:custGeom>
            <a:avLst/>
            <a:gdLst/>
            <a:ahLst/>
            <a:cxnLst/>
            <a:rect l="l" t="t" r="r" b="b"/>
            <a:pathLst>
              <a:path w="6235262" h="2828165">
                <a:moveTo>
                  <a:pt x="0" y="0"/>
                </a:moveTo>
                <a:lnTo>
                  <a:pt x="6235262" y="0"/>
                </a:lnTo>
                <a:lnTo>
                  <a:pt x="6235262" y="2828165"/>
                </a:lnTo>
                <a:lnTo>
                  <a:pt x="0" y="2828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219200" y="1232567"/>
            <a:ext cx="5369589" cy="1146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Detection 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9052D8-F19E-C24A-840B-612B605D114D}"/>
              </a:ext>
            </a:extLst>
          </p:cNvPr>
          <p:cNvSpPr txBox="1"/>
          <p:nvPr/>
        </p:nvSpPr>
        <p:spPr>
          <a:xfrm>
            <a:off x="6881241" y="3045224"/>
            <a:ext cx="14020800" cy="5473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Detection Rate:</a:t>
            </a:r>
          </a:p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95% detection rate for Mirai Botnet activities.</a:t>
            </a:r>
          </a:p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 Rate: 5%.</a:t>
            </a:r>
          </a:p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</a:p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detection of botnet traffic.</a:t>
            </a:r>
          </a:p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 CPU usage and efficient memory consumption during attack simulations.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7143958">
            <a:off x="-3352800" y="4379009"/>
            <a:ext cx="10444938" cy="11358781"/>
          </a:xfrm>
          <a:custGeom>
            <a:avLst/>
            <a:gdLst/>
            <a:ahLst/>
            <a:cxnLst/>
            <a:rect l="l" t="t" r="r" b="b"/>
            <a:pathLst>
              <a:path w="10444938" h="11358781">
                <a:moveTo>
                  <a:pt x="0" y="0"/>
                </a:moveTo>
                <a:lnTo>
                  <a:pt x="10444938" y="0"/>
                </a:lnTo>
                <a:lnTo>
                  <a:pt x="10444938" y="11358782"/>
                </a:lnTo>
                <a:lnTo>
                  <a:pt x="0" y="11358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>
            <a:off x="-1003076" y="790279"/>
            <a:ext cx="16848517" cy="1669673"/>
          </a:xfrm>
          <a:custGeom>
            <a:avLst/>
            <a:gdLst/>
            <a:ahLst/>
            <a:cxnLst/>
            <a:rect l="l" t="t" r="r" b="b"/>
            <a:pathLst>
              <a:path w="16848517" h="1669673">
                <a:moveTo>
                  <a:pt x="16848517" y="0"/>
                </a:moveTo>
                <a:lnTo>
                  <a:pt x="0" y="0"/>
                </a:lnTo>
                <a:lnTo>
                  <a:pt x="0" y="1669673"/>
                </a:lnTo>
                <a:lnTo>
                  <a:pt x="16848517" y="1669673"/>
                </a:lnTo>
                <a:lnTo>
                  <a:pt x="1684851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3567717" y="1151778"/>
            <a:ext cx="11152566" cy="1003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69"/>
              </a:lnSpc>
            </a:pPr>
            <a:r>
              <a:rPr lang="en-US" sz="6999" b="1" dirty="0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CONCLUSION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33499" y="3409044"/>
            <a:ext cx="14511941" cy="24540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Cowrie Honeypot successfully detected Mirai Botnet in real-time.</a:t>
            </a:r>
          </a:p>
          <a:p>
            <a:pPr>
              <a:lnSpc>
                <a:spcPct val="200000"/>
              </a:lnSpc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ELK Stack enabled efficient and scalable data analysis.</a:t>
            </a:r>
          </a:p>
          <a:p>
            <a:pPr>
              <a:lnSpc>
                <a:spcPct val="200000"/>
              </a:lnSpc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detection rate, low false positives.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705926" y="3004515"/>
            <a:ext cx="14564970" cy="14564970"/>
          </a:xfrm>
          <a:custGeom>
            <a:avLst/>
            <a:gdLst/>
            <a:ahLst/>
            <a:cxnLst/>
            <a:rect l="l" t="t" r="r" b="b"/>
            <a:pathLst>
              <a:path w="14564970" h="14564970">
                <a:moveTo>
                  <a:pt x="0" y="0"/>
                </a:moveTo>
                <a:lnTo>
                  <a:pt x="14564970" y="0"/>
                </a:lnTo>
                <a:lnTo>
                  <a:pt x="14564970" y="14564970"/>
                </a:lnTo>
                <a:lnTo>
                  <a:pt x="0" y="145649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3" name="Freeform 3"/>
          <p:cNvSpPr/>
          <p:nvPr/>
        </p:nvSpPr>
        <p:spPr>
          <a:xfrm>
            <a:off x="5738531" y="-9798397"/>
            <a:ext cx="14564970" cy="14564970"/>
          </a:xfrm>
          <a:custGeom>
            <a:avLst/>
            <a:gdLst/>
            <a:ahLst/>
            <a:cxnLst/>
            <a:rect l="l" t="t" r="r" b="b"/>
            <a:pathLst>
              <a:path w="14564970" h="14564970">
                <a:moveTo>
                  <a:pt x="0" y="0"/>
                </a:moveTo>
                <a:lnTo>
                  <a:pt x="14564970" y="0"/>
                </a:lnTo>
                <a:lnTo>
                  <a:pt x="14564970" y="14564970"/>
                </a:lnTo>
                <a:lnTo>
                  <a:pt x="0" y="145649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632643"/>
            <a:ext cx="6271906" cy="2114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TABLE OF CONTENTS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859044" y="5534913"/>
            <a:ext cx="5028150" cy="380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27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Introduction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859044" y="6322168"/>
            <a:ext cx="5028150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27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Technical Architecture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859044" y="7109423"/>
            <a:ext cx="5028150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27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Mirai Botnet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859044" y="7896678"/>
            <a:ext cx="5028150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27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Detection </a:t>
            </a:r>
            <a:r>
              <a:rPr lang="en-US" sz="30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Perfomance</a:t>
            </a:r>
            <a:endParaRPr lang="en-US" sz="3000" dirty="0">
              <a:solidFill>
                <a:srgbClr val="000000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01200" y="8050887"/>
            <a:ext cx="5028150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27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Conclusion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396288" y="5534913"/>
            <a:ext cx="5926635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27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Perequisites</a:t>
            </a:r>
            <a:r>
              <a:rPr lang="en-US" sz="30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396288" y="6322168"/>
            <a:ext cx="5931158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27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FLOW Diagram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396288" y="7109423"/>
            <a:ext cx="5926635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27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Detection Metrics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983972" y="3848100"/>
            <a:ext cx="7416500" cy="5739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Reproducing of </a:t>
            </a:r>
            <a:r>
              <a:rPr lang="en-GB" sz="2800" dirty="0"/>
              <a:t>Analysing Variation Among IoT Botnets Using Medium Interaction Honeypot</a:t>
            </a:r>
          </a:p>
          <a:p>
            <a:pPr marL="0" indent="0">
              <a:lnSpc>
                <a:spcPct val="150000"/>
              </a:lnSpc>
              <a:buNone/>
            </a:pP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Focus: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Botnet Detection using Cowrie Honeypot.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ELK Stack for real-time log collection and analysis.</a:t>
            </a:r>
          </a:p>
        </p:txBody>
      </p:sp>
      <p:sp>
        <p:nvSpPr>
          <p:cNvPr id="5" name="Freeform 5"/>
          <p:cNvSpPr/>
          <p:nvPr/>
        </p:nvSpPr>
        <p:spPr>
          <a:xfrm rot="-587700">
            <a:off x="9242186" y="6541992"/>
            <a:ext cx="12426899" cy="10099680"/>
          </a:xfrm>
          <a:custGeom>
            <a:avLst/>
            <a:gdLst/>
            <a:ahLst/>
            <a:cxnLst/>
            <a:rect l="l" t="t" r="r" b="b"/>
            <a:pathLst>
              <a:path w="12426899" h="10099680">
                <a:moveTo>
                  <a:pt x="0" y="0"/>
                </a:moveTo>
                <a:lnTo>
                  <a:pt x="12426899" y="0"/>
                </a:lnTo>
                <a:lnTo>
                  <a:pt x="12426899" y="10099680"/>
                </a:lnTo>
                <a:lnTo>
                  <a:pt x="0" y="10099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2700000">
            <a:off x="-7741802" y="4884762"/>
            <a:ext cx="10762620" cy="8747075"/>
          </a:xfrm>
          <a:custGeom>
            <a:avLst/>
            <a:gdLst/>
            <a:ahLst/>
            <a:cxnLst/>
            <a:rect l="l" t="t" r="r" b="b"/>
            <a:pathLst>
              <a:path w="10762620" h="8747075">
                <a:moveTo>
                  <a:pt x="0" y="0"/>
                </a:moveTo>
                <a:lnTo>
                  <a:pt x="10762620" y="0"/>
                </a:lnTo>
                <a:lnTo>
                  <a:pt x="10762620" y="8747076"/>
                </a:lnTo>
                <a:lnTo>
                  <a:pt x="0" y="8747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458663">
            <a:off x="565513" y="2640503"/>
            <a:ext cx="7315200" cy="1250234"/>
          </a:xfrm>
          <a:custGeom>
            <a:avLst/>
            <a:gdLst/>
            <a:ahLst/>
            <a:cxnLst/>
            <a:rect l="l" t="t" r="r" b="b"/>
            <a:pathLst>
              <a:path w="7315200" h="1250234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028700" y="1678979"/>
            <a:ext cx="7545508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INTRODUCTION</a:t>
            </a:r>
          </a:p>
        </p:txBody>
      </p:sp>
      <p:pic>
        <p:nvPicPr>
          <p:cNvPr id="2050" name="Picture 2" descr="Global data security, personal data security, cyber data security online concept illustration, Internet security or information privacy &amp; protection.">
            <a:extLst>
              <a:ext uri="{FF2B5EF4-FFF2-40B4-BE49-F238E27FC236}">
                <a16:creationId xmlns:a16="http://schemas.microsoft.com/office/drawing/2014/main" id="{7A6942CC-2D0F-2665-EC4D-167E0D0B0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0" y="1458811"/>
            <a:ext cx="6641429" cy="664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4972435" y="-6224694"/>
            <a:ext cx="14564970" cy="14564970"/>
          </a:xfrm>
          <a:custGeom>
            <a:avLst/>
            <a:gdLst/>
            <a:ahLst/>
            <a:cxnLst/>
            <a:rect l="l" t="t" r="r" b="b"/>
            <a:pathLst>
              <a:path w="14564970" h="14564970">
                <a:moveTo>
                  <a:pt x="0" y="0"/>
                </a:moveTo>
                <a:lnTo>
                  <a:pt x="14564970" y="0"/>
                </a:lnTo>
                <a:lnTo>
                  <a:pt x="14564970" y="14564970"/>
                </a:lnTo>
                <a:lnTo>
                  <a:pt x="0" y="14564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0800000">
            <a:off x="15589919" y="189895"/>
            <a:ext cx="2434030" cy="2434030"/>
          </a:xfrm>
          <a:custGeom>
            <a:avLst/>
            <a:gdLst/>
            <a:ahLst/>
            <a:cxnLst/>
            <a:rect l="l" t="t" r="r" b="b"/>
            <a:pathLst>
              <a:path w="2434030" h="2434030">
                <a:moveTo>
                  <a:pt x="0" y="0"/>
                </a:moveTo>
                <a:lnTo>
                  <a:pt x="2434031" y="0"/>
                </a:lnTo>
                <a:lnTo>
                  <a:pt x="2434031" y="2434030"/>
                </a:lnTo>
                <a:lnTo>
                  <a:pt x="0" y="24340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097000" y="6743700"/>
            <a:ext cx="9869980" cy="9869980"/>
          </a:xfrm>
          <a:custGeom>
            <a:avLst/>
            <a:gdLst/>
            <a:ahLst/>
            <a:cxnLst/>
            <a:rect l="l" t="t" r="r" b="b"/>
            <a:pathLst>
              <a:path w="9869980" h="9869980">
                <a:moveTo>
                  <a:pt x="0" y="0"/>
                </a:moveTo>
                <a:lnTo>
                  <a:pt x="9869980" y="0"/>
                </a:lnTo>
                <a:lnTo>
                  <a:pt x="9869980" y="9869980"/>
                </a:lnTo>
                <a:lnTo>
                  <a:pt x="0" y="9869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96135" y="1057791"/>
            <a:ext cx="9296400" cy="14629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GB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448800" y="2192948"/>
            <a:ext cx="7924800" cy="59011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OS: Linux-based (Ubuntu preferred)</a:t>
            </a:r>
          </a:p>
          <a:p>
            <a:pPr marL="457200" indent="-4572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3.x (Cowrie and dependencies)</a:t>
            </a:r>
          </a:p>
          <a:p>
            <a:pPr marL="457200" indent="-4572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Mirai Botnet</a:t>
            </a:r>
          </a:p>
          <a:p>
            <a:pPr marL="457200" indent="-4572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Elasticsearch, Kibana,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Filebeat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  <a:p>
            <a:pPr marL="457200" indent="-4572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2 cores CPU, 4GB RAM, 40GB disk space.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81882" y="3314700"/>
            <a:ext cx="6314318" cy="5796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Cowrie Honeypot:</a:t>
            </a:r>
          </a:p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Simulates IoT devices to attract botnet traffic.</a:t>
            </a:r>
          </a:p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Mirai Botnet:</a:t>
            </a:r>
          </a:p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 the honeypot to infect IoT devices.</a:t>
            </a:r>
          </a:p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ELK Stack:</a:t>
            </a:r>
          </a:p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Elasticsearch for data storage and indexing.</a:t>
            </a:r>
          </a:p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Kibana for visualizing data in real-time.</a:t>
            </a:r>
          </a:p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Logstash for processing and filtering logs.</a:t>
            </a:r>
          </a:p>
        </p:txBody>
      </p:sp>
      <p:sp>
        <p:nvSpPr>
          <p:cNvPr id="5" name="Freeform 5"/>
          <p:cNvSpPr/>
          <p:nvPr/>
        </p:nvSpPr>
        <p:spPr>
          <a:xfrm rot="-587700">
            <a:off x="9242186" y="6541992"/>
            <a:ext cx="12426899" cy="10099680"/>
          </a:xfrm>
          <a:custGeom>
            <a:avLst/>
            <a:gdLst/>
            <a:ahLst/>
            <a:cxnLst/>
            <a:rect l="l" t="t" r="r" b="b"/>
            <a:pathLst>
              <a:path w="12426899" h="10099680">
                <a:moveTo>
                  <a:pt x="0" y="0"/>
                </a:moveTo>
                <a:lnTo>
                  <a:pt x="12426899" y="0"/>
                </a:lnTo>
                <a:lnTo>
                  <a:pt x="12426899" y="10099680"/>
                </a:lnTo>
                <a:lnTo>
                  <a:pt x="0" y="10099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2700000">
            <a:off x="-7741802" y="4884762"/>
            <a:ext cx="10762620" cy="8747075"/>
          </a:xfrm>
          <a:custGeom>
            <a:avLst/>
            <a:gdLst/>
            <a:ahLst/>
            <a:cxnLst/>
            <a:rect l="l" t="t" r="r" b="b"/>
            <a:pathLst>
              <a:path w="10762620" h="8747075">
                <a:moveTo>
                  <a:pt x="0" y="0"/>
                </a:moveTo>
                <a:lnTo>
                  <a:pt x="10762620" y="0"/>
                </a:lnTo>
                <a:lnTo>
                  <a:pt x="10762620" y="8747076"/>
                </a:lnTo>
                <a:lnTo>
                  <a:pt x="0" y="8747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150705">
            <a:off x="755251" y="2243405"/>
            <a:ext cx="9995121" cy="852691"/>
          </a:xfrm>
          <a:custGeom>
            <a:avLst/>
            <a:gdLst/>
            <a:ahLst/>
            <a:cxnLst/>
            <a:rect l="l" t="t" r="r" b="b"/>
            <a:pathLst>
              <a:path w="7315200" h="1250234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143000" y="851682"/>
            <a:ext cx="8001000" cy="13410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GB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771242-9445-E69A-498F-B35E4149FC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6714" y="3008134"/>
            <a:ext cx="8871747" cy="605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2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D73CE-1152-AC93-8784-4FEE13227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7DCCF7A-74A1-FDF9-DA7A-24639642C98D}"/>
              </a:ext>
            </a:extLst>
          </p:cNvPr>
          <p:cNvSpPr/>
          <p:nvPr/>
        </p:nvSpPr>
        <p:spPr>
          <a:xfrm rot="-10800000">
            <a:off x="-5545298" y="-6743700"/>
            <a:ext cx="14564970" cy="14564970"/>
          </a:xfrm>
          <a:custGeom>
            <a:avLst/>
            <a:gdLst/>
            <a:ahLst/>
            <a:cxnLst/>
            <a:rect l="l" t="t" r="r" b="b"/>
            <a:pathLst>
              <a:path w="14564970" h="14564970">
                <a:moveTo>
                  <a:pt x="0" y="0"/>
                </a:moveTo>
                <a:lnTo>
                  <a:pt x="14564970" y="0"/>
                </a:lnTo>
                <a:lnTo>
                  <a:pt x="14564970" y="14564970"/>
                </a:lnTo>
                <a:lnTo>
                  <a:pt x="0" y="14564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BD3868BF-6E8A-A5E5-44E0-3FA8EBE7DF18}"/>
              </a:ext>
            </a:extLst>
          </p:cNvPr>
          <p:cNvSpPr/>
          <p:nvPr/>
        </p:nvSpPr>
        <p:spPr>
          <a:xfrm>
            <a:off x="17297400" y="4035504"/>
            <a:ext cx="9869980" cy="9869980"/>
          </a:xfrm>
          <a:custGeom>
            <a:avLst/>
            <a:gdLst/>
            <a:ahLst/>
            <a:cxnLst/>
            <a:rect l="l" t="t" r="r" b="b"/>
            <a:pathLst>
              <a:path w="9869980" h="9869980">
                <a:moveTo>
                  <a:pt x="0" y="0"/>
                </a:moveTo>
                <a:lnTo>
                  <a:pt x="9869980" y="0"/>
                </a:lnTo>
                <a:lnTo>
                  <a:pt x="9869980" y="9869980"/>
                </a:lnTo>
                <a:lnTo>
                  <a:pt x="0" y="9869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350DF682-88CA-8127-BEED-B1558672E621}"/>
              </a:ext>
            </a:extLst>
          </p:cNvPr>
          <p:cNvSpPr txBox="1"/>
          <p:nvPr/>
        </p:nvSpPr>
        <p:spPr>
          <a:xfrm>
            <a:off x="349475" y="190500"/>
            <a:ext cx="9296400" cy="40943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Flow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06835DD2-0363-9C88-D3AB-36176C8CCC6C}"/>
              </a:ext>
            </a:extLst>
          </p:cNvPr>
          <p:cNvSpPr txBox="1"/>
          <p:nvPr/>
        </p:nvSpPr>
        <p:spPr>
          <a:xfrm>
            <a:off x="9268329" y="1875778"/>
            <a:ext cx="9019671" cy="43194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Works:</a:t>
            </a:r>
          </a:p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Mirai Botnet attacks the honeypot.</a:t>
            </a:r>
          </a:p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Cowries logs are captured by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Filebeat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sent to Elasticsearch.</a:t>
            </a:r>
          </a:p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visualized through Kibana dashboards for real-time insights.</a:t>
            </a:r>
          </a:p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295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81882" y="3314700"/>
            <a:ext cx="6141865" cy="6261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/>
          <p:nvPr/>
        </p:nvSpPr>
        <p:spPr>
          <a:xfrm rot="-587700">
            <a:off x="9242186" y="6541992"/>
            <a:ext cx="12426899" cy="10099680"/>
          </a:xfrm>
          <a:custGeom>
            <a:avLst/>
            <a:gdLst/>
            <a:ahLst/>
            <a:cxnLst/>
            <a:rect l="l" t="t" r="r" b="b"/>
            <a:pathLst>
              <a:path w="12426899" h="10099680">
                <a:moveTo>
                  <a:pt x="0" y="0"/>
                </a:moveTo>
                <a:lnTo>
                  <a:pt x="12426899" y="0"/>
                </a:lnTo>
                <a:lnTo>
                  <a:pt x="12426899" y="10099680"/>
                </a:lnTo>
                <a:lnTo>
                  <a:pt x="0" y="10099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2700000">
            <a:off x="-7741802" y="4884762"/>
            <a:ext cx="10762620" cy="8747075"/>
          </a:xfrm>
          <a:custGeom>
            <a:avLst/>
            <a:gdLst/>
            <a:ahLst/>
            <a:cxnLst/>
            <a:rect l="l" t="t" r="r" b="b"/>
            <a:pathLst>
              <a:path w="10762620" h="8747075">
                <a:moveTo>
                  <a:pt x="0" y="0"/>
                </a:moveTo>
                <a:lnTo>
                  <a:pt x="10762620" y="0"/>
                </a:lnTo>
                <a:lnTo>
                  <a:pt x="10762620" y="8747076"/>
                </a:lnTo>
                <a:lnTo>
                  <a:pt x="0" y="8747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533400" y="928504"/>
            <a:ext cx="7467600" cy="404995"/>
          </a:xfrm>
          <a:custGeom>
            <a:avLst/>
            <a:gdLst/>
            <a:ahLst/>
            <a:cxnLst/>
            <a:rect l="l" t="t" r="r" b="b"/>
            <a:pathLst>
              <a:path w="7315200" h="1250234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8" name="TextBox 8"/>
          <p:cNvSpPr txBox="1"/>
          <p:nvPr/>
        </p:nvSpPr>
        <p:spPr>
          <a:xfrm>
            <a:off x="928156" y="-133452"/>
            <a:ext cx="6768044" cy="10619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FLOW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33605D-FA96-7099-D150-57D6FE52F2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548" y="1632442"/>
            <a:ext cx="15458496" cy="800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5ACB9-5846-1FF2-4170-ABB01AF9E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2A6314E6-F84C-D4D6-2BE3-A70F97B47BA8}"/>
              </a:ext>
            </a:extLst>
          </p:cNvPr>
          <p:cNvSpPr txBox="1"/>
          <p:nvPr/>
        </p:nvSpPr>
        <p:spPr>
          <a:xfrm>
            <a:off x="1381882" y="3314700"/>
            <a:ext cx="6314318" cy="5796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Mirai Botnet</a:t>
            </a:r>
          </a:p>
          <a:p>
            <a:pPr marL="342900" indent="-3429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1F2328"/>
                </a:solidFill>
                <a:effectLst/>
                <a:latin typeface="-apple-system"/>
              </a:rPr>
              <a:t>Run the </a:t>
            </a:r>
            <a:r>
              <a:rPr lang="en-GB" sz="2400" b="0" i="0" dirty="0" err="1">
                <a:solidFill>
                  <a:srgbClr val="1F2328"/>
                </a:solidFill>
                <a:effectLst/>
                <a:latin typeface="-apple-system"/>
              </a:rPr>
              <a:t>cnc</a:t>
            </a:r>
            <a:endParaRPr lang="en-GB" sz="2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342900" indent="-3429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1F2328"/>
                </a:solidFill>
                <a:latin typeface="-apple-system"/>
              </a:rPr>
              <a:t>R</a:t>
            </a:r>
            <a:r>
              <a:rPr lang="en-GB" sz="2400" b="0" i="0" dirty="0">
                <a:solidFill>
                  <a:srgbClr val="1F2328"/>
                </a:solidFill>
                <a:effectLst/>
                <a:latin typeface="-apple-system"/>
              </a:rPr>
              <a:t>un a bot </a:t>
            </a:r>
          </a:p>
          <a:p>
            <a:pPr marL="342900" indent="-3429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1F2328"/>
                </a:solidFill>
                <a:effectLst/>
                <a:latin typeface="-apple-system"/>
              </a:rPr>
              <a:t>connect to the </a:t>
            </a:r>
            <a:r>
              <a:rPr lang="en-GB" sz="2400" b="0" i="0" dirty="0" err="1">
                <a:solidFill>
                  <a:srgbClr val="1F2328"/>
                </a:solidFill>
                <a:effectLst/>
                <a:latin typeface="-apple-system"/>
              </a:rPr>
              <a:t>cnc</a:t>
            </a:r>
            <a:r>
              <a:rPr lang="en-GB" sz="2400" b="0" i="0" dirty="0">
                <a:solidFill>
                  <a:srgbClr val="1F2328"/>
                </a:solidFill>
                <a:effectLst/>
                <a:latin typeface="-apple-system"/>
              </a:rPr>
              <a:t> using telnet</a:t>
            </a:r>
            <a:endParaRPr lang="en-GB" sz="2400" dirty="0">
              <a:solidFill>
                <a:srgbClr val="1F2328"/>
              </a:solidFill>
              <a:latin typeface="-apple-system"/>
            </a:endParaRPr>
          </a:p>
          <a:p>
            <a:pPr marL="342900" indent="-3429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1F2328"/>
                </a:solidFill>
                <a:effectLst/>
                <a:latin typeface="-apple-system"/>
              </a:rPr>
              <a:t>see a list of attacks type</a:t>
            </a:r>
          </a:p>
          <a:p>
            <a:pPr marL="342900" indent="-3429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1F2328"/>
                </a:solidFill>
                <a:effectLst/>
                <a:latin typeface="-apple-system"/>
              </a:rPr>
              <a:t>compile the release binary’s</a:t>
            </a:r>
            <a:endParaRPr lang="en-GB" sz="2400" dirty="0">
              <a:solidFill>
                <a:srgbClr val="1F2328"/>
              </a:solidFill>
              <a:latin typeface="-apple-system"/>
            </a:endParaRPr>
          </a:p>
          <a:p>
            <a:pPr marL="342900" indent="-3429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1F2328"/>
                </a:solidFill>
                <a:latin typeface="-apple-system"/>
              </a:rPr>
              <a:t>R</a:t>
            </a:r>
            <a:r>
              <a:rPr lang="en-GB" sz="2400" b="0" i="0" dirty="0">
                <a:solidFill>
                  <a:srgbClr val="1F2328"/>
                </a:solidFill>
                <a:effectLst/>
                <a:latin typeface="-apple-system"/>
              </a:rPr>
              <a:t>un the </a:t>
            </a:r>
            <a:r>
              <a:rPr lang="en-GB" sz="2400" b="0" i="0" dirty="0" err="1">
                <a:solidFill>
                  <a:srgbClr val="1F2328"/>
                </a:solidFill>
                <a:effectLst/>
                <a:latin typeface="-apple-system"/>
              </a:rPr>
              <a:t>cnc</a:t>
            </a:r>
            <a:endParaRPr lang="en-GB" sz="2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lnSpc>
                <a:spcPct val="200000"/>
              </a:lnSpc>
              <a:spcBef>
                <a:spcPct val="0"/>
              </a:spcBef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730DCBF5-162E-4D0C-B459-B4843C9BBE2A}"/>
              </a:ext>
            </a:extLst>
          </p:cNvPr>
          <p:cNvSpPr/>
          <p:nvPr/>
        </p:nvSpPr>
        <p:spPr>
          <a:xfrm rot="-587700">
            <a:off x="9242186" y="6541992"/>
            <a:ext cx="12426899" cy="10099680"/>
          </a:xfrm>
          <a:custGeom>
            <a:avLst/>
            <a:gdLst/>
            <a:ahLst/>
            <a:cxnLst/>
            <a:rect l="l" t="t" r="r" b="b"/>
            <a:pathLst>
              <a:path w="12426899" h="10099680">
                <a:moveTo>
                  <a:pt x="0" y="0"/>
                </a:moveTo>
                <a:lnTo>
                  <a:pt x="12426899" y="0"/>
                </a:lnTo>
                <a:lnTo>
                  <a:pt x="12426899" y="10099680"/>
                </a:lnTo>
                <a:lnTo>
                  <a:pt x="0" y="10099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A92D8B47-7BE9-9C8F-D5BE-3C66B6A962B6}"/>
              </a:ext>
            </a:extLst>
          </p:cNvPr>
          <p:cNvSpPr/>
          <p:nvPr/>
        </p:nvSpPr>
        <p:spPr>
          <a:xfrm rot="-2700000">
            <a:off x="-7741802" y="4884762"/>
            <a:ext cx="10762620" cy="8747075"/>
          </a:xfrm>
          <a:custGeom>
            <a:avLst/>
            <a:gdLst/>
            <a:ahLst/>
            <a:cxnLst/>
            <a:rect l="l" t="t" r="r" b="b"/>
            <a:pathLst>
              <a:path w="10762620" h="8747075">
                <a:moveTo>
                  <a:pt x="0" y="0"/>
                </a:moveTo>
                <a:lnTo>
                  <a:pt x="10762620" y="0"/>
                </a:lnTo>
                <a:lnTo>
                  <a:pt x="10762620" y="8747076"/>
                </a:lnTo>
                <a:lnTo>
                  <a:pt x="0" y="8747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91A2F116-7BD5-514B-FE24-0FC03CC41A68}"/>
              </a:ext>
            </a:extLst>
          </p:cNvPr>
          <p:cNvSpPr/>
          <p:nvPr/>
        </p:nvSpPr>
        <p:spPr>
          <a:xfrm rot="150705">
            <a:off x="755251" y="2243405"/>
            <a:ext cx="9995121" cy="852691"/>
          </a:xfrm>
          <a:custGeom>
            <a:avLst/>
            <a:gdLst/>
            <a:ahLst/>
            <a:cxnLst/>
            <a:rect l="l" t="t" r="r" b="b"/>
            <a:pathLst>
              <a:path w="7315200" h="1250234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42E65C5-F080-D39D-5D29-91D763EE7AD2}"/>
              </a:ext>
            </a:extLst>
          </p:cNvPr>
          <p:cNvSpPr txBox="1"/>
          <p:nvPr/>
        </p:nvSpPr>
        <p:spPr>
          <a:xfrm>
            <a:off x="1143000" y="851682"/>
            <a:ext cx="8001000" cy="13410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GB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Mirai Botnet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FC09FA-F77A-B024-4D29-9ABCF44DC0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713" y="2426733"/>
            <a:ext cx="9246013" cy="659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2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81882" y="3314700"/>
            <a:ext cx="6141865" cy="6261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/>
          <p:nvPr/>
        </p:nvSpPr>
        <p:spPr>
          <a:xfrm rot="-587700">
            <a:off x="10903122" y="6126941"/>
            <a:ext cx="12426899" cy="10099680"/>
          </a:xfrm>
          <a:custGeom>
            <a:avLst/>
            <a:gdLst/>
            <a:ahLst/>
            <a:cxnLst/>
            <a:rect l="l" t="t" r="r" b="b"/>
            <a:pathLst>
              <a:path w="12426899" h="10099680">
                <a:moveTo>
                  <a:pt x="0" y="0"/>
                </a:moveTo>
                <a:lnTo>
                  <a:pt x="12426899" y="0"/>
                </a:lnTo>
                <a:lnTo>
                  <a:pt x="12426899" y="10099680"/>
                </a:lnTo>
                <a:lnTo>
                  <a:pt x="0" y="10099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6" name="Freeform 6"/>
          <p:cNvSpPr/>
          <p:nvPr/>
        </p:nvSpPr>
        <p:spPr>
          <a:xfrm rot="-2700000">
            <a:off x="-7741802" y="4884762"/>
            <a:ext cx="10762620" cy="8747075"/>
          </a:xfrm>
          <a:custGeom>
            <a:avLst/>
            <a:gdLst/>
            <a:ahLst/>
            <a:cxnLst/>
            <a:rect l="l" t="t" r="r" b="b"/>
            <a:pathLst>
              <a:path w="10762620" h="8747075">
                <a:moveTo>
                  <a:pt x="0" y="0"/>
                </a:moveTo>
                <a:lnTo>
                  <a:pt x="10762620" y="0"/>
                </a:lnTo>
                <a:lnTo>
                  <a:pt x="10762620" y="8747076"/>
                </a:lnTo>
                <a:lnTo>
                  <a:pt x="0" y="8747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940188" y="1070851"/>
            <a:ext cx="11937612" cy="11167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 b="1" dirty="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FAILED LOGIN ATTEMPT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D50C4C-2F4B-01AE-1B40-34FE775B1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009900"/>
            <a:ext cx="16154400" cy="688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28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 and Professional Startup Pitch Deck Presentation</Template>
  <TotalTime>666</TotalTime>
  <Words>331</Words>
  <Application>Microsoft Office PowerPoint</Application>
  <PresentationFormat>Custom</PresentationFormat>
  <Paragraphs>71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Montserrat Classic</vt:lpstr>
      <vt:lpstr>Calibri</vt:lpstr>
      <vt:lpstr>Arial</vt:lpstr>
      <vt:lpstr>Wingdings</vt:lpstr>
      <vt:lpstr>Times New Roman</vt:lpstr>
      <vt:lpstr>Montserrat Classic Bold</vt:lpstr>
      <vt:lpstr>-apple-system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 and Professional Startup Pitch Deck Presentation</dc:title>
  <dc:creator>Mamdouh</dc:creator>
  <cp:lastModifiedBy>MAMDOUH SALEH M ZAHRANI</cp:lastModifiedBy>
  <cp:revision>7</cp:revision>
  <dcterms:created xsi:type="dcterms:W3CDTF">2006-08-16T00:00:00Z</dcterms:created>
  <dcterms:modified xsi:type="dcterms:W3CDTF">2024-12-04T19:45:32Z</dcterms:modified>
  <dc:identifier>DAGTSYyRTHs</dc:identifier>
</cp:coreProperties>
</file>