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8" r:id="rId3"/>
    <p:sldId id="259" r:id="rId4"/>
    <p:sldId id="263" r:id="rId5"/>
    <p:sldId id="271" r:id="rId6"/>
    <p:sldId id="272" r:id="rId7"/>
    <p:sldId id="262" r:id="rId8"/>
    <p:sldId id="273" r:id="rId9"/>
    <p:sldId id="274" r:id="rId10"/>
    <p:sldId id="275" r:id="rId11"/>
    <p:sldId id="276" r:id="rId12"/>
    <p:sldId id="277" r:id="rId13"/>
    <p:sldId id="264" r:id="rId14"/>
    <p:sldId id="278" r:id="rId15"/>
    <p:sldId id="279" r:id="rId16"/>
    <p:sldId id="280" r:id="rId17"/>
    <p:sldId id="281" r:id="rId18"/>
    <p:sldId id="266" r:id="rId19"/>
    <p:sldId id="270" r:id="rId20"/>
  </p:sldIdLst>
  <p:sldSz cx="18288000" cy="10287000"/>
  <p:notesSz cx="6858000" cy="9144000"/>
  <p:embeddedFontLst>
    <p:embeddedFont>
      <p:font typeface="League Spartan" panose="020B0604020202020204" charset="0"/>
      <p:regular r:id="rId22"/>
    </p:embeddedFont>
    <p:embeddedFont>
      <p:font typeface="Poppins" panose="00000500000000000000" pitchFamily="2" charset="0"/>
      <p:regular r:id="rId23"/>
      <p:bold r:id="rId24"/>
      <p:italic r:id="rId25"/>
      <p:boldItalic r:id="rId26"/>
    </p:embeddedFont>
    <p:embeddedFont>
      <p:font typeface="Poppins ExtraBold" panose="00000900000000000000" pitchFamily="2" charset="0"/>
      <p:bold r:id="rId27"/>
      <p:boldItalic r:id="rId28"/>
    </p:embeddedFont>
    <p:embeddedFont>
      <p:font typeface="Roboto 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378" y="3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96C11-4336-4E78-8706-40B7BEB43191}" type="datetimeFigureOut">
              <a:rPr lang="en-GB" smtClean="0"/>
              <a:t>19/04/2025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E8B87-F538-4BE0-8E6B-06F9A8B4FD55}" type="slidenum">
              <a:rPr lang="en-GB" smtClean="0"/>
              <a:t>‹#›</a:t>
            </a:fld>
            <a:endParaRPr lang="en-GB"/>
          </a:p>
        </p:txBody>
      </p:sp>
    </p:spTree>
    <p:extLst>
      <p:ext uri="{BB962C8B-B14F-4D97-AF65-F5344CB8AC3E}">
        <p14:creationId xmlns:p14="http://schemas.microsoft.com/office/powerpoint/2010/main" val="1011119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5E8B87-F538-4BE0-8E6B-06F9A8B4FD55}" type="slidenum">
              <a:rPr lang="en-GB" smtClean="0"/>
              <a:t>4</a:t>
            </a:fld>
            <a:endParaRPr lang="en-GB"/>
          </a:p>
        </p:txBody>
      </p:sp>
    </p:spTree>
    <p:extLst>
      <p:ext uri="{BB962C8B-B14F-4D97-AF65-F5344CB8AC3E}">
        <p14:creationId xmlns:p14="http://schemas.microsoft.com/office/powerpoint/2010/main" val="1974191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24F89-EA1A-5BF4-66B6-14DAD1648E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73121F-D609-4391-1AEE-078224F10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36221B-0A1B-EB60-8F0E-F6F42A79346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0BE7659-72E8-6605-63C8-10CFE4D2AE04}"/>
              </a:ext>
            </a:extLst>
          </p:cNvPr>
          <p:cNvSpPr>
            <a:spLocks noGrp="1"/>
          </p:cNvSpPr>
          <p:nvPr>
            <p:ph type="sldNum" sz="quarter" idx="5"/>
          </p:nvPr>
        </p:nvSpPr>
        <p:spPr/>
        <p:txBody>
          <a:bodyPr/>
          <a:lstStyle/>
          <a:p>
            <a:fld id="{A55E8B87-F538-4BE0-8E6B-06F9A8B4FD55}" type="slidenum">
              <a:rPr lang="en-GB" smtClean="0"/>
              <a:t>5</a:t>
            </a:fld>
            <a:endParaRPr lang="en-GB"/>
          </a:p>
        </p:txBody>
      </p:sp>
    </p:spTree>
    <p:extLst>
      <p:ext uri="{BB962C8B-B14F-4D97-AF65-F5344CB8AC3E}">
        <p14:creationId xmlns:p14="http://schemas.microsoft.com/office/powerpoint/2010/main" val="308600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CAE5A-5839-BC28-898C-6953FBF4CB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1AE63B-167E-F56B-9D1B-A7E22290CD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727411-1719-D0B3-207A-085954F66F1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236D1DE-36F6-0435-927A-A795C604D48B}"/>
              </a:ext>
            </a:extLst>
          </p:cNvPr>
          <p:cNvSpPr>
            <a:spLocks noGrp="1"/>
          </p:cNvSpPr>
          <p:nvPr>
            <p:ph type="sldNum" sz="quarter" idx="5"/>
          </p:nvPr>
        </p:nvSpPr>
        <p:spPr/>
        <p:txBody>
          <a:bodyPr/>
          <a:lstStyle/>
          <a:p>
            <a:fld id="{A55E8B87-F538-4BE0-8E6B-06F9A8B4FD55}" type="slidenum">
              <a:rPr lang="en-GB" smtClean="0"/>
              <a:t>6</a:t>
            </a:fld>
            <a:endParaRPr lang="en-GB"/>
          </a:p>
        </p:txBody>
      </p:sp>
    </p:spTree>
    <p:extLst>
      <p:ext uri="{BB962C8B-B14F-4D97-AF65-F5344CB8AC3E}">
        <p14:creationId xmlns:p14="http://schemas.microsoft.com/office/powerpoint/2010/main" val="1573890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55E8B87-F538-4BE0-8E6B-06F9A8B4FD55}" type="slidenum">
              <a:rPr lang="en-GB" smtClean="0"/>
              <a:t>13</a:t>
            </a:fld>
            <a:endParaRPr lang="en-GB"/>
          </a:p>
        </p:txBody>
      </p:sp>
    </p:spTree>
    <p:extLst>
      <p:ext uri="{BB962C8B-B14F-4D97-AF65-F5344CB8AC3E}">
        <p14:creationId xmlns:p14="http://schemas.microsoft.com/office/powerpoint/2010/main" val="3213986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FC229-6290-830A-716E-FB9A8800E0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C098F7-AA23-A427-EF4F-D145B5FE8E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38FB9F-68AA-3831-8F65-7D3A0CE95EF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771D8E1-8CA2-F36A-6747-1FA1EA631B40}"/>
              </a:ext>
            </a:extLst>
          </p:cNvPr>
          <p:cNvSpPr>
            <a:spLocks noGrp="1"/>
          </p:cNvSpPr>
          <p:nvPr>
            <p:ph type="sldNum" sz="quarter" idx="5"/>
          </p:nvPr>
        </p:nvSpPr>
        <p:spPr/>
        <p:txBody>
          <a:bodyPr/>
          <a:lstStyle/>
          <a:p>
            <a:fld id="{A55E8B87-F538-4BE0-8E6B-06F9A8B4FD55}" type="slidenum">
              <a:rPr lang="en-GB" smtClean="0"/>
              <a:t>15</a:t>
            </a:fld>
            <a:endParaRPr lang="en-GB"/>
          </a:p>
        </p:txBody>
      </p:sp>
    </p:spTree>
    <p:extLst>
      <p:ext uri="{BB962C8B-B14F-4D97-AF65-F5344CB8AC3E}">
        <p14:creationId xmlns:p14="http://schemas.microsoft.com/office/powerpoint/2010/main" val="2010969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8A083-48BF-318A-A2F4-A682D8AD99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065F08-2FE1-54C7-CFD3-6F774FF764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6BDBD3-25FE-2919-D7A1-64FB91CA254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F4F4015-E205-D679-22F5-0E3180508634}"/>
              </a:ext>
            </a:extLst>
          </p:cNvPr>
          <p:cNvSpPr>
            <a:spLocks noGrp="1"/>
          </p:cNvSpPr>
          <p:nvPr>
            <p:ph type="sldNum" sz="quarter" idx="5"/>
          </p:nvPr>
        </p:nvSpPr>
        <p:spPr/>
        <p:txBody>
          <a:bodyPr/>
          <a:lstStyle/>
          <a:p>
            <a:fld id="{A55E8B87-F538-4BE0-8E6B-06F9A8B4FD55}" type="slidenum">
              <a:rPr lang="en-GB" smtClean="0"/>
              <a:t>16</a:t>
            </a:fld>
            <a:endParaRPr lang="en-GB"/>
          </a:p>
        </p:txBody>
      </p:sp>
    </p:spTree>
    <p:extLst>
      <p:ext uri="{BB962C8B-B14F-4D97-AF65-F5344CB8AC3E}">
        <p14:creationId xmlns:p14="http://schemas.microsoft.com/office/powerpoint/2010/main" val="1103863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B83FA-8E65-F4EB-EAF2-B0CAFFC674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81CC8A-631B-C524-E447-FE4046DF63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3AF321-A3D0-9067-AB53-2D4E1B8DA6F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C3FAE85B-5E7C-036F-2DFC-1EEAC99AC070}"/>
              </a:ext>
            </a:extLst>
          </p:cNvPr>
          <p:cNvSpPr>
            <a:spLocks noGrp="1"/>
          </p:cNvSpPr>
          <p:nvPr>
            <p:ph type="sldNum" sz="quarter" idx="5"/>
          </p:nvPr>
        </p:nvSpPr>
        <p:spPr/>
        <p:txBody>
          <a:bodyPr/>
          <a:lstStyle/>
          <a:p>
            <a:fld id="{A55E8B87-F538-4BE0-8E6B-06F9A8B4FD55}" type="slidenum">
              <a:rPr lang="en-GB" smtClean="0"/>
              <a:t>17</a:t>
            </a:fld>
            <a:endParaRPr lang="en-GB"/>
          </a:p>
        </p:txBody>
      </p:sp>
    </p:spTree>
    <p:extLst>
      <p:ext uri="{BB962C8B-B14F-4D97-AF65-F5344CB8AC3E}">
        <p14:creationId xmlns:p14="http://schemas.microsoft.com/office/powerpoint/2010/main" val="383518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0.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0.sv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0.svg"/></Relationships>
</file>

<file path=ppt/slides/_rels/slide1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148" b="-9148"/>
            </a:stretch>
          </a:blipFill>
        </p:spPr>
        <p:txBody>
          <a:bodyPr/>
          <a:lstStyle/>
          <a:p>
            <a:endParaRPr lang="en-US"/>
          </a:p>
        </p:txBody>
      </p:sp>
      <p:grpSp>
        <p:nvGrpSpPr>
          <p:cNvPr id="3" name="Group 3"/>
          <p:cNvGrpSpPr/>
          <p:nvPr/>
        </p:nvGrpSpPr>
        <p:grpSpPr>
          <a:xfrm>
            <a:off x="1717675" y="0"/>
            <a:ext cx="805519" cy="2673350"/>
            <a:chOff x="0" y="0"/>
            <a:chExt cx="212153" cy="704092"/>
          </a:xfrm>
        </p:grpSpPr>
        <p:sp>
          <p:nvSpPr>
            <p:cNvPr id="4" name="Freeform 4"/>
            <p:cNvSpPr/>
            <p:nvPr/>
          </p:nvSpPr>
          <p:spPr>
            <a:xfrm>
              <a:off x="0" y="0"/>
              <a:ext cx="212153" cy="704092"/>
            </a:xfrm>
            <a:custGeom>
              <a:avLst/>
              <a:gdLst/>
              <a:ahLst/>
              <a:cxnLst/>
              <a:rect l="l" t="t" r="r" b="b"/>
              <a:pathLst>
                <a:path w="212153" h="704092">
                  <a:moveTo>
                    <a:pt x="0" y="0"/>
                  </a:moveTo>
                  <a:lnTo>
                    <a:pt x="212153" y="0"/>
                  </a:lnTo>
                  <a:lnTo>
                    <a:pt x="212153" y="704092"/>
                  </a:lnTo>
                  <a:lnTo>
                    <a:pt x="0" y="704092"/>
                  </a:lnTo>
                  <a:close/>
                </a:path>
              </a:pathLst>
            </a:custGeom>
            <a:solidFill>
              <a:srgbClr val="EDC254"/>
            </a:solidFill>
          </p:spPr>
          <p:txBody>
            <a:bodyPr/>
            <a:lstStyle/>
            <a:p>
              <a:endParaRPr lang="en-US"/>
            </a:p>
          </p:txBody>
        </p:sp>
        <p:sp>
          <p:nvSpPr>
            <p:cNvPr id="5" name="TextBox 5"/>
            <p:cNvSpPr txBox="1"/>
            <p:nvPr/>
          </p:nvSpPr>
          <p:spPr>
            <a:xfrm>
              <a:off x="0" y="-47625"/>
              <a:ext cx="212153" cy="75171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717675" y="7613650"/>
            <a:ext cx="805519" cy="2673350"/>
            <a:chOff x="0" y="0"/>
            <a:chExt cx="212153" cy="704092"/>
          </a:xfrm>
        </p:grpSpPr>
        <p:sp>
          <p:nvSpPr>
            <p:cNvPr id="7" name="Freeform 7"/>
            <p:cNvSpPr/>
            <p:nvPr/>
          </p:nvSpPr>
          <p:spPr>
            <a:xfrm>
              <a:off x="0" y="0"/>
              <a:ext cx="212153" cy="704092"/>
            </a:xfrm>
            <a:custGeom>
              <a:avLst/>
              <a:gdLst/>
              <a:ahLst/>
              <a:cxnLst/>
              <a:rect l="l" t="t" r="r" b="b"/>
              <a:pathLst>
                <a:path w="212153" h="704092">
                  <a:moveTo>
                    <a:pt x="0" y="0"/>
                  </a:moveTo>
                  <a:lnTo>
                    <a:pt x="212153" y="0"/>
                  </a:lnTo>
                  <a:lnTo>
                    <a:pt x="212153" y="704092"/>
                  </a:lnTo>
                  <a:lnTo>
                    <a:pt x="0" y="704092"/>
                  </a:lnTo>
                  <a:close/>
                </a:path>
              </a:pathLst>
            </a:custGeom>
            <a:solidFill>
              <a:srgbClr val="EDC254"/>
            </a:solidFill>
          </p:spPr>
          <p:txBody>
            <a:bodyPr/>
            <a:lstStyle/>
            <a:p>
              <a:endParaRPr lang="en-US"/>
            </a:p>
          </p:txBody>
        </p:sp>
        <p:sp>
          <p:nvSpPr>
            <p:cNvPr id="8" name="TextBox 8"/>
            <p:cNvSpPr txBox="1"/>
            <p:nvPr/>
          </p:nvSpPr>
          <p:spPr>
            <a:xfrm>
              <a:off x="0" y="-47625"/>
              <a:ext cx="212153" cy="751717"/>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300200" y="3190875"/>
            <a:ext cx="2546350" cy="7410450"/>
            <a:chOff x="0" y="0"/>
            <a:chExt cx="670644" cy="1951723"/>
          </a:xfrm>
        </p:grpSpPr>
        <p:sp>
          <p:nvSpPr>
            <p:cNvPr id="10" name="Freeform 10"/>
            <p:cNvSpPr/>
            <p:nvPr/>
          </p:nvSpPr>
          <p:spPr>
            <a:xfrm>
              <a:off x="0" y="0"/>
              <a:ext cx="670644" cy="1951724"/>
            </a:xfrm>
            <a:custGeom>
              <a:avLst/>
              <a:gdLst/>
              <a:ahLst/>
              <a:cxnLst/>
              <a:rect l="l" t="t" r="r" b="b"/>
              <a:pathLst>
                <a:path w="670644" h="1951724">
                  <a:moveTo>
                    <a:pt x="155060" y="0"/>
                  </a:moveTo>
                  <a:lnTo>
                    <a:pt x="515583" y="0"/>
                  </a:lnTo>
                  <a:cubicBezTo>
                    <a:pt x="601221" y="0"/>
                    <a:pt x="670644" y="69423"/>
                    <a:pt x="670644" y="155060"/>
                  </a:cubicBezTo>
                  <a:lnTo>
                    <a:pt x="670644" y="1796663"/>
                  </a:lnTo>
                  <a:cubicBezTo>
                    <a:pt x="670644" y="1882301"/>
                    <a:pt x="601221" y="1951724"/>
                    <a:pt x="515583" y="1951724"/>
                  </a:cubicBezTo>
                  <a:lnTo>
                    <a:pt x="155060" y="1951724"/>
                  </a:lnTo>
                  <a:cubicBezTo>
                    <a:pt x="113936" y="1951724"/>
                    <a:pt x="74496" y="1935387"/>
                    <a:pt x="45416" y="1906307"/>
                  </a:cubicBezTo>
                  <a:cubicBezTo>
                    <a:pt x="16337" y="1877228"/>
                    <a:pt x="0" y="1837788"/>
                    <a:pt x="0" y="1796663"/>
                  </a:cubicBezTo>
                  <a:lnTo>
                    <a:pt x="0" y="155060"/>
                  </a:lnTo>
                  <a:cubicBezTo>
                    <a:pt x="0" y="69423"/>
                    <a:pt x="69423" y="0"/>
                    <a:pt x="155060" y="0"/>
                  </a:cubicBezTo>
                  <a:close/>
                </a:path>
              </a:pathLst>
            </a:custGeom>
            <a:solidFill>
              <a:srgbClr val="EDC254"/>
            </a:solidFill>
          </p:spPr>
          <p:txBody>
            <a:bodyPr/>
            <a:lstStyle/>
            <a:p>
              <a:endParaRPr lang="en-US"/>
            </a:p>
          </p:txBody>
        </p:sp>
        <p:sp>
          <p:nvSpPr>
            <p:cNvPr id="11" name="TextBox 11"/>
            <p:cNvSpPr txBox="1"/>
            <p:nvPr/>
          </p:nvSpPr>
          <p:spPr>
            <a:xfrm>
              <a:off x="0" y="-47625"/>
              <a:ext cx="670644" cy="1999348"/>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17674" y="3238271"/>
            <a:ext cx="12455526" cy="941348"/>
          </a:xfrm>
          <a:prstGeom prst="rect">
            <a:avLst/>
          </a:prstGeom>
        </p:spPr>
        <p:txBody>
          <a:bodyPr wrap="square" lIns="0" tIns="0" rIns="0" bIns="0" rtlCol="0" anchor="t">
            <a:spAutoFit/>
          </a:bodyPr>
          <a:lstStyle/>
          <a:p>
            <a:pPr algn="l">
              <a:lnSpc>
                <a:spcPts val="7928"/>
              </a:lnSpc>
              <a:spcBef>
                <a:spcPct val="0"/>
              </a:spcBef>
            </a:pPr>
            <a:r>
              <a:rPr lang="en-US" sz="5663" b="1" dirty="0">
                <a:solidFill>
                  <a:srgbClr val="000000"/>
                </a:solidFill>
                <a:latin typeface="Roboto Bold"/>
                <a:ea typeface="Roboto Bold"/>
                <a:cs typeface="Roboto Bold"/>
                <a:sym typeface="Roboto Bold"/>
              </a:rPr>
              <a:t>IMPLEMENTATION AND ANALYSIS</a:t>
            </a:r>
          </a:p>
        </p:txBody>
      </p:sp>
      <p:sp>
        <p:nvSpPr>
          <p:cNvPr id="13" name="TextBox 13"/>
          <p:cNvSpPr txBox="1"/>
          <p:nvPr/>
        </p:nvSpPr>
        <p:spPr>
          <a:xfrm>
            <a:off x="1717675" y="4102084"/>
            <a:ext cx="10236607" cy="1385444"/>
          </a:xfrm>
          <a:prstGeom prst="rect">
            <a:avLst/>
          </a:prstGeom>
        </p:spPr>
        <p:txBody>
          <a:bodyPr lIns="0" tIns="0" rIns="0" bIns="0" rtlCol="0" anchor="t">
            <a:spAutoFit/>
          </a:bodyPr>
          <a:lstStyle/>
          <a:p>
            <a:pPr algn="l">
              <a:lnSpc>
                <a:spcPts val="11216"/>
              </a:lnSpc>
              <a:spcBef>
                <a:spcPct val="0"/>
              </a:spcBef>
            </a:pPr>
            <a:r>
              <a:rPr lang="en-US" sz="8011" dirty="0">
                <a:solidFill>
                  <a:srgbClr val="000000"/>
                </a:solidFill>
                <a:latin typeface="League Spartan"/>
                <a:ea typeface="League Spartan"/>
                <a:cs typeface="League Spartan"/>
                <a:sym typeface="League Spartan"/>
              </a:rPr>
              <a:t>OF COAP-BASED</a:t>
            </a:r>
          </a:p>
        </p:txBody>
      </p:sp>
      <p:sp>
        <p:nvSpPr>
          <p:cNvPr id="14" name="TextBox 14"/>
          <p:cNvSpPr txBox="1"/>
          <p:nvPr/>
        </p:nvSpPr>
        <p:spPr>
          <a:xfrm>
            <a:off x="1717674" y="5376026"/>
            <a:ext cx="9788525" cy="537968"/>
          </a:xfrm>
          <a:prstGeom prst="rect">
            <a:avLst/>
          </a:prstGeom>
        </p:spPr>
        <p:txBody>
          <a:bodyPr wrap="square" lIns="0" tIns="0" rIns="0" bIns="0" rtlCol="0" anchor="t">
            <a:spAutoFit/>
          </a:bodyPr>
          <a:lstStyle/>
          <a:p>
            <a:pPr algn="l">
              <a:lnSpc>
                <a:spcPts val="4136"/>
              </a:lnSpc>
              <a:spcBef>
                <a:spcPct val="0"/>
              </a:spcBef>
            </a:pPr>
            <a:r>
              <a:rPr lang="en-US" sz="4000" dirty="0">
                <a:solidFill>
                  <a:srgbClr val="2A0947"/>
                </a:solidFill>
                <a:latin typeface="Poppins"/>
                <a:ea typeface="Poppins"/>
                <a:cs typeface="Poppins"/>
                <a:sym typeface="Poppins"/>
              </a:rPr>
              <a:t>IOT COMMUNICATION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17DB7-64C6-1B19-4B50-50F8A6B3822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18588A4-5C11-06B3-B1A5-9D8A40EBC0DC}"/>
              </a:ext>
            </a:extLst>
          </p:cNvPr>
          <p:cNvGrpSpPr/>
          <p:nvPr/>
        </p:nvGrpSpPr>
        <p:grpSpPr>
          <a:xfrm>
            <a:off x="1028700" y="8870950"/>
            <a:ext cx="3086100" cy="387350"/>
            <a:chOff x="0" y="0"/>
            <a:chExt cx="812800" cy="102018"/>
          </a:xfrm>
        </p:grpSpPr>
        <p:sp>
          <p:nvSpPr>
            <p:cNvPr id="3" name="Freeform 3">
              <a:extLst>
                <a:ext uri="{FF2B5EF4-FFF2-40B4-BE49-F238E27FC236}">
                  <a16:creationId xmlns:a16="http://schemas.microsoft.com/office/drawing/2014/main" id="{60544BBA-75A9-3801-8F6F-87FE8182E476}"/>
                </a:ext>
              </a:extLst>
            </p:cNvPr>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txBody>
            <a:bodyPr/>
            <a:lstStyle/>
            <a:p>
              <a:endParaRPr lang="en-US"/>
            </a:p>
          </p:txBody>
        </p:sp>
        <p:sp>
          <p:nvSpPr>
            <p:cNvPr id="4" name="TextBox 4">
              <a:extLst>
                <a:ext uri="{FF2B5EF4-FFF2-40B4-BE49-F238E27FC236}">
                  <a16:creationId xmlns:a16="http://schemas.microsoft.com/office/drawing/2014/main" id="{D1D472D2-B6F7-6503-1E8E-AE773EFC5E06}"/>
                </a:ext>
              </a:extLst>
            </p:cNvPr>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4BE2EEB3-338F-E96C-C30A-786F32764F01}"/>
              </a:ext>
            </a:extLst>
          </p:cNvPr>
          <p:cNvSpPr txBox="1"/>
          <p:nvPr/>
        </p:nvSpPr>
        <p:spPr>
          <a:xfrm>
            <a:off x="1828800" y="351023"/>
            <a:ext cx="12571413" cy="923330"/>
          </a:xfrm>
          <a:prstGeom prst="rect">
            <a:avLst/>
          </a:prstGeom>
        </p:spPr>
        <p:txBody>
          <a:bodyPr wrap="square" lIns="0" tIns="0" rIns="0" bIns="0" rtlCol="0" anchor="t">
            <a:spAutoFit/>
          </a:bodyPr>
          <a:lstStyle/>
          <a:p>
            <a:r>
              <a:rPr lang="en-US" sz="6000" b="1" dirty="0">
                <a:latin typeface="Poppins ExtraBold" panose="00000900000000000000" pitchFamily="2" charset="0"/>
                <a:cs typeface="Poppins ExtraBold" panose="00000900000000000000" pitchFamily="2" charset="0"/>
              </a:rPr>
              <a:t>RESULT WIRESHARK ANALYSIS</a:t>
            </a:r>
            <a:endParaRPr lang="en-GB" sz="6000" b="1" dirty="0">
              <a:latin typeface="Poppins ExtraBold" panose="00000900000000000000" pitchFamily="2" charset="0"/>
              <a:cs typeface="Poppins ExtraBold" panose="00000900000000000000" pitchFamily="2" charset="0"/>
            </a:endParaRPr>
          </a:p>
        </p:txBody>
      </p:sp>
      <p:pic>
        <p:nvPicPr>
          <p:cNvPr id="5" name="Picture 4">
            <a:extLst>
              <a:ext uri="{FF2B5EF4-FFF2-40B4-BE49-F238E27FC236}">
                <a16:creationId xmlns:a16="http://schemas.microsoft.com/office/drawing/2014/main" id="{913080D5-8DEC-8CE1-7118-E04B17CA2A48}"/>
              </a:ext>
            </a:extLst>
          </p:cNvPr>
          <p:cNvPicPr>
            <a:picLocks noChangeAspect="1"/>
          </p:cNvPicPr>
          <p:nvPr/>
        </p:nvPicPr>
        <p:blipFill>
          <a:blip r:embed="rId2"/>
          <a:stretch>
            <a:fillRect/>
          </a:stretch>
        </p:blipFill>
        <p:spPr>
          <a:xfrm>
            <a:off x="2130456" y="1274353"/>
            <a:ext cx="14361695" cy="7221947"/>
          </a:xfrm>
          <a:prstGeom prst="rect">
            <a:avLst/>
          </a:prstGeom>
        </p:spPr>
      </p:pic>
    </p:spTree>
    <p:extLst>
      <p:ext uri="{BB962C8B-B14F-4D97-AF65-F5344CB8AC3E}">
        <p14:creationId xmlns:p14="http://schemas.microsoft.com/office/powerpoint/2010/main" val="1747197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97952-5DBC-8373-E696-1A4630FAEB8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FE684B2-F62F-65E5-1A0B-3BBE7383110A}"/>
              </a:ext>
            </a:extLst>
          </p:cNvPr>
          <p:cNvGrpSpPr/>
          <p:nvPr/>
        </p:nvGrpSpPr>
        <p:grpSpPr>
          <a:xfrm>
            <a:off x="1028700" y="8870950"/>
            <a:ext cx="3086100" cy="387350"/>
            <a:chOff x="0" y="0"/>
            <a:chExt cx="812800" cy="102018"/>
          </a:xfrm>
        </p:grpSpPr>
        <p:sp>
          <p:nvSpPr>
            <p:cNvPr id="3" name="Freeform 3">
              <a:extLst>
                <a:ext uri="{FF2B5EF4-FFF2-40B4-BE49-F238E27FC236}">
                  <a16:creationId xmlns:a16="http://schemas.microsoft.com/office/drawing/2014/main" id="{AFC7E763-BCD1-B4AC-AFF2-22E4758B2FFD}"/>
                </a:ext>
              </a:extLst>
            </p:cNvPr>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txBody>
            <a:bodyPr/>
            <a:lstStyle/>
            <a:p>
              <a:endParaRPr lang="en-US"/>
            </a:p>
          </p:txBody>
        </p:sp>
        <p:sp>
          <p:nvSpPr>
            <p:cNvPr id="4" name="TextBox 4">
              <a:extLst>
                <a:ext uri="{FF2B5EF4-FFF2-40B4-BE49-F238E27FC236}">
                  <a16:creationId xmlns:a16="http://schemas.microsoft.com/office/drawing/2014/main" id="{F9D3EFD1-0949-5381-4CCD-95B886928FB5}"/>
                </a:ext>
              </a:extLst>
            </p:cNvPr>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F1625581-9988-5AAD-8B37-DAA89D7D96FD}"/>
              </a:ext>
            </a:extLst>
          </p:cNvPr>
          <p:cNvSpPr txBox="1"/>
          <p:nvPr/>
        </p:nvSpPr>
        <p:spPr>
          <a:xfrm>
            <a:off x="1828800" y="351023"/>
            <a:ext cx="13868400" cy="1231106"/>
          </a:xfrm>
          <a:prstGeom prst="rect">
            <a:avLst/>
          </a:prstGeom>
        </p:spPr>
        <p:txBody>
          <a:bodyPr wrap="square" lIns="0" tIns="0" rIns="0" bIns="0" rtlCol="0" anchor="t">
            <a:spAutoFit/>
          </a:bodyPr>
          <a:lstStyle/>
          <a:p>
            <a:r>
              <a:rPr lang="de" sz="8000" b="1" dirty="0"/>
              <a:t>RESULTS (.well-known, core)</a:t>
            </a:r>
            <a:endParaRPr lang="en-GB" sz="8000" b="1" dirty="0">
              <a:latin typeface="Poppins ExtraBold" panose="00000900000000000000" pitchFamily="2" charset="0"/>
              <a:cs typeface="Poppins ExtraBold" panose="00000900000000000000" pitchFamily="2" charset="0"/>
            </a:endParaRPr>
          </a:p>
        </p:txBody>
      </p:sp>
      <p:pic>
        <p:nvPicPr>
          <p:cNvPr id="6" name="Picture 5">
            <a:extLst>
              <a:ext uri="{FF2B5EF4-FFF2-40B4-BE49-F238E27FC236}">
                <a16:creationId xmlns:a16="http://schemas.microsoft.com/office/drawing/2014/main" id="{3D391F7F-45E0-4BEF-7557-48F9DB656C9C}"/>
              </a:ext>
            </a:extLst>
          </p:cNvPr>
          <p:cNvPicPr>
            <a:picLocks noChangeAspect="1"/>
          </p:cNvPicPr>
          <p:nvPr/>
        </p:nvPicPr>
        <p:blipFill>
          <a:blip r:embed="rId2"/>
          <a:stretch>
            <a:fillRect/>
          </a:stretch>
        </p:blipFill>
        <p:spPr>
          <a:xfrm>
            <a:off x="664999" y="1582129"/>
            <a:ext cx="16958001" cy="7107995"/>
          </a:xfrm>
          <a:prstGeom prst="rect">
            <a:avLst/>
          </a:prstGeom>
        </p:spPr>
      </p:pic>
    </p:spTree>
    <p:extLst>
      <p:ext uri="{BB962C8B-B14F-4D97-AF65-F5344CB8AC3E}">
        <p14:creationId xmlns:p14="http://schemas.microsoft.com/office/powerpoint/2010/main" val="3878722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03E54-6FD2-102C-E8BE-72A729EF96D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C5A4096-B047-F8E1-A44D-9078AAF5764C}"/>
              </a:ext>
            </a:extLst>
          </p:cNvPr>
          <p:cNvGrpSpPr/>
          <p:nvPr/>
        </p:nvGrpSpPr>
        <p:grpSpPr>
          <a:xfrm>
            <a:off x="1028700" y="8870950"/>
            <a:ext cx="3086100" cy="387350"/>
            <a:chOff x="0" y="0"/>
            <a:chExt cx="812800" cy="102018"/>
          </a:xfrm>
        </p:grpSpPr>
        <p:sp>
          <p:nvSpPr>
            <p:cNvPr id="3" name="Freeform 3">
              <a:extLst>
                <a:ext uri="{FF2B5EF4-FFF2-40B4-BE49-F238E27FC236}">
                  <a16:creationId xmlns:a16="http://schemas.microsoft.com/office/drawing/2014/main" id="{D3358BC5-BFCD-D4D6-7BF5-DB396B437F84}"/>
                </a:ext>
              </a:extLst>
            </p:cNvPr>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txBody>
            <a:bodyPr/>
            <a:lstStyle/>
            <a:p>
              <a:endParaRPr lang="en-US"/>
            </a:p>
          </p:txBody>
        </p:sp>
        <p:sp>
          <p:nvSpPr>
            <p:cNvPr id="4" name="TextBox 4">
              <a:extLst>
                <a:ext uri="{FF2B5EF4-FFF2-40B4-BE49-F238E27FC236}">
                  <a16:creationId xmlns:a16="http://schemas.microsoft.com/office/drawing/2014/main" id="{95E49690-DC4D-FE7A-0F1A-B9D6FC28BC7C}"/>
                </a:ext>
              </a:extLst>
            </p:cNvPr>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FBC34D9A-F095-8843-D4E4-976CF0EB6CB4}"/>
              </a:ext>
            </a:extLst>
          </p:cNvPr>
          <p:cNvSpPr txBox="1"/>
          <p:nvPr/>
        </p:nvSpPr>
        <p:spPr>
          <a:xfrm>
            <a:off x="892776" y="269239"/>
            <a:ext cx="16840200" cy="1015663"/>
          </a:xfrm>
          <a:prstGeom prst="rect">
            <a:avLst/>
          </a:prstGeom>
        </p:spPr>
        <p:txBody>
          <a:bodyPr wrap="square" lIns="0" tIns="0" rIns="0" bIns="0" rtlCol="0" anchor="t">
            <a:spAutoFit/>
          </a:bodyPr>
          <a:lstStyle/>
          <a:p>
            <a:r>
              <a:rPr lang="de" sz="6600" b="1" dirty="0"/>
              <a:t>RESULTS (.well-known, core) wireshark Analysis</a:t>
            </a:r>
            <a:endParaRPr lang="en-GB" sz="6600" b="1" dirty="0">
              <a:latin typeface="Poppins ExtraBold" panose="00000900000000000000" pitchFamily="2" charset="0"/>
              <a:cs typeface="Poppins ExtraBold" panose="00000900000000000000" pitchFamily="2" charset="0"/>
            </a:endParaRPr>
          </a:p>
        </p:txBody>
      </p:sp>
      <p:pic>
        <p:nvPicPr>
          <p:cNvPr id="5" name="Picture 4">
            <a:extLst>
              <a:ext uri="{FF2B5EF4-FFF2-40B4-BE49-F238E27FC236}">
                <a16:creationId xmlns:a16="http://schemas.microsoft.com/office/drawing/2014/main" id="{75B83611-6A41-1283-8EA8-DAE216082A09}"/>
              </a:ext>
            </a:extLst>
          </p:cNvPr>
          <p:cNvPicPr>
            <a:picLocks noChangeAspect="1"/>
          </p:cNvPicPr>
          <p:nvPr/>
        </p:nvPicPr>
        <p:blipFill>
          <a:blip r:embed="rId2"/>
          <a:stretch>
            <a:fillRect/>
          </a:stretch>
        </p:blipFill>
        <p:spPr>
          <a:xfrm>
            <a:off x="1295400" y="1837940"/>
            <a:ext cx="15240000" cy="6761771"/>
          </a:xfrm>
          <a:prstGeom prst="rect">
            <a:avLst/>
          </a:prstGeom>
        </p:spPr>
      </p:pic>
    </p:spTree>
    <p:extLst>
      <p:ext uri="{BB962C8B-B14F-4D97-AF65-F5344CB8AC3E}">
        <p14:creationId xmlns:p14="http://schemas.microsoft.com/office/powerpoint/2010/main" val="420912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404019" y="9866473"/>
            <a:ext cx="6578600" cy="641350"/>
            <a:chOff x="0" y="0"/>
            <a:chExt cx="1732635" cy="168915"/>
          </a:xfrm>
        </p:grpSpPr>
        <p:sp>
          <p:nvSpPr>
            <p:cNvPr id="3" name="Freeform 3"/>
            <p:cNvSpPr/>
            <p:nvPr/>
          </p:nvSpPr>
          <p:spPr>
            <a:xfrm>
              <a:off x="0" y="0"/>
              <a:ext cx="1732635" cy="168915"/>
            </a:xfrm>
            <a:custGeom>
              <a:avLst/>
              <a:gdLst/>
              <a:ahLst/>
              <a:cxnLst/>
              <a:rect l="l" t="t" r="r" b="b"/>
              <a:pathLst>
                <a:path w="1732635" h="168915">
                  <a:moveTo>
                    <a:pt x="0" y="0"/>
                  </a:moveTo>
                  <a:lnTo>
                    <a:pt x="1732635" y="0"/>
                  </a:lnTo>
                  <a:lnTo>
                    <a:pt x="1732635" y="168915"/>
                  </a:lnTo>
                  <a:lnTo>
                    <a:pt x="0" y="168915"/>
                  </a:lnTo>
                  <a:close/>
                </a:path>
              </a:pathLst>
            </a:custGeom>
            <a:solidFill>
              <a:srgbClr val="EDC254"/>
            </a:solidFill>
          </p:spPr>
          <p:txBody>
            <a:bodyPr/>
            <a:lstStyle/>
            <a:p>
              <a:endParaRPr lang="en-US"/>
            </a:p>
          </p:txBody>
        </p:sp>
        <p:sp>
          <p:nvSpPr>
            <p:cNvPr id="4" name="TextBox 4"/>
            <p:cNvSpPr txBox="1"/>
            <p:nvPr/>
          </p:nvSpPr>
          <p:spPr>
            <a:xfrm>
              <a:off x="0" y="-47625"/>
              <a:ext cx="1732635" cy="21654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7134921" y="-320675"/>
            <a:ext cx="6578600" cy="641350"/>
            <a:chOff x="0" y="0"/>
            <a:chExt cx="1732635" cy="168915"/>
          </a:xfrm>
        </p:grpSpPr>
        <p:sp>
          <p:nvSpPr>
            <p:cNvPr id="12" name="Freeform 12"/>
            <p:cNvSpPr/>
            <p:nvPr/>
          </p:nvSpPr>
          <p:spPr>
            <a:xfrm>
              <a:off x="0" y="0"/>
              <a:ext cx="1732635" cy="168915"/>
            </a:xfrm>
            <a:custGeom>
              <a:avLst/>
              <a:gdLst/>
              <a:ahLst/>
              <a:cxnLst/>
              <a:rect l="l" t="t" r="r" b="b"/>
              <a:pathLst>
                <a:path w="1732635" h="168915">
                  <a:moveTo>
                    <a:pt x="0" y="0"/>
                  </a:moveTo>
                  <a:lnTo>
                    <a:pt x="1732635" y="0"/>
                  </a:lnTo>
                  <a:lnTo>
                    <a:pt x="1732635" y="168915"/>
                  </a:lnTo>
                  <a:lnTo>
                    <a:pt x="0" y="168915"/>
                  </a:lnTo>
                  <a:close/>
                </a:path>
              </a:pathLst>
            </a:custGeom>
            <a:solidFill>
              <a:srgbClr val="EDC254"/>
            </a:solidFill>
          </p:spPr>
          <p:txBody>
            <a:bodyPr/>
            <a:lstStyle/>
            <a:p>
              <a:endParaRPr lang="en-US"/>
            </a:p>
          </p:txBody>
        </p:sp>
        <p:sp>
          <p:nvSpPr>
            <p:cNvPr id="13" name="TextBox 13"/>
            <p:cNvSpPr txBox="1"/>
            <p:nvPr/>
          </p:nvSpPr>
          <p:spPr>
            <a:xfrm>
              <a:off x="0" y="-47625"/>
              <a:ext cx="1732635" cy="216540"/>
            </a:xfrm>
            <a:prstGeom prst="rect">
              <a:avLst/>
            </a:prstGeom>
          </p:spPr>
          <p:txBody>
            <a:bodyPr lIns="50800" tIns="50800" rIns="50800" bIns="50800" rtlCol="0" anchor="ctr"/>
            <a:lstStyle/>
            <a:p>
              <a:pPr algn="ctr">
                <a:lnSpc>
                  <a:spcPts val="2659"/>
                </a:lnSpc>
              </a:pPr>
              <a:endParaRPr/>
            </a:p>
          </p:txBody>
        </p:sp>
      </p:grpSp>
      <p:sp>
        <p:nvSpPr>
          <p:cNvPr id="14" name="Freeform 14"/>
          <p:cNvSpPr/>
          <p:nvPr/>
        </p:nvSpPr>
        <p:spPr>
          <a:xfrm rot="-5400000">
            <a:off x="16760688" y="1103414"/>
            <a:ext cx="1878686" cy="469671"/>
          </a:xfrm>
          <a:custGeom>
            <a:avLst/>
            <a:gdLst/>
            <a:ahLst/>
            <a:cxnLst/>
            <a:rect l="l" t="t" r="r" b="b"/>
            <a:pathLst>
              <a:path w="1878686" h="469671">
                <a:moveTo>
                  <a:pt x="0" y="0"/>
                </a:moveTo>
                <a:lnTo>
                  <a:pt x="1878686" y="0"/>
                </a:lnTo>
                <a:lnTo>
                  <a:pt x="1878686" y="469671"/>
                </a:lnTo>
                <a:lnTo>
                  <a:pt x="0" y="4696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6" name="TextBox 16"/>
          <p:cNvSpPr txBox="1"/>
          <p:nvPr/>
        </p:nvSpPr>
        <p:spPr>
          <a:xfrm>
            <a:off x="544824" y="283277"/>
            <a:ext cx="8599176" cy="1925527"/>
          </a:xfrm>
          <a:prstGeom prst="rect">
            <a:avLst/>
          </a:prstGeom>
        </p:spPr>
        <p:txBody>
          <a:bodyPr wrap="square" lIns="0" tIns="0" rIns="0" bIns="0" rtlCol="0" anchor="t">
            <a:spAutoFit/>
          </a:bodyPr>
          <a:lstStyle/>
          <a:p>
            <a:pPr algn="l">
              <a:lnSpc>
                <a:spcPts val="8137"/>
              </a:lnSpc>
              <a:spcBef>
                <a:spcPct val="0"/>
              </a:spcBef>
            </a:pPr>
            <a:r>
              <a:rPr lang="de" sz="2800" b="1" dirty="0"/>
              <a:t>RESULTS –  </a:t>
            </a:r>
            <a:r>
              <a:rPr lang="en-GB" sz="2800" b="1" dirty="0" err="1"/>
              <a:t>Analyze</a:t>
            </a:r>
            <a:r>
              <a:rPr lang="en-GB" sz="2800" b="1" dirty="0"/>
              <a:t> CoAP GET request/response for the counter resource in Wireshark</a:t>
            </a:r>
            <a:endParaRPr lang="en-US" sz="2800" b="1" dirty="0">
              <a:solidFill>
                <a:srgbClr val="000000"/>
              </a:solidFill>
              <a:latin typeface="League Spartan"/>
              <a:ea typeface="League Spartan"/>
              <a:cs typeface="League Spartan"/>
              <a:sym typeface="League Spartan"/>
            </a:endParaRPr>
          </a:p>
        </p:txBody>
      </p:sp>
      <p:sp>
        <p:nvSpPr>
          <p:cNvPr id="17" name="TextBox 17"/>
          <p:cNvSpPr txBox="1"/>
          <p:nvPr/>
        </p:nvSpPr>
        <p:spPr>
          <a:xfrm>
            <a:off x="718928" y="2664092"/>
            <a:ext cx="8250968" cy="6535443"/>
          </a:xfrm>
          <a:prstGeom prst="rect">
            <a:avLst/>
          </a:prstGeom>
        </p:spPr>
        <p:txBody>
          <a:bodyPr wrap="square" lIns="0" tIns="0" rIns="0" bIns="0" rtlCol="0" anchor="t">
            <a:spAutoFit/>
          </a:bodyPr>
          <a:lstStyle/>
          <a:p>
            <a:pPr>
              <a:lnSpc>
                <a:spcPct val="200000"/>
              </a:lnSpc>
            </a:pPr>
            <a:r>
              <a:rPr lang="en-GB" sz="2400" dirty="0">
                <a:latin typeface="Times New Roman" panose="02020603050405020304" pitchFamily="18" charset="0"/>
                <a:cs typeface="Times New Roman" panose="02020603050405020304" pitchFamily="18" charset="0"/>
              </a:rPr>
              <a:t>The captured traffic shows a CoAP (Constrained Application Protocol) exchange over localhost (127.0.0.1). A client sends a Confirmable (CON) GET request (MID: 36546) to retrieve the "/time" resource. The server acknowledges with an ACK and responds with 2.05 Content, returning the requested data. Some responses contain the text "time", suggesting a time-related payload. Additional empty ACK messages confirm successful receptions. The interaction indicates a working local CoAP setup, likely for IoT or application testing. </a:t>
            </a:r>
          </a:p>
        </p:txBody>
      </p:sp>
      <p:pic>
        <p:nvPicPr>
          <p:cNvPr id="23" name="Picture 22">
            <a:extLst>
              <a:ext uri="{FF2B5EF4-FFF2-40B4-BE49-F238E27FC236}">
                <a16:creationId xmlns:a16="http://schemas.microsoft.com/office/drawing/2014/main" id="{73C4BC61-D6DE-2F36-222C-A7E1D2CF9227}"/>
              </a:ext>
            </a:extLst>
          </p:cNvPr>
          <p:cNvPicPr>
            <a:picLocks noChangeAspect="1"/>
          </p:cNvPicPr>
          <p:nvPr/>
        </p:nvPicPr>
        <p:blipFill>
          <a:blip r:embed="rId5"/>
          <a:stretch>
            <a:fillRect/>
          </a:stretch>
        </p:blipFill>
        <p:spPr>
          <a:xfrm>
            <a:off x="9144001" y="847944"/>
            <a:ext cx="9144000" cy="88377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C23AB-6FC0-76C8-C5E6-2AB8E650DB8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1EF9D20-28A4-199E-A6B8-22C33C238371}"/>
              </a:ext>
            </a:extLst>
          </p:cNvPr>
          <p:cNvGrpSpPr/>
          <p:nvPr/>
        </p:nvGrpSpPr>
        <p:grpSpPr>
          <a:xfrm>
            <a:off x="1028700" y="8870950"/>
            <a:ext cx="3086100" cy="387350"/>
            <a:chOff x="0" y="0"/>
            <a:chExt cx="812800" cy="102018"/>
          </a:xfrm>
        </p:grpSpPr>
        <p:sp>
          <p:nvSpPr>
            <p:cNvPr id="3" name="Freeform 3">
              <a:extLst>
                <a:ext uri="{FF2B5EF4-FFF2-40B4-BE49-F238E27FC236}">
                  <a16:creationId xmlns:a16="http://schemas.microsoft.com/office/drawing/2014/main" id="{7BC128F0-FD6B-1030-ABB0-BE7B1E7118B7}"/>
                </a:ext>
              </a:extLst>
            </p:cNvPr>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txBody>
            <a:bodyPr/>
            <a:lstStyle/>
            <a:p>
              <a:endParaRPr lang="en-US"/>
            </a:p>
          </p:txBody>
        </p:sp>
        <p:sp>
          <p:nvSpPr>
            <p:cNvPr id="4" name="TextBox 4">
              <a:extLst>
                <a:ext uri="{FF2B5EF4-FFF2-40B4-BE49-F238E27FC236}">
                  <a16:creationId xmlns:a16="http://schemas.microsoft.com/office/drawing/2014/main" id="{4163807A-0E70-00C5-DCA6-A30B061DACCE}"/>
                </a:ext>
              </a:extLst>
            </p:cNvPr>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903DCC0B-7298-CA5A-0846-415BF8E299E7}"/>
              </a:ext>
            </a:extLst>
          </p:cNvPr>
          <p:cNvSpPr txBox="1"/>
          <p:nvPr/>
        </p:nvSpPr>
        <p:spPr>
          <a:xfrm>
            <a:off x="762000" y="-41876"/>
            <a:ext cx="17792700" cy="1477328"/>
          </a:xfrm>
          <a:prstGeom prst="rect">
            <a:avLst/>
          </a:prstGeom>
        </p:spPr>
        <p:txBody>
          <a:bodyPr wrap="square" lIns="0" tIns="0" rIns="0" bIns="0" rtlCol="0" anchor="t">
            <a:spAutoFit/>
          </a:bodyPr>
          <a:lstStyle/>
          <a:p>
            <a:r>
              <a:rPr lang="de" sz="4800" b="1" dirty="0"/>
              <a:t>RESULTS –  </a:t>
            </a:r>
            <a:r>
              <a:rPr lang="en-GB" sz="4800" b="1" dirty="0" err="1"/>
              <a:t>Analyze</a:t>
            </a:r>
            <a:r>
              <a:rPr lang="en-GB" sz="4800" b="1" dirty="0"/>
              <a:t> CoAP GET request/response for the counter resource in Wireshark</a:t>
            </a:r>
            <a:endParaRPr lang="en-GB" sz="4800" b="1" dirty="0">
              <a:latin typeface="Poppins ExtraBold" panose="00000900000000000000" pitchFamily="2" charset="0"/>
              <a:cs typeface="Poppins ExtraBold" panose="00000900000000000000" pitchFamily="2" charset="0"/>
            </a:endParaRPr>
          </a:p>
        </p:txBody>
      </p:sp>
      <p:pic>
        <p:nvPicPr>
          <p:cNvPr id="6" name="Picture 5">
            <a:extLst>
              <a:ext uri="{FF2B5EF4-FFF2-40B4-BE49-F238E27FC236}">
                <a16:creationId xmlns:a16="http://schemas.microsoft.com/office/drawing/2014/main" id="{965B8718-2C66-9BDA-96BA-555631431166}"/>
              </a:ext>
            </a:extLst>
          </p:cNvPr>
          <p:cNvPicPr>
            <a:picLocks noChangeAspect="1"/>
          </p:cNvPicPr>
          <p:nvPr/>
        </p:nvPicPr>
        <p:blipFill>
          <a:blip r:embed="rId2"/>
          <a:stretch>
            <a:fillRect/>
          </a:stretch>
        </p:blipFill>
        <p:spPr>
          <a:xfrm>
            <a:off x="1028700" y="1479654"/>
            <a:ext cx="15887700" cy="7307451"/>
          </a:xfrm>
          <a:prstGeom prst="rect">
            <a:avLst/>
          </a:prstGeom>
        </p:spPr>
      </p:pic>
    </p:spTree>
    <p:extLst>
      <p:ext uri="{BB962C8B-B14F-4D97-AF65-F5344CB8AC3E}">
        <p14:creationId xmlns:p14="http://schemas.microsoft.com/office/powerpoint/2010/main" val="201629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6F5E0-D1BE-797B-700D-76B6BBCC1AC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84AAA69-0CF1-03A7-5560-073EBCBC7740}"/>
              </a:ext>
            </a:extLst>
          </p:cNvPr>
          <p:cNvGrpSpPr/>
          <p:nvPr/>
        </p:nvGrpSpPr>
        <p:grpSpPr>
          <a:xfrm>
            <a:off x="-404019" y="9866473"/>
            <a:ext cx="6578600" cy="641350"/>
            <a:chOff x="0" y="0"/>
            <a:chExt cx="1732635" cy="168915"/>
          </a:xfrm>
        </p:grpSpPr>
        <p:sp>
          <p:nvSpPr>
            <p:cNvPr id="3" name="Freeform 3">
              <a:extLst>
                <a:ext uri="{FF2B5EF4-FFF2-40B4-BE49-F238E27FC236}">
                  <a16:creationId xmlns:a16="http://schemas.microsoft.com/office/drawing/2014/main" id="{F351722F-A005-7914-C298-F0BED8E222CA}"/>
                </a:ext>
              </a:extLst>
            </p:cNvPr>
            <p:cNvSpPr/>
            <p:nvPr/>
          </p:nvSpPr>
          <p:spPr>
            <a:xfrm>
              <a:off x="0" y="0"/>
              <a:ext cx="1732635" cy="168915"/>
            </a:xfrm>
            <a:custGeom>
              <a:avLst/>
              <a:gdLst/>
              <a:ahLst/>
              <a:cxnLst/>
              <a:rect l="l" t="t" r="r" b="b"/>
              <a:pathLst>
                <a:path w="1732635" h="168915">
                  <a:moveTo>
                    <a:pt x="0" y="0"/>
                  </a:moveTo>
                  <a:lnTo>
                    <a:pt x="1732635" y="0"/>
                  </a:lnTo>
                  <a:lnTo>
                    <a:pt x="1732635" y="168915"/>
                  </a:lnTo>
                  <a:lnTo>
                    <a:pt x="0" y="168915"/>
                  </a:lnTo>
                  <a:close/>
                </a:path>
              </a:pathLst>
            </a:custGeom>
            <a:solidFill>
              <a:srgbClr val="EDC254"/>
            </a:solidFill>
          </p:spPr>
          <p:txBody>
            <a:bodyPr/>
            <a:lstStyle/>
            <a:p>
              <a:endParaRPr lang="en-US"/>
            </a:p>
          </p:txBody>
        </p:sp>
        <p:sp>
          <p:nvSpPr>
            <p:cNvPr id="4" name="TextBox 4">
              <a:extLst>
                <a:ext uri="{FF2B5EF4-FFF2-40B4-BE49-F238E27FC236}">
                  <a16:creationId xmlns:a16="http://schemas.microsoft.com/office/drawing/2014/main" id="{CA38D5A5-038E-21B6-ED1F-29FA8881D756}"/>
                </a:ext>
              </a:extLst>
            </p:cNvPr>
            <p:cNvSpPr txBox="1"/>
            <p:nvPr/>
          </p:nvSpPr>
          <p:spPr>
            <a:xfrm>
              <a:off x="0" y="-47625"/>
              <a:ext cx="1732635" cy="216540"/>
            </a:xfrm>
            <a:prstGeom prst="rect">
              <a:avLst/>
            </a:prstGeom>
          </p:spPr>
          <p:txBody>
            <a:bodyPr lIns="50800" tIns="50800" rIns="50800" bIns="50800" rtlCol="0" anchor="ctr"/>
            <a:lstStyle/>
            <a:p>
              <a:pPr algn="ctr">
                <a:lnSpc>
                  <a:spcPts val="2659"/>
                </a:lnSpc>
              </a:pPr>
              <a:endParaRPr/>
            </a:p>
          </p:txBody>
        </p:sp>
      </p:grpSp>
      <p:grpSp>
        <p:nvGrpSpPr>
          <p:cNvPr id="11" name="Group 11">
            <a:extLst>
              <a:ext uri="{FF2B5EF4-FFF2-40B4-BE49-F238E27FC236}">
                <a16:creationId xmlns:a16="http://schemas.microsoft.com/office/drawing/2014/main" id="{43F56513-3839-EA43-6A6E-BBD4BF0667EC}"/>
              </a:ext>
            </a:extLst>
          </p:cNvPr>
          <p:cNvGrpSpPr/>
          <p:nvPr/>
        </p:nvGrpSpPr>
        <p:grpSpPr>
          <a:xfrm>
            <a:off x="7134921" y="-320675"/>
            <a:ext cx="6578600" cy="641350"/>
            <a:chOff x="0" y="0"/>
            <a:chExt cx="1732635" cy="168915"/>
          </a:xfrm>
        </p:grpSpPr>
        <p:sp>
          <p:nvSpPr>
            <p:cNvPr id="12" name="Freeform 12">
              <a:extLst>
                <a:ext uri="{FF2B5EF4-FFF2-40B4-BE49-F238E27FC236}">
                  <a16:creationId xmlns:a16="http://schemas.microsoft.com/office/drawing/2014/main" id="{E1F524F0-3E3F-6428-4196-65D8640A856E}"/>
                </a:ext>
              </a:extLst>
            </p:cNvPr>
            <p:cNvSpPr/>
            <p:nvPr/>
          </p:nvSpPr>
          <p:spPr>
            <a:xfrm>
              <a:off x="0" y="0"/>
              <a:ext cx="1732635" cy="168915"/>
            </a:xfrm>
            <a:custGeom>
              <a:avLst/>
              <a:gdLst/>
              <a:ahLst/>
              <a:cxnLst/>
              <a:rect l="l" t="t" r="r" b="b"/>
              <a:pathLst>
                <a:path w="1732635" h="168915">
                  <a:moveTo>
                    <a:pt x="0" y="0"/>
                  </a:moveTo>
                  <a:lnTo>
                    <a:pt x="1732635" y="0"/>
                  </a:lnTo>
                  <a:lnTo>
                    <a:pt x="1732635" y="168915"/>
                  </a:lnTo>
                  <a:lnTo>
                    <a:pt x="0" y="168915"/>
                  </a:lnTo>
                  <a:close/>
                </a:path>
              </a:pathLst>
            </a:custGeom>
            <a:solidFill>
              <a:srgbClr val="EDC254"/>
            </a:solidFill>
          </p:spPr>
          <p:txBody>
            <a:bodyPr/>
            <a:lstStyle/>
            <a:p>
              <a:endParaRPr lang="en-US"/>
            </a:p>
          </p:txBody>
        </p:sp>
        <p:sp>
          <p:nvSpPr>
            <p:cNvPr id="13" name="TextBox 13">
              <a:extLst>
                <a:ext uri="{FF2B5EF4-FFF2-40B4-BE49-F238E27FC236}">
                  <a16:creationId xmlns:a16="http://schemas.microsoft.com/office/drawing/2014/main" id="{0A8AB224-A911-9A6D-8DF1-55D76A33EB38}"/>
                </a:ext>
              </a:extLst>
            </p:cNvPr>
            <p:cNvSpPr txBox="1"/>
            <p:nvPr/>
          </p:nvSpPr>
          <p:spPr>
            <a:xfrm>
              <a:off x="0" y="-47625"/>
              <a:ext cx="1732635" cy="216540"/>
            </a:xfrm>
            <a:prstGeom prst="rect">
              <a:avLst/>
            </a:prstGeom>
          </p:spPr>
          <p:txBody>
            <a:bodyPr lIns="50800" tIns="50800" rIns="50800" bIns="50800" rtlCol="0" anchor="ctr"/>
            <a:lstStyle/>
            <a:p>
              <a:pPr algn="ctr">
                <a:lnSpc>
                  <a:spcPts val="2659"/>
                </a:lnSpc>
              </a:pPr>
              <a:endParaRPr/>
            </a:p>
          </p:txBody>
        </p:sp>
      </p:grpSp>
      <p:sp>
        <p:nvSpPr>
          <p:cNvPr id="14" name="Freeform 14">
            <a:extLst>
              <a:ext uri="{FF2B5EF4-FFF2-40B4-BE49-F238E27FC236}">
                <a16:creationId xmlns:a16="http://schemas.microsoft.com/office/drawing/2014/main" id="{9193F7EC-C149-E3CB-885E-DD01D285347F}"/>
              </a:ext>
            </a:extLst>
          </p:cNvPr>
          <p:cNvSpPr/>
          <p:nvPr/>
        </p:nvSpPr>
        <p:spPr>
          <a:xfrm rot="-5400000">
            <a:off x="17022495" y="682782"/>
            <a:ext cx="1382826" cy="528210"/>
          </a:xfrm>
          <a:custGeom>
            <a:avLst/>
            <a:gdLst/>
            <a:ahLst/>
            <a:cxnLst/>
            <a:rect l="l" t="t" r="r" b="b"/>
            <a:pathLst>
              <a:path w="1878686" h="469671">
                <a:moveTo>
                  <a:pt x="0" y="0"/>
                </a:moveTo>
                <a:lnTo>
                  <a:pt x="1878686" y="0"/>
                </a:lnTo>
                <a:lnTo>
                  <a:pt x="1878686" y="469671"/>
                </a:lnTo>
                <a:lnTo>
                  <a:pt x="0" y="4696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6" name="TextBox 16">
            <a:extLst>
              <a:ext uri="{FF2B5EF4-FFF2-40B4-BE49-F238E27FC236}">
                <a16:creationId xmlns:a16="http://schemas.microsoft.com/office/drawing/2014/main" id="{8FC9E715-1B91-3578-3D96-025A826DEA6E}"/>
              </a:ext>
            </a:extLst>
          </p:cNvPr>
          <p:cNvSpPr txBox="1"/>
          <p:nvPr/>
        </p:nvSpPr>
        <p:spPr>
          <a:xfrm>
            <a:off x="544824" y="283277"/>
            <a:ext cx="8246043" cy="1987082"/>
          </a:xfrm>
          <a:prstGeom prst="rect">
            <a:avLst/>
          </a:prstGeom>
        </p:spPr>
        <p:txBody>
          <a:bodyPr wrap="square" lIns="0" tIns="0" rIns="0" bIns="0" rtlCol="0" anchor="t">
            <a:spAutoFit/>
          </a:bodyPr>
          <a:lstStyle/>
          <a:p>
            <a:pPr>
              <a:lnSpc>
                <a:spcPts val="8137"/>
              </a:lnSpc>
              <a:spcBef>
                <a:spcPct val="0"/>
              </a:spcBef>
            </a:pPr>
            <a:r>
              <a:rPr lang="de" sz="4400" b="1" dirty="0"/>
              <a:t>RESULTS </a:t>
            </a:r>
            <a:r>
              <a:rPr lang="en-GB" sz="4400" dirty="0"/>
              <a:t>Security Analysis Results</a:t>
            </a:r>
          </a:p>
          <a:p>
            <a:pPr algn="l">
              <a:lnSpc>
                <a:spcPts val="8137"/>
              </a:lnSpc>
              <a:spcBef>
                <a:spcPct val="0"/>
              </a:spcBef>
            </a:pPr>
            <a:endParaRPr lang="en-US" sz="4400" b="1" dirty="0">
              <a:solidFill>
                <a:srgbClr val="000000"/>
              </a:solidFill>
              <a:latin typeface="League Spartan"/>
              <a:ea typeface="League Spartan"/>
              <a:cs typeface="League Spartan"/>
              <a:sym typeface="League Spartan"/>
            </a:endParaRPr>
          </a:p>
        </p:txBody>
      </p:sp>
      <p:sp>
        <p:nvSpPr>
          <p:cNvPr id="17" name="TextBox 17">
            <a:extLst>
              <a:ext uri="{FF2B5EF4-FFF2-40B4-BE49-F238E27FC236}">
                <a16:creationId xmlns:a16="http://schemas.microsoft.com/office/drawing/2014/main" id="{89C20B32-90FA-85C0-D128-1A7AE1D7DC47}"/>
              </a:ext>
            </a:extLst>
          </p:cNvPr>
          <p:cNvSpPr txBox="1"/>
          <p:nvPr/>
        </p:nvSpPr>
        <p:spPr>
          <a:xfrm>
            <a:off x="532467" y="2274478"/>
            <a:ext cx="6344696" cy="6771213"/>
          </a:xfrm>
          <a:prstGeom prst="rect">
            <a:avLst/>
          </a:prstGeom>
        </p:spPr>
        <p:txBody>
          <a:bodyPr wrap="square" lIns="0" tIns="0" rIns="0" bIns="0" rtlCol="0" anchor="t">
            <a:spAutoFit/>
          </a:bodyPr>
          <a:lstStyle/>
          <a:p>
            <a:pPr>
              <a:lnSpc>
                <a:spcPct val="200000"/>
              </a:lnSpc>
            </a:pPr>
            <a:endParaRPr lang="en-GB" sz="2800" dirty="0"/>
          </a:p>
          <a:p>
            <a:pPr>
              <a:lnSpc>
                <a:spcPct val="200000"/>
              </a:lnSpc>
            </a:pPr>
            <a:r>
              <a:rPr lang="en-GB" sz="2800" dirty="0"/>
              <a:t> The implementation was validated through multiple test scenarios:</a:t>
            </a:r>
          </a:p>
          <a:p>
            <a:pPr>
              <a:lnSpc>
                <a:spcPct val="200000"/>
              </a:lnSpc>
            </a:pPr>
            <a:endParaRPr lang="en-GB" sz="2800" dirty="0"/>
          </a:p>
          <a:p>
            <a:pPr>
              <a:lnSpc>
                <a:spcPct val="200000"/>
              </a:lnSpc>
            </a:pPr>
            <a:r>
              <a:rPr lang="en-GB" sz="2800" dirty="0"/>
              <a:t> • </a:t>
            </a:r>
            <a:r>
              <a:rPr lang="en-GB" sz="2800" b="1" dirty="0"/>
              <a:t>Authorized Request: </a:t>
            </a:r>
            <a:r>
              <a:rPr lang="en-GB" sz="2800" dirty="0"/>
              <a:t>When the client sends the correct token (s3cr3t), the server responds with the current counter value, e.g., 5000. </a:t>
            </a:r>
            <a:endParaRPr lang="en-GB"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9C8D85B-88CE-3DD0-2493-8F0AD12BC639}"/>
              </a:ext>
            </a:extLst>
          </p:cNvPr>
          <p:cNvPicPr>
            <a:picLocks noChangeAspect="1"/>
          </p:cNvPicPr>
          <p:nvPr/>
        </p:nvPicPr>
        <p:blipFill>
          <a:blip r:embed="rId5"/>
          <a:stretch>
            <a:fillRect/>
          </a:stretch>
        </p:blipFill>
        <p:spPr>
          <a:xfrm>
            <a:off x="7060076" y="2265210"/>
            <a:ext cx="10874791" cy="7068390"/>
          </a:xfrm>
          <a:prstGeom prst="rect">
            <a:avLst/>
          </a:prstGeom>
        </p:spPr>
      </p:pic>
    </p:spTree>
    <p:extLst>
      <p:ext uri="{BB962C8B-B14F-4D97-AF65-F5344CB8AC3E}">
        <p14:creationId xmlns:p14="http://schemas.microsoft.com/office/powerpoint/2010/main" val="4045037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F6FAA-7BCF-2107-8FDE-7109333AAF2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8823459-C21D-CA56-9A3C-6B2DB604C1A0}"/>
              </a:ext>
            </a:extLst>
          </p:cNvPr>
          <p:cNvGrpSpPr/>
          <p:nvPr/>
        </p:nvGrpSpPr>
        <p:grpSpPr>
          <a:xfrm>
            <a:off x="-404019" y="9866473"/>
            <a:ext cx="6578600" cy="641350"/>
            <a:chOff x="0" y="0"/>
            <a:chExt cx="1732635" cy="168915"/>
          </a:xfrm>
        </p:grpSpPr>
        <p:sp>
          <p:nvSpPr>
            <p:cNvPr id="3" name="Freeform 3">
              <a:extLst>
                <a:ext uri="{FF2B5EF4-FFF2-40B4-BE49-F238E27FC236}">
                  <a16:creationId xmlns:a16="http://schemas.microsoft.com/office/drawing/2014/main" id="{5E487EEA-D1CB-35BD-37FC-89AF1857AE41}"/>
                </a:ext>
              </a:extLst>
            </p:cNvPr>
            <p:cNvSpPr/>
            <p:nvPr/>
          </p:nvSpPr>
          <p:spPr>
            <a:xfrm>
              <a:off x="0" y="0"/>
              <a:ext cx="1732635" cy="168915"/>
            </a:xfrm>
            <a:custGeom>
              <a:avLst/>
              <a:gdLst/>
              <a:ahLst/>
              <a:cxnLst/>
              <a:rect l="l" t="t" r="r" b="b"/>
              <a:pathLst>
                <a:path w="1732635" h="168915">
                  <a:moveTo>
                    <a:pt x="0" y="0"/>
                  </a:moveTo>
                  <a:lnTo>
                    <a:pt x="1732635" y="0"/>
                  </a:lnTo>
                  <a:lnTo>
                    <a:pt x="1732635" y="168915"/>
                  </a:lnTo>
                  <a:lnTo>
                    <a:pt x="0" y="168915"/>
                  </a:lnTo>
                  <a:close/>
                </a:path>
              </a:pathLst>
            </a:custGeom>
            <a:solidFill>
              <a:srgbClr val="EDC254"/>
            </a:solidFill>
          </p:spPr>
          <p:txBody>
            <a:bodyPr/>
            <a:lstStyle/>
            <a:p>
              <a:endParaRPr lang="en-US"/>
            </a:p>
          </p:txBody>
        </p:sp>
        <p:sp>
          <p:nvSpPr>
            <p:cNvPr id="4" name="TextBox 4">
              <a:extLst>
                <a:ext uri="{FF2B5EF4-FFF2-40B4-BE49-F238E27FC236}">
                  <a16:creationId xmlns:a16="http://schemas.microsoft.com/office/drawing/2014/main" id="{7D95D55A-D4AB-6126-FC2A-D970274F72F1}"/>
                </a:ext>
              </a:extLst>
            </p:cNvPr>
            <p:cNvSpPr txBox="1"/>
            <p:nvPr/>
          </p:nvSpPr>
          <p:spPr>
            <a:xfrm>
              <a:off x="0" y="-47625"/>
              <a:ext cx="1732635" cy="216540"/>
            </a:xfrm>
            <a:prstGeom prst="rect">
              <a:avLst/>
            </a:prstGeom>
          </p:spPr>
          <p:txBody>
            <a:bodyPr lIns="50800" tIns="50800" rIns="50800" bIns="50800" rtlCol="0" anchor="ctr"/>
            <a:lstStyle/>
            <a:p>
              <a:pPr algn="ctr">
                <a:lnSpc>
                  <a:spcPts val="2659"/>
                </a:lnSpc>
              </a:pPr>
              <a:endParaRPr/>
            </a:p>
          </p:txBody>
        </p:sp>
      </p:grpSp>
      <p:grpSp>
        <p:nvGrpSpPr>
          <p:cNvPr id="11" name="Group 11">
            <a:extLst>
              <a:ext uri="{FF2B5EF4-FFF2-40B4-BE49-F238E27FC236}">
                <a16:creationId xmlns:a16="http://schemas.microsoft.com/office/drawing/2014/main" id="{2C5C5EB6-AA78-169A-0B1D-1F9D134256B7}"/>
              </a:ext>
            </a:extLst>
          </p:cNvPr>
          <p:cNvGrpSpPr/>
          <p:nvPr/>
        </p:nvGrpSpPr>
        <p:grpSpPr>
          <a:xfrm>
            <a:off x="7134921" y="-320675"/>
            <a:ext cx="6578600" cy="641350"/>
            <a:chOff x="0" y="0"/>
            <a:chExt cx="1732635" cy="168915"/>
          </a:xfrm>
        </p:grpSpPr>
        <p:sp>
          <p:nvSpPr>
            <p:cNvPr id="12" name="Freeform 12">
              <a:extLst>
                <a:ext uri="{FF2B5EF4-FFF2-40B4-BE49-F238E27FC236}">
                  <a16:creationId xmlns:a16="http://schemas.microsoft.com/office/drawing/2014/main" id="{48773933-AF1B-0802-D098-16AA5623D9FA}"/>
                </a:ext>
              </a:extLst>
            </p:cNvPr>
            <p:cNvSpPr/>
            <p:nvPr/>
          </p:nvSpPr>
          <p:spPr>
            <a:xfrm>
              <a:off x="0" y="0"/>
              <a:ext cx="1732635" cy="168915"/>
            </a:xfrm>
            <a:custGeom>
              <a:avLst/>
              <a:gdLst/>
              <a:ahLst/>
              <a:cxnLst/>
              <a:rect l="l" t="t" r="r" b="b"/>
              <a:pathLst>
                <a:path w="1732635" h="168915">
                  <a:moveTo>
                    <a:pt x="0" y="0"/>
                  </a:moveTo>
                  <a:lnTo>
                    <a:pt x="1732635" y="0"/>
                  </a:lnTo>
                  <a:lnTo>
                    <a:pt x="1732635" y="168915"/>
                  </a:lnTo>
                  <a:lnTo>
                    <a:pt x="0" y="168915"/>
                  </a:lnTo>
                  <a:close/>
                </a:path>
              </a:pathLst>
            </a:custGeom>
            <a:solidFill>
              <a:srgbClr val="EDC254"/>
            </a:solidFill>
          </p:spPr>
          <p:txBody>
            <a:bodyPr/>
            <a:lstStyle/>
            <a:p>
              <a:endParaRPr lang="en-US"/>
            </a:p>
          </p:txBody>
        </p:sp>
        <p:sp>
          <p:nvSpPr>
            <p:cNvPr id="13" name="TextBox 13">
              <a:extLst>
                <a:ext uri="{FF2B5EF4-FFF2-40B4-BE49-F238E27FC236}">
                  <a16:creationId xmlns:a16="http://schemas.microsoft.com/office/drawing/2014/main" id="{5ECBCFAD-6E2A-A3E7-DDA7-48C7C3A0AD96}"/>
                </a:ext>
              </a:extLst>
            </p:cNvPr>
            <p:cNvSpPr txBox="1"/>
            <p:nvPr/>
          </p:nvSpPr>
          <p:spPr>
            <a:xfrm>
              <a:off x="0" y="-47625"/>
              <a:ext cx="1732635" cy="216540"/>
            </a:xfrm>
            <a:prstGeom prst="rect">
              <a:avLst/>
            </a:prstGeom>
          </p:spPr>
          <p:txBody>
            <a:bodyPr lIns="50800" tIns="50800" rIns="50800" bIns="50800" rtlCol="0" anchor="ctr"/>
            <a:lstStyle/>
            <a:p>
              <a:pPr algn="ctr">
                <a:lnSpc>
                  <a:spcPts val="2659"/>
                </a:lnSpc>
              </a:pPr>
              <a:endParaRPr/>
            </a:p>
          </p:txBody>
        </p:sp>
      </p:grpSp>
      <p:sp>
        <p:nvSpPr>
          <p:cNvPr id="14" name="Freeform 14">
            <a:extLst>
              <a:ext uri="{FF2B5EF4-FFF2-40B4-BE49-F238E27FC236}">
                <a16:creationId xmlns:a16="http://schemas.microsoft.com/office/drawing/2014/main" id="{FDED734F-3050-5F93-42CB-633B18FB31D6}"/>
              </a:ext>
            </a:extLst>
          </p:cNvPr>
          <p:cNvSpPr/>
          <p:nvPr/>
        </p:nvSpPr>
        <p:spPr>
          <a:xfrm rot="-5400000">
            <a:off x="17022495" y="682782"/>
            <a:ext cx="1382826" cy="528210"/>
          </a:xfrm>
          <a:custGeom>
            <a:avLst/>
            <a:gdLst/>
            <a:ahLst/>
            <a:cxnLst/>
            <a:rect l="l" t="t" r="r" b="b"/>
            <a:pathLst>
              <a:path w="1878686" h="469671">
                <a:moveTo>
                  <a:pt x="0" y="0"/>
                </a:moveTo>
                <a:lnTo>
                  <a:pt x="1878686" y="0"/>
                </a:lnTo>
                <a:lnTo>
                  <a:pt x="1878686" y="469671"/>
                </a:lnTo>
                <a:lnTo>
                  <a:pt x="0" y="4696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6" name="TextBox 16">
            <a:extLst>
              <a:ext uri="{FF2B5EF4-FFF2-40B4-BE49-F238E27FC236}">
                <a16:creationId xmlns:a16="http://schemas.microsoft.com/office/drawing/2014/main" id="{6ACEC5AF-633D-4D9E-7879-B9448889343D}"/>
              </a:ext>
            </a:extLst>
          </p:cNvPr>
          <p:cNvSpPr txBox="1"/>
          <p:nvPr/>
        </p:nvSpPr>
        <p:spPr>
          <a:xfrm>
            <a:off x="544824" y="283277"/>
            <a:ext cx="8246043" cy="1987082"/>
          </a:xfrm>
          <a:prstGeom prst="rect">
            <a:avLst/>
          </a:prstGeom>
        </p:spPr>
        <p:txBody>
          <a:bodyPr wrap="square" lIns="0" tIns="0" rIns="0" bIns="0" rtlCol="0" anchor="t">
            <a:spAutoFit/>
          </a:bodyPr>
          <a:lstStyle/>
          <a:p>
            <a:pPr>
              <a:lnSpc>
                <a:spcPts val="8137"/>
              </a:lnSpc>
              <a:spcBef>
                <a:spcPct val="0"/>
              </a:spcBef>
            </a:pPr>
            <a:r>
              <a:rPr lang="de" sz="4400" b="1" dirty="0"/>
              <a:t>RESULTS </a:t>
            </a:r>
            <a:r>
              <a:rPr lang="en-GB" sz="4400" dirty="0"/>
              <a:t>Security Analysis Results</a:t>
            </a:r>
          </a:p>
          <a:p>
            <a:pPr algn="l">
              <a:lnSpc>
                <a:spcPts val="8137"/>
              </a:lnSpc>
              <a:spcBef>
                <a:spcPct val="0"/>
              </a:spcBef>
            </a:pPr>
            <a:endParaRPr lang="en-US" sz="4400" b="1" dirty="0">
              <a:solidFill>
                <a:srgbClr val="000000"/>
              </a:solidFill>
              <a:latin typeface="League Spartan"/>
              <a:ea typeface="League Spartan"/>
              <a:cs typeface="League Spartan"/>
              <a:sym typeface="League Spartan"/>
            </a:endParaRPr>
          </a:p>
        </p:txBody>
      </p:sp>
      <p:sp>
        <p:nvSpPr>
          <p:cNvPr id="17" name="TextBox 17">
            <a:extLst>
              <a:ext uri="{FF2B5EF4-FFF2-40B4-BE49-F238E27FC236}">
                <a16:creationId xmlns:a16="http://schemas.microsoft.com/office/drawing/2014/main" id="{EA43361F-E4CD-A127-E3A4-7BA15B4FACC9}"/>
              </a:ext>
            </a:extLst>
          </p:cNvPr>
          <p:cNvSpPr txBox="1"/>
          <p:nvPr/>
        </p:nvSpPr>
        <p:spPr>
          <a:xfrm>
            <a:off x="513304" y="2705100"/>
            <a:ext cx="5661277" cy="3324115"/>
          </a:xfrm>
          <a:prstGeom prst="rect">
            <a:avLst/>
          </a:prstGeom>
        </p:spPr>
        <p:txBody>
          <a:bodyPr wrap="square" lIns="0" tIns="0" rIns="0" bIns="0" rtlCol="0" anchor="t">
            <a:spAutoFit/>
          </a:bodyPr>
          <a:lstStyle/>
          <a:p>
            <a:pPr>
              <a:lnSpc>
                <a:spcPct val="200000"/>
              </a:lnSpc>
            </a:pPr>
            <a:r>
              <a:rPr lang="en-GB" sz="2800" b="1" dirty="0"/>
              <a:t>Unauthorized Request: </a:t>
            </a:r>
            <a:r>
              <a:rPr lang="en-GB" sz="2800" dirty="0"/>
              <a:t>If the token is missing or incorrect, the server replies with an error message indicating invalid token</a:t>
            </a:r>
            <a:endParaRPr lang="en-GB"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FEDBF20-7541-B574-7E4F-0FDA7EC1EE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7921" y="2417929"/>
            <a:ext cx="11811000" cy="6200352"/>
          </a:xfrm>
          <a:prstGeom prst="rect">
            <a:avLst/>
          </a:prstGeom>
        </p:spPr>
      </p:pic>
    </p:spTree>
    <p:extLst>
      <p:ext uri="{BB962C8B-B14F-4D97-AF65-F5344CB8AC3E}">
        <p14:creationId xmlns:p14="http://schemas.microsoft.com/office/powerpoint/2010/main" val="799075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2A384-EDBF-8D4C-9A51-5E89069B58B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D174BF0-4847-9675-2C4A-D7121FBE4FDB}"/>
              </a:ext>
            </a:extLst>
          </p:cNvPr>
          <p:cNvGrpSpPr/>
          <p:nvPr/>
        </p:nvGrpSpPr>
        <p:grpSpPr>
          <a:xfrm>
            <a:off x="-404019" y="9866473"/>
            <a:ext cx="6578600" cy="641350"/>
            <a:chOff x="0" y="0"/>
            <a:chExt cx="1732635" cy="168915"/>
          </a:xfrm>
        </p:grpSpPr>
        <p:sp>
          <p:nvSpPr>
            <p:cNvPr id="3" name="Freeform 3">
              <a:extLst>
                <a:ext uri="{FF2B5EF4-FFF2-40B4-BE49-F238E27FC236}">
                  <a16:creationId xmlns:a16="http://schemas.microsoft.com/office/drawing/2014/main" id="{CAC8A436-4ED6-E93B-E866-A31EDA32D09F}"/>
                </a:ext>
              </a:extLst>
            </p:cNvPr>
            <p:cNvSpPr/>
            <p:nvPr/>
          </p:nvSpPr>
          <p:spPr>
            <a:xfrm>
              <a:off x="0" y="0"/>
              <a:ext cx="1732635" cy="168915"/>
            </a:xfrm>
            <a:custGeom>
              <a:avLst/>
              <a:gdLst/>
              <a:ahLst/>
              <a:cxnLst/>
              <a:rect l="l" t="t" r="r" b="b"/>
              <a:pathLst>
                <a:path w="1732635" h="168915">
                  <a:moveTo>
                    <a:pt x="0" y="0"/>
                  </a:moveTo>
                  <a:lnTo>
                    <a:pt x="1732635" y="0"/>
                  </a:lnTo>
                  <a:lnTo>
                    <a:pt x="1732635" y="168915"/>
                  </a:lnTo>
                  <a:lnTo>
                    <a:pt x="0" y="168915"/>
                  </a:lnTo>
                  <a:close/>
                </a:path>
              </a:pathLst>
            </a:custGeom>
            <a:solidFill>
              <a:srgbClr val="EDC254"/>
            </a:solidFill>
          </p:spPr>
          <p:txBody>
            <a:bodyPr/>
            <a:lstStyle/>
            <a:p>
              <a:endParaRPr lang="en-US"/>
            </a:p>
          </p:txBody>
        </p:sp>
        <p:sp>
          <p:nvSpPr>
            <p:cNvPr id="4" name="TextBox 4">
              <a:extLst>
                <a:ext uri="{FF2B5EF4-FFF2-40B4-BE49-F238E27FC236}">
                  <a16:creationId xmlns:a16="http://schemas.microsoft.com/office/drawing/2014/main" id="{9606D80D-CD38-5658-03B6-142874B7A865}"/>
                </a:ext>
              </a:extLst>
            </p:cNvPr>
            <p:cNvSpPr txBox="1"/>
            <p:nvPr/>
          </p:nvSpPr>
          <p:spPr>
            <a:xfrm>
              <a:off x="0" y="-47625"/>
              <a:ext cx="1732635" cy="216540"/>
            </a:xfrm>
            <a:prstGeom prst="rect">
              <a:avLst/>
            </a:prstGeom>
          </p:spPr>
          <p:txBody>
            <a:bodyPr lIns="50800" tIns="50800" rIns="50800" bIns="50800" rtlCol="0" anchor="ctr"/>
            <a:lstStyle/>
            <a:p>
              <a:pPr algn="ctr">
                <a:lnSpc>
                  <a:spcPts val="2659"/>
                </a:lnSpc>
              </a:pPr>
              <a:endParaRPr/>
            </a:p>
          </p:txBody>
        </p:sp>
      </p:grpSp>
      <p:grpSp>
        <p:nvGrpSpPr>
          <p:cNvPr id="11" name="Group 11">
            <a:extLst>
              <a:ext uri="{FF2B5EF4-FFF2-40B4-BE49-F238E27FC236}">
                <a16:creationId xmlns:a16="http://schemas.microsoft.com/office/drawing/2014/main" id="{6EAC903A-4347-E2D4-0C92-31269F486FEB}"/>
              </a:ext>
            </a:extLst>
          </p:cNvPr>
          <p:cNvGrpSpPr/>
          <p:nvPr/>
        </p:nvGrpSpPr>
        <p:grpSpPr>
          <a:xfrm>
            <a:off x="7134921" y="-320675"/>
            <a:ext cx="6578600" cy="641350"/>
            <a:chOff x="0" y="0"/>
            <a:chExt cx="1732635" cy="168915"/>
          </a:xfrm>
        </p:grpSpPr>
        <p:sp>
          <p:nvSpPr>
            <p:cNvPr id="12" name="Freeform 12">
              <a:extLst>
                <a:ext uri="{FF2B5EF4-FFF2-40B4-BE49-F238E27FC236}">
                  <a16:creationId xmlns:a16="http://schemas.microsoft.com/office/drawing/2014/main" id="{3FB152E7-903F-76FB-6C89-8A941DFB097E}"/>
                </a:ext>
              </a:extLst>
            </p:cNvPr>
            <p:cNvSpPr/>
            <p:nvPr/>
          </p:nvSpPr>
          <p:spPr>
            <a:xfrm>
              <a:off x="0" y="0"/>
              <a:ext cx="1732635" cy="168915"/>
            </a:xfrm>
            <a:custGeom>
              <a:avLst/>
              <a:gdLst/>
              <a:ahLst/>
              <a:cxnLst/>
              <a:rect l="l" t="t" r="r" b="b"/>
              <a:pathLst>
                <a:path w="1732635" h="168915">
                  <a:moveTo>
                    <a:pt x="0" y="0"/>
                  </a:moveTo>
                  <a:lnTo>
                    <a:pt x="1732635" y="0"/>
                  </a:lnTo>
                  <a:lnTo>
                    <a:pt x="1732635" y="168915"/>
                  </a:lnTo>
                  <a:lnTo>
                    <a:pt x="0" y="168915"/>
                  </a:lnTo>
                  <a:close/>
                </a:path>
              </a:pathLst>
            </a:custGeom>
            <a:solidFill>
              <a:srgbClr val="EDC254"/>
            </a:solidFill>
          </p:spPr>
          <p:txBody>
            <a:bodyPr/>
            <a:lstStyle/>
            <a:p>
              <a:endParaRPr lang="en-US"/>
            </a:p>
          </p:txBody>
        </p:sp>
        <p:sp>
          <p:nvSpPr>
            <p:cNvPr id="13" name="TextBox 13">
              <a:extLst>
                <a:ext uri="{FF2B5EF4-FFF2-40B4-BE49-F238E27FC236}">
                  <a16:creationId xmlns:a16="http://schemas.microsoft.com/office/drawing/2014/main" id="{A3E0E7AE-5848-D7A7-810A-AF2112B5262A}"/>
                </a:ext>
              </a:extLst>
            </p:cNvPr>
            <p:cNvSpPr txBox="1"/>
            <p:nvPr/>
          </p:nvSpPr>
          <p:spPr>
            <a:xfrm>
              <a:off x="0" y="-47625"/>
              <a:ext cx="1732635" cy="216540"/>
            </a:xfrm>
            <a:prstGeom prst="rect">
              <a:avLst/>
            </a:prstGeom>
          </p:spPr>
          <p:txBody>
            <a:bodyPr lIns="50800" tIns="50800" rIns="50800" bIns="50800" rtlCol="0" anchor="ctr"/>
            <a:lstStyle/>
            <a:p>
              <a:pPr algn="ctr">
                <a:lnSpc>
                  <a:spcPts val="2659"/>
                </a:lnSpc>
              </a:pPr>
              <a:endParaRPr/>
            </a:p>
          </p:txBody>
        </p:sp>
      </p:grpSp>
      <p:sp>
        <p:nvSpPr>
          <p:cNvPr id="14" name="Freeform 14">
            <a:extLst>
              <a:ext uri="{FF2B5EF4-FFF2-40B4-BE49-F238E27FC236}">
                <a16:creationId xmlns:a16="http://schemas.microsoft.com/office/drawing/2014/main" id="{AB0B582E-3BBD-16A1-7BC9-A22354D65C31}"/>
              </a:ext>
            </a:extLst>
          </p:cNvPr>
          <p:cNvSpPr/>
          <p:nvPr/>
        </p:nvSpPr>
        <p:spPr>
          <a:xfrm rot="-5400000">
            <a:off x="17022495" y="682782"/>
            <a:ext cx="1382826" cy="528210"/>
          </a:xfrm>
          <a:custGeom>
            <a:avLst/>
            <a:gdLst/>
            <a:ahLst/>
            <a:cxnLst/>
            <a:rect l="l" t="t" r="r" b="b"/>
            <a:pathLst>
              <a:path w="1878686" h="469671">
                <a:moveTo>
                  <a:pt x="0" y="0"/>
                </a:moveTo>
                <a:lnTo>
                  <a:pt x="1878686" y="0"/>
                </a:lnTo>
                <a:lnTo>
                  <a:pt x="1878686" y="469671"/>
                </a:lnTo>
                <a:lnTo>
                  <a:pt x="0" y="4696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6" name="TextBox 16">
            <a:extLst>
              <a:ext uri="{FF2B5EF4-FFF2-40B4-BE49-F238E27FC236}">
                <a16:creationId xmlns:a16="http://schemas.microsoft.com/office/drawing/2014/main" id="{E6801C1B-C961-4590-05DF-F2BBB613F81A}"/>
              </a:ext>
            </a:extLst>
          </p:cNvPr>
          <p:cNvSpPr txBox="1"/>
          <p:nvPr/>
        </p:nvSpPr>
        <p:spPr>
          <a:xfrm>
            <a:off x="544824" y="283277"/>
            <a:ext cx="8246043" cy="1987082"/>
          </a:xfrm>
          <a:prstGeom prst="rect">
            <a:avLst/>
          </a:prstGeom>
        </p:spPr>
        <p:txBody>
          <a:bodyPr wrap="square" lIns="0" tIns="0" rIns="0" bIns="0" rtlCol="0" anchor="t">
            <a:spAutoFit/>
          </a:bodyPr>
          <a:lstStyle/>
          <a:p>
            <a:pPr>
              <a:lnSpc>
                <a:spcPts val="8137"/>
              </a:lnSpc>
              <a:spcBef>
                <a:spcPct val="0"/>
              </a:spcBef>
            </a:pPr>
            <a:r>
              <a:rPr lang="de" sz="4400" b="1" dirty="0"/>
              <a:t>RESULTS </a:t>
            </a:r>
            <a:r>
              <a:rPr lang="en-GB" sz="4400" dirty="0"/>
              <a:t>Security Analysis Results</a:t>
            </a:r>
          </a:p>
          <a:p>
            <a:pPr algn="l">
              <a:lnSpc>
                <a:spcPts val="8137"/>
              </a:lnSpc>
              <a:spcBef>
                <a:spcPct val="0"/>
              </a:spcBef>
            </a:pPr>
            <a:endParaRPr lang="en-US" sz="4400" b="1" dirty="0">
              <a:solidFill>
                <a:srgbClr val="000000"/>
              </a:solidFill>
              <a:latin typeface="League Spartan"/>
              <a:ea typeface="League Spartan"/>
              <a:cs typeface="League Spartan"/>
              <a:sym typeface="League Spartan"/>
            </a:endParaRPr>
          </a:p>
        </p:txBody>
      </p:sp>
      <p:sp>
        <p:nvSpPr>
          <p:cNvPr id="17" name="TextBox 17">
            <a:extLst>
              <a:ext uri="{FF2B5EF4-FFF2-40B4-BE49-F238E27FC236}">
                <a16:creationId xmlns:a16="http://schemas.microsoft.com/office/drawing/2014/main" id="{ACE0C4C3-0969-C897-B654-807A377100AC}"/>
              </a:ext>
            </a:extLst>
          </p:cNvPr>
          <p:cNvSpPr txBox="1"/>
          <p:nvPr/>
        </p:nvSpPr>
        <p:spPr>
          <a:xfrm>
            <a:off x="385171" y="1244313"/>
            <a:ext cx="6725036" cy="8494761"/>
          </a:xfrm>
          <a:prstGeom prst="rect">
            <a:avLst/>
          </a:prstGeom>
        </p:spPr>
        <p:txBody>
          <a:bodyPr wrap="square" lIns="0" tIns="0" rIns="0" bIns="0" rtlCol="0" anchor="t">
            <a:spAutoFit/>
          </a:bodyPr>
          <a:lstStyle/>
          <a:p>
            <a:pPr>
              <a:lnSpc>
                <a:spcPct val="200000"/>
              </a:lnSpc>
            </a:pPr>
            <a:r>
              <a:rPr lang="en-GB" sz="2800" dirty="0"/>
              <a:t>Traffic analysis using Wireshark confirmed that:</a:t>
            </a:r>
          </a:p>
          <a:p>
            <a:pPr>
              <a:lnSpc>
                <a:spcPct val="200000"/>
              </a:lnSpc>
            </a:pPr>
            <a:r>
              <a:rPr lang="en-GB" sz="2800" dirty="0"/>
              <a:t> • The payload was transmitted in plaintext, visible within the UDP datagram.</a:t>
            </a:r>
          </a:p>
          <a:p>
            <a:pPr>
              <a:lnSpc>
                <a:spcPct val="200000"/>
              </a:lnSpc>
            </a:pPr>
            <a:r>
              <a:rPr lang="en-GB" sz="2800" dirty="0"/>
              <a:t> • Message integrity was maintained, and the response codes matched the expected </a:t>
            </a:r>
            <a:r>
              <a:rPr lang="en-GB" sz="2800" dirty="0" err="1"/>
              <a:t>behavior</a:t>
            </a:r>
            <a:r>
              <a:rPr lang="en-GB" sz="2800" dirty="0"/>
              <a:t>.</a:t>
            </a:r>
          </a:p>
          <a:p>
            <a:pPr>
              <a:lnSpc>
                <a:spcPct val="200000"/>
              </a:lnSpc>
            </a:pPr>
            <a:r>
              <a:rPr lang="en-GB" sz="2800" dirty="0"/>
              <a:t> • Unauthorized messages did not trigger state changes or processing on the server beyond token verification.</a:t>
            </a:r>
            <a:endParaRPr lang="en-GB"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F0DED24-273E-B894-E0F9-6E0879A4E343}"/>
              </a:ext>
            </a:extLst>
          </p:cNvPr>
          <p:cNvPicPr>
            <a:picLocks noChangeAspect="1"/>
          </p:cNvPicPr>
          <p:nvPr/>
        </p:nvPicPr>
        <p:blipFill>
          <a:blip r:embed="rId5"/>
          <a:stretch>
            <a:fillRect/>
          </a:stretch>
        </p:blipFill>
        <p:spPr>
          <a:xfrm>
            <a:off x="7765042" y="1638300"/>
            <a:ext cx="9158059" cy="7239000"/>
          </a:xfrm>
          <a:prstGeom prst="rect">
            <a:avLst/>
          </a:prstGeom>
        </p:spPr>
      </p:pic>
    </p:spTree>
    <p:extLst>
      <p:ext uri="{BB962C8B-B14F-4D97-AF65-F5344CB8AC3E}">
        <p14:creationId xmlns:p14="http://schemas.microsoft.com/office/powerpoint/2010/main" val="1336973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77647" y="2965450"/>
            <a:ext cx="450850" cy="4356100"/>
            <a:chOff x="0" y="0"/>
            <a:chExt cx="118742" cy="1147286"/>
          </a:xfrm>
        </p:grpSpPr>
        <p:sp>
          <p:nvSpPr>
            <p:cNvPr id="3" name="Freeform 3"/>
            <p:cNvSpPr/>
            <p:nvPr/>
          </p:nvSpPr>
          <p:spPr>
            <a:xfrm>
              <a:off x="0" y="0"/>
              <a:ext cx="118742" cy="1147286"/>
            </a:xfrm>
            <a:custGeom>
              <a:avLst/>
              <a:gdLst/>
              <a:ahLst/>
              <a:cxnLst/>
              <a:rect l="l" t="t" r="r" b="b"/>
              <a:pathLst>
                <a:path w="118742" h="1147286">
                  <a:moveTo>
                    <a:pt x="0" y="0"/>
                  </a:moveTo>
                  <a:lnTo>
                    <a:pt x="118742" y="0"/>
                  </a:lnTo>
                  <a:lnTo>
                    <a:pt x="118742" y="1147286"/>
                  </a:lnTo>
                  <a:lnTo>
                    <a:pt x="0" y="1147286"/>
                  </a:lnTo>
                  <a:close/>
                </a:path>
              </a:pathLst>
            </a:custGeom>
            <a:solidFill>
              <a:srgbClr val="EDC254"/>
            </a:solidFill>
          </p:spPr>
          <p:txBody>
            <a:bodyPr/>
            <a:lstStyle/>
            <a:p>
              <a:endParaRPr lang="en-US"/>
            </a:p>
          </p:txBody>
        </p:sp>
        <p:sp>
          <p:nvSpPr>
            <p:cNvPr id="4" name="TextBox 4"/>
            <p:cNvSpPr txBox="1"/>
            <p:nvPr/>
          </p:nvSpPr>
          <p:spPr>
            <a:xfrm>
              <a:off x="0" y="-47625"/>
              <a:ext cx="118742" cy="1194911"/>
            </a:xfrm>
            <a:prstGeom prst="rect">
              <a:avLst/>
            </a:prstGeom>
          </p:spPr>
          <p:txBody>
            <a:bodyPr lIns="50800" tIns="50800" rIns="50800" bIns="50800" rtlCol="0" anchor="ctr"/>
            <a:lstStyle/>
            <a:p>
              <a:pPr algn="ctr">
                <a:lnSpc>
                  <a:spcPts val="2659"/>
                </a:lnSpc>
              </a:pPr>
              <a:endParaRPr/>
            </a:p>
          </p:txBody>
        </p:sp>
      </p:grpSp>
      <p:sp>
        <p:nvSpPr>
          <p:cNvPr id="6" name="Freeform 6"/>
          <p:cNvSpPr/>
          <p:nvPr/>
        </p:nvSpPr>
        <p:spPr>
          <a:xfrm>
            <a:off x="1332726" y="1028700"/>
            <a:ext cx="1878686" cy="469671"/>
          </a:xfrm>
          <a:custGeom>
            <a:avLst/>
            <a:gdLst/>
            <a:ahLst/>
            <a:cxnLst/>
            <a:rect l="l" t="t" r="r" b="b"/>
            <a:pathLst>
              <a:path w="1878686" h="469671">
                <a:moveTo>
                  <a:pt x="0" y="0"/>
                </a:moveTo>
                <a:lnTo>
                  <a:pt x="1878685" y="0"/>
                </a:lnTo>
                <a:lnTo>
                  <a:pt x="1878685" y="469671"/>
                </a:lnTo>
                <a:lnTo>
                  <a:pt x="0" y="469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Freeform 10"/>
          <p:cNvSpPr/>
          <p:nvPr/>
        </p:nvSpPr>
        <p:spPr>
          <a:xfrm>
            <a:off x="15452997" y="8991099"/>
            <a:ext cx="1878686" cy="469671"/>
          </a:xfrm>
          <a:custGeom>
            <a:avLst/>
            <a:gdLst/>
            <a:ahLst/>
            <a:cxnLst/>
            <a:rect l="l" t="t" r="r" b="b"/>
            <a:pathLst>
              <a:path w="1878686" h="469671">
                <a:moveTo>
                  <a:pt x="0" y="0"/>
                </a:moveTo>
                <a:lnTo>
                  <a:pt x="1878686" y="0"/>
                </a:lnTo>
                <a:lnTo>
                  <a:pt x="1878686" y="469672"/>
                </a:lnTo>
                <a:lnTo>
                  <a:pt x="0" y="4696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TextBox 11">
            <a:extLst>
              <a:ext uri="{FF2B5EF4-FFF2-40B4-BE49-F238E27FC236}">
                <a16:creationId xmlns:a16="http://schemas.microsoft.com/office/drawing/2014/main" id="{4E4F8CB9-351C-535E-1B32-43AB58EC1695}"/>
              </a:ext>
            </a:extLst>
          </p:cNvPr>
          <p:cNvSpPr txBox="1"/>
          <p:nvPr/>
        </p:nvSpPr>
        <p:spPr>
          <a:xfrm>
            <a:off x="1432197" y="2360080"/>
            <a:ext cx="14020800" cy="6865854"/>
          </a:xfrm>
          <a:prstGeom prst="rect">
            <a:avLst/>
          </a:prstGeom>
          <a:noFill/>
        </p:spPr>
        <p:txBody>
          <a:bodyPr wrap="square">
            <a:spAutoFit/>
          </a:bodyPr>
          <a:lstStyle/>
          <a:p>
            <a:pPr>
              <a:lnSpc>
                <a:spcPct val="200000"/>
              </a:lnSpc>
              <a:buNone/>
            </a:pPr>
            <a:r>
              <a:rPr lang="en-GB" sz="2800" dirty="0"/>
              <a:t>This project successfully implemented and evaluated a CoAP-based communication system optimized for IoT environments. The system demonstrated efficient resource observation, low-overhead message exchange, and reliable performance across both virtual and physical devices.</a:t>
            </a:r>
          </a:p>
          <a:p>
            <a:pPr>
              <a:lnSpc>
                <a:spcPct val="200000"/>
              </a:lnSpc>
              <a:buNone/>
            </a:pPr>
            <a:r>
              <a:rPr lang="en-GB" sz="2800" dirty="0"/>
              <a:t>Network analysis confirmed proper CoAP </a:t>
            </a:r>
            <a:r>
              <a:rPr lang="en-GB" sz="2800" dirty="0" err="1"/>
              <a:t>behavior</a:t>
            </a:r>
            <a:r>
              <a:rPr lang="en-GB" sz="2800" dirty="0"/>
              <a:t>, including Confirmable requests and Acknowledgements. To enhance security, a lightweight token-based mechanism was integrated, allowing basic access control without compromising protocol efficiency.</a:t>
            </a:r>
          </a:p>
          <a:p>
            <a:pPr>
              <a:lnSpc>
                <a:spcPct val="200000"/>
              </a:lnSpc>
            </a:pPr>
            <a:r>
              <a:rPr lang="en-GB" sz="2800" dirty="0"/>
              <a:t>Overall, the project reaffirmed CoAP’s suitability for constrained IoT applications, combining simplicity, responsiveness, and adaptable security in a practical deployment.</a:t>
            </a:r>
          </a:p>
        </p:txBody>
      </p:sp>
      <p:sp>
        <p:nvSpPr>
          <p:cNvPr id="13" name="TextBox 13">
            <a:extLst>
              <a:ext uri="{FF2B5EF4-FFF2-40B4-BE49-F238E27FC236}">
                <a16:creationId xmlns:a16="http://schemas.microsoft.com/office/drawing/2014/main" id="{BF995E3D-1FC9-4384-0D1D-A71BC799D255}"/>
              </a:ext>
            </a:extLst>
          </p:cNvPr>
          <p:cNvSpPr txBox="1"/>
          <p:nvPr/>
        </p:nvSpPr>
        <p:spPr>
          <a:xfrm>
            <a:off x="5926615" y="743905"/>
            <a:ext cx="6434770" cy="1039259"/>
          </a:xfrm>
          <a:prstGeom prst="rect">
            <a:avLst/>
          </a:prstGeom>
        </p:spPr>
        <p:txBody>
          <a:bodyPr lIns="0" tIns="0" rIns="0" bIns="0" rtlCol="0" anchor="t">
            <a:spAutoFit/>
          </a:bodyPr>
          <a:lstStyle/>
          <a:p>
            <a:pPr algn="ctr">
              <a:lnSpc>
                <a:spcPts val="8418"/>
              </a:lnSpc>
              <a:spcBef>
                <a:spcPct val="0"/>
              </a:spcBef>
            </a:pPr>
            <a:r>
              <a:rPr lang="en-US" sz="6013" dirty="0">
                <a:solidFill>
                  <a:srgbClr val="000000"/>
                </a:solidFill>
                <a:latin typeface="League Spartan"/>
                <a:ea typeface="League Spartan"/>
                <a:cs typeface="League Spartan"/>
                <a:sym typeface="League Spartan"/>
              </a:rPr>
              <a:t>CONCLUSION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77684" y="2745513"/>
            <a:ext cx="5454396" cy="1509419"/>
          </a:xfrm>
          <a:prstGeom prst="rect">
            <a:avLst/>
          </a:prstGeom>
        </p:spPr>
        <p:txBody>
          <a:bodyPr lIns="0" tIns="0" rIns="0" bIns="0" rtlCol="0" anchor="t">
            <a:spAutoFit/>
          </a:bodyPr>
          <a:lstStyle/>
          <a:p>
            <a:pPr algn="r">
              <a:lnSpc>
                <a:spcPts val="12353"/>
              </a:lnSpc>
              <a:spcBef>
                <a:spcPct val="0"/>
              </a:spcBef>
            </a:pPr>
            <a:r>
              <a:rPr lang="en-US" sz="8824">
                <a:solidFill>
                  <a:srgbClr val="000000"/>
                </a:solidFill>
                <a:latin typeface="League Spartan"/>
                <a:ea typeface="League Spartan"/>
                <a:cs typeface="League Spartan"/>
                <a:sym typeface="League Spartan"/>
              </a:rPr>
              <a:t>THANK</a:t>
            </a:r>
          </a:p>
        </p:txBody>
      </p:sp>
      <p:sp>
        <p:nvSpPr>
          <p:cNvPr id="3" name="TextBox 3"/>
          <p:cNvSpPr txBox="1"/>
          <p:nvPr/>
        </p:nvSpPr>
        <p:spPr>
          <a:xfrm>
            <a:off x="9783686" y="2745513"/>
            <a:ext cx="4688690" cy="1509419"/>
          </a:xfrm>
          <a:prstGeom prst="rect">
            <a:avLst/>
          </a:prstGeom>
        </p:spPr>
        <p:txBody>
          <a:bodyPr lIns="0" tIns="0" rIns="0" bIns="0" rtlCol="0" anchor="t">
            <a:spAutoFit/>
          </a:bodyPr>
          <a:lstStyle/>
          <a:p>
            <a:pPr algn="l">
              <a:lnSpc>
                <a:spcPts val="12353"/>
              </a:lnSpc>
              <a:spcBef>
                <a:spcPct val="0"/>
              </a:spcBef>
            </a:pPr>
            <a:r>
              <a:rPr lang="en-US" sz="8824">
                <a:solidFill>
                  <a:srgbClr val="004AAD"/>
                </a:solidFill>
                <a:latin typeface="League Spartan"/>
                <a:ea typeface="League Spartan"/>
                <a:cs typeface="League Spartan"/>
                <a:sym typeface="League Spartan"/>
              </a:rPr>
              <a:t>YOU</a:t>
            </a:r>
          </a:p>
        </p:txBody>
      </p:sp>
      <p:sp>
        <p:nvSpPr>
          <p:cNvPr id="4" name="AutoShape 4"/>
          <p:cNvSpPr/>
          <p:nvPr/>
        </p:nvSpPr>
        <p:spPr>
          <a:xfrm>
            <a:off x="5132705" y="4235516"/>
            <a:ext cx="7508240" cy="0"/>
          </a:xfrm>
          <a:prstGeom prst="line">
            <a:avLst/>
          </a:prstGeom>
          <a:ln w="38100" cap="flat">
            <a:solidFill>
              <a:srgbClr val="000000"/>
            </a:solidFill>
            <a:prstDash val="solid"/>
            <a:headEnd type="none" w="sm" len="sm"/>
            <a:tailEnd type="none" w="sm" len="sm"/>
          </a:ln>
        </p:spPr>
        <p:txBody>
          <a:bodyPr/>
          <a:lstStyle/>
          <a:p>
            <a:endParaRPr lang="en-US"/>
          </a:p>
        </p:txBody>
      </p:sp>
      <p:grpSp>
        <p:nvGrpSpPr>
          <p:cNvPr id="7" name="Group 7"/>
          <p:cNvGrpSpPr/>
          <p:nvPr/>
        </p:nvGrpSpPr>
        <p:grpSpPr>
          <a:xfrm>
            <a:off x="-495300" y="0"/>
            <a:ext cx="1028700" cy="4235516"/>
            <a:chOff x="0" y="0"/>
            <a:chExt cx="270933" cy="1115527"/>
          </a:xfrm>
        </p:grpSpPr>
        <p:sp>
          <p:nvSpPr>
            <p:cNvPr id="8" name="Freeform 8"/>
            <p:cNvSpPr/>
            <p:nvPr/>
          </p:nvSpPr>
          <p:spPr>
            <a:xfrm>
              <a:off x="0" y="0"/>
              <a:ext cx="270933" cy="1115527"/>
            </a:xfrm>
            <a:custGeom>
              <a:avLst/>
              <a:gdLst/>
              <a:ahLst/>
              <a:cxnLst/>
              <a:rect l="l" t="t" r="r" b="b"/>
              <a:pathLst>
                <a:path w="270933" h="1115527">
                  <a:moveTo>
                    <a:pt x="0" y="0"/>
                  </a:moveTo>
                  <a:lnTo>
                    <a:pt x="270933" y="0"/>
                  </a:lnTo>
                  <a:lnTo>
                    <a:pt x="270933" y="1115527"/>
                  </a:lnTo>
                  <a:lnTo>
                    <a:pt x="0" y="1115527"/>
                  </a:lnTo>
                  <a:close/>
                </a:path>
              </a:pathLst>
            </a:custGeom>
            <a:solidFill>
              <a:srgbClr val="EFEF89"/>
            </a:solidFill>
          </p:spPr>
          <p:txBody>
            <a:bodyPr/>
            <a:lstStyle/>
            <a:p>
              <a:endParaRPr lang="en-US"/>
            </a:p>
          </p:txBody>
        </p:sp>
        <p:sp>
          <p:nvSpPr>
            <p:cNvPr id="9" name="TextBox 9"/>
            <p:cNvSpPr txBox="1"/>
            <p:nvPr/>
          </p:nvSpPr>
          <p:spPr>
            <a:xfrm>
              <a:off x="0" y="-47625"/>
              <a:ext cx="270933" cy="1163152"/>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495300" y="4664983"/>
            <a:ext cx="1028700" cy="1048907"/>
            <a:chOff x="0" y="0"/>
            <a:chExt cx="270933" cy="276255"/>
          </a:xfrm>
        </p:grpSpPr>
        <p:sp>
          <p:nvSpPr>
            <p:cNvPr id="14" name="Freeform 14"/>
            <p:cNvSpPr/>
            <p:nvPr/>
          </p:nvSpPr>
          <p:spPr>
            <a:xfrm>
              <a:off x="0" y="0"/>
              <a:ext cx="270933" cy="276255"/>
            </a:xfrm>
            <a:custGeom>
              <a:avLst/>
              <a:gdLst/>
              <a:ahLst/>
              <a:cxnLst/>
              <a:rect l="l" t="t" r="r" b="b"/>
              <a:pathLst>
                <a:path w="270933" h="276255">
                  <a:moveTo>
                    <a:pt x="0" y="0"/>
                  </a:moveTo>
                  <a:lnTo>
                    <a:pt x="270933" y="0"/>
                  </a:lnTo>
                  <a:lnTo>
                    <a:pt x="270933" y="276255"/>
                  </a:lnTo>
                  <a:lnTo>
                    <a:pt x="0" y="276255"/>
                  </a:lnTo>
                  <a:close/>
                </a:path>
              </a:pathLst>
            </a:custGeom>
            <a:solidFill>
              <a:srgbClr val="EFEF89"/>
            </a:solidFill>
          </p:spPr>
          <p:txBody>
            <a:bodyPr/>
            <a:lstStyle/>
            <a:p>
              <a:endParaRPr lang="en-US"/>
            </a:p>
          </p:txBody>
        </p:sp>
        <p:sp>
          <p:nvSpPr>
            <p:cNvPr id="15" name="TextBox 15"/>
            <p:cNvSpPr txBox="1"/>
            <p:nvPr/>
          </p:nvSpPr>
          <p:spPr>
            <a:xfrm>
              <a:off x="0" y="-47625"/>
              <a:ext cx="270933" cy="32388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10800000">
            <a:off x="17754349" y="6051484"/>
            <a:ext cx="1028700" cy="4235516"/>
            <a:chOff x="0" y="0"/>
            <a:chExt cx="270933" cy="1115527"/>
          </a:xfrm>
        </p:grpSpPr>
        <p:sp>
          <p:nvSpPr>
            <p:cNvPr id="17" name="Freeform 17"/>
            <p:cNvSpPr/>
            <p:nvPr/>
          </p:nvSpPr>
          <p:spPr>
            <a:xfrm>
              <a:off x="0" y="0"/>
              <a:ext cx="270933" cy="1115527"/>
            </a:xfrm>
            <a:custGeom>
              <a:avLst/>
              <a:gdLst/>
              <a:ahLst/>
              <a:cxnLst/>
              <a:rect l="l" t="t" r="r" b="b"/>
              <a:pathLst>
                <a:path w="270933" h="1115527">
                  <a:moveTo>
                    <a:pt x="0" y="0"/>
                  </a:moveTo>
                  <a:lnTo>
                    <a:pt x="270933" y="0"/>
                  </a:lnTo>
                  <a:lnTo>
                    <a:pt x="270933" y="1115527"/>
                  </a:lnTo>
                  <a:lnTo>
                    <a:pt x="0" y="1115527"/>
                  </a:lnTo>
                  <a:close/>
                </a:path>
              </a:pathLst>
            </a:custGeom>
            <a:solidFill>
              <a:srgbClr val="EFEF89"/>
            </a:solidFill>
          </p:spPr>
          <p:txBody>
            <a:bodyPr/>
            <a:lstStyle/>
            <a:p>
              <a:endParaRPr lang="en-US"/>
            </a:p>
          </p:txBody>
        </p:sp>
        <p:sp>
          <p:nvSpPr>
            <p:cNvPr id="18" name="TextBox 18"/>
            <p:cNvSpPr txBox="1"/>
            <p:nvPr/>
          </p:nvSpPr>
          <p:spPr>
            <a:xfrm>
              <a:off x="0" y="-47625"/>
              <a:ext cx="270933" cy="1163152"/>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10800000">
            <a:off x="17754349" y="4573111"/>
            <a:ext cx="1028700" cy="1048907"/>
            <a:chOff x="0" y="0"/>
            <a:chExt cx="270933" cy="276255"/>
          </a:xfrm>
        </p:grpSpPr>
        <p:sp>
          <p:nvSpPr>
            <p:cNvPr id="20" name="Freeform 20"/>
            <p:cNvSpPr/>
            <p:nvPr/>
          </p:nvSpPr>
          <p:spPr>
            <a:xfrm>
              <a:off x="0" y="0"/>
              <a:ext cx="270933" cy="276255"/>
            </a:xfrm>
            <a:custGeom>
              <a:avLst/>
              <a:gdLst/>
              <a:ahLst/>
              <a:cxnLst/>
              <a:rect l="l" t="t" r="r" b="b"/>
              <a:pathLst>
                <a:path w="270933" h="276255">
                  <a:moveTo>
                    <a:pt x="0" y="0"/>
                  </a:moveTo>
                  <a:lnTo>
                    <a:pt x="270933" y="0"/>
                  </a:lnTo>
                  <a:lnTo>
                    <a:pt x="270933" y="276255"/>
                  </a:lnTo>
                  <a:lnTo>
                    <a:pt x="0" y="276255"/>
                  </a:lnTo>
                  <a:close/>
                </a:path>
              </a:pathLst>
            </a:custGeom>
            <a:solidFill>
              <a:srgbClr val="EFEF89"/>
            </a:solidFill>
          </p:spPr>
          <p:txBody>
            <a:bodyPr/>
            <a:lstStyle/>
            <a:p>
              <a:endParaRPr lang="en-US"/>
            </a:p>
          </p:txBody>
        </p:sp>
        <p:sp>
          <p:nvSpPr>
            <p:cNvPr id="21" name="TextBox 21"/>
            <p:cNvSpPr txBox="1"/>
            <p:nvPr/>
          </p:nvSpPr>
          <p:spPr>
            <a:xfrm>
              <a:off x="0" y="-47625"/>
              <a:ext cx="270933" cy="323880"/>
            </a:xfrm>
            <a:prstGeom prst="rect">
              <a:avLst/>
            </a:prstGeom>
          </p:spPr>
          <p:txBody>
            <a:bodyPr lIns="50800" tIns="50800" rIns="50800" bIns="50800" rtlCol="0" anchor="ctr"/>
            <a:lstStyle/>
            <a:p>
              <a:pPr algn="ctr">
                <a:lnSpc>
                  <a:spcPts val="2659"/>
                </a:lnSpc>
              </a:pPr>
              <a:endParaRPr/>
            </a:p>
          </p:txBody>
        </p:sp>
      </p:grpSp>
      <p:sp>
        <p:nvSpPr>
          <p:cNvPr id="22" name="Freeform 22"/>
          <p:cNvSpPr/>
          <p:nvPr/>
        </p:nvSpPr>
        <p:spPr>
          <a:xfrm>
            <a:off x="15380614" y="1028700"/>
            <a:ext cx="1878686" cy="469671"/>
          </a:xfrm>
          <a:custGeom>
            <a:avLst/>
            <a:gdLst/>
            <a:ahLst/>
            <a:cxnLst/>
            <a:rect l="l" t="t" r="r" b="b"/>
            <a:pathLst>
              <a:path w="1878686" h="469671">
                <a:moveTo>
                  <a:pt x="0" y="0"/>
                </a:moveTo>
                <a:lnTo>
                  <a:pt x="1878686" y="0"/>
                </a:lnTo>
                <a:lnTo>
                  <a:pt x="1878686" y="469671"/>
                </a:lnTo>
                <a:lnTo>
                  <a:pt x="0" y="469671"/>
                </a:lnTo>
                <a:lnTo>
                  <a:pt x="0" y="0"/>
                </a:lnTo>
                <a:close/>
              </a:path>
            </a:pathLst>
          </a:custGeom>
          <a:blipFill>
            <a:blip r:embed="rId2">
              <a:alphaModFix amt="69000"/>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1028700" y="8870950"/>
            <a:ext cx="3086100" cy="387350"/>
            <a:chOff x="0" y="0"/>
            <a:chExt cx="812800" cy="102018"/>
          </a:xfrm>
        </p:grpSpPr>
        <p:sp>
          <p:nvSpPr>
            <p:cNvPr id="8" name="Freeform 8"/>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txBody>
            <a:bodyPr/>
            <a:lstStyle/>
            <a:p>
              <a:endParaRPr lang="en-US"/>
            </a:p>
          </p:txBody>
        </p:sp>
        <p:sp>
          <p:nvSpPr>
            <p:cNvPr id="9" name="TextBox 9"/>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8780652" y="-978996"/>
            <a:ext cx="1054100" cy="3086100"/>
            <a:chOff x="0" y="0"/>
            <a:chExt cx="277623" cy="812800"/>
          </a:xfrm>
        </p:grpSpPr>
        <p:sp>
          <p:nvSpPr>
            <p:cNvPr id="11" name="Freeform 11"/>
            <p:cNvSpPr/>
            <p:nvPr/>
          </p:nvSpPr>
          <p:spPr>
            <a:xfrm>
              <a:off x="0" y="0"/>
              <a:ext cx="277623" cy="812800"/>
            </a:xfrm>
            <a:custGeom>
              <a:avLst/>
              <a:gdLst/>
              <a:ahLst/>
              <a:cxnLst/>
              <a:rect l="l" t="t" r="r" b="b"/>
              <a:pathLst>
                <a:path w="277623" h="812800">
                  <a:moveTo>
                    <a:pt x="0" y="0"/>
                  </a:moveTo>
                  <a:lnTo>
                    <a:pt x="277623" y="0"/>
                  </a:lnTo>
                  <a:lnTo>
                    <a:pt x="277623" y="812800"/>
                  </a:lnTo>
                  <a:lnTo>
                    <a:pt x="0" y="812800"/>
                  </a:lnTo>
                  <a:close/>
                </a:path>
              </a:pathLst>
            </a:custGeom>
            <a:solidFill>
              <a:srgbClr val="EDC254"/>
            </a:solidFill>
          </p:spPr>
          <p:txBody>
            <a:bodyPr/>
            <a:lstStyle/>
            <a:p>
              <a:endParaRPr lang="en-US"/>
            </a:p>
          </p:txBody>
        </p:sp>
        <p:sp>
          <p:nvSpPr>
            <p:cNvPr id="12" name="TextBox 12"/>
            <p:cNvSpPr txBox="1"/>
            <p:nvPr/>
          </p:nvSpPr>
          <p:spPr>
            <a:xfrm>
              <a:off x="0" y="-47625"/>
              <a:ext cx="277623" cy="8604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028700" y="1564413"/>
            <a:ext cx="5330825" cy="1002710"/>
          </a:xfrm>
          <a:prstGeom prst="rect">
            <a:avLst/>
          </a:prstGeom>
        </p:spPr>
        <p:txBody>
          <a:bodyPr lIns="0" tIns="0" rIns="0" bIns="0" rtlCol="0" anchor="t">
            <a:spAutoFit/>
          </a:bodyPr>
          <a:lstStyle/>
          <a:p>
            <a:pPr algn="l">
              <a:lnSpc>
                <a:spcPts val="8137"/>
              </a:lnSpc>
              <a:spcBef>
                <a:spcPct val="0"/>
              </a:spcBef>
            </a:pPr>
            <a:r>
              <a:rPr lang="en-US" sz="5812" dirty="0">
                <a:solidFill>
                  <a:srgbClr val="000000"/>
                </a:solidFill>
                <a:latin typeface="League Spartan"/>
                <a:ea typeface="League Spartan"/>
                <a:cs typeface="League Spartan"/>
                <a:sym typeface="League Spartan"/>
              </a:rPr>
              <a:t>CONTENT</a:t>
            </a:r>
          </a:p>
        </p:txBody>
      </p:sp>
      <p:sp>
        <p:nvSpPr>
          <p:cNvPr id="15" name="TextBox 15"/>
          <p:cNvSpPr txBox="1"/>
          <p:nvPr/>
        </p:nvSpPr>
        <p:spPr>
          <a:xfrm>
            <a:off x="1028700" y="2990965"/>
            <a:ext cx="14744700" cy="7181735"/>
          </a:xfrm>
          <a:prstGeom prst="rect">
            <a:avLst/>
          </a:prstGeom>
        </p:spPr>
        <p:txBody>
          <a:bodyPr wrap="square" lIns="0" tIns="0" rIns="0" bIns="0" rtlCol="0" anchor="t">
            <a:spAutoFit/>
          </a:bodyPr>
          <a:lstStyle/>
          <a:p>
            <a:pPr marL="514350" indent="-514350" algn="l">
              <a:lnSpc>
                <a:spcPct val="200000"/>
              </a:lnSpc>
              <a:spcBef>
                <a:spcPct val="0"/>
              </a:spcBef>
              <a:buFont typeface="+mj-lt"/>
              <a:buAutoNum type="arabicPeriod"/>
            </a:pPr>
            <a:r>
              <a:rPr lang="en-US" sz="2643" dirty="0">
                <a:solidFill>
                  <a:srgbClr val="2A0947"/>
                </a:solidFill>
                <a:latin typeface="Poppins"/>
                <a:ea typeface="Poppins"/>
                <a:cs typeface="Poppins"/>
                <a:sym typeface="Poppins"/>
              </a:rPr>
              <a:t>INTRODUCTION</a:t>
            </a:r>
          </a:p>
          <a:p>
            <a:pPr marL="514350" indent="-514350" algn="l">
              <a:lnSpc>
                <a:spcPct val="200000"/>
              </a:lnSpc>
              <a:spcBef>
                <a:spcPct val="0"/>
              </a:spcBef>
              <a:buFont typeface="+mj-lt"/>
              <a:buAutoNum type="arabicPeriod"/>
            </a:pPr>
            <a:r>
              <a:rPr lang="en-US" sz="2643" dirty="0">
                <a:solidFill>
                  <a:srgbClr val="2A0947"/>
                </a:solidFill>
                <a:latin typeface="Poppins"/>
                <a:ea typeface="Poppins"/>
                <a:cs typeface="Poppins"/>
                <a:sym typeface="Poppins"/>
              </a:rPr>
              <a:t>PROBLEM STATEMENT</a:t>
            </a:r>
          </a:p>
          <a:p>
            <a:pPr marL="514350" indent="-514350" algn="l">
              <a:lnSpc>
                <a:spcPct val="200000"/>
              </a:lnSpc>
              <a:spcBef>
                <a:spcPct val="0"/>
              </a:spcBef>
              <a:buFont typeface="+mj-lt"/>
              <a:buAutoNum type="arabicPeriod"/>
            </a:pPr>
            <a:r>
              <a:rPr lang="en-US" sz="2643" dirty="0">
                <a:solidFill>
                  <a:srgbClr val="2A0947"/>
                </a:solidFill>
                <a:latin typeface="Poppins"/>
                <a:ea typeface="Poppins"/>
                <a:cs typeface="Poppins"/>
                <a:sym typeface="Poppins"/>
              </a:rPr>
              <a:t>METHODOLOGY OVERVIEW</a:t>
            </a:r>
          </a:p>
          <a:p>
            <a:pPr marL="514350" indent="-514350" algn="l">
              <a:lnSpc>
                <a:spcPct val="200000"/>
              </a:lnSpc>
              <a:spcBef>
                <a:spcPct val="0"/>
              </a:spcBef>
              <a:buFont typeface="+mj-lt"/>
              <a:buAutoNum type="arabicPeriod"/>
            </a:pPr>
            <a:r>
              <a:rPr lang="en-US" sz="2643" dirty="0">
                <a:solidFill>
                  <a:srgbClr val="2A0947"/>
                </a:solidFill>
                <a:latin typeface="Poppins"/>
                <a:ea typeface="Poppins"/>
                <a:cs typeface="Poppins"/>
                <a:sym typeface="Poppins"/>
              </a:rPr>
              <a:t> IMPLEMENTATION SETUP</a:t>
            </a:r>
          </a:p>
          <a:p>
            <a:pPr marL="514350" indent="-514350" algn="l">
              <a:lnSpc>
                <a:spcPct val="200000"/>
              </a:lnSpc>
              <a:spcBef>
                <a:spcPct val="0"/>
              </a:spcBef>
              <a:buFont typeface="+mj-lt"/>
              <a:buAutoNum type="arabicPeriod"/>
            </a:pPr>
            <a:r>
              <a:rPr lang="en-US" sz="2643" dirty="0">
                <a:solidFill>
                  <a:srgbClr val="2A0947"/>
                </a:solidFill>
                <a:latin typeface="Poppins"/>
                <a:ea typeface="Poppins"/>
                <a:cs typeface="Poppins"/>
                <a:sym typeface="Poppins"/>
              </a:rPr>
              <a:t>RESULT</a:t>
            </a:r>
          </a:p>
          <a:p>
            <a:pPr marL="514350" indent="-514350" algn="l">
              <a:lnSpc>
                <a:spcPct val="200000"/>
              </a:lnSpc>
              <a:spcBef>
                <a:spcPct val="0"/>
              </a:spcBef>
              <a:buFont typeface="+mj-lt"/>
              <a:buAutoNum type="arabicPeriod"/>
            </a:pPr>
            <a:r>
              <a:rPr lang="en-US" sz="2643" dirty="0">
                <a:solidFill>
                  <a:srgbClr val="2A0947"/>
                </a:solidFill>
                <a:latin typeface="Poppins"/>
                <a:ea typeface="Poppins"/>
                <a:cs typeface="Poppins"/>
                <a:sym typeface="Poppins"/>
              </a:rPr>
              <a:t>DISCUSSION</a:t>
            </a:r>
          </a:p>
          <a:p>
            <a:pPr marL="514350" indent="-514350" algn="l">
              <a:lnSpc>
                <a:spcPct val="200000"/>
              </a:lnSpc>
              <a:spcBef>
                <a:spcPct val="0"/>
              </a:spcBef>
              <a:buFont typeface="+mj-lt"/>
              <a:buAutoNum type="arabicPeriod"/>
            </a:pPr>
            <a:r>
              <a:rPr lang="en-US" sz="2643" dirty="0">
                <a:solidFill>
                  <a:srgbClr val="2A0947"/>
                </a:solidFill>
                <a:latin typeface="Poppins"/>
                <a:ea typeface="Poppins"/>
                <a:cs typeface="Poppins"/>
                <a:sym typeface="Poppins"/>
              </a:rPr>
              <a:t>CONCLUSION</a:t>
            </a:r>
          </a:p>
          <a:p>
            <a:pPr marL="514350" indent="-514350" algn="l">
              <a:lnSpc>
                <a:spcPct val="200000"/>
              </a:lnSpc>
              <a:spcBef>
                <a:spcPct val="0"/>
              </a:spcBef>
              <a:buFont typeface="+mj-lt"/>
              <a:buAutoNum type="arabicPeriod"/>
            </a:pPr>
            <a:endParaRPr lang="en-US" sz="2643" dirty="0">
              <a:solidFill>
                <a:srgbClr val="2A0947"/>
              </a:solidFill>
              <a:latin typeface="Poppins"/>
              <a:ea typeface="Poppins"/>
              <a:cs typeface="Poppins"/>
              <a:sym typeface="Poppins"/>
            </a:endParaRPr>
          </a:p>
          <a:p>
            <a:pPr marL="514350" indent="-514350" algn="l">
              <a:lnSpc>
                <a:spcPct val="200000"/>
              </a:lnSpc>
              <a:spcBef>
                <a:spcPct val="0"/>
              </a:spcBef>
              <a:buFont typeface="+mj-lt"/>
              <a:buAutoNum type="arabicPeriod"/>
            </a:pPr>
            <a:endParaRPr lang="en-US" sz="2643" dirty="0">
              <a:solidFill>
                <a:srgbClr val="2A0947"/>
              </a:solidFill>
              <a:latin typeface="Poppins"/>
              <a:ea typeface="Poppins"/>
              <a:cs typeface="Poppins"/>
              <a:sym typeface="Poppins"/>
            </a:endParaRPr>
          </a:p>
        </p:txBody>
      </p:sp>
      <p:grpSp>
        <p:nvGrpSpPr>
          <p:cNvPr id="17" name="Group 17"/>
          <p:cNvGrpSpPr/>
          <p:nvPr/>
        </p:nvGrpSpPr>
        <p:grpSpPr>
          <a:xfrm>
            <a:off x="8780652" y="8176260"/>
            <a:ext cx="1054100" cy="3086100"/>
            <a:chOff x="0" y="0"/>
            <a:chExt cx="277623" cy="812800"/>
          </a:xfrm>
        </p:grpSpPr>
        <p:sp>
          <p:nvSpPr>
            <p:cNvPr id="18" name="Freeform 18"/>
            <p:cNvSpPr/>
            <p:nvPr/>
          </p:nvSpPr>
          <p:spPr>
            <a:xfrm>
              <a:off x="0" y="0"/>
              <a:ext cx="277623" cy="812800"/>
            </a:xfrm>
            <a:custGeom>
              <a:avLst/>
              <a:gdLst/>
              <a:ahLst/>
              <a:cxnLst/>
              <a:rect l="l" t="t" r="r" b="b"/>
              <a:pathLst>
                <a:path w="277623" h="812800">
                  <a:moveTo>
                    <a:pt x="0" y="0"/>
                  </a:moveTo>
                  <a:lnTo>
                    <a:pt x="277623" y="0"/>
                  </a:lnTo>
                  <a:lnTo>
                    <a:pt x="277623" y="812800"/>
                  </a:lnTo>
                  <a:lnTo>
                    <a:pt x="0" y="812800"/>
                  </a:lnTo>
                  <a:close/>
                </a:path>
              </a:pathLst>
            </a:custGeom>
            <a:solidFill>
              <a:srgbClr val="EDC254"/>
            </a:solidFill>
          </p:spPr>
          <p:txBody>
            <a:bodyPr/>
            <a:lstStyle/>
            <a:p>
              <a:endParaRPr lang="en-US"/>
            </a:p>
          </p:txBody>
        </p:sp>
        <p:sp>
          <p:nvSpPr>
            <p:cNvPr id="19" name="TextBox 19"/>
            <p:cNvSpPr txBox="1"/>
            <p:nvPr/>
          </p:nvSpPr>
          <p:spPr>
            <a:xfrm>
              <a:off x="0" y="-47625"/>
              <a:ext cx="277623" cy="86042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10"/>
          <p:cNvGrpSpPr/>
          <p:nvPr/>
        </p:nvGrpSpPr>
        <p:grpSpPr>
          <a:xfrm>
            <a:off x="-196850" y="1028700"/>
            <a:ext cx="4514850" cy="714793"/>
            <a:chOff x="0" y="0"/>
            <a:chExt cx="1189096" cy="188258"/>
          </a:xfrm>
        </p:grpSpPr>
        <p:sp>
          <p:nvSpPr>
            <p:cNvPr id="11" name="Freeform 11"/>
            <p:cNvSpPr/>
            <p:nvPr/>
          </p:nvSpPr>
          <p:spPr>
            <a:xfrm>
              <a:off x="0" y="0"/>
              <a:ext cx="1189096" cy="188258"/>
            </a:xfrm>
            <a:custGeom>
              <a:avLst/>
              <a:gdLst/>
              <a:ahLst/>
              <a:cxnLst/>
              <a:rect l="l" t="t" r="r" b="b"/>
              <a:pathLst>
                <a:path w="1189096" h="188258">
                  <a:moveTo>
                    <a:pt x="0" y="0"/>
                  </a:moveTo>
                  <a:lnTo>
                    <a:pt x="1189096" y="0"/>
                  </a:lnTo>
                  <a:lnTo>
                    <a:pt x="1189096" y="188258"/>
                  </a:lnTo>
                  <a:lnTo>
                    <a:pt x="0" y="188258"/>
                  </a:lnTo>
                  <a:close/>
                </a:path>
              </a:pathLst>
            </a:custGeom>
            <a:solidFill>
              <a:srgbClr val="EDC254"/>
            </a:solidFill>
          </p:spPr>
          <p:txBody>
            <a:bodyPr/>
            <a:lstStyle/>
            <a:p>
              <a:endParaRPr lang="en-US"/>
            </a:p>
          </p:txBody>
        </p:sp>
        <p:sp>
          <p:nvSpPr>
            <p:cNvPr id="12" name="TextBox 12"/>
            <p:cNvSpPr txBox="1"/>
            <p:nvPr/>
          </p:nvSpPr>
          <p:spPr>
            <a:xfrm>
              <a:off x="0" y="-47625"/>
              <a:ext cx="1189096" cy="235883"/>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0363200" y="1028700"/>
            <a:ext cx="6515100" cy="1002710"/>
          </a:xfrm>
          <a:prstGeom prst="rect">
            <a:avLst/>
          </a:prstGeom>
        </p:spPr>
        <p:txBody>
          <a:bodyPr wrap="square" lIns="0" tIns="0" rIns="0" bIns="0" rtlCol="0" anchor="t">
            <a:spAutoFit/>
          </a:bodyPr>
          <a:lstStyle/>
          <a:p>
            <a:pPr algn="r">
              <a:lnSpc>
                <a:spcPts val="8137"/>
              </a:lnSpc>
              <a:spcBef>
                <a:spcPct val="0"/>
              </a:spcBef>
            </a:pPr>
            <a:r>
              <a:rPr lang="en-US" sz="5812" dirty="0">
                <a:solidFill>
                  <a:srgbClr val="000000"/>
                </a:solidFill>
                <a:latin typeface="League Spartan"/>
                <a:ea typeface="League Spartan"/>
                <a:cs typeface="League Spartan"/>
                <a:sym typeface="League Spartan"/>
              </a:rPr>
              <a:t>INTRODUCTION</a:t>
            </a:r>
          </a:p>
        </p:txBody>
      </p:sp>
      <p:sp>
        <p:nvSpPr>
          <p:cNvPr id="15" name="TextBox 15"/>
          <p:cNvSpPr txBox="1"/>
          <p:nvPr/>
        </p:nvSpPr>
        <p:spPr>
          <a:xfrm>
            <a:off x="364925" y="2476500"/>
            <a:ext cx="11674675" cy="6542625"/>
          </a:xfrm>
          <a:prstGeom prst="rect">
            <a:avLst/>
          </a:prstGeom>
        </p:spPr>
        <p:txBody>
          <a:bodyPr wrap="square" lIns="0" tIns="0" rIns="0" bIns="0" rtlCol="0" anchor="t">
            <a:spAutoFit/>
          </a:bodyPr>
          <a:lstStyle/>
          <a:p>
            <a:pPr marL="0" indent="0">
              <a:lnSpc>
                <a:spcPct val="200000"/>
              </a:lnSpc>
              <a:buNone/>
            </a:pPr>
            <a:r>
              <a:rPr lang="en-GB" sz="2400" dirty="0">
                <a:latin typeface="Times New Roman" panose="02020603050405020304" pitchFamily="18" charset="0"/>
                <a:cs typeface="Times New Roman" panose="02020603050405020304" pitchFamily="18" charset="0"/>
              </a:rPr>
              <a:t>The swift growth of the Internet of Things (IoT) has created a demand for communication protocols that are efficient, lightweight, and dependable for devices with limited resources. Conventional protocols such as HTTP and FTP are not suitable for IoT because of their excessive overhead and resource requirements.</a:t>
            </a:r>
          </a:p>
          <a:p>
            <a:pPr marL="0" indent="0">
              <a:lnSpc>
                <a:spcPct val="200000"/>
              </a:lnSpc>
              <a:buNone/>
            </a:pPr>
            <a:endParaRPr lang="en-GB" sz="2400" dirty="0">
              <a:latin typeface="Times New Roman" panose="02020603050405020304" pitchFamily="18" charset="0"/>
              <a:cs typeface="Times New Roman" panose="02020603050405020304" pitchFamily="18" charset="0"/>
            </a:endParaRPr>
          </a:p>
          <a:p>
            <a:pPr marL="0" indent="0">
              <a:lnSpc>
                <a:spcPct val="200000"/>
              </a:lnSpc>
              <a:buNone/>
            </a:pPr>
            <a:r>
              <a:rPr lang="en-GB" sz="2400" dirty="0">
                <a:latin typeface="Times New Roman" panose="02020603050405020304" pitchFamily="18" charset="0"/>
                <a:cs typeface="Times New Roman" panose="02020603050405020304" pitchFamily="18" charset="0"/>
              </a:rPr>
              <a:t>CoAP (Constrained Application Protocol) was specifically developed to overcome these challenges, providing a low-power, UDP-based approach for IoT communication. Nevertheless, there are few practical studies that implement and evaluate CoAP beyond simulation environments.</a:t>
            </a:r>
            <a:endParaRPr lang="en-GB" sz="2400" dirty="0"/>
          </a:p>
        </p:txBody>
      </p:sp>
      <p:grpSp>
        <p:nvGrpSpPr>
          <p:cNvPr id="18" name="Group 18"/>
          <p:cNvGrpSpPr/>
          <p:nvPr/>
        </p:nvGrpSpPr>
        <p:grpSpPr>
          <a:xfrm>
            <a:off x="4773756" y="1028700"/>
            <a:ext cx="800100" cy="714793"/>
            <a:chOff x="0" y="0"/>
            <a:chExt cx="210726" cy="188258"/>
          </a:xfrm>
        </p:grpSpPr>
        <p:sp>
          <p:nvSpPr>
            <p:cNvPr id="19" name="Freeform 19"/>
            <p:cNvSpPr/>
            <p:nvPr/>
          </p:nvSpPr>
          <p:spPr>
            <a:xfrm>
              <a:off x="0" y="0"/>
              <a:ext cx="210726" cy="188258"/>
            </a:xfrm>
            <a:custGeom>
              <a:avLst/>
              <a:gdLst/>
              <a:ahLst/>
              <a:cxnLst/>
              <a:rect l="l" t="t" r="r" b="b"/>
              <a:pathLst>
                <a:path w="210726" h="188258">
                  <a:moveTo>
                    <a:pt x="0" y="0"/>
                  </a:moveTo>
                  <a:lnTo>
                    <a:pt x="210726" y="0"/>
                  </a:lnTo>
                  <a:lnTo>
                    <a:pt x="210726" y="188258"/>
                  </a:lnTo>
                  <a:lnTo>
                    <a:pt x="0" y="188258"/>
                  </a:lnTo>
                  <a:close/>
                </a:path>
              </a:pathLst>
            </a:custGeom>
            <a:solidFill>
              <a:srgbClr val="EDC254"/>
            </a:solidFill>
          </p:spPr>
          <p:txBody>
            <a:bodyPr/>
            <a:lstStyle/>
            <a:p>
              <a:endParaRPr lang="en-US"/>
            </a:p>
          </p:txBody>
        </p:sp>
        <p:sp>
          <p:nvSpPr>
            <p:cNvPr id="20" name="TextBox 20"/>
            <p:cNvSpPr txBox="1"/>
            <p:nvPr/>
          </p:nvSpPr>
          <p:spPr>
            <a:xfrm>
              <a:off x="0" y="-47625"/>
              <a:ext cx="210726" cy="235883"/>
            </a:xfrm>
            <a:prstGeom prst="rect">
              <a:avLst/>
            </a:prstGeom>
          </p:spPr>
          <p:txBody>
            <a:bodyPr lIns="50800" tIns="50800" rIns="50800" bIns="50800" rtlCol="0" anchor="ctr"/>
            <a:lstStyle/>
            <a:p>
              <a:pPr algn="ctr">
                <a:lnSpc>
                  <a:spcPts val="2659"/>
                </a:lnSpc>
              </a:pPr>
              <a:endParaRPr/>
            </a:p>
          </p:txBody>
        </p:sp>
      </p:grpSp>
      <p:pic>
        <p:nvPicPr>
          <p:cNvPr id="21" name="Picture 2" descr="What is CoAP Protocol | CoAP Protocol Introduction | Overview">
            <a:extLst>
              <a:ext uri="{FF2B5EF4-FFF2-40B4-BE49-F238E27FC236}">
                <a16:creationId xmlns:a16="http://schemas.microsoft.com/office/drawing/2014/main" id="{DEE45004-D367-7741-B8AD-A82100FF9D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66" t="13273" r="4312" b="6818"/>
          <a:stretch/>
        </p:blipFill>
        <p:spPr bwMode="auto">
          <a:xfrm>
            <a:off x="11811000" y="2006539"/>
            <a:ext cx="6743700" cy="7543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15824200" y="-2940108"/>
            <a:ext cx="1435100" cy="5880217"/>
            <a:chOff x="0" y="0"/>
            <a:chExt cx="377969" cy="1548699"/>
          </a:xfrm>
        </p:grpSpPr>
        <p:sp>
          <p:nvSpPr>
            <p:cNvPr id="13" name="Freeform 13"/>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txBody>
            <a:bodyPr/>
            <a:lstStyle/>
            <a:p>
              <a:endParaRPr lang="en-US"/>
            </a:p>
          </p:txBody>
        </p:sp>
        <p:sp>
          <p:nvSpPr>
            <p:cNvPr id="14" name="TextBox 14"/>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028700" y="1583463"/>
            <a:ext cx="10248900" cy="1002710"/>
          </a:xfrm>
          <a:prstGeom prst="rect">
            <a:avLst/>
          </a:prstGeom>
        </p:spPr>
        <p:txBody>
          <a:bodyPr wrap="square" lIns="0" tIns="0" rIns="0" bIns="0" rtlCol="0" anchor="t">
            <a:spAutoFit/>
          </a:bodyPr>
          <a:lstStyle/>
          <a:p>
            <a:pPr algn="l">
              <a:lnSpc>
                <a:spcPts val="8137"/>
              </a:lnSpc>
              <a:spcBef>
                <a:spcPct val="0"/>
              </a:spcBef>
            </a:pPr>
            <a:r>
              <a:rPr lang="en-US" sz="5812" dirty="0">
                <a:solidFill>
                  <a:srgbClr val="000000"/>
                </a:solidFill>
                <a:latin typeface="League Spartan"/>
                <a:ea typeface="League Spartan"/>
                <a:cs typeface="League Spartan"/>
                <a:sym typeface="League Spartan"/>
              </a:rPr>
              <a:t>PROBLEM STATEMENT</a:t>
            </a:r>
          </a:p>
        </p:txBody>
      </p:sp>
      <p:grpSp>
        <p:nvGrpSpPr>
          <p:cNvPr id="22" name="Group 22"/>
          <p:cNvGrpSpPr/>
          <p:nvPr/>
        </p:nvGrpSpPr>
        <p:grpSpPr>
          <a:xfrm>
            <a:off x="15824200" y="3409473"/>
            <a:ext cx="1435100" cy="1764780"/>
            <a:chOff x="0" y="0"/>
            <a:chExt cx="377969" cy="464798"/>
          </a:xfrm>
        </p:grpSpPr>
        <p:sp>
          <p:nvSpPr>
            <p:cNvPr id="23" name="Freeform 23"/>
            <p:cNvSpPr/>
            <p:nvPr/>
          </p:nvSpPr>
          <p:spPr>
            <a:xfrm>
              <a:off x="0" y="0"/>
              <a:ext cx="377969" cy="464798"/>
            </a:xfrm>
            <a:custGeom>
              <a:avLst/>
              <a:gdLst/>
              <a:ahLst/>
              <a:cxnLst/>
              <a:rect l="l" t="t" r="r" b="b"/>
              <a:pathLst>
                <a:path w="377969" h="464798">
                  <a:moveTo>
                    <a:pt x="188984" y="0"/>
                  </a:moveTo>
                  <a:lnTo>
                    <a:pt x="188984" y="0"/>
                  </a:lnTo>
                  <a:cubicBezTo>
                    <a:pt x="239106" y="0"/>
                    <a:pt x="287175" y="19911"/>
                    <a:pt x="322616" y="55352"/>
                  </a:cubicBezTo>
                  <a:cubicBezTo>
                    <a:pt x="358058" y="90794"/>
                    <a:pt x="377969" y="138863"/>
                    <a:pt x="377969" y="188984"/>
                  </a:cubicBezTo>
                  <a:lnTo>
                    <a:pt x="377969" y="275814"/>
                  </a:lnTo>
                  <a:cubicBezTo>
                    <a:pt x="377969" y="380187"/>
                    <a:pt x="293358" y="464798"/>
                    <a:pt x="188984" y="464798"/>
                  </a:cubicBezTo>
                  <a:lnTo>
                    <a:pt x="188984" y="464798"/>
                  </a:lnTo>
                  <a:cubicBezTo>
                    <a:pt x="138863" y="464798"/>
                    <a:pt x="90794" y="444887"/>
                    <a:pt x="55352" y="409446"/>
                  </a:cubicBezTo>
                  <a:cubicBezTo>
                    <a:pt x="19911" y="374004"/>
                    <a:pt x="0" y="325935"/>
                    <a:pt x="0" y="275814"/>
                  </a:cubicBezTo>
                  <a:lnTo>
                    <a:pt x="0" y="188984"/>
                  </a:lnTo>
                  <a:cubicBezTo>
                    <a:pt x="0" y="84611"/>
                    <a:pt x="84611" y="0"/>
                    <a:pt x="188984" y="0"/>
                  </a:cubicBezTo>
                  <a:close/>
                </a:path>
              </a:pathLst>
            </a:custGeom>
            <a:solidFill>
              <a:srgbClr val="EDC254"/>
            </a:solidFill>
          </p:spPr>
          <p:txBody>
            <a:bodyPr/>
            <a:lstStyle/>
            <a:p>
              <a:endParaRPr lang="en-US"/>
            </a:p>
          </p:txBody>
        </p:sp>
        <p:sp>
          <p:nvSpPr>
            <p:cNvPr id="24" name="TextBox 24"/>
            <p:cNvSpPr txBox="1"/>
            <p:nvPr/>
          </p:nvSpPr>
          <p:spPr>
            <a:xfrm>
              <a:off x="0" y="-47625"/>
              <a:ext cx="377969" cy="512423"/>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108617" y="5351508"/>
            <a:ext cx="1435100" cy="5880217"/>
            <a:chOff x="0" y="0"/>
            <a:chExt cx="377969" cy="1548699"/>
          </a:xfrm>
        </p:grpSpPr>
        <p:sp>
          <p:nvSpPr>
            <p:cNvPr id="26" name="Freeform 26"/>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txBody>
            <a:bodyPr/>
            <a:lstStyle/>
            <a:p>
              <a:endParaRPr lang="en-US"/>
            </a:p>
          </p:txBody>
        </p:sp>
        <p:sp>
          <p:nvSpPr>
            <p:cNvPr id="27" name="TextBox 27"/>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29" name="TextBox 28">
            <a:extLst>
              <a:ext uri="{FF2B5EF4-FFF2-40B4-BE49-F238E27FC236}">
                <a16:creationId xmlns:a16="http://schemas.microsoft.com/office/drawing/2014/main" id="{A672BCFB-08F8-A9C8-7B75-14A63F4F17FC}"/>
              </a:ext>
            </a:extLst>
          </p:cNvPr>
          <p:cNvSpPr txBox="1"/>
          <p:nvPr/>
        </p:nvSpPr>
        <p:spPr>
          <a:xfrm>
            <a:off x="360063" y="2744897"/>
            <a:ext cx="15294516" cy="5142305"/>
          </a:xfrm>
          <a:prstGeom prst="rect">
            <a:avLst/>
          </a:prstGeom>
          <a:noFill/>
        </p:spPr>
        <p:txBody>
          <a:bodyPr wrap="square">
            <a:spAutoFit/>
          </a:bodyPr>
          <a:lstStyle/>
          <a:p>
            <a:pPr marL="139700" indent="0">
              <a:lnSpc>
                <a:spcPct val="200000"/>
              </a:lnSpc>
              <a:buNone/>
            </a:pPr>
            <a:r>
              <a:rPr lang="en-GB" sz="2800" dirty="0"/>
              <a:t>IoT devices typically function under limited network and hardware capabilities. Conventional client-server protocols fail to satisfy the requirements for low latency and minimal overhead in these devices.</a:t>
            </a:r>
          </a:p>
          <a:p>
            <a:pPr>
              <a:lnSpc>
                <a:spcPct val="200000"/>
              </a:lnSpc>
            </a:pPr>
            <a:endParaRPr lang="en-GB" sz="2800" dirty="0"/>
          </a:p>
          <a:p>
            <a:pPr marL="139700" indent="0">
              <a:lnSpc>
                <a:spcPct val="200000"/>
              </a:lnSpc>
              <a:buNone/>
            </a:pPr>
            <a:r>
              <a:rPr lang="en-GB" sz="2800" dirty="0"/>
              <a:t>The goal of this project is to assess how well CoAP performs in a realistic environment using Linux VM  within a virtual framework. We intend to </a:t>
            </a:r>
            <a:r>
              <a:rPr lang="en-GB" sz="2800" dirty="0" err="1"/>
              <a:t>analyze</a:t>
            </a:r>
            <a:r>
              <a:rPr lang="en-GB" sz="2800" dirty="0"/>
              <a:t> CoAP's performance under various scenarios and evaluate the reliability and observability of the communication.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35AE1-7AB4-DC14-094A-64196BD4D7EE}"/>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A76119AE-37C9-EA95-A1B1-2E008CE75B15}"/>
              </a:ext>
            </a:extLst>
          </p:cNvPr>
          <p:cNvGrpSpPr/>
          <p:nvPr/>
        </p:nvGrpSpPr>
        <p:grpSpPr>
          <a:xfrm>
            <a:off x="15824200" y="-2940108"/>
            <a:ext cx="1435100" cy="5880217"/>
            <a:chOff x="0" y="0"/>
            <a:chExt cx="377969" cy="1548699"/>
          </a:xfrm>
        </p:grpSpPr>
        <p:sp>
          <p:nvSpPr>
            <p:cNvPr id="13" name="Freeform 13">
              <a:extLst>
                <a:ext uri="{FF2B5EF4-FFF2-40B4-BE49-F238E27FC236}">
                  <a16:creationId xmlns:a16="http://schemas.microsoft.com/office/drawing/2014/main" id="{92AF1A62-4C31-93DA-62E1-BCD2A3A36AF1}"/>
                </a:ext>
              </a:extLst>
            </p:cNvPr>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txBody>
            <a:bodyPr/>
            <a:lstStyle/>
            <a:p>
              <a:endParaRPr lang="en-US"/>
            </a:p>
          </p:txBody>
        </p:sp>
        <p:sp>
          <p:nvSpPr>
            <p:cNvPr id="14" name="TextBox 14">
              <a:extLst>
                <a:ext uri="{FF2B5EF4-FFF2-40B4-BE49-F238E27FC236}">
                  <a16:creationId xmlns:a16="http://schemas.microsoft.com/office/drawing/2014/main" id="{CF94D861-BE23-F99C-218F-CD5712C691C6}"/>
                </a:ext>
              </a:extLst>
            </p:cNvPr>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16" name="TextBox 16">
            <a:extLst>
              <a:ext uri="{FF2B5EF4-FFF2-40B4-BE49-F238E27FC236}">
                <a16:creationId xmlns:a16="http://schemas.microsoft.com/office/drawing/2014/main" id="{5D8C06E3-37B5-EFBC-FA4F-033BCAECCD9B}"/>
              </a:ext>
            </a:extLst>
          </p:cNvPr>
          <p:cNvSpPr txBox="1"/>
          <p:nvPr/>
        </p:nvSpPr>
        <p:spPr>
          <a:xfrm>
            <a:off x="1028700" y="1583463"/>
            <a:ext cx="12611100" cy="1002710"/>
          </a:xfrm>
          <a:prstGeom prst="rect">
            <a:avLst/>
          </a:prstGeom>
        </p:spPr>
        <p:txBody>
          <a:bodyPr wrap="square" lIns="0" tIns="0" rIns="0" bIns="0" rtlCol="0" anchor="t">
            <a:spAutoFit/>
          </a:bodyPr>
          <a:lstStyle/>
          <a:p>
            <a:pPr algn="l">
              <a:lnSpc>
                <a:spcPts val="8137"/>
              </a:lnSpc>
              <a:spcBef>
                <a:spcPct val="0"/>
              </a:spcBef>
            </a:pPr>
            <a:r>
              <a:rPr lang="en-US" sz="5812" dirty="0">
                <a:solidFill>
                  <a:srgbClr val="000000"/>
                </a:solidFill>
                <a:latin typeface="League Spartan"/>
                <a:ea typeface="League Spartan"/>
                <a:cs typeface="League Spartan"/>
                <a:sym typeface="League Spartan"/>
              </a:rPr>
              <a:t>METHODOLOGY OVERVIEW</a:t>
            </a:r>
          </a:p>
        </p:txBody>
      </p:sp>
      <p:grpSp>
        <p:nvGrpSpPr>
          <p:cNvPr id="22" name="Group 22">
            <a:extLst>
              <a:ext uri="{FF2B5EF4-FFF2-40B4-BE49-F238E27FC236}">
                <a16:creationId xmlns:a16="http://schemas.microsoft.com/office/drawing/2014/main" id="{D565B6D0-8316-0654-1EC1-EBF64F114533}"/>
              </a:ext>
            </a:extLst>
          </p:cNvPr>
          <p:cNvGrpSpPr/>
          <p:nvPr/>
        </p:nvGrpSpPr>
        <p:grpSpPr>
          <a:xfrm>
            <a:off x="15824200" y="3409473"/>
            <a:ext cx="1435100" cy="1764780"/>
            <a:chOff x="0" y="0"/>
            <a:chExt cx="377969" cy="464798"/>
          </a:xfrm>
        </p:grpSpPr>
        <p:sp>
          <p:nvSpPr>
            <p:cNvPr id="23" name="Freeform 23">
              <a:extLst>
                <a:ext uri="{FF2B5EF4-FFF2-40B4-BE49-F238E27FC236}">
                  <a16:creationId xmlns:a16="http://schemas.microsoft.com/office/drawing/2014/main" id="{A0E17F23-0997-10CF-DCC6-6DEA868CA6AF}"/>
                </a:ext>
              </a:extLst>
            </p:cNvPr>
            <p:cNvSpPr/>
            <p:nvPr/>
          </p:nvSpPr>
          <p:spPr>
            <a:xfrm>
              <a:off x="0" y="0"/>
              <a:ext cx="377969" cy="464798"/>
            </a:xfrm>
            <a:custGeom>
              <a:avLst/>
              <a:gdLst/>
              <a:ahLst/>
              <a:cxnLst/>
              <a:rect l="l" t="t" r="r" b="b"/>
              <a:pathLst>
                <a:path w="377969" h="464798">
                  <a:moveTo>
                    <a:pt x="188984" y="0"/>
                  </a:moveTo>
                  <a:lnTo>
                    <a:pt x="188984" y="0"/>
                  </a:lnTo>
                  <a:cubicBezTo>
                    <a:pt x="239106" y="0"/>
                    <a:pt x="287175" y="19911"/>
                    <a:pt x="322616" y="55352"/>
                  </a:cubicBezTo>
                  <a:cubicBezTo>
                    <a:pt x="358058" y="90794"/>
                    <a:pt x="377969" y="138863"/>
                    <a:pt x="377969" y="188984"/>
                  </a:cubicBezTo>
                  <a:lnTo>
                    <a:pt x="377969" y="275814"/>
                  </a:lnTo>
                  <a:cubicBezTo>
                    <a:pt x="377969" y="380187"/>
                    <a:pt x="293358" y="464798"/>
                    <a:pt x="188984" y="464798"/>
                  </a:cubicBezTo>
                  <a:lnTo>
                    <a:pt x="188984" y="464798"/>
                  </a:lnTo>
                  <a:cubicBezTo>
                    <a:pt x="138863" y="464798"/>
                    <a:pt x="90794" y="444887"/>
                    <a:pt x="55352" y="409446"/>
                  </a:cubicBezTo>
                  <a:cubicBezTo>
                    <a:pt x="19911" y="374004"/>
                    <a:pt x="0" y="325935"/>
                    <a:pt x="0" y="275814"/>
                  </a:cubicBezTo>
                  <a:lnTo>
                    <a:pt x="0" y="188984"/>
                  </a:lnTo>
                  <a:cubicBezTo>
                    <a:pt x="0" y="84611"/>
                    <a:pt x="84611" y="0"/>
                    <a:pt x="188984" y="0"/>
                  </a:cubicBezTo>
                  <a:close/>
                </a:path>
              </a:pathLst>
            </a:custGeom>
            <a:solidFill>
              <a:srgbClr val="EDC254"/>
            </a:solidFill>
          </p:spPr>
          <p:txBody>
            <a:bodyPr/>
            <a:lstStyle/>
            <a:p>
              <a:endParaRPr lang="en-US"/>
            </a:p>
          </p:txBody>
        </p:sp>
        <p:sp>
          <p:nvSpPr>
            <p:cNvPr id="24" name="TextBox 24">
              <a:extLst>
                <a:ext uri="{FF2B5EF4-FFF2-40B4-BE49-F238E27FC236}">
                  <a16:creationId xmlns:a16="http://schemas.microsoft.com/office/drawing/2014/main" id="{A5F9265D-8573-4EFE-A926-81A696797A28}"/>
                </a:ext>
              </a:extLst>
            </p:cNvPr>
            <p:cNvSpPr txBox="1"/>
            <p:nvPr/>
          </p:nvSpPr>
          <p:spPr>
            <a:xfrm>
              <a:off x="0" y="-47625"/>
              <a:ext cx="377969" cy="512423"/>
            </a:xfrm>
            <a:prstGeom prst="rect">
              <a:avLst/>
            </a:prstGeom>
          </p:spPr>
          <p:txBody>
            <a:bodyPr lIns="50800" tIns="50800" rIns="50800" bIns="50800" rtlCol="0" anchor="ctr"/>
            <a:lstStyle/>
            <a:p>
              <a:pPr algn="ctr">
                <a:lnSpc>
                  <a:spcPts val="2659"/>
                </a:lnSpc>
              </a:pPr>
              <a:endParaRPr/>
            </a:p>
          </p:txBody>
        </p:sp>
      </p:grpSp>
      <p:grpSp>
        <p:nvGrpSpPr>
          <p:cNvPr id="25" name="Group 25">
            <a:extLst>
              <a:ext uri="{FF2B5EF4-FFF2-40B4-BE49-F238E27FC236}">
                <a16:creationId xmlns:a16="http://schemas.microsoft.com/office/drawing/2014/main" id="{A55BBBDD-B016-A78D-6CC9-BBC0CDC1253E}"/>
              </a:ext>
            </a:extLst>
          </p:cNvPr>
          <p:cNvGrpSpPr/>
          <p:nvPr/>
        </p:nvGrpSpPr>
        <p:grpSpPr>
          <a:xfrm>
            <a:off x="-1108617" y="5351508"/>
            <a:ext cx="1435100" cy="5880217"/>
            <a:chOff x="0" y="0"/>
            <a:chExt cx="377969" cy="1548699"/>
          </a:xfrm>
        </p:grpSpPr>
        <p:sp>
          <p:nvSpPr>
            <p:cNvPr id="26" name="Freeform 26">
              <a:extLst>
                <a:ext uri="{FF2B5EF4-FFF2-40B4-BE49-F238E27FC236}">
                  <a16:creationId xmlns:a16="http://schemas.microsoft.com/office/drawing/2014/main" id="{3F897662-D80A-048D-0C4D-8371947AF9DA}"/>
                </a:ext>
              </a:extLst>
            </p:cNvPr>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txBody>
            <a:bodyPr/>
            <a:lstStyle/>
            <a:p>
              <a:endParaRPr lang="en-US"/>
            </a:p>
          </p:txBody>
        </p:sp>
        <p:sp>
          <p:nvSpPr>
            <p:cNvPr id="27" name="TextBox 27">
              <a:extLst>
                <a:ext uri="{FF2B5EF4-FFF2-40B4-BE49-F238E27FC236}">
                  <a16:creationId xmlns:a16="http://schemas.microsoft.com/office/drawing/2014/main" id="{CD8131E8-F760-275C-470F-3224F9064219}"/>
                </a:ext>
              </a:extLst>
            </p:cNvPr>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29" name="TextBox 28">
            <a:extLst>
              <a:ext uri="{FF2B5EF4-FFF2-40B4-BE49-F238E27FC236}">
                <a16:creationId xmlns:a16="http://schemas.microsoft.com/office/drawing/2014/main" id="{510CA795-FBCA-DA93-8DC7-E3E35CA37165}"/>
              </a:ext>
            </a:extLst>
          </p:cNvPr>
          <p:cNvSpPr txBox="1"/>
          <p:nvPr/>
        </p:nvSpPr>
        <p:spPr>
          <a:xfrm>
            <a:off x="360062" y="2744897"/>
            <a:ext cx="18689937" cy="4866717"/>
          </a:xfrm>
          <a:prstGeom prst="rect">
            <a:avLst/>
          </a:prstGeom>
          <a:noFill/>
        </p:spPr>
        <p:txBody>
          <a:bodyPr wrap="square">
            <a:spAutoFit/>
          </a:bodyPr>
          <a:lstStyle/>
          <a:p>
            <a:pPr marL="914400" lvl="1" indent="-457200">
              <a:lnSpc>
                <a:spcPct val="200000"/>
              </a:lnSpc>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Employed virtual machines running Raspberry Pi OS.</a:t>
            </a:r>
          </a:p>
          <a:p>
            <a:pPr marL="914400" lvl="1" indent="-457200">
              <a:lnSpc>
                <a:spcPct val="200000"/>
              </a:lnSpc>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Installed required libraries including </a:t>
            </a:r>
            <a:r>
              <a:rPr lang="en-GB" sz="3200" dirty="0" err="1">
                <a:latin typeface="Times New Roman" panose="02020603050405020304" pitchFamily="18" charset="0"/>
                <a:cs typeface="Times New Roman" panose="02020603050405020304" pitchFamily="18" charset="0"/>
              </a:rPr>
              <a:t>txThings</a:t>
            </a:r>
            <a:r>
              <a:rPr lang="en-GB" sz="3200" dirty="0">
                <a:latin typeface="Times New Roman" panose="02020603050405020304" pitchFamily="18" charset="0"/>
                <a:cs typeface="Times New Roman" panose="02020603050405020304" pitchFamily="18" charset="0"/>
              </a:rPr>
              <a:t> and Twisted.</a:t>
            </a:r>
          </a:p>
          <a:p>
            <a:pPr marL="914400" lvl="1" indent="-457200">
              <a:lnSpc>
                <a:spcPct val="200000"/>
              </a:lnSpc>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Developed a Python-based CoAP server and client</a:t>
            </a:r>
          </a:p>
          <a:p>
            <a:pPr marL="914400" lvl="1" indent="-457200">
              <a:lnSpc>
                <a:spcPct val="200000"/>
              </a:lnSpc>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Simulated communication and logged traffic using Wireshark.</a:t>
            </a:r>
          </a:p>
          <a:p>
            <a:pPr marL="914400" lvl="1" indent="-457200">
              <a:lnSpc>
                <a:spcPct val="200000"/>
              </a:lnSpc>
              <a:buFont typeface="Arial" panose="020B0604020202020204" pitchFamily="34" charset="0"/>
              <a:buChar char="•"/>
            </a:pPr>
            <a:r>
              <a:rPr lang="en-GB" sz="3200" dirty="0">
                <a:latin typeface="Times New Roman" panose="02020603050405020304" pitchFamily="18" charset="0"/>
                <a:cs typeface="Times New Roman" panose="02020603050405020304" pitchFamily="18" charset="0"/>
              </a:rPr>
              <a:t>Conducted observations and GET request evaluations.</a:t>
            </a:r>
          </a:p>
        </p:txBody>
      </p:sp>
    </p:spTree>
    <p:extLst>
      <p:ext uri="{BB962C8B-B14F-4D97-AF65-F5344CB8AC3E}">
        <p14:creationId xmlns:p14="http://schemas.microsoft.com/office/powerpoint/2010/main" val="1905148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0F7B7-0382-6C4A-BB57-421805E5CC59}"/>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21FA89C5-D71D-291F-7E69-D4B937A90563}"/>
              </a:ext>
            </a:extLst>
          </p:cNvPr>
          <p:cNvGrpSpPr/>
          <p:nvPr/>
        </p:nvGrpSpPr>
        <p:grpSpPr>
          <a:xfrm>
            <a:off x="15824200" y="-2940108"/>
            <a:ext cx="1435100" cy="5880217"/>
            <a:chOff x="0" y="0"/>
            <a:chExt cx="377969" cy="1548699"/>
          </a:xfrm>
        </p:grpSpPr>
        <p:sp>
          <p:nvSpPr>
            <p:cNvPr id="13" name="Freeform 13">
              <a:extLst>
                <a:ext uri="{FF2B5EF4-FFF2-40B4-BE49-F238E27FC236}">
                  <a16:creationId xmlns:a16="http://schemas.microsoft.com/office/drawing/2014/main" id="{DB1B994E-662B-94F3-27A6-7414A1EF0FC1}"/>
                </a:ext>
              </a:extLst>
            </p:cNvPr>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txBody>
            <a:bodyPr/>
            <a:lstStyle/>
            <a:p>
              <a:endParaRPr lang="en-US"/>
            </a:p>
          </p:txBody>
        </p:sp>
        <p:sp>
          <p:nvSpPr>
            <p:cNvPr id="14" name="TextBox 14">
              <a:extLst>
                <a:ext uri="{FF2B5EF4-FFF2-40B4-BE49-F238E27FC236}">
                  <a16:creationId xmlns:a16="http://schemas.microsoft.com/office/drawing/2014/main" id="{61BD4508-3F9D-EDAF-E052-4CAA72F18B56}"/>
                </a:ext>
              </a:extLst>
            </p:cNvPr>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16" name="TextBox 16">
            <a:extLst>
              <a:ext uri="{FF2B5EF4-FFF2-40B4-BE49-F238E27FC236}">
                <a16:creationId xmlns:a16="http://schemas.microsoft.com/office/drawing/2014/main" id="{E1D5F69B-AF92-AD69-7B5B-DDDF6A903C45}"/>
              </a:ext>
            </a:extLst>
          </p:cNvPr>
          <p:cNvSpPr txBox="1"/>
          <p:nvPr/>
        </p:nvSpPr>
        <p:spPr>
          <a:xfrm>
            <a:off x="1028700" y="800100"/>
            <a:ext cx="12611100" cy="1002710"/>
          </a:xfrm>
          <a:prstGeom prst="rect">
            <a:avLst/>
          </a:prstGeom>
        </p:spPr>
        <p:txBody>
          <a:bodyPr wrap="square" lIns="0" tIns="0" rIns="0" bIns="0" rtlCol="0" anchor="t">
            <a:spAutoFit/>
          </a:bodyPr>
          <a:lstStyle/>
          <a:p>
            <a:pPr algn="l">
              <a:lnSpc>
                <a:spcPts val="8137"/>
              </a:lnSpc>
              <a:spcBef>
                <a:spcPct val="0"/>
              </a:spcBef>
            </a:pPr>
            <a:r>
              <a:rPr lang="en-US" sz="5812" dirty="0">
                <a:solidFill>
                  <a:srgbClr val="000000"/>
                </a:solidFill>
                <a:latin typeface="League Spartan"/>
                <a:ea typeface="League Spartan"/>
                <a:cs typeface="League Spartan"/>
                <a:sym typeface="League Spartan"/>
              </a:rPr>
              <a:t>IMPLEMENTATION SETUP</a:t>
            </a:r>
          </a:p>
        </p:txBody>
      </p:sp>
      <p:grpSp>
        <p:nvGrpSpPr>
          <p:cNvPr id="22" name="Group 22">
            <a:extLst>
              <a:ext uri="{FF2B5EF4-FFF2-40B4-BE49-F238E27FC236}">
                <a16:creationId xmlns:a16="http://schemas.microsoft.com/office/drawing/2014/main" id="{ABB9BF4C-1184-8FF3-861D-2FA0A99742D8}"/>
              </a:ext>
            </a:extLst>
          </p:cNvPr>
          <p:cNvGrpSpPr/>
          <p:nvPr/>
        </p:nvGrpSpPr>
        <p:grpSpPr>
          <a:xfrm>
            <a:off x="15824200" y="3409473"/>
            <a:ext cx="1435100" cy="1764780"/>
            <a:chOff x="0" y="0"/>
            <a:chExt cx="377969" cy="464798"/>
          </a:xfrm>
        </p:grpSpPr>
        <p:sp>
          <p:nvSpPr>
            <p:cNvPr id="23" name="Freeform 23">
              <a:extLst>
                <a:ext uri="{FF2B5EF4-FFF2-40B4-BE49-F238E27FC236}">
                  <a16:creationId xmlns:a16="http://schemas.microsoft.com/office/drawing/2014/main" id="{4F75A2C8-74CE-50BF-9FF3-EB492AA2ACFA}"/>
                </a:ext>
              </a:extLst>
            </p:cNvPr>
            <p:cNvSpPr/>
            <p:nvPr/>
          </p:nvSpPr>
          <p:spPr>
            <a:xfrm>
              <a:off x="0" y="0"/>
              <a:ext cx="377969" cy="464798"/>
            </a:xfrm>
            <a:custGeom>
              <a:avLst/>
              <a:gdLst/>
              <a:ahLst/>
              <a:cxnLst/>
              <a:rect l="l" t="t" r="r" b="b"/>
              <a:pathLst>
                <a:path w="377969" h="464798">
                  <a:moveTo>
                    <a:pt x="188984" y="0"/>
                  </a:moveTo>
                  <a:lnTo>
                    <a:pt x="188984" y="0"/>
                  </a:lnTo>
                  <a:cubicBezTo>
                    <a:pt x="239106" y="0"/>
                    <a:pt x="287175" y="19911"/>
                    <a:pt x="322616" y="55352"/>
                  </a:cubicBezTo>
                  <a:cubicBezTo>
                    <a:pt x="358058" y="90794"/>
                    <a:pt x="377969" y="138863"/>
                    <a:pt x="377969" y="188984"/>
                  </a:cubicBezTo>
                  <a:lnTo>
                    <a:pt x="377969" y="275814"/>
                  </a:lnTo>
                  <a:cubicBezTo>
                    <a:pt x="377969" y="380187"/>
                    <a:pt x="293358" y="464798"/>
                    <a:pt x="188984" y="464798"/>
                  </a:cubicBezTo>
                  <a:lnTo>
                    <a:pt x="188984" y="464798"/>
                  </a:lnTo>
                  <a:cubicBezTo>
                    <a:pt x="138863" y="464798"/>
                    <a:pt x="90794" y="444887"/>
                    <a:pt x="55352" y="409446"/>
                  </a:cubicBezTo>
                  <a:cubicBezTo>
                    <a:pt x="19911" y="374004"/>
                    <a:pt x="0" y="325935"/>
                    <a:pt x="0" y="275814"/>
                  </a:cubicBezTo>
                  <a:lnTo>
                    <a:pt x="0" y="188984"/>
                  </a:lnTo>
                  <a:cubicBezTo>
                    <a:pt x="0" y="84611"/>
                    <a:pt x="84611" y="0"/>
                    <a:pt x="188984" y="0"/>
                  </a:cubicBezTo>
                  <a:close/>
                </a:path>
              </a:pathLst>
            </a:custGeom>
            <a:solidFill>
              <a:srgbClr val="EDC254"/>
            </a:solidFill>
          </p:spPr>
          <p:txBody>
            <a:bodyPr/>
            <a:lstStyle/>
            <a:p>
              <a:endParaRPr lang="en-US"/>
            </a:p>
          </p:txBody>
        </p:sp>
        <p:sp>
          <p:nvSpPr>
            <p:cNvPr id="24" name="TextBox 24">
              <a:extLst>
                <a:ext uri="{FF2B5EF4-FFF2-40B4-BE49-F238E27FC236}">
                  <a16:creationId xmlns:a16="http://schemas.microsoft.com/office/drawing/2014/main" id="{61767778-5C92-A30F-A443-1E6CF59A322E}"/>
                </a:ext>
              </a:extLst>
            </p:cNvPr>
            <p:cNvSpPr txBox="1"/>
            <p:nvPr/>
          </p:nvSpPr>
          <p:spPr>
            <a:xfrm>
              <a:off x="0" y="-47625"/>
              <a:ext cx="377969" cy="512423"/>
            </a:xfrm>
            <a:prstGeom prst="rect">
              <a:avLst/>
            </a:prstGeom>
          </p:spPr>
          <p:txBody>
            <a:bodyPr lIns="50800" tIns="50800" rIns="50800" bIns="50800" rtlCol="0" anchor="ctr"/>
            <a:lstStyle/>
            <a:p>
              <a:pPr algn="ctr">
                <a:lnSpc>
                  <a:spcPts val="2659"/>
                </a:lnSpc>
              </a:pPr>
              <a:endParaRPr/>
            </a:p>
          </p:txBody>
        </p:sp>
      </p:grpSp>
      <p:grpSp>
        <p:nvGrpSpPr>
          <p:cNvPr id="25" name="Group 25">
            <a:extLst>
              <a:ext uri="{FF2B5EF4-FFF2-40B4-BE49-F238E27FC236}">
                <a16:creationId xmlns:a16="http://schemas.microsoft.com/office/drawing/2014/main" id="{BCF0600B-72A2-EA16-BE82-8404E67B73D0}"/>
              </a:ext>
            </a:extLst>
          </p:cNvPr>
          <p:cNvGrpSpPr/>
          <p:nvPr/>
        </p:nvGrpSpPr>
        <p:grpSpPr>
          <a:xfrm>
            <a:off x="-1108617" y="5351508"/>
            <a:ext cx="1435100" cy="5880217"/>
            <a:chOff x="0" y="0"/>
            <a:chExt cx="377969" cy="1548699"/>
          </a:xfrm>
        </p:grpSpPr>
        <p:sp>
          <p:nvSpPr>
            <p:cNvPr id="26" name="Freeform 26">
              <a:extLst>
                <a:ext uri="{FF2B5EF4-FFF2-40B4-BE49-F238E27FC236}">
                  <a16:creationId xmlns:a16="http://schemas.microsoft.com/office/drawing/2014/main" id="{28A82FED-61A5-21F0-E7E0-95AF503C7199}"/>
                </a:ext>
              </a:extLst>
            </p:cNvPr>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txBody>
            <a:bodyPr/>
            <a:lstStyle/>
            <a:p>
              <a:endParaRPr lang="en-US"/>
            </a:p>
          </p:txBody>
        </p:sp>
        <p:sp>
          <p:nvSpPr>
            <p:cNvPr id="27" name="TextBox 27">
              <a:extLst>
                <a:ext uri="{FF2B5EF4-FFF2-40B4-BE49-F238E27FC236}">
                  <a16:creationId xmlns:a16="http://schemas.microsoft.com/office/drawing/2014/main" id="{61193F9E-20B5-5BA7-A02F-4A5822C58231}"/>
                </a:ext>
              </a:extLst>
            </p:cNvPr>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29" name="TextBox 28">
            <a:extLst>
              <a:ext uri="{FF2B5EF4-FFF2-40B4-BE49-F238E27FC236}">
                <a16:creationId xmlns:a16="http://schemas.microsoft.com/office/drawing/2014/main" id="{537DFBF8-67A3-2366-7C6F-70AA5A387CC1}"/>
              </a:ext>
            </a:extLst>
          </p:cNvPr>
          <p:cNvSpPr txBox="1"/>
          <p:nvPr/>
        </p:nvSpPr>
        <p:spPr>
          <a:xfrm>
            <a:off x="533400" y="1834732"/>
            <a:ext cx="18156538" cy="8589403"/>
          </a:xfrm>
          <a:prstGeom prst="rect">
            <a:avLst/>
          </a:prstGeom>
          <a:noFill/>
        </p:spPr>
        <p:txBody>
          <a:bodyPr wrap="square">
            <a:spAutoFit/>
          </a:bodyPr>
          <a:lstStyle/>
          <a:p>
            <a:pPr>
              <a:lnSpc>
                <a:spcPct val="200000"/>
              </a:lnSpc>
            </a:pPr>
            <a:r>
              <a:rPr lang="en-GB" sz="2800" b="1" dirty="0"/>
              <a:t>Software: </a:t>
            </a:r>
            <a:r>
              <a:rPr lang="en-GB" sz="2800" dirty="0"/>
              <a:t>Linux virtual system, AICOAP, WIRESHARK, TXTHINGS, TWISTED</a:t>
            </a:r>
          </a:p>
          <a:p>
            <a:pPr>
              <a:lnSpc>
                <a:spcPct val="200000"/>
              </a:lnSpc>
            </a:pPr>
            <a:r>
              <a:rPr lang="en-GB" sz="2800" b="1" dirty="0"/>
              <a:t>Hardware: </a:t>
            </a:r>
            <a:r>
              <a:rPr lang="en-GB" sz="2800" dirty="0"/>
              <a:t>Minimum 2 CPU cores, 4GB RAM, 40GB disk space.</a:t>
            </a:r>
          </a:p>
          <a:p>
            <a:pPr>
              <a:lnSpc>
                <a:spcPct val="200000"/>
              </a:lnSpc>
            </a:pPr>
            <a:endParaRPr lang="en-GB" sz="2800" dirty="0"/>
          </a:p>
          <a:p>
            <a:pPr>
              <a:lnSpc>
                <a:spcPct val="200000"/>
              </a:lnSpc>
            </a:pPr>
            <a:r>
              <a:rPr lang="en-GB" sz="2800" b="1"/>
              <a:t>Steps:cg</a:t>
            </a:r>
            <a:endParaRPr lang="en-GB" sz="2800" b="1" dirty="0"/>
          </a:p>
          <a:p>
            <a:pPr marL="914400" lvl="1" indent="-457200">
              <a:lnSpc>
                <a:spcPct val="200000"/>
              </a:lnSpc>
              <a:buFont typeface="Arial" panose="020B0604020202020204" pitchFamily="34" charset="0"/>
              <a:buChar char="•"/>
            </a:pPr>
            <a:r>
              <a:rPr lang="en-GB" sz="2800" dirty="0"/>
              <a:t>CoAP server script created to handle requests on standard port 5683.</a:t>
            </a:r>
          </a:p>
          <a:p>
            <a:pPr marL="914400" lvl="1" indent="-457200">
              <a:lnSpc>
                <a:spcPct val="200000"/>
              </a:lnSpc>
              <a:buFont typeface="Arial" panose="020B0604020202020204" pitchFamily="34" charset="0"/>
              <a:buChar char="•"/>
            </a:pPr>
            <a:r>
              <a:rPr lang="en-GB" sz="2800" dirty="0"/>
              <a:t>Deploy Mirai Botnet to simulate attacks.</a:t>
            </a:r>
          </a:p>
          <a:p>
            <a:pPr marL="914400" lvl="1" indent="-457200">
              <a:lnSpc>
                <a:spcPct val="200000"/>
              </a:lnSpc>
              <a:buFont typeface="Arial" panose="020B0604020202020204" pitchFamily="34" charset="0"/>
              <a:buChar char="•"/>
            </a:pPr>
            <a:r>
              <a:rPr lang="en-GB" sz="2800" dirty="0"/>
              <a:t>Client configured to observe and retrieve resources (/.well-known/core, /time).</a:t>
            </a:r>
          </a:p>
          <a:p>
            <a:pPr marL="914400" lvl="1" indent="-457200">
              <a:lnSpc>
                <a:spcPct val="200000"/>
              </a:lnSpc>
              <a:buFont typeface="Arial" panose="020B0604020202020204" pitchFamily="34" charset="0"/>
              <a:buChar char="•"/>
            </a:pPr>
            <a:r>
              <a:rPr lang="en-GB" sz="2800" dirty="0"/>
              <a:t>Localhost environment used to validate packet exchange</a:t>
            </a:r>
          </a:p>
          <a:p>
            <a:pPr marL="914400" lvl="1" indent="-457200">
              <a:lnSpc>
                <a:spcPct val="200000"/>
              </a:lnSpc>
              <a:buFont typeface="Arial" panose="020B0604020202020204" pitchFamily="34" charset="0"/>
              <a:buChar char="•"/>
            </a:pPr>
            <a:r>
              <a:rPr lang="en-GB" sz="2800" dirty="0"/>
              <a:t>Wireshark utilized to trace message types (e.g., CON, ACK) and payloads.  </a:t>
            </a:r>
          </a:p>
          <a:p>
            <a:pPr lvl="1">
              <a:lnSpc>
                <a:spcPct val="200000"/>
              </a:lnSpc>
            </a:pPr>
            <a:endParaRPr lang="en-GB" sz="2800" dirty="0"/>
          </a:p>
        </p:txBody>
      </p:sp>
    </p:spTree>
    <p:extLst>
      <p:ext uri="{BB962C8B-B14F-4D97-AF65-F5344CB8AC3E}">
        <p14:creationId xmlns:p14="http://schemas.microsoft.com/office/powerpoint/2010/main" val="65142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870950"/>
            <a:ext cx="3086100" cy="387350"/>
            <a:chOff x="0" y="0"/>
            <a:chExt cx="812800" cy="102018"/>
          </a:xfrm>
        </p:grpSpPr>
        <p:sp>
          <p:nvSpPr>
            <p:cNvPr id="3" name="Freeform 3"/>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txBody>
            <a:bodyPr/>
            <a:lstStyle/>
            <a:p>
              <a:endParaRPr lang="en-US"/>
            </a:p>
          </p:txBody>
        </p:sp>
        <p:sp>
          <p:nvSpPr>
            <p:cNvPr id="4" name="TextBox 4"/>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371600" y="341132"/>
            <a:ext cx="12571413" cy="923330"/>
          </a:xfrm>
          <a:prstGeom prst="rect">
            <a:avLst/>
          </a:prstGeom>
        </p:spPr>
        <p:txBody>
          <a:bodyPr wrap="square" lIns="0" tIns="0" rIns="0" bIns="0" rtlCol="0" anchor="t">
            <a:spAutoFit/>
          </a:bodyPr>
          <a:lstStyle/>
          <a:p>
            <a:r>
              <a:rPr lang="en-US" sz="6000" b="1" dirty="0">
                <a:latin typeface="Poppins ExtraBold" panose="00000900000000000000" pitchFamily="2" charset="0"/>
                <a:cs typeface="Poppins ExtraBold" panose="00000900000000000000" pitchFamily="2" charset="0"/>
              </a:rPr>
              <a:t>A SIMPLE RASPBERRY IOT SETUP</a:t>
            </a:r>
            <a:endParaRPr lang="en-GB" sz="6000" b="1" dirty="0">
              <a:latin typeface="Poppins ExtraBold" panose="00000900000000000000" pitchFamily="2" charset="0"/>
              <a:cs typeface="Poppins ExtraBold" panose="00000900000000000000" pitchFamily="2" charset="0"/>
            </a:endParaRPr>
          </a:p>
        </p:txBody>
      </p:sp>
      <p:pic>
        <p:nvPicPr>
          <p:cNvPr id="15" name="Picture 14">
            <a:extLst>
              <a:ext uri="{FF2B5EF4-FFF2-40B4-BE49-F238E27FC236}">
                <a16:creationId xmlns:a16="http://schemas.microsoft.com/office/drawing/2014/main" id="{AB224145-BC24-4F6A-001E-03D3B8F8EA62}"/>
              </a:ext>
            </a:extLst>
          </p:cNvPr>
          <p:cNvPicPr>
            <a:picLocks noChangeAspect="1"/>
          </p:cNvPicPr>
          <p:nvPr/>
        </p:nvPicPr>
        <p:blipFill>
          <a:blip r:embed="rId2"/>
          <a:stretch>
            <a:fillRect/>
          </a:stretch>
        </p:blipFill>
        <p:spPr>
          <a:xfrm>
            <a:off x="1981200" y="1186943"/>
            <a:ext cx="12877800" cy="79938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6D61A-1AF2-519B-59A0-DB76A845983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228D2A9-5FB0-7B4F-C861-B4F106B74FC4}"/>
              </a:ext>
            </a:extLst>
          </p:cNvPr>
          <p:cNvGrpSpPr/>
          <p:nvPr/>
        </p:nvGrpSpPr>
        <p:grpSpPr>
          <a:xfrm>
            <a:off x="1028700" y="8870950"/>
            <a:ext cx="3086100" cy="387350"/>
            <a:chOff x="0" y="0"/>
            <a:chExt cx="812800" cy="102018"/>
          </a:xfrm>
        </p:grpSpPr>
        <p:sp>
          <p:nvSpPr>
            <p:cNvPr id="3" name="Freeform 3">
              <a:extLst>
                <a:ext uri="{FF2B5EF4-FFF2-40B4-BE49-F238E27FC236}">
                  <a16:creationId xmlns:a16="http://schemas.microsoft.com/office/drawing/2014/main" id="{DCF7FD67-5323-E7E8-E34B-EB1AEA322D55}"/>
                </a:ext>
              </a:extLst>
            </p:cNvPr>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txBody>
            <a:bodyPr/>
            <a:lstStyle/>
            <a:p>
              <a:endParaRPr lang="en-US"/>
            </a:p>
          </p:txBody>
        </p:sp>
        <p:sp>
          <p:nvSpPr>
            <p:cNvPr id="4" name="TextBox 4">
              <a:extLst>
                <a:ext uri="{FF2B5EF4-FFF2-40B4-BE49-F238E27FC236}">
                  <a16:creationId xmlns:a16="http://schemas.microsoft.com/office/drawing/2014/main" id="{E5F80451-9423-332F-8D1F-F189E5DE8DD9}"/>
                </a:ext>
              </a:extLst>
            </p:cNvPr>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9C8F3721-B662-9500-132C-19BEF01F972A}"/>
              </a:ext>
            </a:extLst>
          </p:cNvPr>
          <p:cNvSpPr txBox="1"/>
          <p:nvPr/>
        </p:nvSpPr>
        <p:spPr>
          <a:xfrm>
            <a:off x="1981200" y="489630"/>
            <a:ext cx="13944600" cy="923330"/>
          </a:xfrm>
          <a:prstGeom prst="rect">
            <a:avLst/>
          </a:prstGeom>
        </p:spPr>
        <p:txBody>
          <a:bodyPr wrap="square" lIns="0" tIns="0" rIns="0" bIns="0" rtlCol="0" anchor="t">
            <a:spAutoFit/>
          </a:bodyPr>
          <a:lstStyle/>
          <a:p>
            <a:r>
              <a:rPr lang="de" sz="6000" b="1" dirty="0"/>
              <a:t>RESULTS (RUNNING SERVER AND CLIENT)</a:t>
            </a:r>
            <a:endParaRPr lang="en-GB" sz="6000" b="1" dirty="0">
              <a:latin typeface="Poppins ExtraBold" panose="00000900000000000000" pitchFamily="2" charset="0"/>
              <a:cs typeface="Poppins ExtraBold" panose="00000900000000000000" pitchFamily="2" charset="0"/>
            </a:endParaRPr>
          </a:p>
        </p:txBody>
      </p:sp>
      <p:pic>
        <p:nvPicPr>
          <p:cNvPr id="5" name="Picture 4">
            <a:extLst>
              <a:ext uri="{FF2B5EF4-FFF2-40B4-BE49-F238E27FC236}">
                <a16:creationId xmlns:a16="http://schemas.microsoft.com/office/drawing/2014/main" id="{F7E778B8-3299-F669-E4C7-F2E05BF2DDA1}"/>
              </a:ext>
            </a:extLst>
          </p:cNvPr>
          <p:cNvPicPr>
            <a:picLocks noChangeAspect="1"/>
          </p:cNvPicPr>
          <p:nvPr/>
        </p:nvPicPr>
        <p:blipFill>
          <a:blip r:embed="rId2"/>
          <a:srcRect b="8124"/>
          <a:stretch/>
        </p:blipFill>
        <p:spPr>
          <a:xfrm>
            <a:off x="1726980" y="1732294"/>
            <a:ext cx="14834040" cy="6822411"/>
          </a:xfrm>
          <a:prstGeom prst="rect">
            <a:avLst/>
          </a:prstGeom>
        </p:spPr>
      </p:pic>
    </p:spTree>
    <p:extLst>
      <p:ext uri="{BB962C8B-B14F-4D97-AF65-F5344CB8AC3E}">
        <p14:creationId xmlns:p14="http://schemas.microsoft.com/office/powerpoint/2010/main" val="222516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2668F-96EB-FAB7-5188-0E2DBBC6D7E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545C927-52D4-A394-162F-DD7D6DD32D86}"/>
              </a:ext>
            </a:extLst>
          </p:cNvPr>
          <p:cNvGrpSpPr/>
          <p:nvPr/>
        </p:nvGrpSpPr>
        <p:grpSpPr>
          <a:xfrm>
            <a:off x="1028700" y="8870950"/>
            <a:ext cx="3086100" cy="387350"/>
            <a:chOff x="0" y="0"/>
            <a:chExt cx="812800" cy="102018"/>
          </a:xfrm>
        </p:grpSpPr>
        <p:sp>
          <p:nvSpPr>
            <p:cNvPr id="3" name="Freeform 3">
              <a:extLst>
                <a:ext uri="{FF2B5EF4-FFF2-40B4-BE49-F238E27FC236}">
                  <a16:creationId xmlns:a16="http://schemas.microsoft.com/office/drawing/2014/main" id="{9EA625A6-70F1-5A77-C1C6-1FC936034054}"/>
                </a:ext>
              </a:extLst>
            </p:cNvPr>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txBody>
            <a:bodyPr/>
            <a:lstStyle/>
            <a:p>
              <a:endParaRPr lang="en-US"/>
            </a:p>
          </p:txBody>
        </p:sp>
        <p:sp>
          <p:nvSpPr>
            <p:cNvPr id="4" name="TextBox 4">
              <a:extLst>
                <a:ext uri="{FF2B5EF4-FFF2-40B4-BE49-F238E27FC236}">
                  <a16:creationId xmlns:a16="http://schemas.microsoft.com/office/drawing/2014/main" id="{4F966DFC-8B06-5CD6-35F8-143A3946DBA9}"/>
                </a:ext>
              </a:extLst>
            </p:cNvPr>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sp>
        <p:nvSpPr>
          <p:cNvPr id="12" name="TextBox 12">
            <a:extLst>
              <a:ext uri="{FF2B5EF4-FFF2-40B4-BE49-F238E27FC236}">
                <a16:creationId xmlns:a16="http://schemas.microsoft.com/office/drawing/2014/main" id="{64FF6C9A-B29F-6D49-1216-FB7601D47142}"/>
              </a:ext>
            </a:extLst>
          </p:cNvPr>
          <p:cNvSpPr txBox="1"/>
          <p:nvPr/>
        </p:nvSpPr>
        <p:spPr>
          <a:xfrm>
            <a:off x="1828800" y="351023"/>
            <a:ext cx="12571413" cy="923330"/>
          </a:xfrm>
          <a:prstGeom prst="rect">
            <a:avLst/>
          </a:prstGeom>
        </p:spPr>
        <p:txBody>
          <a:bodyPr wrap="square" lIns="0" tIns="0" rIns="0" bIns="0" rtlCol="0" anchor="t">
            <a:spAutoFit/>
          </a:bodyPr>
          <a:lstStyle/>
          <a:p>
            <a:r>
              <a:rPr lang="en-US" sz="6000" b="1" dirty="0">
                <a:latin typeface="Poppins ExtraBold" panose="00000900000000000000" pitchFamily="2" charset="0"/>
                <a:cs typeface="Poppins ExtraBold" panose="00000900000000000000" pitchFamily="2" charset="0"/>
              </a:rPr>
              <a:t>RESULT WIRESHARK ANALYSIS</a:t>
            </a:r>
            <a:endParaRPr lang="en-GB" sz="6000" b="1" dirty="0">
              <a:latin typeface="Poppins ExtraBold" panose="00000900000000000000" pitchFamily="2" charset="0"/>
              <a:cs typeface="Poppins ExtraBold" panose="00000900000000000000" pitchFamily="2" charset="0"/>
            </a:endParaRPr>
          </a:p>
        </p:txBody>
      </p:sp>
      <p:pic>
        <p:nvPicPr>
          <p:cNvPr id="6" name="Picture 5">
            <a:extLst>
              <a:ext uri="{FF2B5EF4-FFF2-40B4-BE49-F238E27FC236}">
                <a16:creationId xmlns:a16="http://schemas.microsoft.com/office/drawing/2014/main" id="{1B090C13-0F7C-1F63-AD94-11B7505883D9}"/>
              </a:ext>
            </a:extLst>
          </p:cNvPr>
          <p:cNvPicPr>
            <a:picLocks noChangeAspect="1"/>
          </p:cNvPicPr>
          <p:nvPr/>
        </p:nvPicPr>
        <p:blipFill>
          <a:blip r:embed="rId2"/>
          <a:stretch>
            <a:fillRect/>
          </a:stretch>
        </p:blipFill>
        <p:spPr>
          <a:xfrm>
            <a:off x="1028700" y="1424716"/>
            <a:ext cx="17405526" cy="7321614"/>
          </a:xfrm>
          <a:prstGeom prst="rect">
            <a:avLst/>
          </a:prstGeom>
        </p:spPr>
      </p:pic>
    </p:spTree>
    <p:extLst>
      <p:ext uri="{BB962C8B-B14F-4D97-AF65-F5344CB8AC3E}">
        <p14:creationId xmlns:p14="http://schemas.microsoft.com/office/powerpoint/2010/main" val="4080486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706</Words>
  <Application>Microsoft Office PowerPoint</Application>
  <PresentationFormat>Custom</PresentationFormat>
  <Paragraphs>69</Paragraphs>
  <Slides>19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Poppins ExtraBold</vt:lpstr>
      <vt:lpstr>Times New Roman</vt:lpstr>
      <vt:lpstr>Calibri</vt:lpstr>
      <vt:lpstr>Roboto Bold</vt:lpstr>
      <vt:lpstr>League Spartan</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&amp; white company business presentation</dc:title>
  <dc:creator>MAMDOUH SALEH M ZAHRANI</dc:creator>
  <cp:lastModifiedBy>MAMDOUH SALEH M ZAHRANI</cp:lastModifiedBy>
  <cp:revision>5</cp:revision>
  <dcterms:created xsi:type="dcterms:W3CDTF">2006-08-16T00:00:00Z</dcterms:created>
  <dcterms:modified xsi:type="dcterms:W3CDTF">2025-04-19T16:36:32Z</dcterms:modified>
  <dc:identifier>DAGlAtcjXoE</dc:identifier>
</cp:coreProperties>
</file>