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8" r:id="rId3"/>
    <p:sldId id="259" r:id="rId4"/>
    <p:sldId id="263" r:id="rId5"/>
    <p:sldId id="271" r:id="rId6"/>
    <p:sldId id="272" r:id="rId7"/>
    <p:sldId id="283" r:id="rId8"/>
    <p:sldId id="282" r:id="rId9"/>
    <p:sldId id="262" r:id="rId10"/>
    <p:sldId id="273" r:id="rId11"/>
    <p:sldId id="274" r:id="rId12"/>
    <p:sldId id="275" r:id="rId13"/>
    <p:sldId id="276" r:id="rId14"/>
    <p:sldId id="277" r:id="rId15"/>
    <p:sldId id="264" r:id="rId16"/>
    <p:sldId id="278" r:id="rId17"/>
    <p:sldId id="284" r:id="rId18"/>
    <p:sldId id="279" r:id="rId19"/>
    <p:sldId id="280" r:id="rId20"/>
    <p:sldId id="281" r:id="rId21"/>
    <p:sldId id="266" r:id="rId22"/>
    <p:sldId id="270" r:id="rId23"/>
  </p:sldIdLst>
  <p:sldSz cx="18288000" cy="10287000"/>
  <p:notesSz cx="6858000" cy="9144000"/>
  <p:embeddedFontLst>
    <p:embeddedFont>
      <p:font typeface="League Spartan" panose="020B0604020202020204" charset="0"/>
      <p:regular r:id="rId25"/>
    </p:embeddedFont>
    <p:embeddedFont>
      <p:font typeface="Poppins" panose="00000500000000000000" pitchFamily="2" charset="0"/>
      <p:regular r:id="rId26"/>
      <p:bold r:id="rId27"/>
      <p:italic r:id="rId28"/>
      <p:boldItalic r:id="rId29"/>
    </p:embeddedFont>
    <p:embeddedFont>
      <p:font typeface="Poppins ExtraBold" panose="00000900000000000000" pitchFamily="2" charset="0"/>
      <p:bold r:id="rId30"/>
      <p:boldItalic r:id="rId31"/>
    </p:embeddedFont>
    <p:embeddedFont>
      <p:font typeface="Roboto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96C11-4336-4E78-8706-40B7BEB43191}" type="datetimeFigureOut">
              <a:rPr lang="en-GB" smtClean="0"/>
              <a:t>18/05/2025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E8B87-F538-4BE0-8E6B-06F9A8B4FD55}" type="slidenum">
              <a:rPr lang="en-GB" smtClean="0"/>
              <a:t>‹#›</a:t>
            </a:fld>
            <a:endParaRPr lang="en-GB"/>
          </a:p>
        </p:txBody>
      </p:sp>
    </p:spTree>
    <p:extLst>
      <p:ext uri="{BB962C8B-B14F-4D97-AF65-F5344CB8AC3E}">
        <p14:creationId xmlns:p14="http://schemas.microsoft.com/office/powerpoint/2010/main" val="101111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5E8B87-F538-4BE0-8E6B-06F9A8B4FD55}" type="slidenum">
              <a:rPr lang="en-GB" smtClean="0"/>
              <a:t>4</a:t>
            </a:fld>
            <a:endParaRPr lang="en-GB"/>
          </a:p>
        </p:txBody>
      </p:sp>
    </p:spTree>
    <p:extLst>
      <p:ext uri="{BB962C8B-B14F-4D97-AF65-F5344CB8AC3E}">
        <p14:creationId xmlns:p14="http://schemas.microsoft.com/office/powerpoint/2010/main" val="197419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24F89-EA1A-5BF4-66B6-14DAD1648E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3121F-D609-4391-1AEE-078224F10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6221B-0A1B-EB60-8F0E-F6F42A79346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0BE7659-72E8-6605-63C8-10CFE4D2AE04}"/>
              </a:ext>
            </a:extLst>
          </p:cNvPr>
          <p:cNvSpPr>
            <a:spLocks noGrp="1"/>
          </p:cNvSpPr>
          <p:nvPr>
            <p:ph type="sldNum" sz="quarter" idx="5"/>
          </p:nvPr>
        </p:nvSpPr>
        <p:spPr/>
        <p:txBody>
          <a:bodyPr/>
          <a:lstStyle/>
          <a:p>
            <a:fld id="{A55E8B87-F538-4BE0-8E6B-06F9A8B4FD55}" type="slidenum">
              <a:rPr lang="en-GB" smtClean="0"/>
              <a:t>5</a:t>
            </a:fld>
            <a:endParaRPr lang="en-GB"/>
          </a:p>
        </p:txBody>
      </p:sp>
    </p:spTree>
    <p:extLst>
      <p:ext uri="{BB962C8B-B14F-4D97-AF65-F5344CB8AC3E}">
        <p14:creationId xmlns:p14="http://schemas.microsoft.com/office/powerpoint/2010/main" val="308600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CAE5A-5839-BC28-898C-6953FBF4C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1AE63B-167E-F56B-9D1B-A7E22290C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727411-1719-D0B3-207A-085954F66F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236D1DE-36F6-0435-927A-A795C604D48B}"/>
              </a:ext>
            </a:extLst>
          </p:cNvPr>
          <p:cNvSpPr>
            <a:spLocks noGrp="1"/>
          </p:cNvSpPr>
          <p:nvPr>
            <p:ph type="sldNum" sz="quarter" idx="5"/>
          </p:nvPr>
        </p:nvSpPr>
        <p:spPr/>
        <p:txBody>
          <a:bodyPr/>
          <a:lstStyle/>
          <a:p>
            <a:fld id="{A55E8B87-F538-4BE0-8E6B-06F9A8B4FD55}" type="slidenum">
              <a:rPr lang="en-GB" smtClean="0"/>
              <a:t>6</a:t>
            </a:fld>
            <a:endParaRPr lang="en-GB"/>
          </a:p>
        </p:txBody>
      </p:sp>
    </p:spTree>
    <p:extLst>
      <p:ext uri="{BB962C8B-B14F-4D97-AF65-F5344CB8AC3E}">
        <p14:creationId xmlns:p14="http://schemas.microsoft.com/office/powerpoint/2010/main" val="157389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C57F0-1E39-A19E-52EA-9B0E6A202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39FAA6-336C-6DF0-18DE-4F4CD9DBDB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61816-F675-1521-01E8-886BCF2C67A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D4C795A-34F5-F40D-08A0-E18C257A96DC}"/>
              </a:ext>
            </a:extLst>
          </p:cNvPr>
          <p:cNvSpPr>
            <a:spLocks noGrp="1"/>
          </p:cNvSpPr>
          <p:nvPr>
            <p:ph type="sldNum" sz="quarter" idx="5"/>
          </p:nvPr>
        </p:nvSpPr>
        <p:spPr/>
        <p:txBody>
          <a:bodyPr/>
          <a:lstStyle/>
          <a:p>
            <a:fld id="{A55E8B87-F538-4BE0-8E6B-06F9A8B4FD55}" type="slidenum">
              <a:rPr lang="en-GB" smtClean="0"/>
              <a:t>7</a:t>
            </a:fld>
            <a:endParaRPr lang="en-GB"/>
          </a:p>
        </p:txBody>
      </p:sp>
    </p:spTree>
    <p:extLst>
      <p:ext uri="{BB962C8B-B14F-4D97-AF65-F5344CB8AC3E}">
        <p14:creationId xmlns:p14="http://schemas.microsoft.com/office/powerpoint/2010/main" val="195741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674C7-5C04-171E-E885-94A1169C9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144758-ABBE-B3E4-0E03-359EDA401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0A134-7E84-77C7-C7FA-C9C67BF51FB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9A202E9-CBD0-E7EB-C990-9417DD4CE89B}"/>
              </a:ext>
            </a:extLst>
          </p:cNvPr>
          <p:cNvSpPr>
            <a:spLocks noGrp="1"/>
          </p:cNvSpPr>
          <p:nvPr>
            <p:ph type="sldNum" sz="quarter" idx="5"/>
          </p:nvPr>
        </p:nvSpPr>
        <p:spPr/>
        <p:txBody>
          <a:bodyPr/>
          <a:lstStyle/>
          <a:p>
            <a:fld id="{A55E8B87-F538-4BE0-8E6B-06F9A8B4FD55}" type="slidenum">
              <a:rPr lang="en-GB" smtClean="0"/>
              <a:t>8</a:t>
            </a:fld>
            <a:endParaRPr lang="en-GB"/>
          </a:p>
        </p:txBody>
      </p:sp>
    </p:spTree>
    <p:extLst>
      <p:ext uri="{BB962C8B-B14F-4D97-AF65-F5344CB8AC3E}">
        <p14:creationId xmlns:p14="http://schemas.microsoft.com/office/powerpoint/2010/main" val="245408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5E8B87-F538-4BE0-8E6B-06F9A8B4FD55}" type="slidenum">
              <a:rPr lang="en-GB" smtClean="0"/>
              <a:t>15</a:t>
            </a:fld>
            <a:endParaRPr lang="en-GB"/>
          </a:p>
        </p:txBody>
      </p:sp>
    </p:spTree>
    <p:extLst>
      <p:ext uri="{BB962C8B-B14F-4D97-AF65-F5344CB8AC3E}">
        <p14:creationId xmlns:p14="http://schemas.microsoft.com/office/powerpoint/2010/main" val="321398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FC229-6290-830A-716E-FB9A8800E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098F7-AA23-A427-EF4F-D145B5FE8E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8FB9F-68AA-3831-8F65-7D3A0CE95EF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771D8E1-8CA2-F36A-6747-1FA1EA631B40}"/>
              </a:ext>
            </a:extLst>
          </p:cNvPr>
          <p:cNvSpPr>
            <a:spLocks noGrp="1"/>
          </p:cNvSpPr>
          <p:nvPr>
            <p:ph type="sldNum" sz="quarter" idx="5"/>
          </p:nvPr>
        </p:nvSpPr>
        <p:spPr/>
        <p:txBody>
          <a:bodyPr/>
          <a:lstStyle/>
          <a:p>
            <a:fld id="{A55E8B87-F538-4BE0-8E6B-06F9A8B4FD55}" type="slidenum">
              <a:rPr lang="en-GB" smtClean="0"/>
              <a:t>18</a:t>
            </a:fld>
            <a:endParaRPr lang="en-GB"/>
          </a:p>
        </p:txBody>
      </p:sp>
    </p:spTree>
    <p:extLst>
      <p:ext uri="{BB962C8B-B14F-4D97-AF65-F5344CB8AC3E}">
        <p14:creationId xmlns:p14="http://schemas.microsoft.com/office/powerpoint/2010/main" val="201096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8A083-48BF-318A-A2F4-A682D8AD99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65F08-2FE1-54C7-CFD3-6F774FF764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BDBD3-25FE-2919-D7A1-64FB91CA254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F4F4015-E205-D679-22F5-0E3180508634}"/>
              </a:ext>
            </a:extLst>
          </p:cNvPr>
          <p:cNvSpPr>
            <a:spLocks noGrp="1"/>
          </p:cNvSpPr>
          <p:nvPr>
            <p:ph type="sldNum" sz="quarter" idx="5"/>
          </p:nvPr>
        </p:nvSpPr>
        <p:spPr/>
        <p:txBody>
          <a:bodyPr/>
          <a:lstStyle/>
          <a:p>
            <a:fld id="{A55E8B87-F538-4BE0-8E6B-06F9A8B4FD55}" type="slidenum">
              <a:rPr lang="en-GB" smtClean="0"/>
              <a:t>19</a:t>
            </a:fld>
            <a:endParaRPr lang="en-GB"/>
          </a:p>
        </p:txBody>
      </p:sp>
    </p:spTree>
    <p:extLst>
      <p:ext uri="{BB962C8B-B14F-4D97-AF65-F5344CB8AC3E}">
        <p14:creationId xmlns:p14="http://schemas.microsoft.com/office/powerpoint/2010/main" val="110386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B83FA-8E65-F4EB-EAF2-B0CAFFC674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1CC8A-631B-C524-E447-FE4046DF6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AF321-A3D0-9067-AB53-2D4E1B8DA6F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3FAE85B-5E7C-036F-2DFC-1EEAC99AC070}"/>
              </a:ext>
            </a:extLst>
          </p:cNvPr>
          <p:cNvSpPr>
            <a:spLocks noGrp="1"/>
          </p:cNvSpPr>
          <p:nvPr>
            <p:ph type="sldNum" sz="quarter" idx="5"/>
          </p:nvPr>
        </p:nvSpPr>
        <p:spPr/>
        <p:txBody>
          <a:bodyPr/>
          <a:lstStyle/>
          <a:p>
            <a:fld id="{A55E8B87-F538-4BE0-8E6B-06F9A8B4FD55}" type="slidenum">
              <a:rPr lang="en-GB" smtClean="0"/>
              <a:t>20</a:t>
            </a:fld>
            <a:endParaRPr lang="en-GB"/>
          </a:p>
        </p:txBody>
      </p:sp>
    </p:spTree>
    <p:extLst>
      <p:ext uri="{BB962C8B-B14F-4D97-AF65-F5344CB8AC3E}">
        <p14:creationId xmlns:p14="http://schemas.microsoft.com/office/powerpoint/2010/main" val="383518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148" b="-9148"/>
            </a:stretch>
          </a:blipFill>
        </p:spPr>
      </p:sp>
      <p:grpSp>
        <p:nvGrpSpPr>
          <p:cNvPr id="3" name="Group 3"/>
          <p:cNvGrpSpPr/>
          <p:nvPr/>
        </p:nvGrpSpPr>
        <p:grpSpPr>
          <a:xfrm>
            <a:off x="1717675" y="0"/>
            <a:ext cx="805519" cy="2673350"/>
            <a:chOff x="0" y="0"/>
            <a:chExt cx="212153" cy="704092"/>
          </a:xfrm>
        </p:grpSpPr>
        <p:sp>
          <p:nvSpPr>
            <p:cNvPr id="4" name="Freeform 4"/>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5" name="TextBox 5"/>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17675" y="7613650"/>
            <a:ext cx="805519" cy="2673350"/>
            <a:chOff x="0" y="0"/>
            <a:chExt cx="212153" cy="704092"/>
          </a:xfrm>
        </p:grpSpPr>
        <p:sp>
          <p:nvSpPr>
            <p:cNvPr id="7" name="Freeform 7"/>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8" name="TextBox 8"/>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300200" y="3190875"/>
            <a:ext cx="2546350" cy="7410450"/>
            <a:chOff x="0" y="0"/>
            <a:chExt cx="670644" cy="1951723"/>
          </a:xfrm>
        </p:grpSpPr>
        <p:sp>
          <p:nvSpPr>
            <p:cNvPr id="10" name="Freeform 10"/>
            <p:cNvSpPr/>
            <p:nvPr/>
          </p:nvSpPr>
          <p:spPr>
            <a:xfrm>
              <a:off x="0" y="0"/>
              <a:ext cx="670644" cy="1951724"/>
            </a:xfrm>
            <a:custGeom>
              <a:avLst/>
              <a:gdLst/>
              <a:ahLst/>
              <a:cxnLst/>
              <a:rect l="l" t="t" r="r" b="b"/>
              <a:pathLst>
                <a:path w="670644" h="195172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EDC254"/>
            </a:solidFill>
          </p:spPr>
        </p:sp>
        <p:sp>
          <p:nvSpPr>
            <p:cNvPr id="11" name="TextBox 11"/>
            <p:cNvSpPr txBox="1"/>
            <p:nvPr/>
          </p:nvSpPr>
          <p:spPr>
            <a:xfrm>
              <a:off x="0" y="-47625"/>
              <a:ext cx="670644" cy="1999348"/>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17674" y="3238271"/>
            <a:ext cx="12455526" cy="941348"/>
          </a:xfrm>
          <a:prstGeom prst="rect">
            <a:avLst/>
          </a:prstGeom>
        </p:spPr>
        <p:txBody>
          <a:bodyPr wrap="square" lIns="0" tIns="0" rIns="0" bIns="0" rtlCol="0" anchor="t">
            <a:spAutoFit/>
          </a:bodyPr>
          <a:lstStyle/>
          <a:p>
            <a:pPr algn="l">
              <a:lnSpc>
                <a:spcPts val="7928"/>
              </a:lnSpc>
              <a:spcBef>
                <a:spcPct val="0"/>
              </a:spcBef>
            </a:pPr>
            <a:r>
              <a:rPr lang="en-US" sz="5663" b="1" dirty="0">
                <a:solidFill>
                  <a:srgbClr val="000000"/>
                </a:solidFill>
                <a:latin typeface="Roboto Bold"/>
                <a:ea typeface="Roboto Bold"/>
                <a:cs typeface="Roboto Bold"/>
                <a:sym typeface="Roboto Bold"/>
              </a:rPr>
              <a:t>IMPLEMENTATION AND ANALYSIS</a:t>
            </a:r>
          </a:p>
        </p:txBody>
      </p:sp>
      <p:sp>
        <p:nvSpPr>
          <p:cNvPr id="13" name="TextBox 13"/>
          <p:cNvSpPr txBox="1"/>
          <p:nvPr/>
        </p:nvSpPr>
        <p:spPr>
          <a:xfrm>
            <a:off x="1717675" y="4102084"/>
            <a:ext cx="10236607" cy="1385444"/>
          </a:xfrm>
          <a:prstGeom prst="rect">
            <a:avLst/>
          </a:prstGeom>
        </p:spPr>
        <p:txBody>
          <a:bodyPr lIns="0" tIns="0" rIns="0" bIns="0" rtlCol="0" anchor="t">
            <a:spAutoFit/>
          </a:bodyPr>
          <a:lstStyle/>
          <a:p>
            <a:pPr algn="l">
              <a:lnSpc>
                <a:spcPts val="11216"/>
              </a:lnSpc>
              <a:spcBef>
                <a:spcPct val="0"/>
              </a:spcBef>
            </a:pPr>
            <a:r>
              <a:rPr lang="en-US" sz="8011" dirty="0">
                <a:solidFill>
                  <a:srgbClr val="000000"/>
                </a:solidFill>
                <a:latin typeface="League Spartan"/>
                <a:ea typeface="League Spartan"/>
                <a:cs typeface="League Spartan"/>
                <a:sym typeface="League Spartan"/>
              </a:rPr>
              <a:t>OF COAP-BASED</a:t>
            </a:r>
          </a:p>
        </p:txBody>
      </p:sp>
      <p:sp>
        <p:nvSpPr>
          <p:cNvPr id="14" name="TextBox 14"/>
          <p:cNvSpPr txBox="1"/>
          <p:nvPr/>
        </p:nvSpPr>
        <p:spPr>
          <a:xfrm>
            <a:off x="1717674" y="5376026"/>
            <a:ext cx="9788525" cy="537968"/>
          </a:xfrm>
          <a:prstGeom prst="rect">
            <a:avLst/>
          </a:prstGeom>
        </p:spPr>
        <p:txBody>
          <a:bodyPr wrap="square" lIns="0" tIns="0" rIns="0" bIns="0" rtlCol="0" anchor="t">
            <a:spAutoFit/>
          </a:bodyPr>
          <a:lstStyle/>
          <a:p>
            <a:pPr algn="l">
              <a:lnSpc>
                <a:spcPts val="4136"/>
              </a:lnSpc>
              <a:spcBef>
                <a:spcPct val="0"/>
              </a:spcBef>
            </a:pPr>
            <a:r>
              <a:rPr lang="en-US" sz="4000" dirty="0">
                <a:solidFill>
                  <a:srgbClr val="2A0947"/>
                </a:solidFill>
                <a:latin typeface="Poppins"/>
                <a:ea typeface="Poppins"/>
                <a:cs typeface="Poppins"/>
                <a:sym typeface="Poppins"/>
              </a:rPr>
              <a:t>IOT COMMUNICATION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6D61A-1AF2-519B-59A0-DB76A845983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228D2A9-5FB0-7B4F-C861-B4F106B74FC4}"/>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DCF7FD67-5323-E7E8-E34B-EB1AEA322D55}"/>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E5F80451-9423-332F-8D1F-F189E5DE8DD9}"/>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9C8F3721-B662-9500-132C-19BEF01F972A}"/>
              </a:ext>
            </a:extLst>
          </p:cNvPr>
          <p:cNvSpPr txBox="1"/>
          <p:nvPr/>
        </p:nvSpPr>
        <p:spPr>
          <a:xfrm>
            <a:off x="1981200" y="489630"/>
            <a:ext cx="13944600" cy="923330"/>
          </a:xfrm>
          <a:prstGeom prst="rect">
            <a:avLst/>
          </a:prstGeom>
        </p:spPr>
        <p:txBody>
          <a:bodyPr wrap="square" lIns="0" tIns="0" rIns="0" bIns="0" rtlCol="0" anchor="t">
            <a:spAutoFit/>
          </a:bodyPr>
          <a:lstStyle/>
          <a:p>
            <a:r>
              <a:rPr lang="de" sz="6000" b="1" dirty="0"/>
              <a:t>RESULTS (RUNNING SERVER AND CLIENT)</a:t>
            </a:r>
            <a:endParaRPr lang="en-GB" sz="6000" b="1" dirty="0">
              <a:latin typeface="Poppins ExtraBold" panose="00000900000000000000" pitchFamily="2" charset="0"/>
              <a:cs typeface="Poppins ExtraBold" panose="00000900000000000000" pitchFamily="2" charset="0"/>
            </a:endParaRPr>
          </a:p>
        </p:txBody>
      </p:sp>
      <p:sp>
        <p:nvSpPr>
          <p:cNvPr id="6" name="TextBox 5">
            <a:extLst>
              <a:ext uri="{FF2B5EF4-FFF2-40B4-BE49-F238E27FC236}">
                <a16:creationId xmlns:a16="http://schemas.microsoft.com/office/drawing/2014/main" id="{A4625D34-FBED-5169-0966-A2BCFA03DCB3}"/>
              </a:ext>
            </a:extLst>
          </p:cNvPr>
          <p:cNvSpPr txBox="1"/>
          <p:nvPr/>
        </p:nvSpPr>
        <p:spPr>
          <a:xfrm>
            <a:off x="1219200" y="2933700"/>
            <a:ext cx="3262425" cy="3693319"/>
          </a:xfrm>
          <a:prstGeom prst="rect">
            <a:avLst/>
          </a:prstGeom>
          <a:noFill/>
        </p:spPr>
        <p:txBody>
          <a:bodyPr wrap="square" rtlCol="0">
            <a:spAutoFit/>
          </a:bodyPr>
          <a:lstStyle/>
          <a:p>
            <a:r>
              <a:rPr lang="en-US" dirty="0"/>
              <a:t>Running the server</a:t>
            </a:r>
          </a:p>
          <a:p>
            <a:endParaRPr lang="en-US" dirty="0"/>
          </a:p>
          <a:p>
            <a:r>
              <a:rPr lang="en-US" dirty="0"/>
              <a:t>python2 coapserver.py</a:t>
            </a:r>
          </a:p>
          <a:p>
            <a:endParaRPr lang="en-US" dirty="0"/>
          </a:p>
          <a:p>
            <a:endParaRPr lang="en-US" dirty="0"/>
          </a:p>
          <a:p>
            <a:endParaRPr lang="en-US" dirty="0"/>
          </a:p>
          <a:p>
            <a:endParaRPr lang="en-US" dirty="0"/>
          </a:p>
          <a:p>
            <a:r>
              <a:rPr lang="en-US" dirty="0"/>
              <a:t>Running the client</a:t>
            </a:r>
          </a:p>
          <a:p>
            <a:endParaRPr lang="en-US" dirty="0"/>
          </a:p>
          <a:p>
            <a:r>
              <a:rPr lang="en-US" dirty="0"/>
              <a:t>python2 coapclient.py</a:t>
            </a:r>
          </a:p>
          <a:p>
            <a:endParaRPr lang="en-US" dirty="0"/>
          </a:p>
          <a:p>
            <a:endParaRPr lang="en-US" dirty="0"/>
          </a:p>
          <a:p>
            <a:endParaRPr lang="en-GB" dirty="0"/>
          </a:p>
        </p:txBody>
      </p:sp>
      <p:pic>
        <p:nvPicPr>
          <p:cNvPr id="8" name="Picture 7">
            <a:extLst>
              <a:ext uri="{FF2B5EF4-FFF2-40B4-BE49-F238E27FC236}">
                <a16:creationId xmlns:a16="http://schemas.microsoft.com/office/drawing/2014/main" id="{86CA6F06-EEB6-7EB2-4EA7-5DC3DCD23B42}"/>
              </a:ext>
            </a:extLst>
          </p:cNvPr>
          <p:cNvPicPr>
            <a:picLocks noChangeAspect="1"/>
          </p:cNvPicPr>
          <p:nvPr/>
        </p:nvPicPr>
        <p:blipFill>
          <a:blip r:embed="rId2"/>
          <a:stretch>
            <a:fillRect/>
          </a:stretch>
        </p:blipFill>
        <p:spPr>
          <a:xfrm>
            <a:off x="5334000" y="1545136"/>
            <a:ext cx="12683838" cy="7127552"/>
          </a:xfrm>
          <a:prstGeom prst="rect">
            <a:avLst/>
          </a:prstGeom>
        </p:spPr>
      </p:pic>
    </p:spTree>
    <p:extLst>
      <p:ext uri="{BB962C8B-B14F-4D97-AF65-F5344CB8AC3E}">
        <p14:creationId xmlns:p14="http://schemas.microsoft.com/office/powerpoint/2010/main" val="22251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2668F-96EB-FAB7-5188-0E2DBBC6D7E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45C927-52D4-A394-162F-DD7D6DD32D86}"/>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9EA625A6-70F1-5A77-C1C6-1FC936034054}"/>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4F966DFC-8B06-5CD6-35F8-143A3946DBA9}"/>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64FF6C9A-B29F-6D49-1216-FB7601D47142}"/>
              </a:ext>
            </a:extLst>
          </p:cNvPr>
          <p:cNvSpPr txBox="1"/>
          <p:nvPr/>
        </p:nvSpPr>
        <p:spPr>
          <a:xfrm>
            <a:off x="1828800" y="351023"/>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RESULT WIRESHARK ANALYSIS</a:t>
            </a:r>
            <a:endParaRPr lang="en-GB" sz="6000" b="1" dirty="0">
              <a:latin typeface="Poppins ExtraBold" panose="00000900000000000000" pitchFamily="2" charset="0"/>
              <a:cs typeface="Poppins ExtraBold" panose="00000900000000000000" pitchFamily="2" charset="0"/>
            </a:endParaRPr>
          </a:p>
        </p:txBody>
      </p:sp>
      <p:pic>
        <p:nvPicPr>
          <p:cNvPr id="6" name="Picture 5">
            <a:extLst>
              <a:ext uri="{FF2B5EF4-FFF2-40B4-BE49-F238E27FC236}">
                <a16:creationId xmlns:a16="http://schemas.microsoft.com/office/drawing/2014/main" id="{1B090C13-0F7C-1F63-AD94-11B7505883D9}"/>
              </a:ext>
            </a:extLst>
          </p:cNvPr>
          <p:cNvPicPr>
            <a:picLocks noChangeAspect="1"/>
          </p:cNvPicPr>
          <p:nvPr/>
        </p:nvPicPr>
        <p:blipFill>
          <a:blip r:embed="rId2"/>
          <a:stretch>
            <a:fillRect/>
          </a:stretch>
        </p:blipFill>
        <p:spPr>
          <a:xfrm>
            <a:off x="1828800" y="1424716"/>
            <a:ext cx="16605426" cy="7321614"/>
          </a:xfrm>
          <a:prstGeom prst="rect">
            <a:avLst/>
          </a:prstGeom>
        </p:spPr>
      </p:pic>
    </p:spTree>
    <p:extLst>
      <p:ext uri="{BB962C8B-B14F-4D97-AF65-F5344CB8AC3E}">
        <p14:creationId xmlns:p14="http://schemas.microsoft.com/office/powerpoint/2010/main" val="408048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7DB7-64C6-1B19-4B50-50F8A6B3822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8588A4-5C11-06B3-B1A5-9D8A40EBC0DC}"/>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60544BBA-75A9-3801-8F6F-87FE8182E476}"/>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D1D472D2-B6F7-6503-1E8E-AE773EFC5E06}"/>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4BE2EEB3-338F-E96C-C30A-786F32764F01}"/>
              </a:ext>
            </a:extLst>
          </p:cNvPr>
          <p:cNvSpPr txBox="1"/>
          <p:nvPr/>
        </p:nvSpPr>
        <p:spPr>
          <a:xfrm>
            <a:off x="1828800" y="351023"/>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RESULT WIRESHARK ANALYSIS</a:t>
            </a:r>
            <a:endParaRPr lang="en-GB" sz="6000" b="1" dirty="0">
              <a:latin typeface="Poppins ExtraBold" panose="00000900000000000000" pitchFamily="2" charset="0"/>
              <a:cs typeface="Poppins ExtraBold" panose="00000900000000000000" pitchFamily="2" charset="0"/>
            </a:endParaRPr>
          </a:p>
        </p:txBody>
      </p:sp>
      <p:pic>
        <p:nvPicPr>
          <p:cNvPr id="5" name="Picture 4">
            <a:extLst>
              <a:ext uri="{FF2B5EF4-FFF2-40B4-BE49-F238E27FC236}">
                <a16:creationId xmlns:a16="http://schemas.microsoft.com/office/drawing/2014/main" id="{913080D5-8DEC-8CE1-7118-E04B17CA2A48}"/>
              </a:ext>
            </a:extLst>
          </p:cNvPr>
          <p:cNvPicPr>
            <a:picLocks noChangeAspect="1"/>
          </p:cNvPicPr>
          <p:nvPr/>
        </p:nvPicPr>
        <p:blipFill>
          <a:blip r:embed="rId2"/>
          <a:stretch>
            <a:fillRect/>
          </a:stretch>
        </p:blipFill>
        <p:spPr>
          <a:xfrm>
            <a:off x="2130456" y="1274353"/>
            <a:ext cx="14361695" cy="7221947"/>
          </a:xfrm>
          <a:prstGeom prst="rect">
            <a:avLst/>
          </a:prstGeom>
        </p:spPr>
      </p:pic>
    </p:spTree>
    <p:extLst>
      <p:ext uri="{BB962C8B-B14F-4D97-AF65-F5344CB8AC3E}">
        <p14:creationId xmlns:p14="http://schemas.microsoft.com/office/powerpoint/2010/main" val="174719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97952-5DBC-8373-E696-1A4630FAEB8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FE684B2-F62F-65E5-1A0B-3BBE7383110A}"/>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AFC7E763-BCD1-B4AC-AFF2-22E4758B2FFD}"/>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F9D3EFD1-0949-5381-4CCD-95B886928FB5}"/>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F1625581-9988-5AAD-8B37-DAA89D7D96FD}"/>
              </a:ext>
            </a:extLst>
          </p:cNvPr>
          <p:cNvSpPr txBox="1"/>
          <p:nvPr/>
        </p:nvSpPr>
        <p:spPr>
          <a:xfrm>
            <a:off x="1828800" y="351023"/>
            <a:ext cx="13868400" cy="1231106"/>
          </a:xfrm>
          <a:prstGeom prst="rect">
            <a:avLst/>
          </a:prstGeom>
        </p:spPr>
        <p:txBody>
          <a:bodyPr wrap="square" lIns="0" tIns="0" rIns="0" bIns="0" rtlCol="0" anchor="t">
            <a:spAutoFit/>
          </a:bodyPr>
          <a:lstStyle/>
          <a:p>
            <a:r>
              <a:rPr lang="de" sz="8000" b="1" dirty="0"/>
              <a:t>RESULTS (.well-known, core)</a:t>
            </a:r>
            <a:endParaRPr lang="en-GB" sz="8000" b="1" dirty="0">
              <a:latin typeface="Poppins ExtraBold" panose="00000900000000000000" pitchFamily="2" charset="0"/>
              <a:cs typeface="Poppins ExtraBold" panose="00000900000000000000" pitchFamily="2" charset="0"/>
            </a:endParaRPr>
          </a:p>
        </p:txBody>
      </p:sp>
      <p:sp>
        <p:nvSpPr>
          <p:cNvPr id="5" name="TextBox 4">
            <a:extLst>
              <a:ext uri="{FF2B5EF4-FFF2-40B4-BE49-F238E27FC236}">
                <a16:creationId xmlns:a16="http://schemas.microsoft.com/office/drawing/2014/main" id="{360ED7CF-CE25-2A36-660A-6985C400FE82}"/>
              </a:ext>
            </a:extLst>
          </p:cNvPr>
          <p:cNvSpPr txBox="1"/>
          <p:nvPr/>
        </p:nvSpPr>
        <p:spPr>
          <a:xfrm>
            <a:off x="1219200" y="2974181"/>
            <a:ext cx="3262425" cy="3693319"/>
          </a:xfrm>
          <a:prstGeom prst="rect">
            <a:avLst/>
          </a:prstGeom>
          <a:noFill/>
        </p:spPr>
        <p:txBody>
          <a:bodyPr wrap="square" rtlCol="0">
            <a:spAutoFit/>
          </a:bodyPr>
          <a:lstStyle/>
          <a:p>
            <a:r>
              <a:rPr lang="en-US" dirty="0"/>
              <a:t>Running the server</a:t>
            </a:r>
          </a:p>
          <a:p>
            <a:endParaRPr lang="en-US" dirty="0"/>
          </a:p>
          <a:p>
            <a:r>
              <a:rPr lang="en-US" dirty="0"/>
              <a:t>Python2 coapserver.py</a:t>
            </a:r>
          </a:p>
          <a:p>
            <a:endParaRPr lang="en-US" dirty="0"/>
          </a:p>
          <a:p>
            <a:endParaRPr lang="en-US" dirty="0"/>
          </a:p>
          <a:p>
            <a:endParaRPr lang="en-US" dirty="0"/>
          </a:p>
          <a:p>
            <a:endParaRPr lang="en-US" dirty="0"/>
          </a:p>
          <a:p>
            <a:r>
              <a:rPr lang="en-US" dirty="0"/>
              <a:t>Running the client</a:t>
            </a:r>
          </a:p>
          <a:p>
            <a:endParaRPr lang="en-US" dirty="0"/>
          </a:p>
          <a:p>
            <a:r>
              <a:rPr lang="en-US" dirty="0"/>
              <a:t>Python2 coapclient-well.py</a:t>
            </a:r>
          </a:p>
          <a:p>
            <a:endParaRPr lang="en-US" dirty="0"/>
          </a:p>
          <a:p>
            <a:endParaRPr lang="en-US" dirty="0"/>
          </a:p>
          <a:p>
            <a:endParaRPr lang="en-GB" dirty="0"/>
          </a:p>
        </p:txBody>
      </p:sp>
      <p:pic>
        <p:nvPicPr>
          <p:cNvPr id="8" name="Picture 7">
            <a:extLst>
              <a:ext uri="{FF2B5EF4-FFF2-40B4-BE49-F238E27FC236}">
                <a16:creationId xmlns:a16="http://schemas.microsoft.com/office/drawing/2014/main" id="{C5DABDA1-F8F7-30EB-6303-E893B8397099}"/>
              </a:ext>
            </a:extLst>
          </p:cNvPr>
          <p:cNvPicPr>
            <a:picLocks noChangeAspect="1"/>
          </p:cNvPicPr>
          <p:nvPr/>
        </p:nvPicPr>
        <p:blipFill>
          <a:blip r:embed="rId2"/>
          <a:stretch>
            <a:fillRect/>
          </a:stretch>
        </p:blipFill>
        <p:spPr>
          <a:xfrm>
            <a:off x="4800600" y="1956779"/>
            <a:ext cx="12953999" cy="6914171"/>
          </a:xfrm>
          <a:prstGeom prst="rect">
            <a:avLst/>
          </a:prstGeom>
        </p:spPr>
      </p:pic>
    </p:spTree>
    <p:extLst>
      <p:ext uri="{BB962C8B-B14F-4D97-AF65-F5344CB8AC3E}">
        <p14:creationId xmlns:p14="http://schemas.microsoft.com/office/powerpoint/2010/main" val="387872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3E54-6FD2-102C-E8BE-72A729EF96D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C5A4096-B047-F8E1-A44D-9078AAF5764C}"/>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D3358BC5-BFCD-D4D6-7BF5-DB396B437F84}"/>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95E49690-DC4D-FE7A-0F1A-B9D6FC28BC7C}"/>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FBC34D9A-F095-8843-D4E4-976CF0EB6CB4}"/>
              </a:ext>
            </a:extLst>
          </p:cNvPr>
          <p:cNvSpPr txBox="1"/>
          <p:nvPr/>
        </p:nvSpPr>
        <p:spPr>
          <a:xfrm>
            <a:off x="892776" y="269239"/>
            <a:ext cx="16840200" cy="1015663"/>
          </a:xfrm>
          <a:prstGeom prst="rect">
            <a:avLst/>
          </a:prstGeom>
        </p:spPr>
        <p:txBody>
          <a:bodyPr wrap="square" lIns="0" tIns="0" rIns="0" bIns="0" rtlCol="0" anchor="t">
            <a:spAutoFit/>
          </a:bodyPr>
          <a:lstStyle/>
          <a:p>
            <a:r>
              <a:rPr lang="de" sz="6600" b="1" dirty="0"/>
              <a:t>RESULTS (.well-known, core) wireshark Analysis</a:t>
            </a:r>
            <a:endParaRPr lang="en-GB" sz="6600" b="1" dirty="0">
              <a:latin typeface="Poppins ExtraBold" panose="00000900000000000000" pitchFamily="2" charset="0"/>
              <a:cs typeface="Poppins ExtraBold" panose="00000900000000000000" pitchFamily="2" charset="0"/>
            </a:endParaRPr>
          </a:p>
        </p:txBody>
      </p:sp>
      <p:pic>
        <p:nvPicPr>
          <p:cNvPr id="7" name="Picture 6">
            <a:extLst>
              <a:ext uri="{FF2B5EF4-FFF2-40B4-BE49-F238E27FC236}">
                <a16:creationId xmlns:a16="http://schemas.microsoft.com/office/drawing/2014/main" id="{1133FFD0-DD45-9083-3174-F167AD376828}"/>
              </a:ext>
            </a:extLst>
          </p:cNvPr>
          <p:cNvPicPr>
            <a:picLocks noChangeAspect="1"/>
          </p:cNvPicPr>
          <p:nvPr/>
        </p:nvPicPr>
        <p:blipFill>
          <a:blip r:embed="rId2"/>
          <a:stretch>
            <a:fillRect/>
          </a:stretch>
        </p:blipFill>
        <p:spPr>
          <a:xfrm>
            <a:off x="1238250" y="1348839"/>
            <a:ext cx="15811500" cy="7314809"/>
          </a:xfrm>
          <a:prstGeom prst="rect">
            <a:avLst/>
          </a:prstGeom>
        </p:spPr>
      </p:pic>
    </p:spTree>
    <p:extLst>
      <p:ext uri="{BB962C8B-B14F-4D97-AF65-F5344CB8AC3E}">
        <p14:creationId xmlns:p14="http://schemas.microsoft.com/office/powerpoint/2010/main" val="420912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04019" y="9866473"/>
            <a:ext cx="6578600" cy="641350"/>
            <a:chOff x="0" y="0"/>
            <a:chExt cx="1732635" cy="168915"/>
          </a:xfrm>
        </p:grpSpPr>
        <p:sp>
          <p:nvSpPr>
            <p:cNvPr id="3" name="Freeform 3"/>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4" name="TextBox 4"/>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7134921" y="-320675"/>
            <a:ext cx="6578600" cy="641350"/>
            <a:chOff x="0" y="0"/>
            <a:chExt cx="1732635" cy="168915"/>
          </a:xfrm>
        </p:grpSpPr>
        <p:sp>
          <p:nvSpPr>
            <p:cNvPr id="12" name="Freeform 12"/>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13" name="TextBox 13"/>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5400000">
            <a:off x="16760688" y="1103414"/>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544824" y="283277"/>
            <a:ext cx="8599176" cy="1925527"/>
          </a:xfrm>
          <a:prstGeom prst="rect">
            <a:avLst/>
          </a:prstGeom>
        </p:spPr>
        <p:txBody>
          <a:bodyPr wrap="square" lIns="0" tIns="0" rIns="0" bIns="0" rtlCol="0" anchor="t">
            <a:spAutoFit/>
          </a:bodyPr>
          <a:lstStyle/>
          <a:p>
            <a:pPr algn="l">
              <a:lnSpc>
                <a:spcPts val="8137"/>
              </a:lnSpc>
              <a:spcBef>
                <a:spcPct val="0"/>
              </a:spcBef>
            </a:pPr>
            <a:r>
              <a:rPr lang="de" sz="2800" b="1" dirty="0"/>
              <a:t>RESULTS –  </a:t>
            </a:r>
            <a:r>
              <a:rPr lang="en-GB" sz="2800" b="1" dirty="0" err="1"/>
              <a:t>Analyze</a:t>
            </a:r>
            <a:r>
              <a:rPr lang="en-GB" sz="2800" b="1" dirty="0"/>
              <a:t> CoAP GET request/response for the Time resource in Wireshark</a:t>
            </a:r>
            <a:endParaRPr lang="en-US" sz="2800" b="1" dirty="0">
              <a:solidFill>
                <a:srgbClr val="000000"/>
              </a:solidFill>
              <a:latin typeface="League Spartan"/>
              <a:ea typeface="League Spartan"/>
              <a:cs typeface="League Spartan"/>
              <a:sym typeface="League Spartan"/>
            </a:endParaRPr>
          </a:p>
        </p:txBody>
      </p:sp>
      <p:sp>
        <p:nvSpPr>
          <p:cNvPr id="17" name="TextBox 17"/>
          <p:cNvSpPr txBox="1"/>
          <p:nvPr/>
        </p:nvSpPr>
        <p:spPr>
          <a:xfrm>
            <a:off x="525230" y="2366488"/>
            <a:ext cx="8468662" cy="4919616"/>
          </a:xfrm>
          <a:prstGeom prst="rect">
            <a:avLst/>
          </a:prstGeom>
        </p:spPr>
        <p:txBody>
          <a:bodyPr wrap="square" lIns="0" tIns="0" rIns="0" bIns="0" rtlCol="0" anchor="t">
            <a:spAutoFit/>
          </a:bodyPr>
          <a:lstStyle/>
          <a:p>
            <a:pPr>
              <a:lnSpc>
                <a:spcPct val="150000"/>
              </a:lnSpc>
            </a:pPr>
            <a:r>
              <a:rPr lang="en-GB" sz="2400" dirty="0">
                <a:latin typeface="Times New Roman" panose="02020603050405020304" pitchFamily="18" charset="0"/>
                <a:cs typeface="Times New Roman" panose="02020603050405020304" pitchFamily="18" charset="0"/>
              </a:rPr>
              <a:t>The captured traffic shows a CoAP (Constrained Application Protocol) exchange over localhost (127.0.0.1). A client sends a Confirmable (CON) GET request (MID: 36546) to retrieve the "/time" resource. The server acknowledges with an ACK and responds with 2.05 Content, returning the requested data. Some responses contain the text "time", suggesting a time-related payload. Additional empty ACK messages confirm successful receptions. The interaction indicates a working local CoAP setup, likely for IoT or application testing. </a:t>
            </a:r>
          </a:p>
        </p:txBody>
      </p:sp>
      <p:sp>
        <p:nvSpPr>
          <p:cNvPr id="5" name="TextBox 4">
            <a:extLst>
              <a:ext uri="{FF2B5EF4-FFF2-40B4-BE49-F238E27FC236}">
                <a16:creationId xmlns:a16="http://schemas.microsoft.com/office/drawing/2014/main" id="{14038539-383E-704C-5BB0-79F05DD02400}"/>
              </a:ext>
            </a:extLst>
          </p:cNvPr>
          <p:cNvSpPr txBox="1"/>
          <p:nvPr/>
        </p:nvSpPr>
        <p:spPr>
          <a:xfrm>
            <a:off x="1295400" y="7354573"/>
            <a:ext cx="4760054" cy="2308324"/>
          </a:xfrm>
          <a:prstGeom prst="rect">
            <a:avLst/>
          </a:prstGeom>
          <a:noFill/>
        </p:spPr>
        <p:txBody>
          <a:bodyPr wrap="square" rtlCol="0">
            <a:spAutoFit/>
          </a:bodyPr>
          <a:lstStyle/>
          <a:p>
            <a:endParaRPr lang="en-US" b="1" dirty="0"/>
          </a:p>
          <a:p>
            <a:r>
              <a:rPr lang="en-US" b="1" dirty="0"/>
              <a:t>Running Server</a:t>
            </a:r>
          </a:p>
          <a:p>
            <a:endParaRPr lang="en-US" dirty="0"/>
          </a:p>
          <a:p>
            <a:r>
              <a:rPr lang="en-US" dirty="0"/>
              <a:t>python2 coapserver.py</a:t>
            </a:r>
          </a:p>
          <a:p>
            <a:endParaRPr lang="en-US" dirty="0"/>
          </a:p>
          <a:p>
            <a:r>
              <a:rPr lang="en-US" b="1" dirty="0"/>
              <a:t>Running Client</a:t>
            </a:r>
          </a:p>
          <a:p>
            <a:endParaRPr lang="en-US" dirty="0"/>
          </a:p>
          <a:p>
            <a:r>
              <a:rPr lang="en-US" dirty="0"/>
              <a:t>python2 coapclient_observer.py</a:t>
            </a:r>
            <a:endParaRPr lang="en-GB" dirty="0"/>
          </a:p>
        </p:txBody>
      </p:sp>
      <p:pic>
        <p:nvPicPr>
          <p:cNvPr id="7" name="Picture 6">
            <a:extLst>
              <a:ext uri="{FF2B5EF4-FFF2-40B4-BE49-F238E27FC236}">
                <a16:creationId xmlns:a16="http://schemas.microsoft.com/office/drawing/2014/main" id="{61A7E4CB-5056-F808-DE16-2DF88E7FD268}"/>
              </a:ext>
            </a:extLst>
          </p:cNvPr>
          <p:cNvPicPr>
            <a:picLocks noChangeAspect="1"/>
          </p:cNvPicPr>
          <p:nvPr/>
        </p:nvPicPr>
        <p:blipFill>
          <a:blip r:embed="rId5"/>
          <a:stretch>
            <a:fillRect/>
          </a:stretch>
        </p:blipFill>
        <p:spPr>
          <a:xfrm>
            <a:off x="8829738" y="1108682"/>
            <a:ext cx="9456970" cy="86726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23AB-6FC0-76C8-C5E6-2AB8E650DB8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EF9D20-28A4-199E-A6B8-22C33C238371}"/>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7BC128F0-FD6B-1030-ABB0-BE7B1E7118B7}"/>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4163807A-0E70-00C5-DCA6-A30B061DACCE}"/>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903DCC0B-7298-CA5A-0846-415BF8E299E7}"/>
              </a:ext>
            </a:extLst>
          </p:cNvPr>
          <p:cNvSpPr txBox="1"/>
          <p:nvPr/>
        </p:nvSpPr>
        <p:spPr>
          <a:xfrm>
            <a:off x="762000" y="-41876"/>
            <a:ext cx="17792700" cy="1477328"/>
          </a:xfrm>
          <a:prstGeom prst="rect">
            <a:avLst/>
          </a:prstGeom>
        </p:spPr>
        <p:txBody>
          <a:bodyPr wrap="square" lIns="0" tIns="0" rIns="0" bIns="0" rtlCol="0" anchor="t">
            <a:spAutoFit/>
          </a:bodyPr>
          <a:lstStyle/>
          <a:p>
            <a:r>
              <a:rPr lang="de" sz="4800" b="1" dirty="0"/>
              <a:t>RESULTS –  </a:t>
            </a:r>
            <a:r>
              <a:rPr lang="en-GB" sz="4800" b="1" dirty="0" err="1"/>
              <a:t>Analyze</a:t>
            </a:r>
            <a:r>
              <a:rPr lang="en-GB" sz="4800" b="1" dirty="0"/>
              <a:t> CoAP GET request/response for the counter resource in Wireshark</a:t>
            </a:r>
            <a:endParaRPr lang="en-GB" sz="4800" b="1" dirty="0">
              <a:latin typeface="Poppins ExtraBold" panose="00000900000000000000" pitchFamily="2" charset="0"/>
              <a:cs typeface="Poppins ExtraBold" panose="00000900000000000000" pitchFamily="2" charset="0"/>
            </a:endParaRPr>
          </a:p>
        </p:txBody>
      </p:sp>
      <p:pic>
        <p:nvPicPr>
          <p:cNvPr id="7" name="Picture 6">
            <a:extLst>
              <a:ext uri="{FF2B5EF4-FFF2-40B4-BE49-F238E27FC236}">
                <a16:creationId xmlns:a16="http://schemas.microsoft.com/office/drawing/2014/main" id="{A979D1A9-5C4E-D1EA-8D2F-05EE89605D84}"/>
              </a:ext>
            </a:extLst>
          </p:cNvPr>
          <p:cNvPicPr>
            <a:picLocks noChangeAspect="1"/>
          </p:cNvPicPr>
          <p:nvPr/>
        </p:nvPicPr>
        <p:blipFill>
          <a:blip r:embed="rId2"/>
          <a:stretch>
            <a:fillRect/>
          </a:stretch>
        </p:blipFill>
        <p:spPr>
          <a:xfrm>
            <a:off x="1600200" y="1616278"/>
            <a:ext cx="14478000" cy="6548783"/>
          </a:xfrm>
          <a:prstGeom prst="rect">
            <a:avLst/>
          </a:prstGeom>
        </p:spPr>
      </p:pic>
    </p:spTree>
    <p:extLst>
      <p:ext uri="{BB962C8B-B14F-4D97-AF65-F5344CB8AC3E}">
        <p14:creationId xmlns:p14="http://schemas.microsoft.com/office/powerpoint/2010/main" val="201629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3883B-CC75-95DF-E71C-6F24B2CD6C5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8D872F2-F7B7-BF2A-3B96-D02D5E236566}"/>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A047F768-05F5-5C85-1A12-77445E66B090}"/>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a:extLst>
                <a:ext uri="{FF2B5EF4-FFF2-40B4-BE49-F238E27FC236}">
                  <a16:creationId xmlns:a16="http://schemas.microsoft.com/office/drawing/2014/main" id="{93301753-833F-6411-91C4-4EDD101F1B5A}"/>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BB70C8D5-6642-413D-F44A-20CC4D6A5A57}"/>
              </a:ext>
            </a:extLst>
          </p:cNvPr>
          <p:cNvSpPr txBox="1"/>
          <p:nvPr/>
        </p:nvSpPr>
        <p:spPr>
          <a:xfrm>
            <a:off x="762000" y="-41876"/>
            <a:ext cx="17792700" cy="738664"/>
          </a:xfrm>
          <a:prstGeom prst="rect">
            <a:avLst/>
          </a:prstGeom>
        </p:spPr>
        <p:txBody>
          <a:bodyPr wrap="square" lIns="0" tIns="0" rIns="0" bIns="0" rtlCol="0" anchor="t">
            <a:spAutoFit/>
          </a:bodyPr>
          <a:lstStyle/>
          <a:p>
            <a:r>
              <a:rPr lang="en-US" sz="4800" b="1" dirty="0"/>
              <a:t>Security Architecture</a:t>
            </a:r>
            <a:endParaRPr lang="en-GB" sz="4800" b="1" dirty="0">
              <a:latin typeface="Poppins ExtraBold" panose="00000900000000000000" pitchFamily="2" charset="0"/>
              <a:cs typeface="Poppins ExtraBold" panose="00000900000000000000" pitchFamily="2" charset="0"/>
            </a:endParaRPr>
          </a:p>
        </p:txBody>
      </p:sp>
      <p:pic>
        <p:nvPicPr>
          <p:cNvPr id="7" name="Picture 6">
            <a:extLst>
              <a:ext uri="{FF2B5EF4-FFF2-40B4-BE49-F238E27FC236}">
                <a16:creationId xmlns:a16="http://schemas.microsoft.com/office/drawing/2014/main" id="{7FC73D31-10B8-85A1-3566-BF484AC73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1333500"/>
            <a:ext cx="8101012" cy="6436944"/>
          </a:xfrm>
          <a:prstGeom prst="rect">
            <a:avLst/>
          </a:prstGeom>
        </p:spPr>
      </p:pic>
      <p:sp>
        <p:nvSpPr>
          <p:cNvPr id="8" name="TextBox 7">
            <a:extLst>
              <a:ext uri="{FF2B5EF4-FFF2-40B4-BE49-F238E27FC236}">
                <a16:creationId xmlns:a16="http://schemas.microsoft.com/office/drawing/2014/main" id="{A5E712B6-7250-E079-CD1E-C0C54EE35335}"/>
              </a:ext>
            </a:extLst>
          </p:cNvPr>
          <p:cNvSpPr txBox="1"/>
          <p:nvPr/>
        </p:nvSpPr>
        <p:spPr>
          <a:xfrm>
            <a:off x="381000" y="1017722"/>
            <a:ext cx="7696200" cy="6627776"/>
          </a:xfrm>
          <a:prstGeom prst="rect">
            <a:avLst/>
          </a:prstGeom>
          <a:noFill/>
        </p:spPr>
        <p:txBody>
          <a:bodyPr wrap="square" rtlCol="0">
            <a:spAutoFit/>
          </a:bodyPr>
          <a:lstStyle/>
          <a:p>
            <a:pPr>
              <a:lnSpc>
                <a:spcPct val="200000"/>
              </a:lnSpc>
            </a:pPr>
            <a:r>
              <a:rPr lang="en-GB" sz="2400" dirty="0">
                <a:latin typeface="Times New Roman" panose="02020603050405020304" pitchFamily="18" charset="0"/>
                <a:cs typeface="Times New Roman" panose="02020603050405020304" pitchFamily="18" charset="0"/>
              </a:rPr>
              <a:t>To enhance access control and confidentiality in CoAP communication, two lightweight security measures were implemented: a pre-shared authentication token and AES-based payload encryption. The token enables the server to authenticate incoming requests, while AES encryption (in CBC mode) ensures that the payload remains confidential during transmission. This layered approach strengthens security against unauthorized access and eavesdropping without altering the core CoAP proto</a:t>
            </a:r>
          </a:p>
        </p:txBody>
      </p:sp>
    </p:spTree>
    <p:extLst>
      <p:ext uri="{BB962C8B-B14F-4D97-AF65-F5344CB8AC3E}">
        <p14:creationId xmlns:p14="http://schemas.microsoft.com/office/powerpoint/2010/main" val="156913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6F5E0-D1BE-797B-700D-76B6BBCC1AC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84AAA69-0CF1-03A7-5560-073EBCBC7740}"/>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F351722F-A005-7914-C298-F0BED8E222CA}"/>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4" name="TextBox 4">
              <a:extLst>
                <a:ext uri="{FF2B5EF4-FFF2-40B4-BE49-F238E27FC236}">
                  <a16:creationId xmlns:a16="http://schemas.microsoft.com/office/drawing/2014/main" id="{CA38D5A5-038E-21B6-ED1F-29FA8881D756}"/>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43F56513-3839-EA43-6A6E-BBD4BF0667EC}"/>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E1F524F0-3E3F-6428-4196-65D8640A856E}"/>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13" name="TextBox 13">
              <a:extLst>
                <a:ext uri="{FF2B5EF4-FFF2-40B4-BE49-F238E27FC236}">
                  <a16:creationId xmlns:a16="http://schemas.microsoft.com/office/drawing/2014/main" id="{0A8AB224-A911-9A6D-8DF1-55D76A33EB38}"/>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9193F7EC-C149-E3CB-885E-DD01D285347F}"/>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a:extLst>
              <a:ext uri="{FF2B5EF4-FFF2-40B4-BE49-F238E27FC236}">
                <a16:creationId xmlns:a16="http://schemas.microsoft.com/office/drawing/2014/main" id="{8FC9E715-1B91-3578-3D96-025A826DEA6E}"/>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89C20B32-90FA-85C0-D128-1A7AE1D7DC47}"/>
              </a:ext>
            </a:extLst>
          </p:cNvPr>
          <p:cNvSpPr txBox="1"/>
          <p:nvPr/>
        </p:nvSpPr>
        <p:spPr>
          <a:xfrm>
            <a:off x="286740" y="2753265"/>
            <a:ext cx="5428259" cy="4561313"/>
          </a:xfrm>
          <a:prstGeom prst="rect">
            <a:avLst/>
          </a:prstGeom>
        </p:spPr>
        <p:txBody>
          <a:bodyPr wrap="square" lIns="0" tIns="0" rIns="0" bIns="0" rtlCol="0" anchor="t">
            <a:spAutoFit/>
          </a:bodyPr>
          <a:lstStyle/>
          <a:p>
            <a:pPr>
              <a:lnSpc>
                <a:spcPct val="150000"/>
              </a:lnSpc>
            </a:pPr>
            <a:r>
              <a:rPr lang="en-GB" sz="2000" dirty="0">
                <a:latin typeface="Times New Roman" panose="02020603050405020304" pitchFamily="18" charset="0"/>
                <a:cs typeface="Times New Roman" panose="02020603050405020304" pitchFamily="18" charset="0"/>
              </a:rPr>
              <a:t>The implementation was validated through multiple test scenarios:</a:t>
            </a:r>
          </a:p>
          <a:p>
            <a:pPr>
              <a:lnSpc>
                <a:spcPct val="150000"/>
              </a:lnSpc>
            </a:pPr>
            <a:r>
              <a:rPr lang="en-GB" sz="2000" dirty="0">
                <a:latin typeface="Times New Roman" panose="02020603050405020304" pitchFamily="18" charset="0"/>
                <a:cs typeface="Times New Roman" panose="02020603050405020304" pitchFamily="18" charset="0"/>
              </a:rPr>
              <a:t> • </a:t>
            </a:r>
            <a:r>
              <a:rPr lang="en-GB" sz="2000" b="1" dirty="0">
                <a:latin typeface="Times New Roman" panose="02020603050405020304" pitchFamily="18" charset="0"/>
                <a:cs typeface="Times New Roman" panose="02020603050405020304" pitchFamily="18" charset="0"/>
              </a:rPr>
              <a:t>Authorized Request: </a:t>
            </a:r>
            <a:r>
              <a:rPr lang="en-GB" sz="2000" dirty="0">
                <a:latin typeface="Times New Roman" panose="02020603050405020304" pitchFamily="18" charset="0"/>
                <a:cs typeface="Times New Roman" panose="02020603050405020304" pitchFamily="18" charset="0"/>
              </a:rPr>
              <a:t>: When a client transmitted a request containing the correct authentication token (s3cr3t), encrypted using the agreed-upon AES key and IV, the server successfully decrypted the payload and authenticated the request. The server then responded with the current value of the counter resource e.g., 5000, demonstrating that the secure communication channel was functioning as intended</a:t>
            </a:r>
          </a:p>
        </p:txBody>
      </p:sp>
      <p:pic>
        <p:nvPicPr>
          <p:cNvPr id="5" name="Picture 4">
            <a:extLst>
              <a:ext uri="{FF2B5EF4-FFF2-40B4-BE49-F238E27FC236}">
                <a16:creationId xmlns:a16="http://schemas.microsoft.com/office/drawing/2014/main" id="{B9C8D85B-88CE-3DD0-2493-8F0AD12BC639}"/>
              </a:ext>
            </a:extLst>
          </p:cNvPr>
          <p:cNvPicPr>
            <a:picLocks noChangeAspect="1"/>
          </p:cNvPicPr>
          <p:nvPr/>
        </p:nvPicPr>
        <p:blipFill>
          <a:blip r:embed="rId5"/>
          <a:stretch>
            <a:fillRect/>
          </a:stretch>
        </p:blipFill>
        <p:spPr>
          <a:xfrm>
            <a:off x="12573001" y="2095500"/>
            <a:ext cx="5428259" cy="7068390"/>
          </a:xfrm>
          <a:prstGeom prst="rect">
            <a:avLst/>
          </a:prstGeom>
        </p:spPr>
      </p:pic>
      <p:sp>
        <p:nvSpPr>
          <p:cNvPr id="6" name="TextBox 5">
            <a:extLst>
              <a:ext uri="{FF2B5EF4-FFF2-40B4-BE49-F238E27FC236}">
                <a16:creationId xmlns:a16="http://schemas.microsoft.com/office/drawing/2014/main" id="{B8E0A4D4-2BBD-C88C-C481-CCFEF8FC044E}"/>
              </a:ext>
            </a:extLst>
          </p:cNvPr>
          <p:cNvSpPr txBox="1"/>
          <p:nvPr/>
        </p:nvSpPr>
        <p:spPr>
          <a:xfrm>
            <a:off x="914400" y="7675001"/>
            <a:ext cx="3577614" cy="2031325"/>
          </a:xfrm>
          <a:prstGeom prst="rect">
            <a:avLst/>
          </a:prstGeom>
          <a:noFill/>
        </p:spPr>
        <p:txBody>
          <a:bodyPr wrap="square" rtlCol="0">
            <a:spAutoFit/>
          </a:bodyPr>
          <a:lstStyle/>
          <a:p>
            <a:r>
              <a:rPr lang="en-US" b="1" dirty="0"/>
              <a:t>Running Server</a:t>
            </a:r>
          </a:p>
          <a:p>
            <a:endParaRPr lang="en-US" dirty="0"/>
          </a:p>
          <a:p>
            <a:r>
              <a:rPr lang="en-US" dirty="0"/>
              <a:t>python2 encrypt-coapserver.py</a:t>
            </a:r>
          </a:p>
          <a:p>
            <a:endParaRPr lang="en-US" dirty="0"/>
          </a:p>
          <a:p>
            <a:r>
              <a:rPr lang="en-US" b="1" dirty="0"/>
              <a:t>Running Client</a:t>
            </a:r>
          </a:p>
          <a:p>
            <a:endParaRPr lang="en-US" dirty="0"/>
          </a:p>
          <a:p>
            <a:r>
              <a:rPr lang="en-US" dirty="0"/>
              <a:t>python2 encrypt-coapclient.py</a:t>
            </a:r>
            <a:endParaRPr lang="en-GB" dirty="0"/>
          </a:p>
        </p:txBody>
      </p:sp>
      <p:pic>
        <p:nvPicPr>
          <p:cNvPr id="9" name="Picture 8">
            <a:extLst>
              <a:ext uri="{FF2B5EF4-FFF2-40B4-BE49-F238E27FC236}">
                <a16:creationId xmlns:a16="http://schemas.microsoft.com/office/drawing/2014/main" id="{F1C85412-A081-E7FE-3935-A8963DCB797B}"/>
              </a:ext>
            </a:extLst>
          </p:cNvPr>
          <p:cNvPicPr>
            <a:picLocks noChangeAspect="1"/>
          </p:cNvPicPr>
          <p:nvPr/>
        </p:nvPicPr>
        <p:blipFill>
          <a:blip r:embed="rId6"/>
          <a:stretch>
            <a:fillRect/>
          </a:stretch>
        </p:blipFill>
        <p:spPr>
          <a:xfrm>
            <a:off x="5831097" y="2753265"/>
            <a:ext cx="7051035" cy="5232857"/>
          </a:xfrm>
          <a:prstGeom prst="rect">
            <a:avLst/>
          </a:prstGeom>
        </p:spPr>
      </p:pic>
    </p:spTree>
    <p:extLst>
      <p:ext uri="{BB962C8B-B14F-4D97-AF65-F5344CB8AC3E}">
        <p14:creationId xmlns:p14="http://schemas.microsoft.com/office/powerpoint/2010/main" val="404503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F6FAA-7BCF-2107-8FDE-7109333AAF2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8823459-C21D-CA56-9A3C-6B2DB604C1A0}"/>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5E487EEA-D1CB-35BD-37FC-89AF1857AE41}"/>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4" name="TextBox 4">
              <a:extLst>
                <a:ext uri="{FF2B5EF4-FFF2-40B4-BE49-F238E27FC236}">
                  <a16:creationId xmlns:a16="http://schemas.microsoft.com/office/drawing/2014/main" id="{7D95D55A-D4AB-6126-FC2A-D970274F72F1}"/>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2C5C5EB6-AA78-169A-0B1D-1F9D134256B7}"/>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48773933-AF1B-0802-D098-16AA5623D9FA}"/>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13" name="TextBox 13">
              <a:extLst>
                <a:ext uri="{FF2B5EF4-FFF2-40B4-BE49-F238E27FC236}">
                  <a16:creationId xmlns:a16="http://schemas.microsoft.com/office/drawing/2014/main" id="{5ECBCFAD-6E2A-A3E7-DDA7-48C7C3A0AD96}"/>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FDED734F-3050-5F93-42CB-633B18FB31D6}"/>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a:extLst>
              <a:ext uri="{FF2B5EF4-FFF2-40B4-BE49-F238E27FC236}">
                <a16:creationId xmlns:a16="http://schemas.microsoft.com/office/drawing/2014/main" id="{6ACEC5AF-633D-4D9E-7879-B9448889343D}"/>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EA43361F-E4CD-A127-E3A4-7BA15B4FACC9}"/>
              </a:ext>
            </a:extLst>
          </p:cNvPr>
          <p:cNvSpPr txBox="1"/>
          <p:nvPr/>
        </p:nvSpPr>
        <p:spPr>
          <a:xfrm>
            <a:off x="665703" y="1959006"/>
            <a:ext cx="7487698" cy="4319452"/>
          </a:xfrm>
          <a:prstGeom prst="rect">
            <a:avLst/>
          </a:prstGeom>
        </p:spPr>
        <p:txBody>
          <a:bodyPr wrap="square" lIns="0" tIns="0" rIns="0" bIns="0" rtlCol="0" anchor="t">
            <a:spAutoFit/>
          </a:bodyPr>
          <a:lstStyle/>
          <a:p>
            <a:pPr>
              <a:lnSpc>
                <a:spcPct val="200000"/>
              </a:lnSpc>
            </a:pPr>
            <a:r>
              <a:rPr lang="en-GB" sz="2400" b="1" dirty="0">
                <a:latin typeface="Times New Roman" panose="02020603050405020304" pitchFamily="18" charset="0"/>
                <a:cs typeface="Times New Roman" panose="02020603050405020304" pitchFamily="18" charset="0"/>
              </a:rPr>
              <a:t>Unauthorized Request: </a:t>
            </a:r>
            <a:r>
              <a:rPr lang="en-GB" sz="2400" dirty="0">
                <a:latin typeface="Times New Roman" panose="02020603050405020304" pitchFamily="18" charset="0"/>
                <a:cs typeface="Times New Roman" panose="02020603050405020304" pitchFamily="18" charset="0"/>
              </a:rPr>
              <a:t>If a client sent a request with an invalid token or tampered encrypted payload, the server responded with a 4.01 UNAUTHORIZED CoAP response code, accompanied by an appropriate error message. This confirms that the server correctly rejected unauthenticated or corrupted requests without processing them further. </a:t>
            </a:r>
          </a:p>
        </p:txBody>
      </p:sp>
      <p:sp>
        <p:nvSpPr>
          <p:cNvPr id="5" name="TextBox 4">
            <a:extLst>
              <a:ext uri="{FF2B5EF4-FFF2-40B4-BE49-F238E27FC236}">
                <a16:creationId xmlns:a16="http://schemas.microsoft.com/office/drawing/2014/main" id="{C1ED6D75-9356-92A8-ACF9-1DE2C1A526F4}"/>
              </a:ext>
            </a:extLst>
          </p:cNvPr>
          <p:cNvSpPr txBox="1"/>
          <p:nvPr/>
        </p:nvSpPr>
        <p:spPr>
          <a:xfrm>
            <a:off x="1333061" y="7210846"/>
            <a:ext cx="3104440" cy="2031325"/>
          </a:xfrm>
          <a:prstGeom prst="rect">
            <a:avLst/>
          </a:prstGeom>
          <a:noFill/>
        </p:spPr>
        <p:txBody>
          <a:bodyPr wrap="none" rtlCol="0">
            <a:spAutoFit/>
          </a:bodyPr>
          <a:lstStyle/>
          <a:p>
            <a:r>
              <a:rPr lang="en-US" b="1" dirty="0"/>
              <a:t>Running Server</a:t>
            </a:r>
          </a:p>
          <a:p>
            <a:endParaRPr lang="en-US" dirty="0"/>
          </a:p>
          <a:p>
            <a:r>
              <a:rPr lang="en-US" dirty="0"/>
              <a:t>python2 encrypt-coapserver.py</a:t>
            </a:r>
          </a:p>
          <a:p>
            <a:endParaRPr lang="en-US" dirty="0"/>
          </a:p>
          <a:p>
            <a:r>
              <a:rPr lang="en-US" b="1" dirty="0"/>
              <a:t>Running Client</a:t>
            </a:r>
          </a:p>
          <a:p>
            <a:endParaRPr lang="en-US" dirty="0"/>
          </a:p>
          <a:p>
            <a:r>
              <a:rPr lang="en-US" dirty="0"/>
              <a:t>python2 encrypt-coapclient.py</a:t>
            </a:r>
            <a:endParaRPr lang="en-GB" dirty="0"/>
          </a:p>
        </p:txBody>
      </p:sp>
      <p:pic>
        <p:nvPicPr>
          <p:cNvPr id="7" name="Picture 6">
            <a:extLst>
              <a:ext uri="{FF2B5EF4-FFF2-40B4-BE49-F238E27FC236}">
                <a16:creationId xmlns:a16="http://schemas.microsoft.com/office/drawing/2014/main" id="{9645F3C7-A53B-E036-E1A7-4FBB43F7EF38}"/>
              </a:ext>
            </a:extLst>
          </p:cNvPr>
          <p:cNvPicPr>
            <a:picLocks noChangeAspect="1"/>
          </p:cNvPicPr>
          <p:nvPr/>
        </p:nvPicPr>
        <p:blipFill>
          <a:blip r:embed="rId5"/>
          <a:stretch>
            <a:fillRect/>
          </a:stretch>
        </p:blipFill>
        <p:spPr>
          <a:xfrm>
            <a:off x="8274280" y="1531740"/>
            <a:ext cx="9879927" cy="7603871"/>
          </a:xfrm>
          <a:prstGeom prst="rect">
            <a:avLst/>
          </a:prstGeom>
        </p:spPr>
      </p:pic>
    </p:spTree>
    <p:extLst>
      <p:ext uri="{BB962C8B-B14F-4D97-AF65-F5344CB8AC3E}">
        <p14:creationId xmlns:p14="http://schemas.microsoft.com/office/powerpoint/2010/main" val="79907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28700" y="8870950"/>
            <a:ext cx="3086100" cy="387350"/>
            <a:chOff x="0" y="0"/>
            <a:chExt cx="812800" cy="102018"/>
          </a:xfrm>
        </p:grpSpPr>
        <p:sp>
          <p:nvSpPr>
            <p:cNvPr id="8" name="Freeform 8"/>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9" name="TextBox 9"/>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8780652" y="-978996"/>
            <a:ext cx="1054100" cy="3086100"/>
            <a:chOff x="0" y="0"/>
            <a:chExt cx="277623" cy="812800"/>
          </a:xfrm>
        </p:grpSpPr>
        <p:sp>
          <p:nvSpPr>
            <p:cNvPr id="11" name="Freeform 11"/>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sp>
        <p:sp>
          <p:nvSpPr>
            <p:cNvPr id="12" name="TextBox 12"/>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28700" y="1564413"/>
            <a:ext cx="5330825" cy="1002710"/>
          </a:xfrm>
          <a:prstGeom prst="rect">
            <a:avLst/>
          </a:prstGeom>
        </p:spPr>
        <p:txBody>
          <a:bodyPr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CONTENT</a:t>
            </a:r>
          </a:p>
        </p:txBody>
      </p:sp>
      <p:sp>
        <p:nvSpPr>
          <p:cNvPr id="15" name="TextBox 15"/>
          <p:cNvSpPr txBox="1"/>
          <p:nvPr/>
        </p:nvSpPr>
        <p:spPr>
          <a:xfrm>
            <a:off x="1028700" y="2990965"/>
            <a:ext cx="14744700" cy="7181735"/>
          </a:xfrm>
          <a:prstGeom prst="rect">
            <a:avLst/>
          </a:prstGeom>
        </p:spPr>
        <p:txBody>
          <a:bodyPr wrap="square" lIns="0" tIns="0" rIns="0" bIns="0" rtlCol="0" anchor="t">
            <a:spAutoFit/>
          </a:bodyPr>
          <a:lstStyle/>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INTRODUCTION</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PROBLEM STATEMENT</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METHODOLOGY OVERVIEW</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 IMPLEMENTATION SETUP</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RESULT</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DISCUSSION</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CONCLUSION</a:t>
            </a:r>
          </a:p>
          <a:p>
            <a:pPr marL="514350" indent="-514350" algn="l">
              <a:lnSpc>
                <a:spcPct val="200000"/>
              </a:lnSpc>
              <a:spcBef>
                <a:spcPct val="0"/>
              </a:spcBef>
              <a:buFont typeface="+mj-lt"/>
              <a:buAutoNum type="arabicPeriod"/>
            </a:pPr>
            <a:endParaRPr lang="en-US" sz="2643" dirty="0">
              <a:solidFill>
                <a:srgbClr val="2A0947"/>
              </a:solidFill>
              <a:latin typeface="Poppins"/>
              <a:ea typeface="Poppins"/>
              <a:cs typeface="Poppins"/>
              <a:sym typeface="Poppins"/>
            </a:endParaRPr>
          </a:p>
          <a:p>
            <a:pPr marL="514350" indent="-514350" algn="l">
              <a:lnSpc>
                <a:spcPct val="200000"/>
              </a:lnSpc>
              <a:spcBef>
                <a:spcPct val="0"/>
              </a:spcBef>
              <a:buFont typeface="+mj-lt"/>
              <a:buAutoNum type="arabicPeriod"/>
            </a:pPr>
            <a:endParaRPr lang="en-US" sz="2643" dirty="0">
              <a:solidFill>
                <a:srgbClr val="2A0947"/>
              </a:solidFill>
              <a:latin typeface="Poppins"/>
              <a:ea typeface="Poppins"/>
              <a:cs typeface="Poppins"/>
              <a:sym typeface="Poppins"/>
            </a:endParaRPr>
          </a:p>
        </p:txBody>
      </p:sp>
      <p:grpSp>
        <p:nvGrpSpPr>
          <p:cNvPr id="17" name="Group 17"/>
          <p:cNvGrpSpPr/>
          <p:nvPr/>
        </p:nvGrpSpPr>
        <p:grpSpPr>
          <a:xfrm>
            <a:off x="8780652" y="8176260"/>
            <a:ext cx="1054100" cy="3086100"/>
            <a:chOff x="0" y="0"/>
            <a:chExt cx="277623" cy="812800"/>
          </a:xfrm>
        </p:grpSpPr>
        <p:sp>
          <p:nvSpPr>
            <p:cNvPr id="18" name="Freeform 18"/>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sp>
        <p:sp>
          <p:nvSpPr>
            <p:cNvPr id="19" name="TextBox 19"/>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2A384-EDBF-8D4C-9A51-5E89069B58B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D174BF0-4847-9675-2C4A-D7121FBE4FDB}"/>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CAC8A436-4ED6-E93B-E866-A31EDA32D09F}"/>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4" name="TextBox 4">
              <a:extLst>
                <a:ext uri="{FF2B5EF4-FFF2-40B4-BE49-F238E27FC236}">
                  <a16:creationId xmlns:a16="http://schemas.microsoft.com/office/drawing/2014/main" id="{9606D80D-CD38-5658-03B6-142874B7A865}"/>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6EAC903A-4347-E2D4-0C92-31269F486FEB}"/>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3FB152E7-903F-76FB-6C89-8A941DFB097E}"/>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sp>
        <p:sp>
          <p:nvSpPr>
            <p:cNvPr id="13" name="TextBox 13">
              <a:extLst>
                <a:ext uri="{FF2B5EF4-FFF2-40B4-BE49-F238E27FC236}">
                  <a16:creationId xmlns:a16="http://schemas.microsoft.com/office/drawing/2014/main" id="{A3E0E7AE-5848-D7A7-810A-AF2112B5262A}"/>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AB0B582E-3BBD-16A1-7BC9-A22354D65C31}"/>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a:extLst>
              <a:ext uri="{FF2B5EF4-FFF2-40B4-BE49-F238E27FC236}">
                <a16:creationId xmlns:a16="http://schemas.microsoft.com/office/drawing/2014/main" id="{E6801C1B-C961-4590-05DF-F2BBB613F81A}"/>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ACE0C4C3-0969-C897-B654-807A377100AC}"/>
              </a:ext>
            </a:extLst>
          </p:cNvPr>
          <p:cNvSpPr txBox="1"/>
          <p:nvPr/>
        </p:nvSpPr>
        <p:spPr>
          <a:xfrm>
            <a:off x="385171" y="1244313"/>
            <a:ext cx="6725036" cy="5796780"/>
          </a:xfrm>
          <a:prstGeom prst="rect">
            <a:avLst/>
          </a:prstGeom>
        </p:spPr>
        <p:txBody>
          <a:bodyPr wrap="square" lIns="0" tIns="0" rIns="0" bIns="0" rtlCol="0" anchor="t">
            <a:spAutoFit/>
          </a:bodyPr>
          <a:lstStyle/>
          <a:p>
            <a:pPr>
              <a:lnSpc>
                <a:spcPct val="200000"/>
              </a:lnSpc>
            </a:pPr>
            <a:r>
              <a:rPr lang="en-GB" sz="2400" dirty="0">
                <a:latin typeface="Times New Roman" panose="02020603050405020304" pitchFamily="18" charset="0"/>
                <a:cs typeface="Times New Roman" panose="02020603050405020304" pitchFamily="18" charset="0"/>
              </a:rPr>
              <a:t>Traffic analysis using Wireshark confirmed that:</a:t>
            </a:r>
          </a:p>
          <a:p>
            <a:pPr>
              <a:lnSpc>
                <a:spcPct val="200000"/>
              </a:lnSpc>
            </a:pPr>
            <a:endParaRPr lang="en-GB" sz="2400" dirty="0">
              <a:latin typeface="Times New Roman" panose="02020603050405020304" pitchFamily="18" charset="0"/>
              <a:cs typeface="Times New Roman" panose="02020603050405020304" pitchFamily="18" charset="0"/>
            </a:endParaRPr>
          </a:p>
          <a:p>
            <a:pPr>
              <a:lnSpc>
                <a:spcPct val="200000"/>
              </a:lnSpc>
            </a:pPr>
            <a:r>
              <a:rPr lang="en-GB" sz="2400" dirty="0">
                <a:latin typeface="Times New Roman" panose="02020603050405020304" pitchFamily="18" charset="0"/>
                <a:cs typeface="Times New Roman" panose="02020603050405020304" pitchFamily="18" charset="0"/>
              </a:rPr>
              <a:t> • The payload was transmitted in plaintext, visible within the UDP datagram.</a:t>
            </a:r>
          </a:p>
          <a:p>
            <a:pPr>
              <a:lnSpc>
                <a:spcPct val="200000"/>
              </a:lnSpc>
            </a:pPr>
            <a:r>
              <a:rPr lang="en-GB" sz="2400" dirty="0">
                <a:latin typeface="Times New Roman" panose="02020603050405020304" pitchFamily="18" charset="0"/>
                <a:cs typeface="Times New Roman" panose="02020603050405020304" pitchFamily="18" charset="0"/>
              </a:rPr>
              <a:t> • Message integrity was maintained, and the response codes matched the expected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a:t>
            </a:r>
          </a:p>
          <a:p>
            <a:pPr>
              <a:lnSpc>
                <a:spcPct val="200000"/>
              </a:lnSpc>
            </a:pPr>
            <a:r>
              <a:rPr lang="en-GB" sz="2400" dirty="0">
                <a:latin typeface="Times New Roman" panose="02020603050405020304" pitchFamily="18" charset="0"/>
                <a:cs typeface="Times New Roman" panose="02020603050405020304" pitchFamily="18" charset="0"/>
              </a:rPr>
              <a:t> • Unauthorized messages did not trigger state changes or processing on the server beyond token verification.</a:t>
            </a:r>
          </a:p>
        </p:txBody>
      </p:sp>
      <p:pic>
        <p:nvPicPr>
          <p:cNvPr id="6" name="Picture 5">
            <a:extLst>
              <a:ext uri="{FF2B5EF4-FFF2-40B4-BE49-F238E27FC236}">
                <a16:creationId xmlns:a16="http://schemas.microsoft.com/office/drawing/2014/main" id="{0F0DED24-273E-B894-E0F9-6E0879A4E343}"/>
              </a:ext>
            </a:extLst>
          </p:cNvPr>
          <p:cNvPicPr>
            <a:picLocks noChangeAspect="1"/>
          </p:cNvPicPr>
          <p:nvPr/>
        </p:nvPicPr>
        <p:blipFill>
          <a:blip r:embed="rId5"/>
          <a:stretch>
            <a:fillRect/>
          </a:stretch>
        </p:blipFill>
        <p:spPr>
          <a:xfrm>
            <a:off x="7765042" y="1638300"/>
            <a:ext cx="9158059" cy="7239000"/>
          </a:xfrm>
          <a:prstGeom prst="rect">
            <a:avLst/>
          </a:prstGeom>
        </p:spPr>
      </p:pic>
    </p:spTree>
    <p:extLst>
      <p:ext uri="{BB962C8B-B14F-4D97-AF65-F5344CB8AC3E}">
        <p14:creationId xmlns:p14="http://schemas.microsoft.com/office/powerpoint/2010/main" val="133697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77647" y="2933700"/>
            <a:ext cx="450850" cy="4356100"/>
            <a:chOff x="0" y="0"/>
            <a:chExt cx="118742" cy="1147286"/>
          </a:xfrm>
        </p:grpSpPr>
        <p:sp>
          <p:nvSpPr>
            <p:cNvPr id="3" name="Freeform 3"/>
            <p:cNvSpPr/>
            <p:nvPr/>
          </p:nvSpPr>
          <p:spPr>
            <a:xfrm>
              <a:off x="0" y="0"/>
              <a:ext cx="118742" cy="1147286"/>
            </a:xfrm>
            <a:custGeom>
              <a:avLst/>
              <a:gdLst/>
              <a:ahLst/>
              <a:cxnLst/>
              <a:rect l="l" t="t" r="r" b="b"/>
              <a:pathLst>
                <a:path w="118742" h="1147286">
                  <a:moveTo>
                    <a:pt x="0" y="0"/>
                  </a:moveTo>
                  <a:lnTo>
                    <a:pt x="118742" y="0"/>
                  </a:lnTo>
                  <a:lnTo>
                    <a:pt x="118742" y="1147286"/>
                  </a:lnTo>
                  <a:lnTo>
                    <a:pt x="0" y="1147286"/>
                  </a:lnTo>
                  <a:close/>
                </a:path>
              </a:pathLst>
            </a:custGeom>
            <a:solidFill>
              <a:srgbClr val="EDC254"/>
            </a:solidFill>
          </p:spPr>
        </p:sp>
        <p:sp>
          <p:nvSpPr>
            <p:cNvPr id="4" name="TextBox 4"/>
            <p:cNvSpPr txBox="1"/>
            <p:nvPr/>
          </p:nvSpPr>
          <p:spPr>
            <a:xfrm>
              <a:off x="0" y="-47625"/>
              <a:ext cx="118742" cy="1194911"/>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32726" y="1028700"/>
            <a:ext cx="1878686" cy="469671"/>
          </a:xfrm>
          <a:custGeom>
            <a:avLst/>
            <a:gdLst/>
            <a:ahLst/>
            <a:cxnLst/>
            <a:rect l="l" t="t" r="r" b="b"/>
            <a:pathLst>
              <a:path w="1878686" h="469671">
                <a:moveTo>
                  <a:pt x="0" y="0"/>
                </a:moveTo>
                <a:lnTo>
                  <a:pt x="1878685" y="0"/>
                </a:lnTo>
                <a:lnTo>
                  <a:pt x="1878685" y="469671"/>
                </a:lnTo>
                <a:lnTo>
                  <a:pt x="0" y="46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5452997" y="8991099"/>
            <a:ext cx="1878686" cy="469671"/>
          </a:xfrm>
          <a:custGeom>
            <a:avLst/>
            <a:gdLst/>
            <a:ahLst/>
            <a:cxnLst/>
            <a:rect l="l" t="t" r="r" b="b"/>
            <a:pathLst>
              <a:path w="1878686" h="469671">
                <a:moveTo>
                  <a:pt x="0" y="0"/>
                </a:moveTo>
                <a:lnTo>
                  <a:pt x="1878686" y="0"/>
                </a:lnTo>
                <a:lnTo>
                  <a:pt x="1878686" y="469672"/>
                </a:lnTo>
                <a:lnTo>
                  <a:pt x="0" y="469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4E4F8CB9-351C-535E-1B32-43AB58EC1695}"/>
              </a:ext>
            </a:extLst>
          </p:cNvPr>
          <p:cNvSpPr txBox="1"/>
          <p:nvPr/>
        </p:nvSpPr>
        <p:spPr>
          <a:xfrm>
            <a:off x="1432197" y="2360080"/>
            <a:ext cx="14020800" cy="5538504"/>
          </a:xfrm>
          <a:prstGeom prst="rect">
            <a:avLst/>
          </a:prstGeom>
          <a:noFill/>
        </p:spPr>
        <p:txBody>
          <a:bodyPr wrap="square">
            <a:spAutoFit/>
          </a:bodyPr>
          <a:lstStyle/>
          <a:p>
            <a:pPr>
              <a:lnSpc>
                <a:spcPct val="200000"/>
              </a:lnSpc>
              <a:buNone/>
            </a:pPr>
            <a:r>
              <a:rPr lang="en-GB" sz="2000" dirty="0">
                <a:latin typeface="Times New Roman" panose="02020603050405020304" pitchFamily="18" charset="0"/>
                <a:cs typeface="Times New Roman" panose="02020603050405020304" pitchFamily="18" charset="0"/>
              </a:rPr>
              <a:t>This project successfully implemented and evaluated a CoAP-based communication system optimized for IoT environments. The system demonstrated efficient resource observation, low-overhead message exchange, and reliable performance across both virtual and physical devices.</a:t>
            </a:r>
          </a:p>
          <a:p>
            <a:pPr>
              <a:lnSpc>
                <a:spcPct val="200000"/>
              </a:lnSpc>
              <a:buNone/>
            </a:pPr>
            <a:r>
              <a:rPr lang="en-GB" sz="2000" dirty="0">
                <a:latin typeface="Times New Roman" panose="02020603050405020304" pitchFamily="18" charset="0"/>
                <a:cs typeface="Times New Roman" panose="02020603050405020304" pitchFamily="18" charset="0"/>
              </a:rPr>
              <a:t>Network-level analysis using Wireshark confirmed correct protocol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including the exchange of Confirmable requests, Acknowledgements, and Content responses. To enhance system security, a lightweight token-based authentication mechanism was introduced, later strengthened with AES payload encryption. This dual-layered security approach ensured basic access control and data confidentiality without affecting protocol efficiency or increasing computational demands.</a:t>
            </a:r>
          </a:p>
          <a:p>
            <a:pPr>
              <a:lnSpc>
                <a:spcPct val="200000"/>
              </a:lnSpc>
            </a:pPr>
            <a:r>
              <a:rPr lang="en-GB" sz="2000" dirty="0">
                <a:latin typeface="Times New Roman" panose="02020603050405020304" pitchFamily="18" charset="0"/>
                <a:cs typeface="Times New Roman" panose="02020603050405020304" pitchFamily="18" charset="0"/>
              </a:rPr>
              <a:t>Overall, the project reaffirmed the practicality and effectiveness of CoAP in constrained IoT scenarios, showcasing its lightweight nature, real-time responsiveness, and adaptability to simple yet meaningful security enhancements.</a:t>
            </a:r>
          </a:p>
        </p:txBody>
      </p:sp>
      <p:sp>
        <p:nvSpPr>
          <p:cNvPr id="13" name="TextBox 13">
            <a:extLst>
              <a:ext uri="{FF2B5EF4-FFF2-40B4-BE49-F238E27FC236}">
                <a16:creationId xmlns:a16="http://schemas.microsoft.com/office/drawing/2014/main" id="{BF995E3D-1FC9-4384-0D1D-A71BC799D255}"/>
              </a:ext>
            </a:extLst>
          </p:cNvPr>
          <p:cNvSpPr txBox="1"/>
          <p:nvPr/>
        </p:nvSpPr>
        <p:spPr>
          <a:xfrm>
            <a:off x="5926615" y="743905"/>
            <a:ext cx="6434770" cy="1039259"/>
          </a:xfrm>
          <a:prstGeom prst="rect">
            <a:avLst/>
          </a:prstGeom>
        </p:spPr>
        <p:txBody>
          <a:bodyPr lIns="0" tIns="0" rIns="0" bIns="0" rtlCol="0" anchor="t">
            <a:spAutoFit/>
          </a:bodyPr>
          <a:lstStyle/>
          <a:p>
            <a:pPr algn="ctr">
              <a:lnSpc>
                <a:spcPts val="8418"/>
              </a:lnSpc>
              <a:spcBef>
                <a:spcPct val="0"/>
              </a:spcBef>
            </a:pPr>
            <a:r>
              <a:rPr lang="en-US" sz="6013" dirty="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77684" y="2745513"/>
            <a:ext cx="5454396" cy="1509419"/>
          </a:xfrm>
          <a:prstGeom prst="rect">
            <a:avLst/>
          </a:prstGeom>
        </p:spPr>
        <p:txBody>
          <a:bodyPr lIns="0" tIns="0" rIns="0" bIns="0" rtlCol="0" anchor="t">
            <a:spAutoFit/>
          </a:bodyPr>
          <a:lstStyle/>
          <a:p>
            <a:pPr algn="r">
              <a:lnSpc>
                <a:spcPts val="12353"/>
              </a:lnSpc>
              <a:spcBef>
                <a:spcPct val="0"/>
              </a:spcBef>
            </a:pPr>
            <a:r>
              <a:rPr lang="en-US" sz="8824">
                <a:solidFill>
                  <a:srgbClr val="000000"/>
                </a:solidFill>
                <a:latin typeface="League Spartan"/>
                <a:ea typeface="League Spartan"/>
                <a:cs typeface="League Spartan"/>
                <a:sym typeface="League Spartan"/>
              </a:rPr>
              <a:t>THANK</a:t>
            </a:r>
          </a:p>
        </p:txBody>
      </p:sp>
      <p:sp>
        <p:nvSpPr>
          <p:cNvPr id="3" name="TextBox 3"/>
          <p:cNvSpPr txBox="1"/>
          <p:nvPr/>
        </p:nvSpPr>
        <p:spPr>
          <a:xfrm>
            <a:off x="9783686" y="2745513"/>
            <a:ext cx="4688690" cy="1509419"/>
          </a:xfrm>
          <a:prstGeom prst="rect">
            <a:avLst/>
          </a:prstGeom>
        </p:spPr>
        <p:txBody>
          <a:bodyPr lIns="0" tIns="0" rIns="0" bIns="0" rtlCol="0" anchor="t">
            <a:spAutoFit/>
          </a:bodyPr>
          <a:lstStyle/>
          <a:p>
            <a:pPr algn="l">
              <a:lnSpc>
                <a:spcPts val="12353"/>
              </a:lnSpc>
              <a:spcBef>
                <a:spcPct val="0"/>
              </a:spcBef>
            </a:pPr>
            <a:r>
              <a:rPr lang="en-US" sz="8824">
                <a:solidFill>
                  <a:srgbClr val="004AAD"/>
                </a:solidFill>
                <a:latin typeface="League Spartan"/>
                <a:ea typeface="League Spartan"/>
                <a:cs typeface="League Spartan"/>
                <a:sym typeface="League Spartan"/>
              </a:rPr>
              <a:t>YOU</a:t>
            </a:r>
          </a:p>
        </p:txBody>
      </p:sp>
      <p:sp>
        <p:nvSpPr>
          <p:cNvPr id="4" name="AutoShape 4"/>
          <p:cNvSpPr/>
          <p:nvPr/>
        </p:nvSpPr>
        <p:spPr>
          <a:xfrm>
            <a:off x="5132705" y="4235516"/>
            <a:ext cx="7508240" cy="0"/>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495300" y="0"/>
            <a:ext cx="1028700" cy="4235516"/>
            <a:chOff x="0" y="0"/>
            <a:chExt cx="270933" cy="1115527"/>
          </a:xfrm>
        </p:grpSpPr>
        <p:sp>
          <p:nvSpPr>
            <p:cNvPr id="8" name="Freeform 8"/>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sp>
        <p:sp>
          <p:nvSpPr>
            <p:cNvPr id="9" name="TextBox 9"/>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495300" y="4664983"/>
            <a:ext cx="1028700" cy="1048907"/>
            <a:chOff x="0" y="0"/>
            <a:chExt cx="270933" cy="276255"/>
          </a:xfrm>
        </p:grpSpPr>
        <p:sp>
          <p:nvSpPr>
            <p:cNvPr id="14" name="Freeform 14"/>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sp>
        <p:sp>
          <p:nvSpPr>
            <p:cNvPr id="15" name="TextBox 15"/>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10800000">
            <a:off x="17754349" y="6051484"/>
            <a:ext cx="1028700" cy="4235516"/>
            <a:chOff x="0" y="0"/>
            <a:chExt cx="270933" cy="1115527"/>
          </a:xfrm>
        </p:grpSpPr>
        <p:sp>
          <p:nvSpPr>
            <p:cNvPr id="17" name="Freeform 17"/>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sp>
        <p:sp>
          <p:nvSpPr>
            <p:cNvPr id="18" name="TextBox 18"/>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10800000">
            <a:off x="17754349" y="4573111"/>
            <a:ext cx="1028700" cy="1048907"/>
            <a:chOff x="0" y="0"/>
            <a:chExt cx="270933" cy="276255"/>
          </a:xfrm>
        </p:grpSpPr>
        <p:sp>
          <p:nvSpPr>
            <p:cNvPr id="20" name="Freeform 20"/>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sp>
        <p:sp>
          <p:nvSpPr>
            <p:cNvPr id="21" name="TextBox 21"/>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5380614" y="1028700"/>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96850" y="1028700"/>
            <a:ext cx="4514850" cy="714793"/>
            <a:chOff x="0" y="0"/>
            <a:chExt cx="1189096" cy="188258"/>
          </a:xfrm>
        </p:grpSpPr>
        <p:sp>
          <p:nvSpPr>
            <p:cNvPr id="11" name="Freeform 11"/>
            <p:cNvSpPr/>
            <p:nvPr/>
          </p:nvSpPr>
          <p:spPr>
            <a:xfrm>
              <a:off x="0" y="0"/>
              <a:ext cx="1189096" cy="188258"/>
            </a:xfrm>
            <a:custGeom>
              <a:avLst/>
              <a:gdLst/>
              <a:ahLst/>
              <a:cxnLst/>
              <a:rect l="l" t="t" r="r" b="b"/>
              <a:pathLst>
                <a:path w="1189096" h="188258">
                  <a:moveTo>
                    <a:pt x="0" y="0"/>
                  </a:moveTo>
                  <a:lnTo>
                    <a:pt x="1189096" y="0"/>
                  </a:lnTo>
                  <a:lnTo>
                    <a:pt x="1189096" y="188258"/>
                  </a:lnTo>
                  <a:lnTo>
                    <a:pt x="0" y="188258"/>
                  </a:lnTo>
                  <a:close/>
                </a:path>
              </a:pathLst>
            </a:custGeom>
            <a:solidFill>
              <a:srgbClr val="EDC254"/>
            </a:solidFill>
          </p:spPr>
        </p:sp>
        <p:sp>
          <p:nvSpPr>
            <p:cNvPr id="12" name="TextBox 12"/>
            <p:cNvSpPr txBox="1"/>
            <p:nvPr/>
          </p:nvSpPr>
          <p:spPr>
            <a:xfrm>
              <a:off x="0" y="-47625"/>
              <a:ext cx="1189096" cy="235883"/>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363200" y="1028700"/>
            <a:ext cx="6515100" cy="1002710"/>
          </a:xfrm>
          <a:prstGeom prst="rect">
            <a:avLst/>
          </a:prstGeom>
        </p:spPr>
        <p:txBody>
          <a:bodyPr wrap="square" lIns="0" tIns="0" rIns="0" bIns="0" rtlCol="0" anchor="t">
            <a:spAutoFit/>
          </a:bodyPr>
          <a:lstStyle/>
          <a:p>
            <a:pPr algn="r">
              <a:lnSpc>
                <a:spcPts val="8137"/>
              </a:lnSpc>
              <a:spcBef>
                <a:spcPct val="0"/>
              </a:spcBef>
            </a:pPr>
            <a:r>
              <a:rPr lang="en-US" sz="5812" dirty="0">
                <a:solidFill>
                  <a:srgbClr val="000000"/>
                </a:solidFill>
                <a:latin typeface="League Spartan"/>
                <a:ea typeface="League Spartan"/>
                <a:cs typeface="League Spartan"/>
                <a:sym typeface="League Spartan"/>
              </a:rPr>
              <a:t>INTRODUCTION</a:t>
            </a:r>
          </a:p>
        </p:txBody>
      </p:sp>
      <p:sp>
        <p:nvSpPr>
          <p:cNvPr id="15" name="TextBox 15"/>
          <p:cNvSpPr txBox="1"/>
          <p:nvPr/>
        </p:nvSpPr>
        <p:spPr>
          <a:xfrm>
            <a:off x="364925" y="2476500"/>
            <a:ext cx="11674675" cy="6542625"/>
          </a:xfrm>
          <a:prstGeom prst="rect">
            <a:avLst/>
          </a:prstGeom>
        </p:spPr>
        <p:txBody>
          <a:bodyPr wrap="square" lIns="0" tIns="0" rIns="0" bIns="0" rtlCol="0" anchor="t">
            <a:spAutoFit/>
          </a:bodyPr>
          <a:lstStyle/>
          <a:p>
            <a:pPr marL="0" indent="0">
              <a:lnSpc>
                <a:spcPct val="200000"/>
              </a:lnSpc>
              <a:buNone/>
            </a:pPr>
            <a:r>
              <a:rPr lang="en-GB" sz="2400" dirty="0">
                <a:latin typeface="Times New Roman" panose="02020603050405020304" pitchFamily="18" charset="0"/>
                <a:cs typeface="Times New Roman" panose="02020603050405020304" pitchFamily="18" charset="0"/>
              </a:rPr>
              <a:t>The swift growth of the Internet of Things (IoT) has created a demand for communication protocols that are efficient, lightweight, and dependable for devices with limited resources. Conventional protocols such as HTTP and FTP are not suitable for IoT because of their excessive overhead and resource requirements.</a:t>
            </a:r>
          </a:p>
          <a:p>
            <a:pPr marL="0" indent="0">
              <a:lnSpc>
                <a:spcPct val="200000"/>
              </a:lnSpc>
              <a:buNone/>
            </a:pPr>
            <a:endParaRPr lang="en-GB" sz="2400" dirty="0">
              <a:latin typeface="Times New Roman" panose="02020603050405020304" pitchFamily="18" charset="0"/>
              <a:cs typeface="Times New Roman" panose="02020603050405020304" pitchFamily="18" charset="0"/>
            </a:endParaRPr>
          </a:p>
          <a:p>
            <a:pPr marL="0" indent="0">
              <a:lnSpc>
                <a:spcPct val="200000"/>
              </a:lnSpc>
              <a:buNone/>
            </a:pPr>
            <a:r>
              <a:rPr lang="en-GB" sz="2400" dirty="0">
                <a:latin typeface="Times New Roman" panose="02020603050405020304" pitchFamily="18" charset="0"/>
                <a:cs typeface="Times New Roman" panose="02020603050405020304" pitchFamily="18" charset="0"/>
              </a:rPr>
              <a:t>CoAP (Constrained Application Protocol) was specifically developed to overcome these challenges, providing a low-power, UDP-based approach for IoT communication. Nevertheless, there are few practical studies that implement and evaluate CoAP beyond simulation environments.</a:t>
            </a:r>
            <a:endParaRPr lang="en-GB" sz="2400" dirty="0"/>
          </a:p>
        </p:txBody>
      </p:sp>
      <p:grpSp>
        <p:nvGrpSpPr>
          <p:cNvPr id="18" name="Group 18"/>
          <p:cNvGrpSpPr/>
          <p:nvPr/>
        </p:nvGrpSpPr>
        <p:grpSpPr>
          <a:xfrm>
            <a:off x="4773756" y="1028700"/>
            <a:ext cx="800100" cy="714793"/>
            <a:chOff x="0" y="0"/>
            <a:chExt cx="210726" cy="188258"/>
          </a:xfrm>
        </p:grpSpPr>
        <p:sp>
          <p:nvSpPr>
            <p:cNvPr id="19" name="Freeform 19"/>
            <p:cNvSpPr/>
            <p:nvPr/>
          </p:nvSpPr>
          <p:spPr>
            <a:xfrm>
              <a:off x="0" y="0"/>
              <a:ext cx="210726" cy="188258"/>
            </a:xfrm>
            <a:custGeom>
              <a:avLst/>
              <a:gdLst/>
              <a:ahLst/>
              <a:cxnLst/>
              <a:rect l="l" t="t" r="r" b="b"/>
              <a:pathLst>
                <a:path w="210726" h="188258">
                  <a:moveTo>
                    <a:pt x="0" y="0"/>
                  </a:moveTo>
                  <a:lnTo>
                    <a:pt x="210726" y="0"/>
                  </a:lnTo>
                  <a:lnTo>
                    <a:pt x="210726" y="188258"/>
                  </a:lnTo>
                  <a:lnTo>
                    <a:pt x="0" y="188258"/>
                  </a:lnTo>
                  <a:close/>
                </a:path>
              </a:pathLst>
            </a:custGeom>
            <a:solidFill>
              <a:srgbClr val="EDC254"/>
            </a:solidFill>
          </p:spPr>
        </p:sp>
        <p:sp>
          <p:nvSpPr>
            <p:cNvPr id="20" name="TextBox 20"/>
            <p:cNvSpPr txBox="1"/>
            <p:nvPr/>
          </p:nvSpPr>
          <p:spPr>
            <a:xfrm>
              <a:off x="0" y="-47625"/>
              <a:ext cx="210726" cy="235883"/>
            </a:xfrm>
            <a:prstGeom prst="rect">
              <a:avLst/>
            </a:prstGeom>
          </p:spPr>
          <p:txBody>
            <a:bodyPr lIns="50800" tIns="50800" rIns="50800" bIns="50800" rtlCol="0" anchor="ctr"/>
            <a:lstStyle/>
            <a:p>
              <a:pPr algn="ctr">
                <a:lnSpc>
                  <a:spcPts val="2659"/>
                </a:lnSpc>
              </a:pPr>
              <a:endParaRPr/>
            </a:p>
          </p:txBody>
        </p:sp>
      </p:grpSp>
      <p:pic>
        <p:nvPicPr>
          <p:cNvPr id="21" name="Picture 2" descr="What is CoAP Protocol | CoAP Protocol Introduction | Overview">
            <a:extLst>
              <a:ext uri="{FF2B5EF4-FFF2-40B4-BE49-F238E27FC236}">
                <a16:creationId xmlns:a16="http://schemas.microsoft.com/office/drawing/2014/main" id="{DEE45004-D367-7741-B8AD-A82100FF9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6" t="13273" r="4312" b="6818"/>
          <a:stretch/>
        </p:blipFill>
        <p:spPr bwMode="auto">
          <a:xfrm>
            <a:off x="11811000" y="2006539"/>
            <a:ext cx="6743700" cy="754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5824200" y="-2940108"/>
            <a:ext cx="1435100" cy="5880217"/>
            <a:chOff x="0" y="0"/>
            <a:chExt cx="377969" cy="1548699"/>
          </a:xfrm>
        </p:grpSpPr>
        <p:sp>
          <p:nvSpPr>
            <p:cNvPr id="13" name="Freeform 13"/>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4" name="TextBox 14"/>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8700" y="1583463"/>
            <a:ext cx="102489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PROBLEM STATEMENT</a:t>
            </a:r>
          </a:p>
        </p:txBody>
      </p:sp>
      <p:grpSp>
        <p:nvGrpSpPr>
          <p:cNvPr id="22" name="Group 22"/>
          <p:cNvGrpSpPr/>
          <p:nvPr/>
        </p:nvGrpSpPr>
        <p:grpSpPr>
          <a:xfrm>
            <a:off x="15824200" y="3409473"/>
            <a:ext cx="1435100" cy="1764780"/>
            <a:chOff x="0" y="0"/>
            <a:chExt cx="377969" cy="464798"/>
          </a:xfrm>
        </p:grpSpPr>
        <p:sp>
          <p:nvSpPr>
            <p:cNvPr id="23" name="Freeform 23"/>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24" name="TextBox 24"/>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08617" y="5351508"/>
            <a:ext cx="1435100" cy="5880217"/>
            <a:chOff x="0" y="0"/>
            <a:chExt cx="377969" cy="1548699"/>
          </a:xfrm>
        </p:grpSpPr>
        <p:sp>
          <p:nvSpPr>
            <p:cNvPr id="26" name="Freeform 26"/>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27" name="TextBox 27"/>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A672BCFB-08F8-A9C8-7B75-14A63F4F17FC}"/>
              </a:ext>
            </a:extLst>
          </p:cNvPr>
          <p:cNvSpPr txBox="1"/>
          <p:nvPr/>
        </p:nvSpPr>
        <p:spPr>
          <a:xfrm>
            <a:off x="360063" y="2744897"/>
            <a:ext cx="15294516" cy="4411785"/>
          </a:xfrm>
          <a:prstGeom prst="rect">
            <a:avLst/>
          </a:prstGeom>
          <a:noFill/>
        </p:spPr>
        <p:txBody>
          <a:bodyPr wrap="square">
            <a:spAutoFit/>
          </a:bodyPr>
          <a:lstStyle/>
          <a:p>
            <a:pPr marL="139700" indent="0">
              <a:lnSpc>
                <a:spcPct val="200000"/>
              </a:lnSpc>
              <a:buNone/>
            </a:pPr>
            <a:r>
              <a:rPr lang="en-GB" sz="2400" dirty="0">
                <a:latin typeface="Times New Roman" panose="02020603050405020304" pitchFamily="18" charset="0"/>
                <a:cs typeface="Times New Roman" panose="02020603050405020304" pitchFamily="18" charset="0"/>
              </a:rPr>
              <a:t>IoT devices typically function under limited network and hardware capabilities. Conventional client-server protocols fail to satisfy the requirements for low latency and minimal overhead in these devices.</a:t>
            </a:r>
          </a:p>
          <a:p>
            <a:pPr>
              <a:lnSpc>
                <a:spcPct val="200000"/>
              </a:lnSpc>
            </a:pPr>
            <a:endParaRPr lang="en-GB" sz="2400" dirty="0">
              <a:latin typeface="Times New Roman" panose="02020603050405020304" pitchFamily="18" charset="0"/>
              <a:cs typeface="Times New Roman" panose="02020603050405020304" pitchFamily="18" charset="0"/>
            </a:endParaRPr>
          </a:p>
          <a:p>
            <a:pPr marL="139700" indent="0">
              <a:lnSpc>
                <a:spcPct val="200000"/>
              </a:lnSpc>
              <a:buNone/>
            </a:pPr>
            <a:r>
              <a:rPr lang="en-GB" sz="2400" dirty="0">
                <a:latin typeface="Times New Roman" panose="02020603050405020304" pitchFamily="18" charset="0"/>
                <a:cs typeface="Times New Roman" panose="02020603050405020304" pitchFamily="18" charset="0"/>
              </a:rPr>
              <a:t>The goal of this project is to assess how well CoAP performs in a realistic environment using Linux VM  within a virtual framework. We intend to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CoAP's performance under various scenarios and evaluate the reliability and observability of the communication.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35AE1-7AB4-DC14-094A-64196BD4D7EE}"/>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A76119AE-37C9-EA95-A1B1-2E008CE75B15}"/>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92AF1A62-4C31-93DA-62E1-BCD2A3A36AF1}"/>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4" name="TextBox 14">
              <a:extLst>
                <a:ext uri="{FF2B5EF4-FFF2-40B4-BE49-F238E27FC236}">
                  <a16:creationId xmlns:a16="http://schemas.microsoft.com/office/drawing/2014/main" id="{CF94D861-BE23-F99C-218F-CD5712C691C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5D8C06E3-37B5-EFBC-FA4F-033BCAECCD9B}"/>
              </a:ext>
            </a:extLst>
          </p:cNvPr>
          <p:cNvSpPr txBox="1"/>
          <p:nvPr/>
        </p:nvSpPr>
        <p:spPr>
          <a:xfrm>
            <a:off x="1028700" y="1583463"/>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METHODOLOGY OVERVIEW</a:t>
            </a:r>
          </a:p>
        </p:txBody>
      </p:sp>
      <p:grpSp>
        <p:nvGrpSpPr>
          <p:cNvPr id="22" name="Group 22">
            <a:extLst>
              <a:ext uri="{FF2B5EF4-FFF2-40B4-BE49-F238E27FC236}">
                <a16:creationId xmlns:a16="http://schemas.microsoft.com/office/drawing/2014/main" id="{D565B6D0-8316-0654-1EC1-EBF64F114533}"/>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A0E17F23-0997-10CF-DCC6-6DEA868CA6AF}"/>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24" name="TextBox 24">
              <a:extLst>
                <a:ext uri="{FF2B5EF4-FFF2-40B4-BE49-F238E27FC236}">
                  <a16:creationId xmlns:a16="http://schemas.microsoft.com/office/drawing/2014/main" id="{A5F9265D-8573-4EFE-A926-81A696797A28}"/>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A55BBBDD-B016-A78D-6CC9-BBC0CDC1253E}"/>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3F897662-D80A-048D-0C4D-8371947AF9DA}"/>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27" name="TextBox 27">
              <a:extLst>
                <a:ext uri="{FF2B5EF4-FFF2-40B4-BE49-F238E27FC236}">
                  <a16:creationId xmlns:a16="http://schemas.microsoft.com/office/drawing/2014/main" id="{CD8131E8-F760-275C-470F-3224F9064219}"/>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510CA795-FBCA-DA93-8DC7-E3E35CA37165}"/>
              </a:ext>
            </a:extLst>
          </p:cNvPr>
          <p:cNvSpPr txBox="1"/>
          <p:nvPr/>
        </p:nvSpPr>
        <p:spPr>
          <a:xfrm>
            <a:off x="360062" y="2744897"/>
            <a:ext cx="18689937" cy="4411785"/>
          </a:xfrm>
          <a:prstGeom prst="rect">
            <a:avLst/>
          </a:prstGeom>
          <a:noFill/>
        </p:spPr>
        <p:txBody>
          <a:bodyPr wrap="square">
            <a:spAutoFit/>
          </a:bodyPr>
          <a:lstStyle/>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Employed virtual machines Linux OS.</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Installed required libraries including </a:t>
            </a:r>
            <a:r>
              <a:rPr lang="en-GB" sz="2400" dirty="0" err="1">
                <a:latin typeface="Times New Roman" panose="02020603050405020304" pitchFamily="18" charset="0"/>
                <a:cs typeface="Times New Roman" panose="02020603050405020304" pitchFamily="18" charset="0"/>
              </a:rPr>
              <a:t>txThings</a:t>
            </a:r>
            <a:r>
              <a:rPr lang="en-GB" sz="2400" dirty="0">
                <a:latin typeface="Times New Roman" panose="02020603050405020304" pitchFamily="18" charset="0"/>
                <a:cs typeface="Times New Roman" panose="02020603050405020304" pitchFamily="18" charset="0"/>
              </a:rPr>
              <a:t> and Twisted.</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Developed a Python-based CoAP server and client</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Security Implementation</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Simulated communication and logged traffic using Wireshark.</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Conducted observations and GET request evaluations.</a:t>
            </a:r>
          </a:p>
        </p:txBody>
      </p:sp>
    </p:spTree>
    <p:extLst>
      <p:ext uri="{BB962C8B-B14F-4D97-AF65-F5344CB8AC3E}">
        <p14:creationId xmlns:p14="http://schemas.microsoft.com/office/powerpoint/2010/main" val="190514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0F7B7-0382-6C4A-BB57-421805E5CC59}"/>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21FA89C5-D71D-291F-7E69-D4B937A90563}"/>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DB1B994E-662B-94F3-27A6-7414A1EF0FC1}"/>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4" name="TextBox 14">
              <a:extLst>
                <a:ext uri="{FF2B5EF4-FFF2-40B4-BE49-F238E27FC236}">
                  <a16:creationId xmlns:a16="http://schemas.microsoft.com/office/drawing/2014/main" id="{61BD4508-3F9D-EDAF-E052-4CAA72F18B5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E1D5F69B-AF92-AD69-7B5B-DDDF6A903C45}"/>
              </a:ext>
            </a:extLst>
          </p:cNvPr>
          <p:cNvSpPr txBox="1"/>
          <p:nvPr/>
        </p:nvSpPr>
        <p:spPr>
          <a:xfrm>
            <a:off x="1028700" y="800100"/>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IMPLEMENTATION SETUP</a:t>
            </a:r>
          </a:p>
        </p:txBody>
      </p:sp>
      <p:grpSp>
        <p:nvGrpSpPr>
          <p:cNvPr id="22" name="Group 22">
            <a:extLst>
              <a:ext uri="{FF2B5EF4-FFF2-40B4-BE49-F238E27FC236}">
                <a16:creationId xmlns:a16="http://schemas.microsoft.com/office/drawing/2014/main" id="{ABB9BF4C-1184-8FF3-861D-2FA0A99742D8}"/>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4F75A2C8-74CE-50BF-9FF3-EB492AA2ACFA}"/>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24" name="TextBox 24">
              <a:extLst>
                <a:ext uri="{FF2B5EF4-FFF2-40B4-BE49-F238E27FC236}">
                  <a16:creationId xmlns:a16="http://schemas.microsoft.com/office/drawing/2014/main" id="{61767778-5C92-A30F-A443-1E6CF59A322E}"/>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BCF0600B-72A2-EA16-BE82-8404E67B73D0}"/>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28A82FED-61A5-21F0-E7E0-95AF503C7199}"/>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27" name="TextBox 27">
              <a:extLst>
                <a:ext uri="{FF2B5EF4-FFF2-40B4-BE49-F238E27FC236}">
                  <a16:creationId xmlns:a16="http://schemas.microsoft.com/office/drawing/2014/main" id="{61193F9E-20B5-5BA7-A02F-4A5822C58231}"/>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537DFBF8-67A3-2366-7C6F-70AA5A387CC1}"/>
              </a:ext>
            </a:extLst>
          </p:cNvPr>
          <p:cNvSpPr txBox="1"/>
          <p:nvPr/>
        </p:nvSpPr>
        <p:spPr>
          <a:xfrm>
            <a:off x="1028700" y="2476500"/>
            <a:ext cx="15011400" cy="6627776"/>
          </a:xfrm>
          <a:prstGeom prst="rect">
            <a:avLst/>
          </a:prstGeom>
          <a:noFill/>
        </p:spPr>
        <p:txBody>
          <a:bodyPr wrap="square">
            <a:spAutoFit/>
          </a:bodyPr>
          <a:lstStyle/>
          <a:p>
            <a:pPr>
              <a:lnSpc>
                <a:spcPct val="200000"/>
              </a:lnSpc>
              <a:buNone/>
            </a:pPr>
            <a:r>
              <a:rPr lang="en-GB" sz="2400" b="1" dirty="0">
                <a:latin typeface="Times New Roman" panose="02020603050405020304" pitchFamily="18" charset="0"/>
                <a:cs typeface="Times New Roman" panose="02020603050405020304" pitchFamily="18" charset="0"/>
              </a:rPr>
              <a:t>Software Environment</a:t>
            </a:r>
          </a:p>
          <a:p>
            <a:pPr marL="457200"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Operating System: Linux (Virtual Machine)</a:t>
            </a:r>
          </a:p>
          <a:p>
            <a:pPr marL="457200" indent="-457200">
              <a:lnSpc>
                <a:spcPct val="200000"/>
              </a:lnSpc>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a:lnSpc>
                <a:spcPct val="200000"/>
              </a:lnSpc>
            </a:pPr>
            <a:r>
              <a:rPr lang="en-GB" sz="2400" dirty="0">
                <a:latin typeface="Times New Roman" panose="02020603050405020304" pitchFamily="18" charset="0"/>
                <a:cs typeface="Times New Roman" panose="02020603050405020304" pitchFamily="18" charset="0"/>
              </a:rPr>
              <a:t>Protocols &amp; Libraries:</a:t>
            </a:r>
          </a:p>
          <a:p>
            <a:pPr marL="457200"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AI-CoAP – Lightweight CoAP implementation</a:t>
            </a:r>
          </a:p>
          <a:p>
            <a:pPr marL="457200" indent="-457200">
              <a:lnSpc>
                <a:spcPct val="200000"/>
              </a:lnSpc>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txThings</a:t>
            </a:r>
            <a:r>
              <a:rPr lang="en-GB" sz="2400" dirty="0">
                <a:latin typeface="Times New Roman" panose="02020603050405020304" pitchFamily="18" charset="0"/>
                <a:cs typeface="Times New Roman" panose="02020603050405020304" pitchFamily="18" charset="0"/>
              </a:rPr>
              <a:t> – CoAP library for Twisted (Python)</a:t>
            </a:r>
          </a:p>
          <a:p>
            <a:pPr marL="457200"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Twisted Framework – Asynchronous networking engine</a:t>
            </a:r>
          </a:p>
          <a:p>
            <a:pPr>
              <a:lnSpc>
                <a:spcPct val="200000"/>
              </a:lnSpc>
            </a:pPr>
            <a:endParaRPr lang="en-GB" sz="2400" dirty="0">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Network Analysis Tool: Wireshark (for traffic inspection and protocol validation)</a:t>
            </a:r>
          </a:p>
        </p:txBody>
      </p:sp>
    </p:spTree>
    <p:extLst>
      <p:ext uri="{BB962C8B-B14F-4D97-AF65-F5344CB8AC3E}">
        <p14:creationId xmlns:p14="http://schemas.microsoft.com/office/powerpoint/2010/main" val="65142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8112F-1C56-60FB-A8B8-CA2589CFB80D}"/>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8C0B3D15-7D74-8C86-8F29-B11482158A84}"/>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08D5E7F3-B789-EBD3-CA09-1DE79164A60F}"/>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4" name="TextBox 14">
              <a:extLst>
                <a:ext uri="{FF2B5EF4-FFF2-40B4-BE49-F238E27FC236}">
                  <a16:creationId xmlns:a16="http://schemas.microsoft.com/office/drawing/2014/main" id="{F20FAB23-4E3D-68CB-59BD-28C950C0BA5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2C457BB5-BABC-EBE5-DF5C-5ED43EEEA138}"/>
              </a:ext>
            </a:extLst>
          </p:cNvPr>
          <p:cNvSpPr txBox="1"/>
          <p:nvPr/>
        </p:nvSpPr>
        <p:spPr>
          <a:xfrm>
            <a:off x="1028700" y="342900"/>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IMPLEMENTATION SETUP</a:t>
            </a:r>
          </a:p>
        </p:txBody>
      </p:sp>
      <p:grpSp>
        <p:nvGrpSpPr>
          <p:cNvPr id="22" name="Group 22">
            <a:extLst>
              <a:ext uri="{FF2B5EF4-FFF2-40B4-BE49-F238E27FC236}">
                <a16:creationId xmlns:a16="http://schemas.microsoft.com/office/drawing/2014/main" id="{C236E95A-A828-5EDF-FD84-6F409D297F13}"/>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E20CD0C0-7760-5877-53A4-A69A3B72063C}"/>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24" name="TextBox 24">
              <a:extLst>
                <a:ext uri="{FF2B5EF4-FFF2-40B4-BE49-F238E27FC236}">
                  <a16:creationId xmlns:a16="http://schemas.microsoft.com/office/drawing/2014/main" id="{07CD0434-BE3D-3402-FEDB-F7C81A512A7D}"/>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BBB879B8-1CE3-6339-56CE-AE5D19A03F4D}"/>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09B27D14-F259-2DEB-F8A1-C51369B0DF2D}"/>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27" name="TextBox 27">
              <a:extLst>
                <a:ext uri="{FF2B5EF4-FFF2-40B4-BE49-F238E27FC236}">
                  <a16:creationId xmlns:a16="http://schemas.microsoft.com/office/drawing/2014/main" id="{CB8A8AF6-2166-D452-5E13-B2F32B3FEF9E}"/>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2F41B939-7FEF-D7CE-40BC-9BAE95FA228A}"/>
              </a:ext>
            </a:extLst>
          </p:cNvPr>
          <p:cNvSpPr txBox="1"/>
          <p:nvPr/>
        </p:nvSpPr>
        <p:spPr>
          <a:xfrm>
            <a:off x="998995" y="1257300"/>
            <a:ext cx="18045839" cy="8889934"/>
          </a:xfrm>
          <a:prstGeom prst="rect">
            <a:avLst/>
          </a:prstGeom>
          <a:noFill/>
        </p:spPr>
        <p:txBody>
          <a:bodyPr wrap="square">
            <a:spAutoFit/>
          </a:bodyPr>
          <a:lstStyle/>
          <a:p>
            <a:pPr>
              <a:lnSpc>
                <a:spcPct val="150000"/>
              </a:lnSpc>
              <a:buNone/>
            </a:pPr>
            <a:r>
              <a:rPr lang="en-GB" sz="2400" b="1" dirty="0">
                <a:latin typeface="Times New Roman" panose="02020603050405020304" pitchFamily="18" charset="0"/>
                <a:cs typeface="Times New Roman" panose="02020603050405020304" pitchFamily="18" charset="0"/>
              </a:rPr>
              <a:t>Implementation Steps: </a:t>
            </a:r>
          </a:p>
          <a:p>
            <a:pPr>
              <a:lnSpc>
                <a:spcPct val="150000"/>
              </a:lnSpc>
              <a:buNone/>
            </a:pPr>
            <a:r>
              <a:rPr lang="en-GB" sz="2400" b="1" dirty="0">
                <a:latin typeface="Times New Roman" panose="02020603050405020304" pitchFamily="18" charset="0"/>
                <a:cs typeface="Times New Roman" panose="02020603050405020304" pitchFamily="18" charset="0"/>
              </a:rPr>
              <a:t>Server Deployment:</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CoAP server script created to handle GET requests.</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Runs on UDP port 5683 (standard CoAP port).</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Supports multiple resources:</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/counter, /.well-known/core, /time.</a:t>
            </a:r>
          </a:p>
          <a:p>
            <a:pPr>
              <a:lnSpc>
                <a:spcPct val="150000"/>
              </a:lnSpc>
              <a:buNone/>
            </a:pPr>
            <a:endParaRPr lang="en-GB" sz="2400" b="1" dirty="0">
              <a:latin typeface="Times New Roman" panose="02020603050405020304" pitchFamily="18" charset="0"/>
              <a:cs typeface="Times New Roman" panose="02020603050405020304" pitchFamily="18" charset="0"/>
            </a:endParaRPr>
          </a:p>
          <a:p>
            <a:pPr>
              <a:lnSpc>
                <a:spcPct val="150000"/>
              </a:lnSpc>
              <a:buNone/>
            </a:pPr>
            <a:r>
              <a:rPr lang="en-GB" sz="2400" b="1" dirty="0">
                <a:latin typeface="Times New Roman" panose="02020603050405020304" pitchFamily="18" charset="0"/>
                <a:cs typeface="Times New Roman" panose="02020603050405020304" pitchFamily="18" charset="0"/>
              </a:rPr>
              <a:t>Client Configuration:</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Python-based CoAP client configured to:</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Send GET requests</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Observe resources for real-time updates</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Authenticate using token and AES-encrypted payload</a:t>
            </a:r>
          </a:p>
          <a:p>
            <a:pPr>
              <a:lnSpc>
                <a:spcPct val="150000"/>
              </a:lnSpc>
              <a:buNone/>
            </a:pPr>
            <a:endParaRPr lang="en-GB" sz="2400" dirty="0">
              <a:latin typeface="Times New Roman" panose="02020603050405020304" pitchFamily="18" charset="0"/>
              <a:cs typeface="Times New Roman" panose="02020603050405020304" pitchFamily="18" charset="0"/>
            </a:endParaRPr>
          </a:p>
          <a:p>
            <a:pPr>
              <a:lnSpc>
                <a:spcPct val="150000"/>
              </a:lnSpc>
              <a:buNone/>
            </a:pPr>
            <a:r>
              <a:rPr lang="en-GB" sz="2400" b="1" dirty="0">
                <a:latin typeface="Times New Roman" panose="02020603050405020304" pitchFamily="18" charset="0"/>
                <a:cs typeface="Times New Roman" panose="02020603050405020304" pitchFamily="18" charset="0"/>
              </a:rPr>
              <a:t>Testing Environment:</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Localhost used for initial validation (127.0.0.1).</a:t>
            </a:r>
          </a:p>
          <a:p>
            <a:pPr marL="800100" lvl="1" indent="-342900">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Client-server communication verified in controlled VM setup.</a:t>
            </a:r>
          </a:p>
        </p:txBody>
      </p:sp>
    </p:spTree>
    <p:extLst>
      <p:ext uri="{BB962C8B-B14F-4D97-AF65-F5344CB8AC3E}">
        <p14:creationId xmlns:p14="http://schemas.microsoft.com/office/powerpoint/2010/main" val="268007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8D853-7956-A1AC-3E8D-B6E921B2EE74}"/>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660B5793-F543-91EB-6BA7-5E582010AA7F}"/>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C920C81E-AA95-894E-91A8-FC2516F1433B}"/>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4" name="TextBox 14">
              <a:extLst>
                <a:ext uri="{FF2B5EF4-FFF2-40B4-BE49-F238E27FC236}">
                  <a16:creationId xmlns:a16="http://schemas.microsoft.com/office/drawing/2014/main" id="{25230567-6FD1-AE7F-6030-1E8F82A0DCF1}"/>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1E0841BB-E281-CED8-D6E4-8050CDDC2462}"/>
              </a:ext>
            </a:extLst>
          </p:cNvPr>
          <p:cNvSpPr txBox="1"/>
          <p:nvPr/>
        </p:nvSpPr>
        <p:spPr>
          <a:xfrm>
            <a:off x="1028700" y="800100"/>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IMPLEMENTATION SETUP</a:t>
            </a:r>
          </a:p>
        </p:txBody>
      </p:sp>
      <p:grpSp>
        <p:nvGrpSpPr>
          <p:cNvPr id="22" name="Group 22">
            <a:extLst>
              <a:ext uri="{FF2B5EF4-FFF2-40B4-BE49-F238E27FC236}">
                <a16:creationId xmlns:a16="http://schemas.microsoft.com/office/drawing/2014/main" id="{5E76D810-3EA3-4CDC-2881-C88999B716D5}"/>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C0306097-CC02-3E79-64E2-443703FEE13A}"/>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24" name="TextBox 24">
              <a:extLst>
                <a:ext uri="{FF2B5EF4-FFF2-40B4-BE49-F238E27FC236}">
                  <a16:creationId xmlns:a16="http://schemas.microsoft.com/office/drawing/2014/main" id="{38BCE7EA-5DF7-85BE-3266-8041F830C117}"/>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D699D16C-997B-B76D-A200-564278A6D5B4}"/>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8CAAB477-334B-9884-5B8B-8E527FCD0CDD}"/>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27" name="TextBox 27">
              <a:extLst>
                <a:ext uri="{FF2B5EF4-FFF2-40B4-BE49-F238E27FC236}">
                  <a16:creationId xmlns:a16="http://schemas.microsoft.com/office/drawing/2014/main" id="{AB5D9156-4065-0215-4351-476F7825846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27D57B1D-90C1-623A-7ABE-416CE8DC9F76}"/>
              </a:ext>
            </a:extLst>
          </p:cNvPr>
          <p:cNvSpPr txBox="1"/>
          <p:nvPr/>
        </p:nvSpPr>
        <p:spPr>
          <a:xfrm>
            <a:off x="533400" y="1790700"/>
            <a:ext cx="18156538" cy="8105104"/>
          </a:xfrm>
          <a:prstGeom prst="rect">
            <a:avLst/>
          </a:prstGeom>
          <a:noFill/>
        </p:spPr>
        <p:txBody>
          <a:bodyPr wrap="square">
            <a:spAutoFit/>
          </a:bodyPr>
          <a:lstStyle/>
          <a:p>
            <a:pPr>
              <a:lnSpc>
                <a:spcPct val="200000"/>
              </a:lnSpc>
              <a:buNone/>
            </a:pPr>
            <a:endParaRPr lang="en-GB" sz="2400" b="1" dirty="0">
              <a:latin typeface="Times New Roman" panose="02020603050405020304" pitchFamily="18" charset="0"/>
              <a:cs typeface="Times New Roman" panose="02020603050405020304" pitchFamily="18" charset="0"/>
            </a:endParaRPr>
          </a:p>
          <a:p>
            <a:pPr>
              <a:lnSpc>
                <a:spcPct val="200000"/>
              </a:lnSpc>
              <a:buNone/>
            </a:pPr>
            <a:r>
              <a:rPr lang="en-GB" sz="2400" b="1" dirty="0">
                <a:latin typeface="Times New Roman" panose="02020603050405020304" pitchFamily="18" charset="0"/>
                <a:cs typeface="Times New Roman" panose="02020603050405020304" pitchFamily="18" charset="0"/>
              </a:rPr>
              <a:t>Traffic Monitoring with Wireshark:</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Captured CoAP message flows:</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 (Confirmable), ACK (Acknowledgment), 2.05 Content</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Verified payload integrity and encryption.</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Observed token-based authentication and rejection of invalid tokens.</a:t>
            </a:r>
          </a:p>
          <a:p>
            <a:pPr>
              <a:lnSpc>
                <a:spcPct val="200000"/>
              </a:lnSpc>
              <a:buNone/>
            </a:pPr>
            <a:endParaRPr lang="en-GB" sz="2400" b="1" dirty="0">
              <a:latin typeface="Times New Roman" panose="02020603050405020304" pitchFamily="18" charset="0"/>
              <a:cs typeface="Times New Roman" panose="02020603050405020304" pitchFamily="18" charset="0"/>
            </a:endParaRPr>
          </a:p>
          <a:p>
            <a:pPr>
              <a:lnSpc>
                <a:spcPct val="200000"/>
              </a:lnSpc>
              <a:buNone/>
            </a:pPr>
            <a:r>
              <a:rPr lang="en-GB" sz="2400" b="1" dirty="0">
                <a:latin typeface="Times New Roman" panose="02020603050405020304" pitchFamily="18" charset="0"/>
                <a:cs typeface="Times New Roman" panose="02020603050405020304" pitchFamily="18" charset="0"/>
              </a:rPr>
              <a:t>Security Features Added:</a:t>
            </a:r>
          </a:p>
          <a:p>
            <a:pPr>
              <a:lnSpc>
                <a:spcPct val="200000"/>
              </a:lnSpc>
              <a:buNone/>
            </a:pPr>
            <a:endParaRPr lang="en-GB" sz="2400" b="1" dirty="0">
              <a:latin typeface="Times New Roman" panose="02020603050405020304" pitchFamily="18" charset="0"/>
              <a:cs typeface="Times New Roman" panose="02020603050405020304" pitchFamily="18" charset="0"/>
            </a:endParaRP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Token-based Access Control (pre-shared secret)</a:t>
            </a:r>
          </a:p>
          <a:p>
            <a:pPr marL="914400" lvl="1" indent="-457200">
              <a:lnSpc>
                <a:spcPct val="20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AES Encryption of payloads (CBC mode with static IV for demonstration)</a:t>
            </a:r>
          </a:p>
        </p:txBody>
      </p:sp>
    </p:spTree>
    <p:extLst>
      <p:ext uri="{BB962C8B-B14F-4D97-AF65-F5344CB8AC3E}">
        <p14:creationId xmlns:p14="http://schemas.microsoft.com/office/powerpoint/2010/main" val="195404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870950"/>
            <a:ext cx="3086100" cy="387350"/>
            <a:chOff x="0" y="0"/>
            <a:chExt cx="812800" cy="102018"/>
          </a:xfrm>
        </p:grpSpPr>
        <p:sp>
          <p:nvSpPr>
            <p:cNvPr id="3" name="Freeform 3"/>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371600" y="341132"/>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A SIMPLE RASPBERRY IOT SETUP</a:t>
            </a:r>
            <a:endParaRPr lang="en-GB" sz="6000" b="1" dirty="0">
              <a:latin typeface="Poppins ExtraBold" panose="00000900000000000000" pitchFamily="2" charset="0"/>
              <a:cs typeface="Poppins ExtraBold" panose="00000900000000000000" pitchFamily="2" charset="0"/>
            </a:endParaRPr>
          </a:p>
        </p:txBody>
      </p:sp>
      <p:pic>
        <p:nvPicPr>
          <p:cNvPr id="15" name="Picture 14">
            <a:extLst>
              <a:ext uri="{FF2B5EF4-FFF2-40B4-BE49-F238E27FC236}">
                <a16:creationId xmlns:a16="http://schemas.microsoft.com/office/drawing/2014/main" id="{AB224145-BC24-4F6A-001E-03D3B8F8EA62}"/>
              </a:ext>
            </a:extLst>
          </p:cNvPr>
          <p:cNvPicPr>
            <a:picLocks noChangeAspect="1"/>
          </p:cNvPicPr>
          <p:nvPr/>
        </p:nvPicPr>
        <p:blipFill>
          <a:blip r:embed="rId2"/>
          <a:stretch>
            <a:fillRect/>
          </a:stretch>
        </p:blipFill>
        <p:spPr>
          <a:xfrm>
            <a:off x="6324600" y="1968052"/>
            <a:ext cx="9818323" cy="6094681"/>
          </a:xfrm>
          <a:prstGeom prst="rect">
            <a:avLst/>
          </a:prstGeom>
        </p:spPr>
      </p:pic>
      <p:sp>
        <p:nvSpPr>
          <p:cNvPr id="5" name="TextBox 4">
            <a:extLst>
              <a:ext uri="{FF2B5EF4-FFF2-40B4-BE49-F238E27FC236}">
                <a16:creationId xmlns:a16="http://schemas.microsoft.com/office/drawing/2014/main" id="{23BC6C8D-F69A-34CB-A5DD-8230E1B0AD92}"/>
              </a:ext>
            </a:extLst>
          </p:cNvPr>
          <p:cNvSpPr txBox="1"/>
          <p:nvPr/>
        </p:nvSpPr>
        <p:spPr>
          <a:xfrm>
            <a:off x="1371600" y="2857500"/>
            <a:ext cx="5105400" cy="4457952"/>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Virtual </a:t>
            </a:r>
            <a:r>
              <a:rPr lang="en-US" sz="2400" b="1" dirty="0" err="1">
                <a:latin typeface="Times New Roman" panose="02020603050405020304" pitchFamily="18" charset="0"/>
                <a:cs typeface="Times New Roman" panose="02020603050405020304" pitchFamily="18" charset="0"/>
              </a:rPr>
              <a:t>Componenets</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Rapberry</a:t>
            </a:r>
            <a:r>
              <a:rPr lang="en-US" sz="2400" dirty="0">
                <a:latin typeface="Times New Roman" panose="02020603050405020304" pitchFamily="18" charset="0"/>
                <a:cs typeface="Times New Roman" panose="02020603050405020304" pitchFamily="18" charset="0"/>
              </a:rPr>
              <a:t> Pico</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Breadboard</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Led</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Resistor</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1060</Words>
  <Application>Microsoft Office PowerPoint</Application>
  <PresentationFormat>Custom</PresentationFormat>
  <Paragraphs>152</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Poppins</vt:lpstr>
      <vt:lpstr>Poppins ExtraBold</vt:lpstr>
      <vt:lpstr>League Spartan</vt:lpstr>
      <vt:lpstr>Arial</vt:lpstr>
      <vt:lpstr>Times New Roman</vt:lpstr>
      <vt:lpstr>Roboto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&amp; white company business presentation</dc:title>
  <dc:creator>Cybertron</dc:creator>
  <cp:lastModifiedBy>Fawaz Adewale</cp:lastModifiedBy>
  <cp:revision>10</cp:revision>
  <dcterms:created xsi:type="dcterms:W3CDTF">2006-08-16T00:00:00Z</dcterms:created>
  <dcterms:modified xsi:type="dcterms:W3CDTF">2025-05-18T13:28:28Z</dcterms:modified>
  <dc:identifier>DAGlAtcjXoE</dc:identifier>
</cp:coreProperties>
</file>