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b2e4bb9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b2e4bb9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b2e4bb93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b2e4bb93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b40b0fb8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b40b0fb8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b40b0fb81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b40b0fb8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b2e4bb9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b2e4bb9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b2e4bb9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b2e4bb9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b2e4bb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b2e4bb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b2e4bb9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b2e4bb9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b2e4bb9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b2e4bb9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919c0d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919c0d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49825" y="1012675"/>
            <a:ext cx="4406400" cy="187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Product Sales Analysis</a:t>
            </a:r>
            <a:endParaRPr/>
          </a:p>
          <a:p>
            <a:pPr indent="0" lvl="0" marL="0" rtl="0" algn="ctr">
              <a:spcBef>
                <a:spcPts val="0"/>
              </a:spcBef>
              <a:spcAft>
                <a:spcPts val="0"/>
              </a:spcAft>
              <a:buNone/>
            </a:pPr>
            <a:r>
              <a:t/>
            </a:r>
            <a:endParaRPr sz="1600">
              <a:solidFill>
                <a:srgbClr val="F3F3F3"/>
              </a:solidFill>
            </a:endParaRPr>
          </a:p>
        </p:txBody>
      </p:sp>
      <p:sp>
        <p:nvSpPr>
          <p:cNvPr id="135" name="Google Shape;135;p13"/>
          <p:cNvSpPr txBox="1"/>
          <p:nvPr>
            <p:ph idx="1" type="subTitle"/>
          </p:nvPr>
        </p:nvSpPr>
        <p:spPr>
          <a:xfrm>
            <a:off x="4217675" y="2436950"/>
            <a:ext cx="3470700" cy="506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sz="1600">
                <a:solidFill>
                  <a:srgbClr val="F3F3F3"/>
                </a:solidFill>
                <a:latin typeface="Montserrat"/>
                <a:ea typeface="Montserrat"/>
                <a:cs typeface="Montserrat"/>
                <a:sym typeface="Montserrat"/>
              </a:rPr>
              <a:t>Made by Mamdouh Dabjan</a:t>
            </a:r>
            <a:endParaRPr sz="1600">
              <a:solidFill>
                <a:srgbClr val="F3F3F3"/>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ctrTitle"/>
          </p:nvPr>
        </p:nvSpPr>
        <p:spPr>
          <a:xfrm>
            <a:off x="7232475" y="875300"/>
            <a:ext cx="1610700" cy="3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distribution of revenue for each method</a:t>
            </a:r>
            <a:endParaRPr sz="1800"/>
          </a:p>
        </p:txBody>
      </p:sp>
      <p:sp>
        <p:nvSpPr>
          <p:cNvPr id="192" name="Google Shape;192;p2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3" name="Google Shape;193;p22"/>
          <p:cNvPicPr preferRelativeResize="0"/>
          <p:nvPr/>
        </p:nvPicPr>
        <p:blipFill>
          <a:blip r:embed="rId3">
            <a:alphaModFix/>
          </a:blip>
          <a:stretch>
            <a:fillRect/>
          </a:stretch>
        </p:blipFill>
        <p:spPr>
          <a:xfrm>
            <a:off x="152400" y="152400"/>
            <a:ext cx="6741700" cy="4784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566675" y="983575"/>
            <a:ext cx="4587000" cy="2964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2250"/>
              <a:t>Based on the previous analysis, I recommend that the company should focus on transitioning from the call method to the email and call method. This change could potentially generate more revenue from the 5000 customers who are currently being contacted via the call method.</a:t>
            </a:r>
            <a:endParaRPr sz="22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507525" y="1350025"/>
            <a:ext cx="4733700" cy="21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250"/>
              <a:t>The main goal behind this project is to compare different marketing methods and evaluate their effectiveness.</a:t>
            </a:r>
            <a:endParaRPr sz="2250"/>
          </a:p>
          <a:p>
            <a:pPr indent="0" lvl="0" marL="0" rtl="0" algn="l">
              <a:spcBef>
                <a:spcPts val="0"/>
              </a:spcBef>
              <a:spcAft>
                <a:spcPts val="0"/>
              </a:spcAft>
              <a:buNone/>
            </a:pPr>
            <a:r>
              <a:t/>
            </a:r>
            <a:endParaRPr sz="2250"/>
          </a:p>
          <a:p>
            <a:pPr indent="0" lvl="0" marL="0" rtl="0" algn="l">
              <a:spcBef>
                <a:spcPts val="0"/>
              </a:spcBef>
              <a:spcAft>
                <a:spcPts val="0"/>
              </a:spcAft>
              <a:buNone/>
            </a:pPr>
            <a:r>
              <a:rPr lang="en-GB" sz="2250"/>
              <a:t>This evaluation will take into considering both revenue and effort/time required</a:t>
            </a:r>
            <a:endParaRPr sz="2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Methodology</a:t>
            </a:r>
            <a:endParaRPr/>
          </a:p>
        </p:txBody>
      </p:sp>
      <p:sp>
        <p:nvSpPr>
          <p:cNvPr id="146" name="Google Shape;146;p15"/>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6807"/>
              <a:t>Important note about data cleaning methodology: </a:t>
            </a:r>
            <a:endParaRPr sz="6457"/>
          </a:p>
          <a:p>
            <a:pPr indent="-361872" lvl="0" marL="457200" rtl="0" algn="l">
              <a:spcBef>
                <a:spcPts val="1200"/>
              </a:spcBef>
              <a:spcAft>
                <a:spcPts val="0"/>
              </a:spcAft>
              <a:buSzPct val="100000"/>
              <a:buAutoNum type="romanUcPeriod"/>
            </a:pPr>
            <a:r>
              <a:rPr lang="en-GB" sz="6457"/>
              <a:t>Excluded rows where the revenue amount was missing</a:t>
            </a:r>
            <a:endParaRPr sz="6457"/>
          </a:p>
          <a:p>
            <a:pPr indent="0" lvl="0" marL="0" rtl="0" algn="l">
              <a:spcBef>
                <a:spcPts val="1200"/>
              </a:spcBef>
              <a:spcAft>
                <a:spcPts val="0"/>
              </a:spcAft>
              <a:buNone/>
            </a:pPr>
            <a:r>
              <a:rPr lang="en-GB" sz="6457"/>
              <a:t>The steps taken to analyze the data:</a:t>
            </a:r>
            <a:endParaRPr sz="6457"/>
          </a:p>
          <a:p>
            <a:pPr indent="-361872" lvl="0" marL="457200" rtl="0" algn="l">
              <a:spcBef>
                <a:spcPts val="1200"/>
              </a:spcBef>
              <a:spcAft>
                <a:spcPts val="0"/>
              </a:spcAft>
              <a:buSzPct val="100000"/>
              <a:buAutoNum type="romanUcPeriod"/>
            </a:pPr>
            <a:r>
              <a:rPr lang="en-GB" sz="6457"/>
              <a:t>Computed descriptive statistics (Median)</a:t>
            </a:r>
            <a:endParaRPr sz="6457"/>
          </a:p>
          <a:p>
            <a:pPr indent="-361872" lvl="0" marL="457200" rtl="0" algn="l">
              <a:spcBef>
                <a:spcPts val="0"/>
              </a:spcBef>
              <a:spcAft>
                <a:spcPts val="0"/>
              </a:spcAft>
              <a:buSzPct val="100000"/>
              <a:buAutoNum type="romanUcPeriod"/>
            </a:pPr>
            <a:r>
              <a:rPr lang="en-GB" sz="6457"/>
              <a:t>Visualized the data</a:t>
            </a:r>
            <a:endParaRPr sz="6457"/>
          </a:p>
          <a:p>
            <a:pPr indent="-361872" lvl="0" marL="457200" rtl="0" algn="l">
              <a:spcBef>
                <a:spcPts val="0"/>
              </a:spcBef>
              <a:spcAft>
                <a:spcPts val="0"/>
              </a:spcAft>
              <a:buSzPct val="100000"/>
              <a:buAutoNum type="romanUcPeriod"/>
            </a:pPr>
            <a:r>
              <a:rPr lang="en-GB" sz="6457"/>
              <a:t>Used the Kruskal-Wallis method to ensure that there is a statistically significant difference between the groups</a:t>
            </a:r>
            <a:endParaRPr sz="6457"/>
          </a:p>
          <a:p>
            <a:pPr indent="0" lvl="0" marL="137160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The number of customers and total revenue per method</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16"/>
          <p:cNvPicPr preferRelativeResize="0"/>
          <p:nvPr/>
        </p:nvPicPr>
        <p:blipFill>
          <a:blip r:embed="rId3">
            <a:alphaModFix/>
          </a:blip>
          <a:stretch>
            <a:fillRect/>
          </a:stretch>
        </p:blipFill>
        <p:spPr>
          <a:xfrm>
            <a:off x="434400" y="1567550"/>
            <a:ext cx="3982700" cy="3365800"/>
          </a:xfrm>
          <a:prstGeom prst="rect">
            <a:avLst/>
          </a:prstGeom>
          <a:noFill/>
          <a:ln>
            <a:noFill/>
          </a:ln>
        </p:spPr>
      </p:pic>
      <p:pic>
        <p:nvPicPr>
          <p:cNvPr id="154" name="Google Shape;154;p16"/>
          <p:cNvPicPr preferRelativeResize="0"/>
          <p:nvPr/>
        </p:nvPicPr>
        <p:blipFill>
          <a:blip r:embed="rId4">
            <a:alphaModFix/>
          </a:blip>
          <a:stretch>
            <a:fillRect/>
          </a:stretch>
        </p:blipFill>
        <p:spPr>
          <a:xfrm>
            <a:off x="4572000" y="1567550"/>
            <a:ext cx="4269650" cy="336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23850" y="739950"/>
            <a:ext cx="4587000" cy="246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I</a:t>
            </a:r>
            <a:r>
              <a:rPr lang="en-GB" sz="2500"/>
              <a:t>n hindsight, it looks like the email method is the best one since it is used with most of the customers and it produces the most revenue</a:t>
            </a:r>
            <a:endParaRPr sz="2500"/>
          </a:p>
        </p:txBody>
      </p:sp>
      <p:sp>
        <p:nvSpPr>
          <p:cNvPr id="160" name="Google Shape;160;p17"/>
          <p:cNvSpPr txBox="1"/>
          <p:nvPr/>
        </p:nvSpPr>
        <p:spPr>
          <a:xfrm>
            <a:off x="865500" y="3447050"/>
            <a:ext cx="546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50">
                <a:solidFill>
                  <a:schemeClr val="lt1"/>
                </a:solidFill>
                <a:latin typeface="Lato"/>
                <a:ea typeface="Lato"/>
                <a:cs typeface="Lato"/>
                <a:sym typeface="Lato"/>
              </a:rPr>
              <a:t>However, further analysis</a:t>
            </a:r>
            <a:endParaRPr sz="2250">
              <a:solidFill>
                <a:schemeClr val="lt1"/>
              </a:solidFill>
              <a:latin typeface="Lato"/>
              <a:ea typeface="Lato"/>
              <a:cs typeface="Lato"/>
              <a:sym typeface="Lato"/>
            </a:endParaRPr>
          </a:p>
          <a:p>
            <a:pPr indent="0" lvl="0" marL="0" rtl="0" algn="l">
              <a:spcBef>
                <a:spcPts val="0"/>
              </a:spcBef>
              <a:spcAft>
                <a:spcPts val="0"/>
              </a:spcAft>
              <a:buNone/>
            </a:pPr>
            <a:r>
              <a:rPr lang="en-GB" sz="2250">
                <a:solidFill>
                  <a:schemeClr val="lt1"/>
                </a:solidFill>
                <a:latin typeface="Lato"/>
                <a:ea typeface="Lato"/>
                <a:cs typeface="Lato"/>
                <a:sym typeface="Lato"/>
              </a:rPr>
              <a:t>demonstrates otherwise.</a:t>
            </a:r>
            <a:endParaRPr sz="225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revenue across methods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1229825" y="1046962"/>
            <a:ext cx="7457700" cy="395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702025" y="1423050"/>
            <a:ext cx="4587000" cy="199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2500"/>
              <a:t>The previous slide clearly demonstrates that the email and call method tends to, on average, produce more revenue</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ctrTitle"/>
          </p:nvPr>
        </p:nvSpPr>
        <p:spPr>
          <a:xfrm>
            <a:off x="6975300" y="320350"/>
            <a:ext cx="1962600" cy="45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When we account for how many weeks after the product was launched the purchase was, we find it is positively correlated with revenue</a:t>
            </a:r>
            <a:endParaRPr sz="1800"/>
          </a:p>
        </p:txBody>
      </p:sp>
      <p:sp>
        <p:nvSpPr>
          <p:cNvPr id="178" name="Google Shape;178;p20"/>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9" name="Google Shape;179;p20"/>
          <p:cNvPicPr preferRelativeResize="0"/>
          <p:nvPr/>
        </p:nvPicPr>
        <p:blipFill>
          <a:blip r:embed="rId3">
            <a:alphaModFix/>
          </a:blip>
          <a:stretch>
            <a:fillRect/>
          </a:stretch>
        </p:blipFill>
        <p:spPr>
          <a:xfrm>
            <a:off x="300900" y="221300"/>
            <a:ext cx="6376624" cy="465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ctrTitle"/>
          </p:nvPr>
        </p:nvSpPr>
        <p:spPr>
          <a:xfrm>
            <a:off x="7426400" y="1714500"/>
            <a:ext cx="1565400" cy="290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The overall distribution of revenue</a:t>
            </a:r>
            <a:endParaRPr sz="1700"/>
          </a:p>
        </p:txBody>
      </p:sp>
      <p:sp>
        <p:nvSpPr>
          <p:cNvPr id="185" name="Google Shape;185;p21"/>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6" name="Google Shape;186;p21"/>
          <p:cNvPicPr preferRelativeResize="0"/>
          <p:nvPr/>
        </p:nvPicPr>
        <p:blipFill>
          <a:blip r:embed="rId3">
            <a:alphaModFix/>
          </a:blip>
          <a:stretch>
            <a:fillRect/>
          </a:stretch>
        </p:blipFill>
        <p:spPr>
          <a:xfrm>
            <a:off x="152400" y="152400"/>
            <a:ext cx="7064351" cy="4645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