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5DDF4-0232-4D1A-B749-B2C47876E1D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A0522-4D86-4197-ADED-6B8119363052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1</a:t>
          </a:r>
          <a:endParaRPr lang="en-US" dirty="0"/>
        </a:p>
      </dgm:t>
    </dgm:pt>
    <dgm:pt modelId="{94BC6F3D-5942-4089-A915-C7370F706D8F}" type="parTrans" cxnId="{CD17D95C-C66C-4DBA-AC06-EDF8E89F9F10}">
      <dgm:prSet/>
      <dgm:spPr/>
      <dgm:t>
        <a:bodyPr/>
        <a:lstStyle/>
        <a:p>
          <a:endParaRPr lang="en-US"/>
        </a:p>
      </dgm:t>
    </dgm:pt>
    <dgm:pt modelId="{6479BC40-0339-483A-B15B-FE3E1D535DD3}" type="sibTrans" cxnId="{CD17D95C-C66C-4DBA-AC06-EDF8E89F9F10}">
      <dgm:prSet/>
      <dgm:spPr/>
      <dgm:t>
        <a:bodyPr/>
        <a:lstStyle/>
        <a:p>
          <a:endParaRPr lang="en-US"/>
        </a:p>
      </dgm:t>
    </dgm:pt>
    <dgm:pt modelId="{1112C5BC-0DE1-4A21-B1F2-98F2275458AE}">
      <dgm:prSet phldrT="[Text]"/>
      <dgm:spPr/>
      <dgm:t>
        <a:bodyPr/>
        <a:lstStyle/>
        <a:p>
          <a:r>
            <a:rPr lang="en-US" dirty="0"/>
            <a:t>Scenario</a:t>
          </a:r>
          <a:r>
            <a:rPr lang="de-DE" dirty="0"/>
            <a:t> 1: </a:t>
          </a:r>
          <a:r>
            <a:rPr lang="de-DE" dirty="0" err="1"/>
            <a:t>Benign</a:t>
          </a:r>
          <a:r>
            <a:rPr lang="de-DE" dirty="0"/>
            <a:t> </a:t>
          </a:r>
          <a:r>
            <a:rPr lang="de-DE" dirty="0" err="1"/>
            <a:t>traffic</a:t>
          </a:r>
          <a:endParaRPr lang="en-US" dirty="0"/>
        </a:p>
      </dgm:t>
    </dgm:pt>
    <dgm:pt modelId="{CEC2AF9E-442F-451A-A2C2-A0820B039592}" type="parTrans" cxnId="{179233B3-889F-4879-B2AA-F74446F8142B}">
      <dgm:prSet/>
      <dgm:spPr/>
      <dgm:t>
        <a:bodyPr/>
        <a:lstStyle/>
        <a:p>
          <a:endParaRPr lang="en-US"/>
        </a:p>
      </dgm:t>
    </dgm:pt>
    <dgm:pt modelId="{1A08B2B5-854D-41BC-810F-7688AB340D08}" type="sibTrans" cxnId="{179233B3-889F-4879-B2AA-F74446F8142B}">
      <dgm:prSet/>
      <dgm:spPr/>
      <dgm:t>
        <a:bodyPr/>
        <a:lstStyle/>
        <a:p>
          <a:endParaRPr lang="en-US"/>
        </a:p>
      </dgm:t>
    </dgm:pt>
    <dgm:pt modelId="{0E59B4E4-1652-43FB-AE59-9F5C39BF2B17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2</a:t>
          </a:r>
          <a:endParaRPr lang="en-US" dirty="0"/>
        </a:p>
      </dgm:t>
    </dgm:pt>
    <dgm:pt modelId="{7DEC08AA-660B-45E0-B6E6-F080F1A81750}" type="parTrans" cxnId="{640EC247-2FD6-4E8F-BDEB-09B4FE9F806F}">
      <dgm:prSet/>
      <dgm:spPr/>
      <dgm:t>
        <a:bodyPr/>
        <a:lstStyle/>
        <a:p>
          <a:endParaRPr lang="en-US"/>
        </a:p>
      </dgm:t>
    </dgm:pt>
    <dgm:pt modelId="{E405F07B-4692-4340-82AF-324E78DF19D7}" type="sibTrans" cxnId="{640EC247-2FD6-4E8F-BDEB-09B4FE9F806F}">
      <dgm:prSet/>
      <dgm:spPr/>
      <dgm:t>
        <a:bodyPr/>
        <a:lstStyle/>
        <a:p>
          <a:endParaRPr lang="en-US"/>
        </a:p>
      </dgm:t>
    </dgm:pt>
    <dgm:pt modelId="{4593ABE6-2693-4763-B4E1-77F572046311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3</a:t>
          </a:r>
          <a:endParaRPr lang="en-US" dirty="0"/>
        </a:p>
      </dgm:t>
    </dgm:pt>
    <dgm:pt modelId="{C4CED032-127D-4B95-8B8F-F7B4E0CE68E1}" type="parTrans" cxnId="{D6750155-DA62-48BD-ABD7-281845A6A85A}">
      <dgm:prSet/>
      <dgm:spPr/>
      <dgm:t>
        <a:bodyPr/>
        <a:lstStyle/>
        <a:p>
          <a:endParaRPr lang="en-US"/>
        </a:p>
      </dgm:t>
    </dgm:pt>
    <dgm:pt modelId="{C7BB7B86-092E-4222-B8E5-3C529FD608D0}" type="sibTrans" cxnId="{D6750155-DA62-48BD-ABD7-281845A6A85A}">
      <dgm:prSet/>
      <dgm:spPr/>
      <dgm:t>
        <a:bodyPr/>
        <a:lstStyle/>
        <a:p>
          <a:endParaRPr lang="en-US"/>
        </a:p>
      </dgm:t>
    </dgm:pt>
    <dgm:pt modelId="{21345598-8979-41D6-B720-CBBA847A99C2}">
      <dgm:prSet phldrT="[Text]"/>
      <dgm:spPr/>
      <dgm:t>
        <a:bodyPr/>
        <a:lstStyle/>
        <a:p>
          <a:r>
            <a:rPr lang="en-US" dirty="0"/>
            <a:t>Scenario</a:t>
          </a:r>
          <a:r>
            <a:rPr lang="de-DE" dirty="0"/>
            <a:t> 3: </a:t>
          </a:r>
          <a:r>
            <a:rPr lang="de-DE" dirty="0" err="1"/>
            <a:t>Benign+Attack</a:t>
          </a:r>
          <a:r>
            <a:rPr lang="de-DE" dirty="0"/>
            <a:t> Traffic</a:t>
          </a:r>
          <a:endParaRPr lang="en-US" dirty="0"/>
        </a:p>
      </dgm:t>
    </dgm:pt>
    <dgm:pt modelId="{B2EB9A85-AC8F-4129-B397-E84B3145C0F7}" type="parTrans" cxnId="{1A5775FB-B80A-4D11-8393-4828B7D98A3C}">
      <dgm:prSet/>
      <dgm:spPr/>
      <dgm:t>
        <a:bodyPr/>
        <a:lstStyle/>
        <a:p>
          <a:endParaRPr lang="en-US"/>
        </a:p>
      </dgm:t>
    </dgm:pt>
    <dgm:pt modelId="{20075400-6BBD-4797-AB58-36A66E0C6FA8}" type="sibTrans" cxnId="{1A5775FB-B80A-4D11-8393-4828B7D98A3C}">
      <dgm:prSet/>
      <dgm:spPr/>
      <dgm:t>
        <a:bodyPr/>
        <a:lstStyle/>
        <a:p>
          <a:endParaRPr lang="en-US"/>
        </a:p>
      </dgm:t>
    </dgm:pt>
    <dgm:pt modelId="{60166522-3FC4-4193-94D5-57BD954DBD03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dirty="0"/>
            <a:t>4</a:t>
          </a:r>
          <a:endParaRPr lang="en-US" dirty="0"/>
        </a:p>
      </dgm:t>
    </dgm:pt>
    <dgm:pt modelId="{15629EDA-8FE9-461B-8399-95855D8B67F5}" type="parTrans" cxnId="{E4D597E7-2B40-4A83-AFAC-DDA850F64A66}">
      <dgm:prSet/>
      <dgm:spPr/>
      <dgm:t>
        <a:bodyPr/>
        <a:lstStyle/>
        <a:p>
          <a:endParaRPr lang="en-US"/>
        </a:p>
      </dgm:t>
    </dgm:pt>
    <dgm:pt modelId="{800011F6-439F-49CA-80A5-08126C0BE523}" type="sibTrans" cxnId="{E4D597E7-2B40-4A83-AFAC-DDA850F64A66}">
      <dgm:prSet/>
      <dgm:spPr/>
      <dgm:t>
        <a:bodyPr/>
        <a:lstStyle/>
        <a:p>
          <a:endParaRPr lang="en-US"/>
        </a:p>
      </dgm:t>
    </dgm:pt>
    <dgm:pt modelId="{AA479DD0-2640-4088-8B45-990B1D1A9C75}">
      <dgm:prSet phldrT="[Text]"/>
      <dgm:spPr/>
      <dgm:t>
        <a:bodyPr/>
        <a:lstStyle/>
        <a:p>
          <a:r>
            <a:rPr lang="de-DE" dirty="0"/>
            <a:t>Mitigate the </a:t>
          </a:r>
          <a:r>
            <a:rPr lang="de-DE" dirty="0" err="1"/>
            <a:t>attack</a:t>
          </a:r>
          <a:r>
            <a:rPr lang="de-DE" dirty="0"/>
            <a:t> (Limit link BW)</a:t>
          </a:r>
          <a:endParaRPr lang="en-US" dirty="0"/>
        </a:p>
      </dgm:t>
    </dgm:pt>
    <dgm:pt modelId="{D6119E93-989B-4BBE-A795-9BDFD5329CC8}" type="parTrans" cxnId="{E205CA64-BE13-4239-B301-79325FD3FF8C}">
      <dgm:prSet/>
      <dgm:spPr/>
      <dgm:t>
        <a:bodyPr/>
        <a:lstStyle/>
        <a:p>
          <a:endParaRPr lang="en-US"/>
        </a:p>
      </dgm:t>
    </dgm:pt>
    <dgm:pt modelId="{F7B1C14D-ACBE-4FA2-A92E-0248BFAA45D7}" type="sibTrans" cxnId="{E205CA64-BE13-4239-B301-79325FD3FF8C}">
      <dgm:prSet/>
      <dgm:spPr/>
      <dgm:t>
        <a:bodyPr/>
        <a:lstStyle/>
        <a:p>
          <a:endParaRPr lang="en-US"/>
        </a:p>
      </dgm:t>
    </dgm:pt>
    <dgm:pt modelId="{D4D884D8-A5E3-45B4-BC57-BA8EB724A916}">
      <dgm:prSet phldrT="[Text]"/>
      <dgm:spPr/>
      <dgm:t>
        <a:bodyPr/>
        <a:lstStyle/>
        <a:p>
          <a:r>
            <a:rPr lang="en-US" dirty="0"/>
            <a:t>Scenario</a:t>
          </a:r>
          <a:r>
            <a:rPr lang="de-DE" dirty="0"/>
            <a:t> 2: Attack </a:t>
          </a:r>
          <a:r>
            <a:rPr lang="de-DE" dirty="0" err="1"/>
            <a:t>traffic</a:t>
          </a:r>
          <a:endParaRPr lang="en-US" dirty="0"/>
        </a:p>
      </dgm:t>
    </dgm:pt>
    <dgm:pt modelId="{3059C1E5-36CD-4A10-8AB7-5F95477D6849}" type="parTrans" cxnId="{AF1DB083-9C15-44A0-BCD0-F70DF20C1BE6}">
      <dgm:prSet/>
      <dgm:spPr/>
      <dgm:t>
        <a:bodyPr/>
        <a:lstStyle/>
        <a:p>
          <a:endParaRPr lang="en-US"/>
        </a:p>
      </dgm:t>
    </dgm:pt>
    <dgm:pt modelId="{C6EB9135-B89B-4748-9FCD-A2BF3F59E7E7}" type="sibTrans" cxnId="{AF1DB083-9C15-44A0-BCD0-F70DF20C1BE6}">
      <dgm:prSet/>
      <dgm:spPr/>
      <dgm:t>
        <a:bodyPr/>
        <a:lstStyle/>
        <a:p>
          <a:endParaRPr lang="en-US"/>
        </a:p>
      </dgm:t>
    </dgm:pt>
    <dgm:pt modelId="{B9C3E8CB-F401-47E5-982D-7C9B7E00F43B}" type="pres">
      <dgm:prSet presAssocID="{1525DDF4-0232-4D1A-B749-B2C47876E1D9}" presName="linearFlow" presStyleCnt="0">
        <dgm:presLayoutVars>
          <dgm:dir/>
          <dgm:animLvl val="lvl"/>
          <dgm:resizeHandles val="exact"/>
        </dgm:presLayoutVars>
      </dgm:prSet>
      <dgm:spPr/>
    </dgm:pt>
    <dgm:pt modelId="{2B451240-4F0B-4B0F-8733-BF20C0F7B4A5}" type="pres">
      <dgm:prSet presAssocID="{68DA0522-4D86-4197-ADED-6B8119363052}" presName="composite" presStyleCnt="0"/>
      <dgm:spPr/>
    </dgm:pt>
    <dgm:pt modelId="{3971C1AA-E017-4735-918A-52EC506090A7}" type="pres">
      <dgm:prSet presAssocID="{68DA0522-4D86-4197-ADED-6B811936305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4A9B022-2BA9-4E85-9634-6FBF67C9FA6D}" type="pres">
      <dgm:prSet presAssocID="{68DA0522-4D86-4197-ADED-6B8119363052}" presName="descendantText" presStyleLbl="alignAcc1" presStyleIdx="0" presStyleCnt="4">
        <dgm:presLayoutVars>
          <dgm:bulletEnabled val="1"/>
        </dgm:presLayoutVars>
      </dgm:prSet>
      <dgm:spPr/>
    </dgm:pt>
    <dgm:pt modelId="{53780641-1265-4462-8000-3F42628CDD9A}" type="pres">
      <dgm:prSet presAssocID="{6479BC40-0339-483A-B15B-FE3E1D535DD3}" presName="sp" presStyleCnt="0"/>
      <dgm:spPr/>
    </dgm:pt>
    <dgm:pt modelId="{D8654522-06E4-42A2-8FA3-C19DACD07953}" type="pres">
      <dgm:prSet presAssocID="{0E59B4E4-1652-43FB-AE59-9F5C39BF2B17}" presName="composite" presStyleCnt="0"/>
      <dgm:spPr/>
    </dgm:pt>
    <dgm:pt modelId="{009D878A-0A74-4CD4-AA2B-82B0C81BF4DE}" type="pres">
      <dgm:prSet presAssocID="{0E59B4E4-1652-43FB-AE59-9F5C39BF2B1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5DAAA14-B44E-498B-BB35-F831B328181C}" type="pres">
      <dgm:prSet presAssocID="{0E59B4E4-1652-43FB-AE59-9F5C39BF2B17}" presName="descendantText" presStyleLbl="alignAcc1" presStyleIdx="1" presStyleCnt="4" custLinFactNeighborY="0">
        <dgm:presLayoutVars>
          <dgm:bulletEnabled val="1"/>
        </dgm:presLayoutVars>
      </dgm:prSet>
      <dgm:spPr/>
    </dgm:pt>
    <dgm:pt modelId="{A0911975-060D-4B4B-A0F8-6819D752CB49}" type="pres">
      <dgm:prSet presAssocID="{E405F07B-4692-4340-82AF-324E78DF19D7}" presName="sp" presStyleCnt="0"/>
      <dgm:spPr/>
    </dgm:pt>
    <dgm:pt modelId="{D5DE42F1-682F-44DF-935A-331F7C47CA84}" type="pres">
      <dgm:prSet presAssocID="{4593ABE6-2693-4763-B4E1-77F572046311}" presName="composite" presStyleCnt="0"/>
      <dgm:spPr/>
    </dgm:pt>
    <dgm:pt modelId="{C8C11EB7-389E-4634-BDBD-F854DB27DA1A}" type="pres">
      <dgm:prSet presAssocID="{4593ABE6-2693-4763-B4E1-77F57204631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D6E9866-52C9-4F3C-98F0-1C4B11C07A2A}" type="pres">
      <dgm:prSet presAssocID="{4593ABE6-2693-4763-B4E1-77F572046311}" presName="descendantText" presStyleLbl="alignAcc1" presStyleIdx="2" presStyleCnt="4">
        <dgm:presLayoutVars>
          <dgm:bulletEnabled val="1"/>
        </dgm:presLayoutVars>
      </dgm:prSet>
      <dgm:spPr/>
    </dgm:pt>
    <dgm:pt modelId="{01DED9F1-C2D5-46D4-93A8-CAE78AA7678B}" type="pres">
      <dgm:prSet presAssocID="{C7BB7B86-092E-4222-B8E5-3C529FD608D0}" presName="sp" presStyleCnt="0"/>
      <dgm:spPr/>
    </dgm:pt>
    <dgm:pt modelId="{CAD86118-D36A-4341-84CA-EBE104B120E2}" type="pres">
      <dgm:prSet presAssocID="{60166522-3FC4-4193-94D5-57BD954DBD03}" presName="composite" presStyleCnt="0"/>
      <dgm:spPr/>
    </dgm:pt>
    <dgm:pt modelId="{8EBAEE27-6056-49A6-8CAF-242C9CF115D1}" type="pres">
      <dgm:prSet presAssocID="{60166522-3FC4-4193-94D5-57BD954DBD0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3490647-70A2-4C47-875B-CFB72D8BF430}" type="pres">
      <dgm:prSet presAssocID="{60166522-3FC4-4193-94D5-57BD954DBD0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C3D2C0F-2D07-41BD-AC35-25F484AB3BAE}" type="presOf" srcId="{1525DDF4-0232-4D1A-B749-B2C47876E1D9}" destId="{B9C3E8CB-F401-47E5-982D-7C9B7E00F43B}" srcOrd="0" destOrd="0" presId="urn:microsoft.com/office/officeart/2005/8/layout/chevron2"/>
    <dgm:cxn modelId="{C20EB813-14D5-4D28-92C6-9D2B1E9DF555}" type="presOf" srcId="{4593ABE6-2693-4763-B4E1-77F572046311}" destId="{C8C11EB7-389E-4634-BDBD-F854DB27DA1A}" srcOrd="0" destOrd="0" presId="urn:microsoft.com/office/officeart/2005/8/layout/chevron2"/>
    <dgm:cxn modelId="{CD17D95C-C66C-4DBA-AC06-EDF8E89F9F10}" srcId="{1525DDF4-0232-4D1A-B749-B2C47876E1D9}" destId="{68DA0522-4D86-4197-ADED-6B8119363052}" srcOrd="0" destOrd="0" parTransId="{94BC6F3D-5942-4089-A915-C7370F706D8F}" sibTransId="{6479BC40-0339-483A-B15B-FE3E1D535DD3}"/>
    <dgm:cxn modelId="{E205CA64-BE13-4239-B301-79325FD3FF8C}" srcId="{60166522-3FC4-4193-94D5-57BD954DBD03}" destId="{AA479DD0-2640-4088-8B45-990B1D1A9C75}" srcOrd="0" destOrd="0" parTransId="{D6119E93-989B-4BBE-A795-9BDFD5329CC8}" sibTransId="{F7B1C14D-ACBE-4FA2-A92E-0248BFAA45D7}"/>
    <dgm:cxn modelId="{640EC247-2FD6-4E8F-BDEB-09B4FE9F806F}" srcId="{1525DDF4-0232-4D1A-B749-B2C47876E1D9}" destId="{0E59B4E4-1652-43FB-AE59-9F5C39BF2B17}" srcOrd="1" destOrd="0" parTransId="{7DEC08AA-660B-45E0-B6E6-F080F1A81750}" sibTransId="{E405F07B-4692-4340-82AF-324E78DF19D7}"/>
    <dgm:cxn modelId="{F512A270-A34A-4A82-8E8A-460C0522314E}" type="presOf" srcId="{60166522-3FC4-4193-94D5-57BD954DBD03}" destId="{8EBAEE27-6056-49A6-8CAF-242C9CF115D1}" srcOrd="0" destOrd="0" presId="urn:microsoft.com/office/officeart/2005/8/layout/chevron2"/>
    <dgm:cxn modelId="{D6750155-DA62-48BD-ABD7-281845A6A85A}" srcId="{1525DDF4-0232-4D1A-B749-B2C47876E1D9}" destId="{4593ABE6-2693-4763-B4E1-77F572046311}" srcOrd="2" destOrd="0" parTransId="{C4CED032-127D-4B95-8B8F-F7B4E0CE68E1}" sibTransId="{C7BB7B86-092E-4222-B8E5-3C529FD608D0}"/>
    <dgm:cxn modelId="{AF1DB083-9C15-44A0-BCD0-F70DF20C1BE6}" srcId="{0E59B4E4-1652-43FB-AE59-9F5C39BF2B17}" destId="{D4D884D8-A5E3-45B4-BC57-BA8EB724A916}" srcOrd="0" destOrd="0" parTransId="{3059C1E5-36CD-4A10-8AB7-5F95477D6849}" sibTransId="{C6EB9135-B89B-4748-9FCD-A2BF3F59E7E7}"/>
    <dgm:cxn modelId="{F92667B1-7129-41AE-BC82-E2BED05E233C}" type="presOf" srcId="{68DA0522-4D86-4197-ADED-6B8119363052}" destId="{3971C1AA-E017-4735-918A-52EC506090A7}" srcOrd="0" destOrd="0" presId="urn:microsoft.com/office/officeart/2005/8/layout/chevron2"/>
    <dgm:cxn modelId="{179233B3-889F-4879-B2AA-F74446F8142B}" srcId="{68DA0522-4D86-4197-ADED-6B8119363052}" destId="{1112C5BC-0DE1-4A21-B1F2-98F2275458AE}" srcOrd="0" destOrd="0" parTransId="{CEC2AF9E-442F-451A-A2C2-A0820B039592}" sibTransId="{1A08B2B5-854D-41BC-810F-7688AB340D08}"/>
    <dgm:cxn modelId="{3701FBCD-71B6-49F5-8ACB-7E0BB63C6F3D}" type="presOf" srcId="{1112C5BC-0DE1-4A21-B1F2-98F2275458AE}" destId="{74A9B022-2BA9-4E85-9634-6FBF67C9FA6D}" srcOrd="0" destOrd="0" presId="urn:microsoft.com/office/officeart/2005/8/layout/chevron2"/>
    <dgm:cxn modelId="{5B95BDCF-9E94-4C97-8FFF-B9D25CF04727}" type="presOf" srcId="{0E59B4E4-1652-43FB-AE59-9F5C39BF2B17}" destId="{009D878A-0A74-4CD4-AA2B-82B0C81BF4DE}" srcOrd="0" destOrd="0" presId="urn:microsoft.com/office/officeart/2005/8/layout/chevron2"/>
    <dgm:cxn modelId="{852C02DF-3F4C-4539-BD62-DE35B3C2A1E9}" type="presOf" srcId="{D4D884D8-A5E3-45B4-BC57-BA8EB724A916}" destId="{95DAAA14-B44E-498B-BB35-F831B328181C}" srcOrd="0" destOrd="0" presId="urn:microsoft.com/office/officeart/2005/8/layout/chevron2"/>
    <dgm:cxn modelId="{E4D597E7-2B40-4A83-AFAC-DDA850F64A66}" srcId="{1525DDF4-0232-4D1A-B749-B2C47876E1D9}" destId="{60166522-3FC4-4193-94D5-57BD954DBD03}" srcOrd="3" destOrd="0" parTransId="{15629EDA-8FE9-461B-8399-95855D8B67F5}" sibTransId="{800011F6-439F-49CA-80A5-08126C0BE523}"/>
    <dgm:cxn modelId="{645E11ED-FFFC-4EB3-A0FF-5D6890CB1F7B}" type="presOf" srcId="{21345598-8979-41D6-B720-CBBA847A99C2}" destId="{3D6E9866-52C9-4F3C-98F0-1C4B11C07A2A}" srcOrd="0" destOrd="0" presId="urn:microsoft.com/office/officeart/2005/8/layout/chevron2"/>
    <dgm:cxn modelId="{895166FA-7002-4309-8E26-CB23D578C9D2}" type="presOf" srcId="{AA479DD0-2640-4088-8B45-990B1D1A9C75}" destId="{C3490647-70A2-4C47-875B-CFB72D8BF430}" srcOrd="0" destOrd="0" presId="urn:microsoft.com/office/officeart/2005/8/layout/chevron2"/>
    <dgm:cxn modelId="{1A5775FB-B80A-4D11-8393-4828B7D98A3C}" srcId="{4593ABE6-2693-4763-B4E1-77F572046311}" destId="{21345598-8979-41D6-B720-CBBA847A99C2}" srcOrd="0" destOrd="0" parTransId="{B2EB9A85-AC8F-4129-B397-E84B3145C0F7}" sibTransId="{20075400-6BBD-4797-AB58-36A66E0C6FA8}"/>
    <dgm:cxn modelId="{A37C831C-B7DE-44AA-9436-E120C2F76A77}" type="presParOf" srcId="{B9C3E8CB-F401-47E5-982D-7C9B7E00F43B}" destId="{2B451240-4F0B-4B0F-8733-BF20C0F7B4A5}" srcOrd="0" destOrd="0" presId="urn:microsoft.com/office/officeart/2005/8/layout/chevron2"/>
    <dgm:cxn modelId="{3D35B3C2-56E8-43DB-B89C-EBF081295DB5}" type="presParOf" srcId="{2B451240-4F0B-4B0F-8733-BF20C0F7B4A5}" destId="{3971C1AA-E017-4735-918A-52EC506090A7}" srcOrd="0" destOrd="0" presId="urn:microsoft.com/office/officeart/2005/8/layout/chevron2"/>
    <dgm:cxn modelId="{AF14E601-A8C9-47BD-AC4F-EC94F0956C9E}" type="presParOf" srcId="{2B451240-4F0B-4B0F-8733-BF20C0F7B4A5}" destId="{74A9B022-2BA9-4E85-9634-6FBF67C9FA6D}" srcOrd="1" destOrd="0" presId="urn:microsoft.com/office/officeart/2005/8/layout/chevron2"/>
    <dgm:cxn modelId="{0863F6B5-BCDD-44E5-AED8-EEC8D21D4FBD}" type="presParOf" srcId="{B9C3E8CB-F401-47E5-982D-7C9B7E00F43B}" destId="{53780641-1265-4462-8000-3F42628CDD9A}" srcOrd="1" destOrd="0" presId="urn:microsoft.com/office/officeart/2005/8/layout/chevron2"/>
    <dgm:cxn modelId="{FF94530C-C5FF-4190-AAD7-395E05D25215}" type="presParOf" srcId="{B9C3E8CB-F401-47E5-982D-7C9B7E00F43B}" destId="{D8654522-06E4-42A2-8FA3-C19DACD07953}" srcOrd="2" destOrd="0" presId="urn:microsoft.com/office/officeart/2005/8/layout/chevron2"/>
    <dgm:cxn modelId="{6C9AFE2E-0B9A-4E5A-BB2A-EC40AD6C1410}" type="presParOf" srcId="{D8654522-06E4-42A2-8FA3-C19DACD07953}" destId="{009D878A-0A74-4CD4-AA2B-82B0C81BF4DE}" srcOrd="0" destOrd="0" presId="urn:microsoft.com/office/officeart/2005/8/layout/chevron2"/>
    <dgm:cxn modelId="{DE9D737E-F7FC-432B-B9A0-FEF5C86DBEB5}" type="presParOf" srcId="{D8654522-06E4-42A2-8FA3-C19DACD07953}" destId="{95DAAA14-B44E-498B-BB35-F831B328181C}" srcOrd="1" destOrd="0" presId="urn:microsoft.com/office/officeart/2005/8/layout/chevron2"/>
    <dgm:cxn modelId="{C3C4AE0F-D70A-49EE-8940-B8FA91BC7E62}" type="presParOf" srcId="{B9C3E8CB-F401-47E5-982D-7C9B7E00F43B}" destId="{A0911975-060D-4B4B-A0F8-6819D752CB49}" srcOrd="3" destOrd="0" presId="urn:microsoft.com/office/officeart/2005/8/layout/chevron2"/>
    <dgm:cxn modelId="{AAD500D9-B8AA-44B2-B59C-BB08170740F3}" type="presParOf" srcId="{B9C3E8CB-F401-47E5-982D-7C9B7E00F43B}" destId="{D5DE42F1-682F-44DF-935A-331F7C47CA84}" srcOrd="4" destOrd="0" presId="urn:microsoft.com/office/officeart/2005/8/layout/chevron2"/>
    <dgm:cxn modelId="{6E887A22-4C55-43A3-9596-3F736523F327}" type="presParOf" srcId="{D5DE42F1-682F-44DF-935A-331F7C47CA84}" destId="{C8C11EB7-389E-4634-BDBD-F854DB27DA1A}" srcOrd="0" destOrd="0" presId="urn:microsoft.com/office/officeart/2005/8/layout/chevron2"/>
    <dgm:cxn modelId="{FD3E0EC0-68DE-4786-9D1D-C06D209ECD7F}" type="presParOf" srcId="{D5DE42F1-682F-44DF-935A-331F7C47CA84}" destId="{3D6E9866-52C9-4F3C-98F0-1C4B11C07A2A}" srcOrd="1" destOrd="0" presId="urn:microsoft.com/office/officeart/2005/8/layout/chevron2"/>
    <dgm:cxn modelId="{031BA1E8-1569-47FE-AD90-021683A229E5}" type="presParOf" srcId="{B9C3E8CB-F401-47E5-982D-7C9B7E00F43B}" destId="{01DED9F1-C2D5-46D4-93A8-CAE78AA7678B}" srcOrd="5" destOrd="0" presId="urn:microsoft.com/office/officeart/2005/8/layout/chevron2"/>
    <dgm:cxn modelId="{FE46605D-AACF-4AAF-BDFA-42809315B9DA}" type="presParOf" srcId="{B9C3E8CB-F401-47E5-982D-7C9B7E00F43B}" destId="{CAD86118-D36A-4341-84CA-EBE104B120E2}" srcOrd="6" destOrd="0" presId="urn:microsoft.com/office/officeart/2005/8/layout/chevron2"/>
    <dgm:cxn modelId="{8E097395-22AC-4966-87C5-A6DBBA4B15FF}" type="presParOf" srcId="{CAD86118-D36A-4341-84CA-EBE104B120E2}" destId="{8EBAEE27-6056-49A6-8CAF-242C9CF115D1}" srcOrd="0" destOrd="0" presId="urn:microsoft.com/office/officeart/2005/8/layout/chevron2"/>
    <dgm:cxn modelId="{E6CC60AB-FC94-4130-A67F-F79C0FAC1FD5}" type="presParOf" srcId="{CAD86118-D36A-4341-84CA-EBE104B120E2}" destId="{C3490647-70A2-4C47-875B-CFB72D8BF4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1C1AA-E017-4735-918A-52EC506090A7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1</a:t>
          </a:r>
          <a:endParaRPr lang="en-US" sz="2200" kern="1200" dirty="0"/>
        </a:p>
      </dsp:txBody>
      <dsp:txXfrm rot="-5400000">
        <a:off x="1" y="395096"/>
        <a:ext cx="788987" cy="338137"/>
      </dsp:txXfrm>
    </dsp:sp>
    <dsp:sp modelId="{74A9B022-2BA9-4E85-9634-6FBF67C9FA6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Scenario</a:t>
          </a:r>
          <a:r>
            <a:rPr lang="de-DE" sz="2700" kern="1200" dirty="0"/>
            <a:t> 1: </a:t>
          </a:r>
          <a:r>
            <a:rPr lang="de-DE" sz="2700" kern="1200" dirty="0" err="1"/>
            <a:t>Benign</a:t>
          </a:r>
          <a:r>
            <a:rPr lang="de-DE" sz="2700" kern="1200" dirty="0"/>
            <a:t> </a:t>
          </a:r>
          <a:r>
            <a:rPr lang="de-DE" sz="2700" kern="1200" dirty="0" err="1"/>
            <a:t>traffic</a:t>
          </a:r>
          <a:endParaRPr lang="en-US" sz="2700" kern="1200" dirty="0"/>
        </a:p>
      </dsp:txBody>
      <dsp:txXfrm rot="-5400000">
        <a:off x="788988" y="36365"/>
        <a:ext cx="5271248" cy="661103"/>
      </dsp:txXfrm>
    </dsp:sp>
    <dsp:sp modelId="{009D878A-0A74-4CD4-AA2B-82B0C81BF4D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2</a:t>
          </a:r>
          <a:endParaRPr lang="en-US" sz="2200" kern="1200" dirty="0"/>
        </a:p>
      </dsp:txBody>
      <dsp:txXfrm rot="-5400000">
        <a:off x="1" y="1373653"/>
        <a:ext cx="788987" cy="338137"/>
      </dsp:txXfrm>
    </dsp:sp>
    <dsp:sp modelId="{95DAAA14-B44E-498B-BB35-F831B328181C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Scenario</a:t>
          </a:r>
          <a:r>
            <a:rPr lang="de-DE" sz="2700" kern="1200" dirty="0"/>
            <a:t> 2: Attack </a:t>
          </a:r>
          <a:r>
            <a:rPr lang="de-DE" sz="2700" kern="1200" dirty="0" err="1"/>
            <a:t>traffic</a:t>
          </a:r>
          <a:endParaRPr lang="en-US" sz="2700" kern="1200" dirty="0"/>
        </a:p>
      </dsp:txBody>
      <dsp:txXfrm rot="-5400000">
        <a:off x="788988" y="1014923"/>
        <a:ext cx="5271248" cy="661103"/>
      </dsp:txXfrm>
    </dsp:sp>
    <dsp:sp modelId="{C8C11EB7-389E-4634-BDBD-F854DB27DA1A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3</a:t>
          </a:r>
          <a:endParaRPr lang="en-US" sz="2200" kern="1200" dirty="0"/>
        </a:p>
      </dsp:txBody>
      <dsp:txXfrm rot="-5400000">
        <a:off x="1" y="2352210"/>
        <a:ext cx="788987" cy="338137"/>
      </dsp:txXfrm>
    </dsp:sp>
    <dsp:sp modelId="{3D6E9866-52C9-4F3C-98F0-1C4B11C07A2A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Scenario</a:t>
          </a:r>
          <a:r>
            <a:rPr lang="de-DE" sz="2700" kern="1200" dirty="0"/>
            <a:t> 3: </a:t>
          </a:r>
          <a:r>
            <a:rPr lang="de-DE" sz="2700" kern="1200" dirty="0" err="1"/>
            <a:t>Benign+Attack</a:t>
          </a:r>
          <a:r>
            <a:rPr lang="de-DE" sz="2700" kern="1200" dirty="0"/>
            <a:t> Traffic</a:t>
          </a:r>
          <a:endParaRPr lang="en-US" sz="2700" kern="1200" dirty="0"/>
        </a:p>
      </dsp:txBody>
      <dsp:txXfrm rot="-5400000">
        <a:off x="788988" y="1993480"/>
        <a:ext cx="5271248" cy="661103"/>
      </dsp:txXfrm>
    </dsp:sp>
    <dsp:sp modelId="{8EBAEE27-6056-49A6-8CAF-242C9CF115D1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4</a:t>
          </a:r>
          <a:endParaRPr lang="en-US" sz="2200" kern="1200" dirty="0"/>
        </a:p>
      </dsp:txBody>
      <dsp:txXfrm rot="-5400000">
        <a:off x="1" y="3330768"/>
        <a:ext cx="788987" cy="338137"/>
      </dsp:txXfrm>
    </dsp:sp>
    <dsp:sp modelId="{C3490647-70A2-4C47-875B-CFB72D8BF430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Mitigate the </a:t>
          </a:r>
          <a:r>
            <a:rPr lang="de-DE" sz="2700" kern="1200" dirty="0" err="1"/>
            <a:t>attack</a:t>
          </a:r>
          <a:r>
            <a:rPr lang="de-DE" sz="2700" kern="1200" dirty="0"/>
            <a:t> (Limit link BW)</a:t>
          </a:r>
          <a:endParaRPr lang="en-US" sz="2700" kern="1200" dirty="0"/>
        </a:p>
      </dsp:txBody>
      <dsp:txXfrm rot="-5400000">
        <a:off x="788988" y="2972037"/>
        <a:ext cx="5271248" cy="66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33C075-ECA1-48C8-A042-2B41E0BDABF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94CB4-D3FF-496B-9336-8AA04103DD7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6EA26-6EE3-4F2B-86BE-F4E9B6DB1DD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37316-9612-4E1B-AFAB-B9530A07C03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9ADED7DD-0773-4D0C-8A31-B62862100DA5}" type="slidenum">
              <a:t>‹#›</a:t>
            </a:fld>
            <a:endParaRPr lang="de-DE" sz="1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89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67E624-2EF2-4A44-8F80-ECBDAD24DD9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CF9578-811A-4EC5-A2DF-08D402250079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DE4401D-850D-41CC-A769-7A08BE87E6DB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A8010F-E02B-47E6-BB46-42CFB61635AF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A2699D0-DE1A-4F6B-B054-6874C3D8D52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-360"/>
            <a:ext cx="2967119" cy="452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247CA-5853-4554-BDEE-595596A4D3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6200" y="-360"/>
            <a:ext cx="2967119" cy="452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7191BD5-46E3-48F8-B6CB-72FE66ED0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2640" y="685799"/>
            <a:ext cx="4567320" cy="342468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67DDD85B-880A-40E7-B2B9-3E5481A85E6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914039" y="4343040"/>
            <a:ext cx="5024520" cy="41104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de-DE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2E1F80-262B-41D2-80C2-251F4C16A29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6080"/>
            <a:ext cx="2967119" cy="452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2B4188-F5ED-47AA-8360-A2898CA91C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6200" y="8686080"/>
            <a:ext cx="2967119" cy="452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</a:lstStyle>
          <a:p>
            <a:pPr lvl="0"/>
            <a:fld id="{0E68BA2F-837D-43E2-862B-0A2EA22B7D7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0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2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38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11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6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12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39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3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39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4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9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5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0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6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32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7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2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8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42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9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51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3713B110-254E-487B-AA28-A1E4030274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8469C45B-8BDC-4B6D-8D7A-C60BC72ED3EB}" type="slidenum">
              <a:t>10</a:t>
            </a:fld>
            <a:endParaRPr lang="de-D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A25BC1-8957-4F05-B484-DDFFE7BF762D}"/>
              </a:ext>
            </a:extLst>
          </p:cNvPr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A5499-F07F-4231-B456-A815797CE5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039" y="4343040"/>
            <a:ext cx="5024520" cy="4110840"/>
          </a:xfrm>
        </p:spPr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828B-FA8B-4A4A-8ED2-9A9D9B6D1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303CA-67D8-4974-AF26-7FF53824D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D81E-A2F2-4235-9FCB-750F52D3BB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B9564-688C-4DAF-A5BD-B4B6EAD193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4C7B13DA-6FAF-4653-AE65-D9DA1EFFFD6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3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FD21-412C-47BB-9440-7A8734F7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2766E-9B44-4C1F-8057-3DE41047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44B92-9AB4-417E-8BE8-27C55CB89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921A1-6A8D-48D7-84BB-1AC460B4E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DBB2D364-B967-445C-B41F-6789AF7FE5F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75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A1462-03DC-4A7C-9EC3-C299610F7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127000"/>
            <a:ext cx="2055813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C74FA-8F6E-485B-AE34-19F028F2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016625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AE9D1-4325-406B-A0D0-D4E743DBC0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9178-219A-437A-A58A-942E40321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F8260EC4-6BF0-4216-9B8D-8C9BE1BA5C6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64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DB9-85FD-43C0-BE48-DE5F5694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A38C-AA13-4240-B32B-EC8C31B7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E322A-476F-4B3C-A8FD-FAF3C51BAC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0E020-D043-4C05-AE2F-6B052A052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2E2E37F1-CA87-45CF-9AB0-9D67A25D337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93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B054-6636-4717-8FB4-E7AC82B2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2917-48F9-4390-A3AA-3CC5B048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57CE2-E7A6-4181-AA58-C5C8F5BC3A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A8F1A-D681-448D-96DC-21C28523B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43A44524-8676-48A5-BD8B-F59EFAEC234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2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0203-F06C-4EB1-B3AD-8F948B48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062A-F7C1-4BF9-8DF9-DD2EC1831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5224A-D628-47D5-A8C1-B7E88A40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2121-8E8E-4D8B-B852-EE88F8CF56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DB99-8686-4D81-B68E-80AE02E11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77347C15-71E3-4CBA-A6E4-D51FCA9C7C0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5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A85C-1B4A-4537-A0DC-F820418B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8E376-49D5-4368-B1D8-4FAA4760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41CAE-CBB1-4B86-A854-B7EC170DC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FEB5B-40F3-4630-87A2-0C5B18EBE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642CA-6812-402B-AC50-17B1C25EC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08A2A0-A3EB-4FD7-A603-7FB410BF9B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8317D1-E0A4-4D4A-8802-237956C46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0BC40338-C6EF-408D-9AC4-18128EB87A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2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5A78-256C-4EB6-B4B6-A1A339BE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A4383-6C9D-42F3-AC88-AF857993A6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C765-66E3-4037-8BD9-1D9F4572A3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F3E24F45-4735-42F0-800D-2C96FD38CD1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4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BE1D1F-2A08-4CFD-A922-0512B0ABC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A8792-9398-4755-B67A-7EA9369B23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D91BD37C-EB28-4E60-B368-3C1D59A561F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6582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7992-190B-42C2-8E0C-7C8B8DCC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3C74-1585-4BF0-BB5A-5E6CA416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6331-70B4-414E-ADF5-80C93CF0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E1C9-5E76-4613-AB8E-EE13133816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2721-B928-4C96-B60B-C33C782F5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620A4FDD-D5E9-4696-9CD0-75E9F6141D0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4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38D-D093-4C78-A209-873B877B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FD4D1-6AFD-4898-ADDB-3B88894CC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06BA8-8BEF-4B84-BA4B-26A8ACB4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2F76-7A1E-4E1D-AC89-16A0DC5E3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3CC1-9C52-491F-B2D0-A56E9A592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Seite </a:t>
            </a:r>
            <a:fld id="{8840E1FB-2D6E-4763-AE0E-DAD45BEEB4D7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22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2C98727-E375-4DB2-BB40-33D68945AB7C}"/>
              </a:ext>
            </a:extLst>
          </p:cNvPr>
          <p:cNvSpPr/>
          <p:nvPr/>
        </p:nvSpPr>
        <p:spPr>
          <a:xfrm>
            <a:off x="0" y="0"/>
            <a:ext cx="457200" cy="5181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900">
              <a:alpha val="6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A785E57-E324-4295-8C24-A1047A0FA146}"/>
              </a:ext>
            </a:extLst>
          </p:cNvPr>
          <p:cNvSpPr/>
          <p:nvPr/>
        </p:nvSpPr>
        <p:spPr>
          <a:xfrm>
            <a:off x="0" y="5943600"/>
            <a:ext cx="9144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3359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F1EAB-1453-4F24-8413-8A29F124F55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315200" y="6116760"/>
            <a:ext cx="1295280" cy="434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5C3A1A-1208-40EF-9616-DC756D37B403}"/>
              </a:ext>
            </a:extLst>
          </p:cNvPr>
          <p:cNvSpPr/>
          <p:nvPr/>
        </p:nvSpPr>
        <p:spPr>
          <a:xfrm>
            <a:off x="0" y="1905120"/>
            <a:ext cx="4572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900">
              <a:alpha val="99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8A6F-F19E-492F-AF30-2F6A16F9A10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439639" y="6165360"/>
            <a:ext cx="5467320" cy="674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400" b="0" i="0" u="none" strike="noStrike" baseline="0">
                <a:solidFill>
                  <a:srgbClr val="FFFFFF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  <a:lvl2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400" b="1" i="0" u="none" strike="noStrike" baseline="0">
                <a:solidFill>
                  <a:srgbClr val="FFFFFF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2pPr>
          </a:lstStyle>
          <a:p>
            <a:pPr lvl="0"/>
            <a:r>
              <a:rPr lang="de-DE"/>
              <a:t>FG Audiovisuelle Technik | Hauptseminar | WS 2013/14</a:t>
            </a:r>
          </a:p>
          <a:p>
            <a:pPr lvl="0"/>
            <a:r>
              <a:rPr lang="de-DE"/>
              <a:t>Name | Thema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91BB8-A417-48FB-AFFD-6622E883870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50920" y="6165360"/>
            <a:ext cx="1906560" cy="82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400" b="1" i="0" u="none" strike="noStrike" baseline="0">
                <a:solidFill>
                  <a:srgbClr val="FFFFFF"/>
                </a:solidFill>
                <a:latin typeface="Arial" pitchFamily="18"/>
                <a:ea typeface="Lucida Sans Unicode" pitchFamily="2"/>
                <a:cs typeface="Lucida Sans Unicode" pitchFamily="2"/>
              </a:defRPr>
            </a:lvl1pPr>
          </a:lstStyle>
          <a:p>
            <a:pPr lvl="0"/>
            <a:r>
              <a:rPr lang="de-DE"/>
              <a:t>Seite </a:t>
            </a:r>
            <a:fld id="{7CF17D4F-9E61-41AB-9CCD-FF93836202B3}" type="slidenum">
              <a:t>‹#›</a:t>
            </a:fld>
            <a:endParaRPr lang="de-D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523156-925B-4F8F-864D-5450CD95AF09}"/>
              </a:ext>
            </a:extLst>
          </p:cNvPr>
          <p:cNvSpPr/>
          <p:nvPr/>
        </p:nvSpPr>
        <p:spPr>
          <a:xfrm>
            <a:off x="0" y="2819520"/>
            <a:ext cx="457200" cy="3124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900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EC2C53-E8E5-496E-BE11-87471924F4D6}"/>
              </a:ext>
            </a:extLst>
          </p:cNvPr>
          <p:cNvSpPr/>
          <p:nvPr/>
        </p:nvSpPr>
        <p:spPr>
          <a:xfrm>
            <a:off x="0" y="1523880"/>
            <a:ext cx="457200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900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E74E17-C910-48E6-B184-EC089277E442}"/>
              </a:ext>
            </a:extLst>
          </p:cNvPr>
          <p:cNvSpPr/>
          <p:nvPr/>
        </p:nvSpPr>
        <p:spPr>
          <a:xfrm>
            <a:off x="0" y="3124079"/>
            <a:ext cx="457200" cy="76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900">
              <a:alpha val="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EE825A-6C4F-4FA8-90E5-5226148CE4DB}"/>
              </a:ext>
            </a:extLst>
          </p:cNvPr>
          <p:cNvSpPr/>
          <p:nvPr/>
        </p:nvSpPr>
        <p:spPr>
          <a:xfrm>
            <a:off x="0" y="380880"/>
            <a:ext cx="457200" cy="76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900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78028B-8957-45F1-83F7-D1AC1D52EFC8}"/>
              </a:ext>
            </a:extLst>
          </p:cNvPr>
          <p:cNvSpPr/>
          <p:nvPr/>
        </p:nvSpPr>
        <p:spPr>
          <a:xfrm>
            <a:off x="0" y="5867279"/>
            <a:ext cx="457200" cy="76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E2A8CEC-3085-4457-92E3-BFDD79B3D8E1}"/>
              </a:ext>
            </a:extLst>
          </p:cNvPr>
          <p:cNvSpPr/>
          <p:nvPr/>
        </p:nvSpPr>
        <p:spPr>
          <a:xfrm>
            <a:off x="0" y="6781680"/>
            <a:ext cx="9144000" cy="76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747A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70810779-48A2-465A-A6B5-6F013AF18311}"/>
              </a:ext>
            </a:extLst>
          </p:cNvPr>
          <p:cNvSpPr/>
          <p:nvPr/>
        </p:nvSpPr>
        <p:spPr>
          <a:xfrm>
            <a:off x="0" y="6781680"/>
            <a:ext cx="9144000" cy="1800"/>
          </a:xfrm>
          <a:prstGeom prst="line">
            <a:avLst/>
          </a:prstGeom>
          <a:noFill/>
          <a:ln w="3240">
            <a:solidFill>
              <a:srgbClr val="B4DCDC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8D5E6D-74F5-4DB7-906F-E5A5572F82A7}"/>
              </a:ext>
            </a:extLst>
          </p:cNvPr>
          <p:cNvSpPr/>
          <p:nvPr/>
        </p:nvSpPr>
        <p:spPr>
          <a:xfrm>
            <a:off x="0" y="0"/>
            <a:ext cx="4572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900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A5E394A-46D3-4939-907E-930C6ECE72C9}"/>
              </a:ext>
            </a:extLst>
          </p:cNvPr>
          <p:cNvSpPr/>
          <p:nvPr/>
        </p:nvSpPr>
        <p:spPr>
          <a:xfrm>
            <a:off x="0" y="1219320"/>
            <a:ext cx="45720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900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64898C-0798-4660-9AB7-BF6AE2C8EF18}"/>
              </a:ext>
            </a:extLst>
          </p:cNvPr>
          <p:cNvSpPr/>
          <p:nvPr/>
        </p:nvSpPr>
        <p:spPr>
          <a:xfrm>
            <a:off x="0" y="5257800"/>
            <a:ext cx="45720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900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6721641F-E834-459F-807A-E0925260B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839" y="126720"/>
            <a:ext cx="8224920" cy="14346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de-DE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BBE15FD-F604-4A94-B6BA-10107568C0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839" y="1604520"/>
            <a:ext cx="8224920" cy="397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de-DE" sz="4400" b="0" i="0" u="none" strike="noStrike" baseline="0">
          <a:ln>
            <a:noFill/>
          </a:ln>
          <a:solidFill>
            <a:srgbClr val="FF7900"/>
          </a:solidFill>
          <a:latin typeface="Arial" pitchFamily="18"/>
          <a:cs typeface="Lucida Sans Unicode" pitchFamily="2"/>
        </a:defRPr>
      </a:lvl1pPr>
    </p:titleStyle>
    <p:bodyStyle>
      <a:lvl1pPr marL="342720" marR="0" indent="0" algn="l" rtl="0" hangingPunct="1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de-DE" sz="3200" b="0" i="0" u="none" strike="noStrike" baseline="0">
          <a:ln>
            <a:noFill/>
          </a:ln>
          <a:solidFill>
            <a:srgbClr val="003359"/>
          </a:solidFill>
          <a:latin typeface="Arial" pitchFamily="18"/>
          <a:cs typeface="Lucida Sans Unicode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dullah.Alshraa@tu-ilmenau.d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ydifferencebetween.com/difference-between-ddos-and-do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loudflare.com/learning/ddos/what-is-a-ddos-attack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7498A00E-B8AB-4905-8158-476F1345F0B0}"/>
              </a:ext>
            </a:extLst>
          </p:cNvPr>
          <p:cNvSpPr txBox="1">
            <a:spLocks/>
          </p:cNvSpPr>
          <p:nvPr/>
        </p:nvSpPr>
        <p:spPr>
          <a:xfrm>
            <a:off x="761939" y="2130425"/>
            <a:ext cx="7772400" cy="1470025"/>
          </a:xfrm>
          <a:prstGeom prst="rect">
            <a:avLst/>
          </a:prstGeom>
        </p:spPr>
        <p:txBody>
          <a:bodyPr/>
          <a:lstStyle>
            <a:lvl1pPr marL="0" marR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4400" b="0" i="0" u="none" strike="noStrike" baseline="0">
                <a:ln>
                  <a:noFill/>
                </a:ln>
                <a:solidFill>
                  <a:srgbClr val="FF7900"/>
                </a:solidFill>
                <a:latin typeface="Arial" pitchFamily="18"/>
                <a:cs typeface="Lucida Sans Unicode" pitchFamily="2"/>
              </a:defRPr>
            </a:lvl1pPr>
          </a:lstStyle>
          <a:p>
            <a:r>
              <a:rPr lang="en-US" sz="2400" b="1" kern="0" dirty="0"/>
              <a:t>Verifying the Suspicious Port in Case of</a:t>
            </a:r>
          </a:p>
          <a:p>
            <a:r>
              <a:rPr lang="en-US" sz="2400" b="1" kern="0" dirty="0"/>
              <a:t>Abnormal Behavior in SDN</a:t>
            </a:r>
          </a:p>
        </p:txBody>
      </p:sp>
      <p:sp>
        <p:nvSpPr>
          <p:cNvPr id="3" name="Subtitle 7">
            <a:extLst>
              <a:ext uri="{FF2B5EF4-FFF2-40B4-BE49-F238E27FC236}">
                <a16:creationId xmlns:a16="http://schemas.microsoft.com/office/drawing/2014/main" id="{C987603F-D7AE-46DD-BF99-D015DFEC5278}"/>
              </a:ext>
            </a:extLst>
          </p:cNvPr>
          <p:cNvSpPr txBox="1">
            <a:spLocks/>
          </p:cNvSpPr>
          <p:nvPr/>
        </p:nvSpPr>
        <p:spPr>
          <a:xfrm>
            <a:off x="1174689" y="3860800"/>
            <a:ext cx="6946900" cy="1752600"/>
          </a:xfrm>
          <a:prstGeom prst="rect">
            <a:avLst/>
          </a:prstGeom>
        </p:spPr>
        <p:txBody>
          <a:bodyPr/>
          <a:lstStyle>
            <a:lvl1pPr marL="342720" marR="0" indent="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  <a:defRPr lang="de-DE" sz="3200" b="0" i="0" u="none" strike="noStrike" baseline="0">
                <a:ln>
                  <a:noFill/>
                </a:ln>
                <a:solidFill>
                  <a:srgbClr val="003359"/>
                </a:solidFill>
                <a:latin typeface="Arial" pitchFamily="18"/>
                <a:cs typeface="Lucida Sans Unicode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kern="0" dirty="0"/>
              <a:t>Research Project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863FD44-9050-49B4-8C9B-8D5BC66CE1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639" y="6165360"/>
            <a:ext cx="5467320" cy="674640"/>
          </a:xfrm>
        </p:spPr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784B320-C1BB-4580-9952-7DAC5BC07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0920" y="6165360"/>
            <a:ext cx="1906560" cy="825480"/>
          </a:xfrm>
        </p:spPr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1</a:t>
            </a:fld>
            <a:endParaRPr lang="de-DE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7C71A5-6026-4A20-ACDD-4BC68C6584AD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27CE4D6-57A7-413D-9C0E-A65E0991A0AA}"/>
              </a:ext>
            </a:extLst>
          </p:cNvPr>
          <p:cNvSpPr/>
          <p:nvPr/>
        </p:nvSpPr>
        <p:spPr>
          <a:xfrm>
            <a:off x="876240" y="5422232"/>
            <a:ext cx="7543799" cy="2606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lvl="0" algn="ctr"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1400" b="0" i="0" strike="noStrike" baseline="0" dirty="0">
                <a:ln>
                  <a:noFill/>
                </a:ln>
                <a:latin typeface="Arial" pitchFamily="18"/>
                <a:ea typeface="Lucida Sans Unicode" pitchFamily="2"/>
                <a:cs typeface="Lucida Sans Unicode" pitchFamily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Mamdouh.muhammad@tu-ilmenau.de</a:t>
            </a:r>
          </a:p>
          <a:p>
            <a:pPr lvl="0" algn="ctr"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1400" b="0" i="0" strike="noStrike" baseline="0" dirty="0">
                <a:ln>
                  <a:noFill/>
                </a:ln>
                <a:latin typeface="Arial" pitchFamily="18"/>
                <a:ea typeface="Lucida Sans Unicode" pitchFamily="2"/>
                <a:cs typeface="Lucida Sans Unicode" pitchFamily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Abdullah.Alshraa@tu-ilmenau.de</a:t>
            </a:r>
            <a:endParaRPr lang="de-DE" sz="1400" b="0" i="0" strike="noStrike" baseline="0" dirty="0">
              <a:ln>
                <a:noFill/>
              </a:ln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1114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10</a:t>
            </a:fld>
            <a:endParaRPr lang="de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A7893B-7779-440B-830A-B0348233C4A9}"/>
              </a:ext>
            </a:extLst>
          </p:cNvPr>
          <p:cNvSpPr/>
          <p:nvPr/>
        </p:nvSpPr>
        <p:spPr>
          <a:xfrm>
            <a:off x="1066680" y="60948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References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A11885-FDD4-49F2-B0EA-29B69AD3CA01}"/>
              </a:ext>
            </a:extLst>
          </p:cNvPr>
          <p:cNvSpPr/>
          <p:nvPr/>
        </p:nvSpPr>
        <p:spPr>
          <a:xfrm>
            <a:off x="928135" y="1530926"/>
            <a:ext cx="7682344" cy="42938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1400" b="0" i="0" u="none" strike="noStrike" baseline="0" dirty="0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1- L. Li, J. Zhou, and N. Xiao, “Ddos </a:t>
            </a:r>
            <a:r>
              <a:rPr lang="de-DE" sz="1400" b="0" i="0" u="none" strike="noStrike" baseline="0" dirty="0" err="1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attack</a:t>
            </a:r>
            <a:r>
              <a:rPr lang="de-DE" sz="1400" b="0" i="0" u="none" strike="noStrike" baseline="0" dirty="0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detection </a:t>
            </a:r>
            <a:r>
              <a:rPr lang="de-DE" sz="1400" b="0" i="0" u="none" strike="noStrike" baseline="0" dirty="0" err="1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algorithms</a:t>
            </a:r>
            <a:r>
              <a:rPr lang="de-DE" sz="1400" b="0" i="0" u="none" strike="noStrike" baseline="0" dirty="0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</a:t>
            </a:r>
            <a:r>
              <a:rPr lang="de-DE" sz="1400" b="0" i="0" u="none" strike="noStrike" baseline="0" dirty="0" err="1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based</a:t>
            </a:r>
            <a:r>
              <a:rPr lang="de-DE" sz="1400" b="0" i="0" u="none" strike="noStrike" baseline="0" dirty="0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on entropy computing,” in Information and Communications Security,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1400" b="0" i="0" u="none" strike="noStrike" baseline="0" dirty="0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S. Qing, H. Imai, and G. Wang, Eds. Berlin, Heidelberg: Springer Berlin Heidelberg, 2007, pp. 452–466.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1400" b="0" i="0" u="none" strike="noStrike" baseline="0" dirty="0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2- S. M. Mousavi and M. St-Hilaire, “Early detection of </a:t>
            </a:r>
            <a:r>
              <a:rPr lang="de-DE" sz="1400" b="0" i="0" u="none" strike="noStrike" baseline="0" dirty="0" err="1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ddos</a:t>
            </a:r>
            <a:r>
              <a:rPr lang="de-DE" sz="1400" b="0" i="0" u="none" strike="noStrike" baseline="0" dirty="0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</a:t>
            </a:r>
            <a:r>
              <a:rPr lang="de-DE" sz="1400" b="0" i="0" u="none" strike="noStrike" baseline="0" dirty="0" err="1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attacks</a:t>
            </a:r>
            <a:r>
              <a:rPr lang="de-DE" sz="1400" b="0" i="0" u="none" strike="noStrike" baseline="0" dirty="0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</a:t>
            </a:r>
            <a:r>
              <a:rPr lang="de-DE" sz="1400" b="0" i="0" u="none" strike="noStrike" baseline="0" dirty="0" err="1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against</a:t>
            </a:r>
            <a:r>
              <a:rPr lang="de-DE" sz="1400" b="0" i="0" u="none" strike="noStrike" baseline="0" dirty="0">
                <a:ln>
                  <a:noFill/>
                </a:ln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sdn controllers,” in 2015 International Conference on Computing, Networking and Communications (ICNC), Feb 2015, pp. 77–81.</a:t>
            </a:r>
          </a:p>
          <a:p>
            <a:pPr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1400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3- Mauro Conti, Chhagan Lal, Reza Mohammadi &amp; Umashankar </a:t>
            </a:r>
            <a:r>
              <a:rPr lang="de-DE" sz="1400" dirty="0" err="1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Rawat</a:t>
            </a:r>
            <a:r>
              <a:rPr lang="de-DE" sz="1400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 Lightweight solutions to counter DDoS attacks in software </a:t>
            </a:r>
            <a:r>
              <a:rPr lang="de-DE" sz="1400" dirty="0" err="1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defined</a:t>
            </a:r>
            <a:r>
              <a:rPr lang="de-DE" sz="1400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</a:t>
            </a:r>
            <a:r>
              <a:rPr lang="de-DE" sz="1400" dirty="0" err="1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networking</a:t>
            </a:r>
            <a:endParaRPr lang="de-DE" sz="1400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1400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4- Maryam Kia, </a:t>
            </a:r>
            <a:r>
              <a:rPr lang="en-US" sz="1400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Early Detection and Mitigation of DDoS Attacks In Software Defined Networks, Feb 2015</a:t>
            </a:r>
          </a:p>
          <a:p>
            <a:pPr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1400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5- Mahmood Z. Abdullah, Nasir A. Al-</a:t>
            </a:r>
            <a:r>
              <a:rPr lang="de-DE" sz="1400" dirty="0" err="1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awad</a:t>
            </a:r>
            <a:r>
              <a:rPr lang="de-DE" sz="1400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, Fatima W. Hussein, </a:t>
            </a:r>
            <a:r>
              <a:rPr lang="en-US" sz="1400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Implementation of Entropy-based Distributed Denial of Service Attack Detection Method in Multiple POX Controllers, June 2019</a:t>
            </a:r>
          </a:p>
          <a:p>
            <a:pPr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6-</a:t>
            </a:r>
            <a:r>
              <a:rPr lang="en-US" sz="1400" b="0" i="0" dirty="0" err="1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Raouia</a:t>
            </a:r>
            <a:r>
              <a:rPr lang="en-US" sz="1400" b="0" i="0" dirty="0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Taktak</a:t>
            </a:r>
            <a:r>
              <a:rPr lang="en-US" sz="1400" b="0" i="0" dirty="0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 Lamia </a:t>
            </a:r>
            <a:r>
              <a:rPr lang="en-US" sz="1400" b="0" i="0" dirty="0" err="1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Chaariand</a:t>
            </a:r>
            <a:r>
              <a:rPr lang="en-US" sz="1400" b="0" i="0" dirty="0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 Bernard Cousin Ri-</a:t>
            </a:r>
            <a:r>
              <a:rPr lang="en-US" sz="1400" b="0" i="0" dirty="0" err="1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hab</a:t>
            </a:r>
            <a:r>
              <a:rPr lang="en-US" sz="1400" b="0" i="0" dirty="0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Maaloul</a:t>
            </a:r>
            <a:r>
              <a:rPr lang="en-US" sz="1400" b="0" i="0" dirty="0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. “Energy-Aware Routing in Carrier-</a:t>
            </a:r>
            <a:r>
              <a:rPr lang="en-US" sz="1400" b="0" i="0" dirty="0" err="1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GradeEthernet</a:t>
            </a:r>
            <a:r>
              <a:rPr lang="en-US" sz="1400" b="0" i="0" dirty="0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lang="en-US" sz="1400" b="0" i="0" dirty="0" err="1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SDN</a:t>
            </a:r>
            <a:r>
              <a:rPr lang="en-US" sz="1400" b="0" i="0" dirty="0">
                <a:solidFill>
                  <a:srgbClr val="003359"/>
                </a:solidFill>
                <a:effectLst/>
                <a:latin typeface="Arial" panose="020B0604020202020204" pitchFamily="34" charset="0"/>
              </a:rPr>
              <a:t> Approach”. In: (2017).</a:t>
            </a:r>
          </a:p>
          <a:p>
            <a:pPr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dirty="0">
                <a:solidFill>
                  <a:srgbClr val="003359"/>
                </a:solidFill>
                <a:latin typeface="Arial" panose="020B0604020202020204" pitchFamily="34" charset="0"/>
                <a:ea typeface="Lucida Sans Unicode" pitchFamily="2"/>
                <a:cs typeface="Lucida Sans Unicode" pitchFamily="2"/>
              </a:rPr>
              <a:t>7-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anydifferencebetween.com</a:t>
            </a:r>
            <a:r>
              <a:rPr lang="en-US" sz="1400" dirty="0">
                <a:hlinkClick r:id="rId3"/>
              </a:rPr>
              <a:t>/difference-between-</a:t>
            </a:r>
            <a:r>
              <a:rPr lang="en-US" sz="1400" dirty="0" err="1">
                <a:hlinkClick r:id="rId3"/>
              </a:rPr>
              <a:t>ddos</a:t>
            </a:r>
            <a:r>
              <a:rPr lang="en-US" sz="1400" dirty="0">
                <a:hlinkClick r:id="rId3"/>
              </a:rPr>
              <a:t>-and-dos/</a:t>
            </a:r>
            <a:endParaRPr lang="en-US" sz="1400" dirty="0">
              <a:solidFill>
                <a:srgbClr val="003359"/>
              </a:solidFill>
              <a:latin typeface="Arial" panose="020B0604020202020204" pitchFamily="34" charset="0"/>
              <a:cs typeface="Lucida Sans Unicode" pitchFamily="2"/>
            </a:endParaRPr>
          </a:p>
          <a:p>
            <a:pPr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1400" dirty="0">
                <a:solidFill>
                  <a:srgbClr val="003359"/>
                </a:solidFill>
                <a:latin typeface="Arial" panose="020B0604020202020204" pitchFamily="34" charset="0"/>
                <a:ea typeface="Lucida Sans Unicode" pitchFamily="2"/>
                <a:cs typeface="Lucida Sans Unicode" pitchFamily="2"/>
              </a:rPr>
              <a:t>8-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www.cloudflare.com</a:t>
            </a:r>
            <a:r>
              <a:rPr lang="en-US" sz="1400" dirty="0">
                <a:hlinkClick r:id="rId4"/>
              </a:rPr>
              <a:t>/learning/</a:t>
            </a:r>
            <a:r>
              <a:rPr lang="en-US" sz="1400" dirty="0" err="1">
                <a:hlinkClick r:id="rId4"/>
              </a:rPr>
              <a:t>ddos</a:t>
            </a:r>
            <a:r>
              <a:rPr lang="en-US" sz="1400" dirty="0">
                <a:hlinkClick r:id="rId4"/>
              </a:rPr>
              <a:t>/what-is-a-</a:t>
            </a:r>
            <a:r>
              <a:rPr lang="en-US" sz="1400" dirty="0" err="1">
                <a:hlinkClick r:id="rId4"/>
              </a:rPr>
              <a:t>ddos</a:t>
            </a:r>
            <a:r>
              <a:rPr lang="en-US" sz="1400" dirty="0">
                <a:hlinkClick r:id="rId4"/>
              </a:rPr>
              <a:t>-attack/</a:t>
            </a:r>
            <a:endParaRPr lang="en-US" sz="1400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400" b="0" i="0" u="none" strike="noStrike" baseline="0" dirty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400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/>
              <a:t>Communication Networks Group | TU Ilmenau | Germany</a:t>
            </a:r>
          </a:p>
          <a:p>
            <a:pPr lvl="0"/>
            <a:r>
              <a:rPr lang="de-DE"/>
              <a:t>Mamdouh Muhammad| Abdullah Soliman Alshra’a </a:t>
            </a:r>
            <a:endParaRPr lang="de-DE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/>
              <a:t>Page </a:t>
            </a:r>
            <a:fld id="{DEA79195-4FB4-40D2-B473-241CAD7A4E19}" type="slidenum">
              <a:rPr smtClean="0"/>
              <a:t>11</a:t>
            </a:fld>
            <a:endParaRPr lang="de-DE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A11885-FDD4-49F2-B0EA-29B69AD3CA01}"/>
              </a:ext>
            </a:extLst>
          </p:cNvPr>
          <p:cNvSpPr/>
          <p:nvPr/>
        </p:nvSpPr>
        <p:spPr>
          <a:xfrm>
            <a:off x="691048" y="2590920"/>
            <a:ext cx="7682344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0" marR="0" lvl="0" indent="0" algn="ctr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7200" b="0" i="0" u="none" strike="noStrike" baseline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Thanks</a:t>
            </a:r>
            <a:endParaRPr lang="de-DE" sz="7200" dirty="0">
              <a:solidFill>
                <a:srgbClr val="FF79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763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12</a:t>
            </a:fld>
            <a:endParaRPr lang="de-DE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AA5A44A-5E22-491D-8ECD-F63D497AA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05" y="0"/>
            <a:ext cx="3007025" cy="59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6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74C7A-3F27-4A8C-9876-EA2D2A09E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1070268"/>
            <a:ext cx="7915271" cy="41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7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79AF779-C933-4C6B-8EA5-513BD218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61" y="128541"/>
            <a:ext cx="6858678" cy="4261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A5A1A-88DE-4573-90EB-F8BAF4065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9" y="4425312"/>
            <a:ext cx="3781069" cy="15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2</a:t>
            </a:fld>
            <a:endParaRPr lang="de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A7893B-7779-440B-830A-B0348233C4A9}"/>
              </a:ext>
            </a:extLst>
          </p:cNvPr>
          <p:cNvSpPr/>
          <p:nvPr/>
        </p:nvSpPr>
        <p:spPr>
          <a:xfrm>
            <a:off x="1066680" y="60948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Outline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A11885-FDD4-49F2-B0EA-29B69AD3CA01}"/>
              </a:ext>
            </a:extLst>
          </p:cNvPr>
          <p:cNvSpPr/>
          <p:nvPr/>
        </p:nvSpPr>
        <p:spPr>
          <a:xfrm>
            <a:off x="1066680" y="1763819"/>
            <a:ext cx="75437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Software-Defined Networking (SDN)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Denial Of Service attack 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 err="1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Entrop</a:t>
            </a:r>
            <a:r>
              <a:rPr lang="de-DE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y-</a:t>
            </a:r>
            <a:r>
              <a:rPr lang="de-DE" dirty="0" err="1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Based</a:t>
            </a:r>
            <a:r>
              <a:rPr lang="de-DE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Solution</a:t>
            </a: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New Challenges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Steps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Scenarios proposed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Conclusion and future work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References</a:t>
            </a:r>
            <a:endParaRPr lang="de-DE" sz="1400" b="0" i="0" u="none" strike="noStrike" baseline="0" dirty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72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3</a:t>
            </a:fld>
            <a:endParaRPr lang="de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A7893B-7779-440B-830A-B0348233C4A9}"/>
              </a:ext>
            </a:extLst>
          </p:cNvPr>
          <p:cNvSpPr/>
          <p:nvPr/>
        </p:nvSpPr>
        <p:spPr>
          <a:xfrm>
            <a:off x="1066680" y="60948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Software-</a:t>
            </a:r>
            <a:r>
              <a:rPr lang="de-DE" sz="3200" b="1" i="0" u="none" strike="noStrike" baseline="0" dirty="0" err="1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Defined</a:t>
            </a: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 Networking (SDN)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A11885-FDD4-49F2-B0EA-29B69AD3CA01}"/>
              </a:ext>
            </a:extLst>
          </p:cNvPr>
          <p:cNvSpPr/>
          <p:nvPr/>
        </p:nvSpPr>
        <p:spPr>
          <a:xfrm>
            <a:off x="1066680" y="1429020"/>
            <a:ext cx="75437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lvl="0"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400" b="0" i="0" u="none" strike="noStrike" baseline="0" dirty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DE6C37-9423-4245-8224-1B05235DCABA}"/>
              </a:ext>
            </a:extLst>
          </p:cNvPr>
          <p:cNvSpPr/>
          <p:nvPr/>
        </p:nvSpPr>
        <p:spPr>
          <a:xfrm>
            <a:off x="1369783" y="1825380"/>
            <a:ext cx="75437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28575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Centralization of control		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Ease automation     </a:t>
            </a:r>
          </a:p>
          <a:p>
            <a:pPr marL="28575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Standard APIs 			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Reducing dependency on vendors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400" b="0" i="0" u="none" strike="noStrike" baseline="0" dirty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FEBB130-3F1C-4486-ADE2-D1574BBE612D}"/>
              </a:ext>
            </a:extLst>
          </p:cNvPr>
          <p:cNvSpPr/>
          <p:nvPr/>
        </p:nvSpPr>
        <p:spPr>
          <a:xfrm>
            <a:off x="1066680" y="1304076"/>
            <a:ext cx="75437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Data (forwarding) plane and control plane</a:t>
            </a:r>
            <a:endParaRPr lang="de-DE" sz="1400" b="0" i="0" u="none" strike="noStrike" baseline="0" dirty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pic>
        <p:nvPicPr>
          <p:cNvPr id="9" name="Picture 8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959E90C2-E854-4BB9-B542-287FC8D4E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20" y="2512513"/>
            <a:ext cx="5812661" cy="32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4</a:t>
            </a:fld>
            <a:endParaRPr lang="de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A7893B-7779-440B-830A-B0348233C4A9}"/>
              </a:ext>
            </a:extLst>
          </p:cNvPr>
          <p:cNvSpPr/>
          <p:nvPr/>
        </p:nvSpPr>
        <p:spPr>
          <a:xfrm>
            <a:off x="1066680" y="60948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Denial of Service (DOS) Attack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A11885-FDD4-49F2-B0EA-29B69AD3CA01}"/>
              </a:ext>
            </a:extLst>
          </p:cNvPr>
          <p:cNvSpPr/>
          <p:nvPr/>
        </p:nvSpPr>
        <p:spPr>
          <a:xfrm>
            <a:off x="1082429" y="1410200"/>
            <a:ext cx="41408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Spoofed packets</a:t>
            </a:r>
          </a:p>
          <a:p>
            <a:pPr lvl="0"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1849C5-CF19-4156-AEDF-F231468F158C}"/>
              </a:ext>
            </a:extLst>
          </p:cNvPr>
          <p:cNvSpPr/>
          <p:nvPr/>
        </p:nvSpPr>
        <p:spPr>
          <a:xfrm>
            <a:off x="1066680" y="118116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1" i="0" u="none" strike="noStrike" baseline="0" dirty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3883A-EB78-4D0D-B34B-D514443AFF93}"/>
              </a:ext>
            </a:extLst>
          </p:cNvPr>
          <p:cNvSpPr txBox="1"/>
          <p:nvPr/>
        </p:nvSpPr>
        <p:spPr>
          <a:xfrm>
            <a:off x="1536700" y="1792917"/>
            <a:ext cx="607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59"/>
                </a:solidFill>
                <a:latin typeface="Arial" pitchFamily="18"/>
                <a:cs typeface="Lucida Sans Unicode" pitchFamily="2"/>
              </a:rPr>
              <a:t>Availability of a device or a server (e.g. Website)</a:t>
            </a:r>
          </a:p>
        </p:txBody>
      </p:sp>
      <p:pic>
        <p:nvPicPr>
          <p:cNvPr id="10" name="Picture 9" descr="A picture containing meter, clock, drawing&#10;&#10;Description automatically generated">
            <a:extLst>
              <a:ext uri="{FF2B5EF4-FFF2-40B4-BE49-F238E27FC236}">
                <a16:creationId xmlns:a16="http://schemas.microsoft.com/office/drawing/2014/main" id="{DEDE379A-96E0-4C7E-B5A3-DE693643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392" y="2228849"/>
            <a:ext cx="5467320" cy="3722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B4B23F-3030-4AAF-9513-D8B3B7EF3E71}"/>
              </a:ext>
            </a:extLst>
          </p:cNvPr>
          <p:cNvSpPr txBox="1"/>
          <p:nvPr/>
        </p:nvSpPr>
        <p:spPr>
          <a:xfrm>
            <a:off x="533520" y="4877510"/>
            <a:ext cx="607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59"/>
                </a:solidFill>
                <a:latin typeface="Arial" pitchFamily="18"/>
                <a:cs typeface="Lucida Sans Unicode" pitchFamily="2"/>
              </a:rPr>
              <a:t>HTTP Flood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77E8E-32B2-4718-874D-46550418F13F}"/>
              </a:ext>
            </a:extLst>
          </p:cNvPr>
          <p:cNvSpPr txBox="1"/>
          <p:nvPr/>
        </p:nvSpPr>
        <p:spPr>
          <a:xfrm>
            <a:off x="533521" y="4224318"/>
            <a:ext cx="607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59"/>
                </a:solidFill>
                <a:latin typeface="Arial" pitchFamily="18"/>
                <a:cs typeface="Lucida Sans Unicode" pitchFamily="2"/>
              </a:rPr>
              <a:t>SYN Flood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0E489-8A28-47EE-A022-085CA1CECD45}"/>
              </a:ext>
            </a:extLst>
          </p:cNvPr>
          <p:cNvSpPr txBox="1"/>
          <p:nvPr/>
        </p:nvSpPr>
        <p:spPr>
          <a:xfrm>
            <a:off x="533520" y="4530672"/>
            <a:ext cx="607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59"/>
                </a:solidFill>
                <a:latin typeface="Arial" pitchFamily="18"/>
                <a:cs typeface="Lucida Sans Unicode" pitchFamily="2"/>
              </a:rPr>
              <a:t>DNS Reflection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D58D9-20BB-42E9-A5AB-7A67F898C320}"/>
              </a:ext>
            </a:extLst>
          </p:cNvPr>
          <p:cNvSpPr txBox="1"/>
          <p:nvPr/>
        </p:nvSpPr>
        <p:spPr>
          <a:xfrm>
            <a:off x="533519" y="3923366"/>
            <a:ext cx="607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59"/>
                </a:solidFill>
                <a:latin typeface="Arial" pitchFamily="18"/>
                <a:cs typeface="Lucida Sans Unicode" pitchFamily="2"/>
              </a:rPr>
              <a:t>UDP Flood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B1787-4AD5-499A-AA0F-B2A49E4CD135}"/>
              </a:ext>
            </a:extLst>
          </p:cNvPr>
          <p:cNvSpPr txBox="1"/>
          <p:nvPr/>
        </p:nvSpPr>
        <p:spPr>
          <a:xfrm>
            <a:off x="533519" y="5235595"/>
            <a:ext cx="607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59"/>
                </a:solidFill>
                <a:latin typeface="Arial" pitchFamily="18"/>
                <a:cs typeface="Lucida Sans Unicode" pitchFamily="2"/>
              </a:rPr>
              <a:t>ICMP Flood</a:t>
            </a:r>
          </a:p>
        </p:txBody>
      </p:sp>
    </p:spTree>
    <p:extLst>
      <p:ext uri="{BB962C8B-B14F-4D97-AF65-F5344CB8AC3E}">
        <p14:creationId xmlns:p14="http://schemas.microsoft.com/office/powerpoint/2010/main" val="7678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5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5</a:t>
            </a:fld>
            <a:endParaRPr lang="de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A7893B-7779-440B-830A-B0348233C4A9}"/>
              </a:ext>
            </a:extLst>
          </p:cNvPr>
          <p:cNvSpPr/>
          <p:nvPr/>
        </p:nvSpPr>
        <p:spPr>
          <a:xfrm>
            <a:off x="1066680" y="60948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Entropy-Based Solution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A11885-FDD4-49F2-B0EA-29B69AD3CA01}"/>
              </a:ext>
            </a:extLst>
          </p:cNvPr>
          <p:cNvSpPr/>
          <p:nvPr/>
        </p:nvSpPr>
        <p:spPr>
          <a:xfrm>
            <a:off x="1082429" y="1411974"/>
            <a:ext cx="41408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Randomness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Parameters to consider</a:t>
            </a:r>
          </a:p>
          <a:p>
            <a:pPr lvl="0"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03883A-EB78-4D0D-B34B-D514443AFF93}"/>
                  </a:ext>
                </a:extLst>
              </p:cNvPr>
              <p:cNvSpPr txBox="1"/>
              <p:nvPr/>
            </p:nvSpPr>
            <p:spPr>
              <a:xfrm>
                <a:off x="1611028" y="1834406"/>
                <a:ext cx="6070599" cy="2979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W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003359"/>
                        </a:solidFill>
                        <a:latin typeface="Cambria Math" panose="02040503050406030204" pitchFamily="18" charset="0"/>
                        <a:cs typeface="Lucida Sans Unicode" pitchFamily="2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3359"/>
                    </a:solidFill>
                    <a:cs typeface="Lucida Sans Unicode" pitchFamily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2</m:t>
                        </m:r>
                      </m:sub>
                    </m:sSub>
                    <m:r>
                      <a:rPr lang="de-DE" i="1">
                        <a:solidFill>
                          <a:srgbClr val="003359"/>
                        </a:solidFill>
                        <a:latin typeface="Cambria Math" panose="02040503050406030204" pitchFamily="18" charset="0"/>
                        <a:cs typeface="Lucida Sans Unicode" pitchFamily="2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3359"/>
                    </a:solidFill>
                    <a:cs typeface="Lucida Sans Unicode" pitchFamily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 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}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3359"/>
                                </a:solidFill>
                                <a:latin typeface="Cambria Math" panose="02040503050406030204" pitchFamily="18" charset="0"/>
                                <a:cs typeface="Lucida Sans Unicode" pitchFamily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3359"/>
                                </a:solidFill>
                                <a:latin typeface="Cambria Math" panose="02040503050406030204" pitchFamily="18" charset="0"/>
                                <a:cs typeface="Lucida Sans Unicode" pitchFamily="2"/>
                              </a:rPr>
                              <m:t>𝑋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3359"/>
                                </a:solidFill>
                                <a:latin typeface="Cambria Math" panose="02040503050406030204" pitchFamily="18" charset="0"/>
                                <a:cs typeface="Lucida Sans Unicode" pitchFamily="2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ar-EG" dirty="0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       </a:t>
                </a:r>
                <a:endParaRPr lang="en-US" dirty="0">
                  <a:solidFill>
                    <a:srgbClr val="003359"/>
                  </a:solidFill>
                  <a:latin typeface="Arial" pitchFamily="18"/>
                  <a:cs typeface="Lucida Sans Unicode" pitchFamily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H =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=</m:t>
                        </m:r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59"/>
                                </a:solidFill>
                                <a:latin typeface="Cambria Math" panose="02040503050406030204" pitchFamily="18" charset="0"/>
                                <a:cs typeface="Lucida Sans Unicode" pitchFamily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3359"/>
                                </a:solidFill>
                                <a:latin typeface="Cambria Math" panose="02040503050406030204" pitchFamily="18" charset="0"/>
                                <a:cs typeface="Lucida Sans Unicode" pitchFamily="2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3359"/>
                                </a:solidFill>
                                <a:latin typeface="Cambria Math" panose="02040503050406030204" pitchFamily="18" charset="0"/>
                                <a:cs typeface="Lucida Sans Unicode" pitchFamily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 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3359"/>
                            </a:solidFill>
                            <a:latin typeface="Cambria Math" panose="02040503050406030204" pitchFamily="18" charset="0"/>
                            <a:cs typeface="Lucida Sans Unicode" pitchFamily="2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3359"/>
                  </a:solidFill>
                  <a:latin typeface="Arial" pitchFamily="18"/>
                  <a:cs typeface="Lucida Sans Unicode" pitchFamily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3359"/>
                  </a:solidFill>
                  <a:latin typeface="Arial" pitchFamily="18"/>
                  <a:cs typeface="Lucida Sans Unicode" pitchFamily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3359"/>
                  </a:solidFill>
                  <a:latin typeface="Arial" pitchFamily="18"/>
                  <a:cs typeface="Lucida Sans Unicode" pitchFamily="2"/>
                </a:endParaRPr>
              </a:p>
              <a:p>
                <a:endParaRPr lang="en-US" dirty="0">
                  <a:solidFill>
                    <a:srgbClr val="003359"/>
                  </a:solidFill>
                  <a:latin typeface="Arial" pitchFamily="18"/>
                  <a:cs typeface="Lucida Sans Unicode" pitchFamily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Window Si</a:t>
                </a:r>
                <a:r>
                  <a:rPr lang="de-DE" dirty="0" err="1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ze</a:t>
                </a:r>
                <a:endParaRPr lang="de-DE" dirty="0">
                  <a:solidFill>
                    <a:srgbClr val="003359"/>
                  </a:solidFill>
                  <a:latin typeface="Arial" pitchFamily="18"/>
                  <a:cs typeface="Lucida Sans Unicode" pitchFamily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3359"/>
                    </a:solidFill>
                    <a:latin typeface="Arial" pitchFamily="18"/>
                    <a:cs typeface="Lucida Sans Unicode" pitchFamily="2"/>
                  </a:rPr>
                  <a:t>Threshold</a:t>
                </a:r>
                <a:endParaRPr lang="en-US" dirty="0">
                  <a:solidFill>
                    <a:srgbClr val="003359"/>
                  </a:solidFill>
                  <a:latin typeface="Arial" pitchFamily="18"/>
                  <a:cs typeface="Lucida Sans Unicode" pitchFamily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3359"/>
                  </a:solidFill>
                  <a:latin typeface="Arial" pitchFamily="18"/>
                  <a:cs typeface="Lucida Sans Unicode" pitchFamily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3359"/>
                  </a:solidFill>
                  <a:latin typeface="Arial" pitchFamily="18"/>
                  <a:cs typeface="Lucida Sans Unicode" pitchFamily="2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03883A-EB78-4D0D-B34B-D514443A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28" y="1834406"/>
                <a:ext cx="6070599" cy="2979662"/>
              </a:xfrm>
              <a:prstGeom prst="rect">
                <a:avLst/>
              </a:prstGeom>
              <a:blipFill>
                <a:blip r:embed="rId3"/>
                <a:stretch>
                  <a:fillRect l="-602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3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6</a:t>
            </a:fld>
            <a:endParaRPr lang="de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A7893B-7779-440B-830A-B0348233C4A9}"/>
              </a:ext>
            </a:extLst>
          </p:cNvPr>
          <p:cNvSpPr/>
          <p:nvPr/>
        </p:nvSpPr>
        <p:spPr>
          <a:xfrm>
            <a:off x="1066680" y="60948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New Challenges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1849C5-CF19-4156-AEDF-F231468F158C}"/>
              </a:ext>
            </a:extLst>
          </p:cNvPr>
          <p:cNvSpPr/>
          <p:nvPr/>
        </p:nvSpPr>
        <p:spPr>
          <a:xfrm>
            <a:off x="1066680" y="118116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2400" b="1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Other way to filter data</a:t>
            </a:r>
            <a:endParaRPr lang="de-DE" sz="2400" b="1" i="0" u="none" strike="noStrike" baseline="0" dirty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C79427-8D28-4035-A615-84BB3E256915}"/>
              </a:ext>
            </a:extLst>
          </p:cNvPr>
          <p:cNvSpPr/>
          <p:nvPr/>
        </p:nvSpPr>
        <p:spPr>
          <a:xfrm>
            <a:off x="1204200" y="1874519"/>
            <a:ext cx="41408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IPv4/v6 address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MAC address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9F399-675A-4C8A-A9AF-FB04D4EA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7" y="2774539"/>
            <a:ext cx="7733592" cy="2569969"/>
          </a:xfrm>
          <a:prstGeom prst="rect">
            <a:avLst/>
          </a:prstGeom>
        </p:spPr>
      </p:pic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EE1E415-FB11-437F-9A77-21773ED60A0E}"/>
              </a:ext>
            </a:extLst>
          </p:cNvPr>
          <p:cNvSpPr/>
          <p:nvPr/>
        </p:nvSpPr>
        <p:spPr>
          <a:xfrm>
            <a:off x="2157480" y="4134353"/>
            <a:ext cx="1251680" cy="14915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7</a:t>
            </a:fld>
            <a:endParaRPr lang="de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A7893B-7779-440B-830A-B0348233C4A9}"/>
              </a:ext>
            </a:extLst>
          </p:cNvPr>
          <p:cNvSpPr/>
          <p:nvPr/>
        </p:nvSpPr>
        <p:spPr>
          <a:xfrm>
            <a:off x="1066680" y="60948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 err="1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Steps</a:t>
            </a: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: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A11885-FDD4-49F2-B0EA-29B69AD3CA01}"/>
              </a:ext>
            </a:extLst>
          </p:cNvPr>
          <p:cNvSpPr/>
          <p:nvPr/>
        </p:nvSpPr>
        <p:spPr>
          <a:xfrm>
            <a:off x="1004100" y="1429020"/>
            <a:ext cx="41408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Propose possible scenarios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Detect attack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Mitigate attack</a:t>
            </a:r>
          </a:p>
          <a:p>
            <a:pPr lvl="0"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61CDC-0232-4740-83B5-0597BF4C6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9" y="2369521"/>
            <a:ext cx="7647660" cy="34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8</a:t>
            </a:fld>
            <a:endParaRPr lang="de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A7893B-7779-440B-830A-B0348233C4A9}"/>
              </a:ext>
            </a:extLst>
          </p:cNvPr>
          <p:cNvSpPr/>
          <p:nvPr/>
        </p:nvSpPr>
        <p:spPr>
          <a:xfrm>
            <a:off x="1066680" y="60948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Scenarios </a:t>
            </a:r>
            <a:r>
              <a:rPr lang="de-DE" sz="3200" b="1" i="0" u="none" strike="noStrike" baseline="0" dirty="0" err="1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proposed</a:t>
            </a:r>
            <a:r>
              <a:rPr lang="de-DE" sz="3200" b="1" dirty="0"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:</a:t>
            </a:r>
            <a:endParaRPr lang="de-DE" sz="3200" b="1" i="0" u="none" strike="noStrike" baseline="0" dirty="0">
              <a:ln>
                <a:noFill/>
              </a:ln>
              <a:solidFill>
                <a:srgbClr val="FF79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A11885-FDD4-49F2-B0EA-29B69AD3CA01}"/>
              </a:ext>
            </a:extLst>
          </p:cNvPr>
          <p:cNvSpPr/>
          <p:nvPr/>
        </p:nvSpPr>
        <p:spPr>
          <a:xfrm>
            <a:off x="1004100" y="1429020"/>
            <a:ext cx="41408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lvl="0"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2A4011-DB3A-4330-96A6-996084DA3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97080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17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A5AB798-D0C8-4782-9C1F-D787DA1C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dirty="0"/>
              <a:t>Communication Networks Group | TU Ilmenau | Germany</a:t>
            </a:r>
          </a:p>
          <a:p>
            <a:pPr lvl="0"/>
            <a:r>
              <a:rPr lang="de-DE" dirty="0"/>
              <a:t>Mamdouh Muhammad| Abdullah Soliman Alshra’a 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D88D4C8-CD62-4242-ADDF-93653F369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r>
              <a:rPr lang="de-DE" dirty="0"/>
              <a:t>Page </a:t>
            </a:r>
            <a:fld id="{DEA79195-4FB4-40D2-B473-241CAD7A4E19}" type="slidenum">
              <a:rPr/>
              <a:t>9</a:t>
            </a:fld>
            <a:endParaRPr lang="de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A7893B-7779-440B-830A-B0348233C4A9}"/>
              </a:ext>
            </a:extLst>
          </p:cNvPr>
          <p:cNvSpPr/>
          <p:nvPr/>
        </p:nvSpPr>
        <p:spPr>
          <a:xfrm>
            <a:off x="1066680" y="60948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Conclusion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CA11885-FDD4-49F2-B0EA-29B69AD3CA01}"/>
              </a:ext>
            </a:extLst>
          </p:cNvPr>
          <p:cNvSpPr/>
          <p:nvPr/>
        </p:nvSpPr>
        <p:spPr>
          <a:xfrm>
            <a:off x="1004100" y="1429020"/>
            <a:ext cx="4140899" cy="365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lvl="0" hangingPunct="0">
              <a:lnSpc>
                <a:spcPct val="115000"/>
              </a:lnSpc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A608AF6-E2C8-4C57-BE9A-93C0D6007A50}"/>
              </a:ext>
            </a:extLst>
          </p:cNvPr>
          <p:cNvSpPr/>
          <p:nvPr/>
        </p:nvSpPr>
        <p:spPr>
          <a:xfrm>
            <a:off x="2968559" y="6103799"/>
            <a:ext cx="1843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6397FF-CC54-41DE-87AB-4C87E0A645A8}"/>
              </a:ext>
            </a:extLst>
          </p:cNvPr>
          <p:cNvSpPr/>
          <p:nvPr/>
        </p:nvSpPr>
        <p:spPr>
          <a:xfrm>
            <a:off x="1156500" y="1581419"/>
            <a:ext cx="4140899" cy="21593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SDN and Dos attacks challenges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Solutions to detect attacks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Challenges of proposed solutions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B687D3-1A70-4E99-A495-3A6D00231F32}"/>
              </a:ext>
            </a:extLst>
          </p:cNvPr>
          <p:cNvSpPr/>
          <p:nvPr/>
        </p:nvSpPr>
        <p:spPr>
          <a:xfrm>
            <a:off x="1066679" y="3387420"/>
            <a:ext cx="7543799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 hangingPunct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de-DE" sz="3200" b="1" i="0" u="none" strike="noStrike" baseline="0" dirty="0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Future </a:t>
            </a:r>
            <a:r>
              <a:rPr lang="de-DE" sz="3200" b="1" i="0" u="none" strike="noStrike" baseline="0" dirty="0" err="1">
                <a:ln>
                  <a:noFill/>
                </a:ln>
                <a:solidFill>
                  <a:srgbClr val="FF79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work</a:t>
            </a:r>
            <a:endParaRPr lang="de-DE" sz="3200" b="1" i="0" u="none" strike="noStrike" baseline="0" dirty="0">
              <a:ln>
                <a:noFill/>
              </a:ln>
              <a:solidFill>
                <a:srgbClr val="FF79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6C0769-BC62-44A4-B990-47A5799C07F2}"/>
              </a:ext>
            </a:extLst>
          </p:cNvPr>
          <p:cNvSpPr/>
          <p:nvPr/>
        </p:nvSpPr>
        <p:spPr>
          <a:xfrm>
            <a:off x="1156500" y="4159365"/>
            <a:ext cx="4140899" cy="21593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46800" anchor="t" anchorCtr="0" compatLnSpc="1">
            <a:noAutofit/>
          </a:bodyPr>
          <a:lstStyle/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Machine Learning approaches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Flash crowd detect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>
                <a:solidFill>
                  <a:srgbClr val="003359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Attacks on controller</a:t>
            </a: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  <a:p>
            <a:pPr marL="285750" lvl="0" indent="-285750" hangingPunct="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3359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30434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647</Words>
  <Application>Microsoft Office PowerPoint</Application>
  <PresentationFormat>On-screen Show (4:3)</PresentationFormat>
  <Paragraphs>127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Cambria Math</vt:lpstr>
      <vt:lpstr>Times New Roman</vt:lpstr>
      <vt:lpstr>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Torsten Weilepp</dc:creator>
  <cp:lastModifiedBy>mamdouh-elsayed-abdelalem.muhammad@tu-ilmenau.de</cp:lastModifiedBy>
  <cp:revision>37</cp:revision>
  <dcterms:created xsi:type="dcterms:W3CDTF">2008-09-25T11:57:29Z</dcterms:created>
  <dcterms:modified xsi:type="dcterms:W3CDTF">2020-08-30T07:09:58Z</dcterms:modified>
</cp:coreProperties>
</file>